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60" r:id="rId4"/>
    <p:sldId id="261" r:id="rId5"/>
    <p:sldId id="259" r:id="rId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1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E50336-1FAC-40FB-87DB-D0BB293210E3}" type="datetimeFigureOut">
              <a:rPr kumimoji="1" lang="ja-JP" altLang="en-US" smtClean="0"/>
              <a:t>2015/7/28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91DD4D-9C86-49DF-B69A-61492731376A}" type="slidenum">
              <a:rPr kumimoji="1" lang="ja-JP" altLang="en-US" smtClean="0"/>
              <a:t>‹#›</a:t>
            </a:fld>
            <a:endParaRPr kumimoji="1" lang="ja-JP" altLang="en-US"/>
          </a:p>
        </p:txBody>
      </p:sp>
    </p:spTree>
    <p:extLst>
      <p:ext uri="{BB962C8B-B14F-4D97-AF65-F5344CB8AC3E}">
        <p14:creationId xmlns:p14="http://schemas.microsoft.com/office/powerpoint/2010/main" val="254465913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265A4B3-67A9-4D27-8A23-3A6EA689CDB8}" type="datetime1">
              <a:rPr kumimoji="1" lang="ja-JP" altLang="en-US" smtClean="0"/>
              <a:t>2015/7/28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238044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D1FF585-9900-40CA-91D6-960CD9E1950E}" type="datetime1">
              <a:rPr kumimoji="1" lang="ja-JP" altLang="en-US" smtClean="0"/>
              <a:t>2015/7/28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177273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EDC77F6-4FE6-45E9-BDD2-095FB481B3D2}" type="datetime1">
              <a:rPr kumimoji="1" lang="ja-JP" altLang="en-US" smtClean="0"/>
              <a:t>2015/7/28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20008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6414985-B72B-4528-A43E-F48331014D76}" type="datetime1">
              <a:rPr kumimoji="1" lang="ja-JP" altLang="en-US" smtClean="0"/>
              <a:t>2015/7/28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630212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C94A5719-8F0C-4D24-B933-A2A36D0CA03B}" type="datetime1">
              <a:rPr kumimoji="1" lang="ja-JP" altLang="en-US" smtClean="0"/>
              <a:t>2015/7/28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386161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6D67C7F6-92C5-4915-8C08-ABB52D128E8F}" type="datetime1">
              <a:rPr kumimoji="1" lang="ja-JP" altLang="en-US" smtClean="0"/>
              <a:t>2015/7/28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451671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275AFAE-E086-4009-AAF1-90C9A950D281}" type="datetime1">
              <a:rPr kumimoji="1" lang="ja-JP" altLang="en-US" smtClean="0"/>
              <a:t>2015/7/28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821793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5BDE096-A1CC-4FE1-9DC8-B71109E93646}" type="datetime1">
              <a:rPr kumimoji="1" lang="ja-JP" altLang="en-US" smtClean="0"/>
              <a:t>2015/7/28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2942153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48A259B-2E03-4BFB-91EA-46C90EDD3E89}" type="datetime1">
              <a:rPr kumimoji="1" lang="ja-JP" altLang="en-US" smtClean="0"/>
              <a:t>2015/7/28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71786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5E9388E-3E1B-4A99-8E09-2905EDFFCECC}" type="datetime1">
              <a:rPr kumimoji="1" lang="ja-JP" altLang="en-US" smtClean="0"/>
              <a:t>2015/7/28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3221614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25FE8BE-C1A5-4D50-874B-0FE583C0B18E}" type="datetime1">
              <a:rPr kumimoji="1" lang="ja-JP" altLang="en-US" smtClean="0"/>
              <a:t>2015/7/28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1474417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8D7B17-3B27-451B-B031-766BAD3FDF9B}" type="datetime1">
              <a:rPr kumimoji="1" lang="ja-JP" altLang="en-US" smtClean="0"/>
              <a:t>2015/7/28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A7642-DAE6-46E7-ABC4-8F2D41FF391E}" type="slidenum">
              <a:rPr kumimoji="1" lang="ja-JP" altLang="en-US" smtClean="0"/>
              <a:t>‹#›</a:t>
            </a:fld>
            <a:endParaRPr kumimoji="1" lang="ja-JP" altLang="en-US"/>
          </a:p>
        </p:txBody>
      </p:sp>
    </p:spTree>
    <p:extLst>
      <p:ext uri="{BB962C8B-B14F-4D97-AF65-F5344CB8AC3E}">
        <p14:creationId xmlns:p14="http://schemas.microsoft.com/office/powerpoint/2010/main" val="3958121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ja-JP" altLang="en-US" dirty="0" smtClean="0"/>
              <a:t>使用頻度に基づく</a:t>
            </a:r>
            <a:r>
              <a:rPr kumimoji="1" lang="en-US" altLang="ja-JP" dirty="0" smtClean="0"/>
              <a:t/>
            </a:r>
            <a:br>
              <a:rPr kumimoji="1" lang="en-US" altLang="ja-JP" dirty="0" smtClean="0"/>
            </a:br>
            <a:r>
              <a:rPr lang="en-US" altLang="ja-JP" dirty="0" smtClean="0"/>
              <a:t>High Impact Bug </a:t>
            </a:r>
            <a:r>
              <a:rPr lang="ja-JP" altLang="en-US" dirty="0" smtClean="0"/>
              <a:t>予測</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小ゼミ（</a:t>
            </a:r>
            <a:r>
              <a:rPr kumimoji="1" lang="en-US" altLang="ja-JP" dirty="0" smtClean="0"/>
              <a:t>7/28</a:t>
            </a:r>
            <a:r>
              <a:rPr kumimoji="1"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33CA7642-DAE6-46E7-ABC4-8F2D41FF391E}" type="slidenum">
              <a:rPr kumimoji="1" lang="ja-JP" altLang="en-US" smtClean="0"/>
              <a:t>1</a:t>
            </a:fld>
            <a:endParaRPr kumimoji="1" lang="ja-JP" altLang="en-US"/>
          </a:p>
        </p:txBody>
      </p:sp>
    </p:spTree>
    <p:extLst>
      <p:ext uri="{BB962C8B-B14F-4D97-AF65-F5344CB8AC3E}">
        <p14:creationId xmlns:p14="http://schemas.microsoft.com/office/powerpoint/2010/main" val="17857484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a:xfrm>
            <a:off x="457200" y="1600200"/>
            <a:ext cx="8229600" cy="4853136"/>
          </a:xfrm>
        </p:spPr>
        <p:txBody>
          <a:bodyPr>
            <a:normAutofit/>
          </a:bodyPr>
          <a:lstStyle/>
          <a:p>
            <a:r>
              <a:rPr kumimoji="1" lang="ja-JP" altLang="en-US" dirty="0" smtClean="0"/>
              <a:t>ソフトウェア開発において限られた開発期間で信頼性を向上させるためには，テストを効率よく行う必要がある．</a:t>
            </a:r>
            <a:endParaRPr kumimoji="1" lang="en-US" altLang="ja-JP" dirty="0" smtClean="0"/>
          </a:p>
          <a:p>
            <a:r>
              <a:rPr kumimoji="1" lang="en-US" altLang="ja-JP" dirty="0" smtClean="0"/>
              <a:t>Fault-Prone</a:t>
            </a:r>
            <a:r>
              <a:rPr kumimoji="1" lang="ja-JP" altLang="en-US" dirty="0" smtClean="0"/>
              <a:t>モジュール（欠陥を含む可能性の高いモジュール）を特定することはテストの効率化</a:t>
            </a:r>
            <a:r>
              <a:rPr lang="ja-JP" altLang="en-US" dirty="0" smtClean="0"/>
              <a:t>に寄与する</a:t>
            </a:r>
            <a:endParaRPr kumimoji="1" lang="en-US" altLang="ja-JP" dirty="0" smtClean="0"/>
          </a:p>
          <a:p>
            <a:pPr lvl="1"/>
            <a:r>
              <a:rPr lang="en-US" altLang="ja-JP" dirty="0" smtClean="0"/>
              <a:t>Fault-Prone</a:t>
            </a:r>
            <a:r>
              <a:rPr lang="ja-JP" altLang="en-US" dirty="0" smtClean="0"/>
              <a:t>モジュールに対して重点的にテストのリソースを割り振る</a:t>
            </a:r>
            <a:endParaRPr lang="en-US" altLang="ja-JP" dirty="0"/>
          </a:p>
          <a:p>
            <a:endParaRPr lang="en-US" altLang="ja-JP" dirty="0" smtClean="0"/>
          </a:p>
          <a:p>
            <a:pPr lvl="1"/>
            <a:endParaRPr kumimoji="1"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33CA7642-DAE6-46E7-ABC4-8F2D41FF391E}" type="slidenum">
              <a:rPr kumimoji="1" lang="ja-JP" altLang="en-US" smtClean="0"/>
              <a:t>2</a:t>
            </a:fld>
            <a:endParaRPr kumimoji="1" lang="ja-JP" altLang="en-US"/>
          </a:p>
        </p:txBody>
      </p:sp>
    </p:spTree>
    <p:extLst>
      <p:ext uri="{BB962C8B-B14F-4D97-AF65-F5344CB8AC3E}">
        <p14:creationId xmlns:p14="http://schemas.microsoft.com/office/powerpoint/2010/main" val="29612752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背景｜</a:t>
            </a:r>
            <a:r>
              <a:rPr kumimoji="1" lang="en-US" altLang="ja-JP" dirty="0" smtClean="0"/>
              <a:t>Fault-Prone</a:t>
            </a:r>
            <a:r>
              <a:rPr kumimoji="1" lang="ja-JP" altLang="en-US" dirty="0" smtClean="0"/>
              <a:t>モジュール判別</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バグが存在するモジュールであるか，そうでないかを判別モデルを用いて判定</a:t>
            </a:r>
            <a:endParaRPr kumimoji="1" lang="en-US" altLang="ja-JP" dirty="0" smtClean="0"/>
          </a:p>
          <a:p>
            <a:r>
              <a:rPr lang="ja-JP" altLang="en-US" dirty="0" smtClean="0"/>
              <a:t>判別モデル</a:t>
            </a:r>
            <a:endParaRPr lang="en-US" altLang="ja-JP" dirty="0" smtClean="0"/>
          </a:p>
          <a:p>
            <a:pPr lvl="1"/>
            <a:r>
              <a:rPr kumimoji="1" lang="ja-JP" altLang="en-US" dirty="0" smtClean="0"/>
              <a:t>目的変数（バグが存在するモジュール度合）を説明変数（メトリクス値）を用いて算出</a:t>
            </a:r>
            <a:endParaRPr kumimoji="1" lang="en-US" altLang="ja-JP" dirty="0" smtClean="0"/>
          </a:p>
          <a:p>
            <a:pPr lvl="1"/>
            <a:r>
              <a:rPr kumimoji="1" lang="ja-JP" altLang="en-US" dirty="0" smtClean="0"/>
              <a:t>線形判別分析，ロジスティク回帰分析，ニューラルネットワーク，分類木など</a:t>
            </a:r>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33CA7642-DAE6-46E7-ABC4-8F2D41FF391E}" type="slidenum">
              <a:rPr kumimoji="1" lang="ja-JP" altLang="en-US" smtClean="0"/>
              <a:t>3</a:t>
            </a:fld>
            <a:endParaRPr kumimoji="1" lang="ja-JP" altLang="en-US"/>
          </a:p>
        </p:txBody>
      </p:sp>
    </p:spTree>
    <p:extLst>
      <p:ext uri="{BB962C8B-B14F-4D97-AF65-F5344CB8AC3E}">
        <p14:creationId xmlns:p14="http://schemas.microsoft.com/office/powerpoint/2010/main" val="3748909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a:t>
            </a:r>
            <a:endParaRPr kumimoji="1" lang="ja-JP" altLang="en-US" dirty="0"/>
          </a:p>
        </p:txBody>
      </p:sp>
      <p:sp>
        <p:nvSpPr>
          <p:cNvPr id="3" name="コンテンツ プレースホルダー 2"/>
          <p:cNvSpPr>
            <a:spLocks noGrp="1"/>
          </p:cNvSpPr>
          <p:nvPr>
            <p:ph idx="1"/>
          </p:nvPr>
        </p:nvSpPr>
        <p:spPr>
          <a:xfrm>
            <a:off x="457200" y="1600200"/>
            <a:ext cx="8229600" cy="5141168"/>
          </a:xfrm>
        </p:spPr>
        <p:txBody>
          <a:bodyPr>
            <a:normAutofit lnSpcReduction="10000"/>
          </a:bodyPr>
          <a:lstStyle/>
          <a:p>
            <a:r>
              <a:rPr kumimoji="1" lang="en-US" altLang="ja-JP" dirty="0" smtClean="0"/>
              <a:t>Fault-Prone</a:t>
            </a:r>
            <a:r>
              <a:rPr kumimoji="1" lang="ja-JP" altLang="en-US" dirty="0" smtClean="0"/>
              <a:t>モジュール判別で用いられる説明変数</a:t>
            </a:r>
            <a:r>
              <a:rPr kumimoji="1" lang="ja-JP" altLang="en-US" dirty="0" smtClean="0"/>
              <a:t>は</a:t>
            </a:r>
            <a:r>
              <a:rPr lang="ja-JP" altLang="en-US" dirty="0" smtClean="0"/>
              <a:t>変更に関するメトリクスを用いられていることが</a:t>
            </a:r>
            <a:r>
              <a:rPr kumimoji="1" lang="ja-JP" altLang="en-US" dirty="0" smtClean="0"/>
              <a:t>多い</a:t>
            </a:r>
            <a:endParaRPr kumimoji="1" lang="en-US" altLang="ja-JP" dirty="0" smtClean="0"/>
          </a:p>
          <a:p>
            <a:pPr lvl="1"/>
            <a:r>
              <a:rPr lang="en-US" altLang="ja-JP" dirty="0" err="1" smtClean="0"/>
              <a:t>AddLOC</a:t>
            </a:r>
            <a:r>
              <a:rPr lang="ja-JP" altLang="en-US" dirty="0" err="1" smtClean="0"/>
              <a:t>，</a:t>
            </a:r>
            <a:r>
              <a:rPr lang="en-US" altLang="ja-JP" dirty="0" err="1" smtClean="0"/>
              <a:t>DelLOC</a:t>
            </a:r>
            <a:r>
              <a:rPr lang="ja-JP" altLang="en-US" dirty="0" err="1" smtClean="0"/>
              <a:t>，</a:t>
            </a:r>
            <a:r>
              <a:rPr lang="ja-JP" altLang="en-US" dirty="0" smtClean="0"/>
              <a:t>変更</a:t>
            </a:r>
            <a:r>
              <a:rPr lang="ja-JP" altLang="en-US" dirty="0" smtClean="0"/>
              <a:t>回数</a:t>
            </a:r>
            <a:r>
              <a:rPr lang="ja-JP" altLang="en-US" dirty="0" smtClean="0"/>
              <a:t>など</a:t>
            </a:r>
            <a:endParaRPr lang="en-US" altLang="ja-JP" dirty="0" smtClean="0"/>
          </a:p>
          <a:p>
            <a:endParaRPr lang="en-US" altLang="ja-JP" dirty="0"/>
          </a:p>
          <a:p>
            <a:r>
              <a:rPr lang="ja-JP" altLang="en-US" dirty="0" smtClean="0"/>
              <a:t>使用頻度が高いとバグ報告も多くなるので変更機会も多くなる</a:t>
            </a:r>
            <a:endParaRPr lang="en-US" altLang="ja-JP" dirty="0"/>
          </a:p>
          <a:p>
            <a:r>
              <a:rPr lang="ja-JP" altLang="en-US" dirty="0"/>
              <a:t>使用</a:t>
            </a:r>
            <a:r>
              <a:rPr lang="ja-JP" altLang="en-US" dirty="0" smtClean="0"/>
              <a:t>頻度が低いがユーザにとっての重要度が高いモジュールには対応できない．</a:t>
            </a:r>
            <a:endParaRPr lang="en-US" altLang="ja-JP" dirty="0" smtClean="0"/>
          </a:p>
          <a:p>
            <a:pPr lvl="1"/>
            <a:r>
              <a:rPr lang="ja-JP" altLang="en-US" dirty="0" smtClean="0"/>
              <a:t>会計ソフトにおける年末調整機能など</a:t>
            </a:r>
            <a:endParaRPr lang="en-US" altLang="ja-JP" dirty="0" smtClean="0"/>
          </a:p>
        </p:txBody>
      </p:sp>
      <p:sp>
        <p:nvSpPr>
          <p:cNvPr id="4" name="スライド番号プレースホルダー 3"/>
          <p:cNvSpPr>
            <a:spLocks noGrp="1"/>
          </p:cNvSpPr>
          <p:nvPr>
            <p:ph type="sldNum" sz="quarter" idx="12"/>
          </p:nvPr>
        </p:nvSpPr>
        <p:spPr/>
        <p:txBody>
          <a:bodyPr/>
          <a:lstStyle/>
          <a:p>
            <a:fld id="{33CA7642-DAE6-46E7-ABC4-8F2D41FF391E}" type="slidenum">
              <a:rPr kumimoji="1" lang="ja-JP" altLang="en-US" smtClean="0"/>
              <a:t>4</a:t>
            </a:fld>
            <a:endParaRPr kumimoji="1" lang="ja-JP" altLang="en-US"/>
          </a:p>
        </p:txBody>
      </p:sp>
    </p:spTree>
    <p:extLst>
      <p:ext uri="{BB962C8B-B14F-4D97-AF65-F5344CB8AC3E}">
        <p14:creationId xmlns:p14="http://schemas.microsoft.com/office/powerpoint/2010/main" val="8994750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a:xfrm>
            <a:off x="457200" y="1600200"/>
            <a:ext cx="8229600" cy="4997152"/>
          </a:xfrm>
        </p:spPr>
        <p:txBody>
          <a:bodyPr>
            <a:normAutofit/>
          </a:bodyPr>
          <a:lstStyle/>
          <a:p>
            <a:r>
              <a:rPr kumimoji="1" lang="ja-JP" altLang="en-US" dirty="0" smtClean="0"/>
              <a:t>モジュールごとの使用頻度を推定する</a:t>
            </a:r>
            <a:endParaRPr kumimoji="1" lang="en-US" altLang="ja-JP" dirty="0" smtClean="0"/>
          </a:p>
          <a:p>
            <a:r>
              <a:rPr kumimoji="1" lang="ja-JP" altLang="en-US" dirty="0" smtClean="0"/>
              <a:t>重要なモジュールを見つけ出す</a:t>
            </a:r>
            <a:endParaRPr kumimoji="1" lang="en-US" altLang="ja-JP" dirty="0" smtClean="0"/>
          </a:p>
          <a:p>
            <a:pPr lvl="1"/>
            <a:r>
              <a:rPr lang="ja-JP" altLang="en-US" dirty="0" smtClean="0"/>
              <a:t>重要なモジュールとはなにか？</a:t>
            </a:r>
            <a:endParaRPr lang="en-US" altLang="ja-JP" dirty="0" smtClean="0"/>
          </a:p>
          <a:p>
            <a:pPr lvl="1"/>
            <a:endParaRPr kumimoji="1" lang="en-US" altLang="ja-JP" dirty="0"/>
          </a:p>
          <a:p>
            <a:r>
              <a:rPr lang="ja-JP" altLang="en-US" dirty="0" smtClean="0"/>
              <a:t>使用頻度が低いがために変更が行われず，</a:t>
            </a:r>
            <a:r>
              <a:rPr lang="en-US" altLang="ja-JP" dirty="0" smtClean="0"/>
              <a:t>Fault-Prone</a:t>
            </a:r>
            <a:r>
              <a:rPr lang="ja-JP" altLang="en-US" dirty="0" smtClean="0"/>
              <a:t>判別で対象とならない</a:t>
            </a:r>
            <a:endParaRPr lang="en-US" altLang="ja-JP" dirty="0" smtClean="0"/>
          </a:p>
          <a:p>
            <a:r>
              <a:rPr lang="ja-JP" altLang="en-US" dirty="0"/>
              <a:t>使用</a:t>
            </a:r>
            <a:r>
              <a:rPr lang="ja-JP" altLang="en-US" dirty="0" smtClean="0"/>
              <a:t>頻度が低いがユーザにとって重要なモジュールに対しても，重点的にテストを行う．</a:t>
            </a:r>
            <a:endParaRPr lang="en-US" altLang="ja-JP" dirty="0" smtClean="0"/>
          </a:p>
        </p:txBody>
      </p:sp>
      <p:sp>
        <p:nvSpPr>
          <p:cNvPr id="4" name="スライド番号プレースホルダー 3"/>
          <p:cNvSpPr>
            <a:spLocks noGrp="1"/>
          </p:cNvSpPr>
          <p:nvPr>
            <p:ph type="sldNum" sz="quarter" idx="12"/>
          </p:nvPr>
        </p:nvSpPr>
        <p:spPr/>
        <p:txBody>
          <a:bodyPr/>
          <a:lstStyle/>
          <a:p>
            <a:fld id="{33CA7642-DAE6-46E7-ABC4-8F2D41FF391E}" type="slidenum">
              <a:rPr kumimoji="1" lang="ja-JP" altLang="en-US" smtClean="0"/>
              <a:t>5</a:t>
            </a:fld>
            <a:endParaRPr kumimoji="1" lang="ja-JP" altLang="en-US"/>
          </a:p>
        </p:txBody>
      </p:sp>
    </p:spTree>
    <p:extLst>
      <p:ext uri="{BB962C8B-B14F-4D97-AF65-F5344CB8AC3E}">
        <p14:creationId xmlns:p14="http://schemas.microsoft.com/office/powerpoint/2010/main" val="11953751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Semibold"/>
        <a:ea typeface="游ゴシック"/>
        <a:cs typeface=""/>
      </a:majorFont>
      <a:minorFont>
        <a:latin typeface="Segoe UI"/>
        <a:ea typeface="游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4893</TotalTime>
  <Words>257</Words>
  <Application>Microsoft Office PowerPoint</Application>
  <PresentationFormat>画面に合わせる (4:3)</PresentationFormat>
  <Paragraphs>31</Paragraphs>
  <Slides>5</Slides>
  <Notes>0</Notes>
  <HiddenSlides>0</HiddenSlides>
  <MMClips>0</MMClips>
  <ScaleCrop>false</ScaleCrop>
  <HeadingPairs>
    <vt:vector size="4" baseType="variant">
      <vt:variant>
        <vt:lpstr>テーマ</vt:lpstr>
      </vt:variant>
      <vt:variant>
        <vt:i4>1</vt:i4>
      </vt:variant>
      <vt:variant>
        <vt:lpstr>スライド タイトル</vt:lpstr>
      </vt:variant>
      <vt:variant>
        <vt:i4>5</vt:i4>
      </vt:variant>
    </vt:vector>
  </HeadingPairs>
  <TitlesOfParts>
    <vt:vector size="6" baseType="lpstr">
      <vt:lpstr>Office ​​テーマ</vt:lpstr>
      <vt:lpstr>使用頻度に基づく High Impact Bug 予測</vt:lpstr>
      <vt:lpstr>背景</vt:lpstr>
      <vt:lpstr>背景｜Fault-Proneモジュール判別</vt:lpstr>
      <vt:lpstr>問題点</vt:lpstr>
      <vt:lpstr>目的</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yusuke kukita</dc:creator>
  <cp:lastModifiedBy>yusuke kukita</cp:lastModifiedBy>
  <cp:revision>20</cp:revision>
  <dcterms:created xsi:type="dcterms:W3CDTF">2015-07-21T06:32:25Z</dcterms:created>
  <dcterms:modified xsi:type="dcterms:W3CDTF">2015-07-28T06:33:38Z</dcterms:modified>
</cp:coreProperties>
</file>