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3" r:id="rId5"/>
    <p:sldId id="265" r:id="rId6"/>
    <p:sldId id="264" r:id="rId7"/>
    <p:sldId id="267" r:id="rId8"/>
    <p:sldId id="262" r:id="rId9"/>
    <p:sldId id="266" r:id="rId10"/>
    <p:sldId id="261" r:id="rId11"/>
    <p:sldId id="258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A7A36-2E42-4FBC-A78D-791E25FB811D}" type="datetimeFigureOut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8A270-91E4-401B-BEC6-EA2182F581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043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093296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283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>
            <a:normAutofit/>
          </a:bodyPr>
          <a:lstStyle>
            <a:lvl1pPr algn="just">
              <a:defRPr sz="2800">
                <a:latin typeface="+mn-ea"/>
                <a:ea typeface="+mn-ea"/>
              </a:defRPr>
            </a:lvl1pPr>
            <a:lvl2pPr algn="just">
              <a:defRPr sz="2400">
                <a:latin typeface="+mn-ea"/>
                <a:ea typeface="+mn-ea"/>
              </a:defRPr>
            </a:lvl2pPr>
            <a:lvl3pPr algn="just">
              <a:defRPr sz="2000">
                <a:latin typeface="+mn-ea"/>
                <a:ea typeface="+mn-ea"/>
              </a:defRPr>
            </a:lvl3pPr>
            <a:lvl4pPr algn="just">
              <a:defRPr sz="1800">
                <a:latin typeface="+mn-ea"/>
                <a:ea typeface="+mn-ea"/>
              </a:defRPr>
            </a:lvl4pPr>
            <a:lvl5pPr algn="just">
              <a:defRPr sz="18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251520" y="6597352"/>
            <a:ext cx="1296144" cy="275043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641B3912-8CB0-4314-9514-85F4AF4773D0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1763688" y="6597352"/>
            <a:ext cx="6048672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100392" y="6597352"/>
            <a:ext cx="770301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065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737DE-6B6E-4B66-95D2-21CF2BBC3054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29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7518F-F9B6-4759-BB81-6A382C87B443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9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5C29-35C1-468A-AAAD-5BD71BC0AED0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78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67B6-9D75-4625-8840-66146158DE69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58D1-12C2-4316-8628-288D1FB63D27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74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736A-63F1-4E09-9FE6-12633EBCE109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5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4520-BAD2-4968-B573-3342DCB0A6A1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73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43C61-FC90-4D44-803F-A9C58FD0696B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6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3E6A8-C2C4-4AA9-913A-8FC3F6B25BC6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78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4F079-DB45-4BF0-A718-4FB6BF20E58B}" type="datetime1">
              <a:rPr kumimoji="1" lang="ja-JP" altLang="en-US" smtClean="0"/>
              <a:t>2015/10/5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9403F-96C9-4F10-8EF5-1DAB5920C08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576814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40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749866" y="4905164"/>
            <a:ext cx="7782574" cy="10441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kumimoji="1" lang="en-US" altLang="ja-JP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2200" smtClean="0">
                <a:solidFill>
                  <a:schemeClr val="tx1"/>
                </a:solidFill>
              </a:rPr>
              <a:t>開発者の流出入と品質の関係を分析した研究</a:t>
            </a:r>
            <a:endParaRPr lang="en-US" altLang="ja-JP" sz="220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z="2200" smtClean="0">
                <a:solidFill>
                  <a:schemeClr val="tx1"/>
                </a:solidFill>
              </a:rPr>
              <a:t>外部流入が多いと品質が低くなることが明らかになった</a:t>
            </a:r>
            <a:endParaRPr lang="en-US" altLang="ja-JP" sz="2200" dirty="0" smtClean="0">
              <a:solidFill>
                <a:schemeClr val="tx1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95536" y="4653136"/>
            <a:ext cx="936104" cy="50405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概要</a:t>
            </a:r>
            <a:endParaRPr kumimoji="1" lang="ja-JP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336704" y="6237312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b="1" smtClean="0">
                <a:solidFill>
                  <a:prstClr val="white"/>
                </a:solidFill>
                <a:latin typeface="Arial"/>
                <a:ea typeface="メイリオ"/>
              </a:rPr>
              <a:t>FSE’15 </a:t>
            </a:r>
            <a:r>
              <a:rPr lang="en-US" altLang="ja-JP" b="1" smtClean="0">
                <a:solidFill>
                  <a:prstClr val="white"/>
                </a:solidFill>
                <a:latin typeface="Arial"/>
                <a:ea typeface="メイリオ"/>
              </a:rPr>
              <a:t> pp.829-</a:t>
            </a:r>
            <a:r>
              <a:rPr lang="en-US" altLang="ja-JP" b="1" smtClean="0">
                <a:solidFill>
                  <a:prstClr val="white"/>
                </a:solidFill>
                <a:latin typeface="Arial"/>
                <a:ea typeface="メイリオ"/>
              </a:rPr>
              <a:t>-841</a:t>
            </a:r>
            <a:endParaRPr lang="ja-JP" altLang="en-US" b="1" dirty="0">
              <a:solidFill>
                <a:prstClr val="white"/>
              </a:solidFill>
              <a:latin typeface="Arial"/>
              <a:ea typeface="メイリオ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6" t="22775" r="22704" b="44118"/>
          <a:stretch/>
        </p:blipFill>
        <p:spPr bwMode="auto">
          <a:xfrm>
            <a:off x="107504" y="1640403"/>
            <a:ext cx="8894122" cy="3012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角丸四角形 5"/>
          <p:cNvSpPr/>
          <p:nvPr/>
        </p:nvSpPr>
        <p:spPr>
          <a:xfrm>
            <a:off x="251520" y="980728"/>
            <a:ext cx="5688632" cy="504056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altLang="ja-JP" b="1">
                <a:solidFill>
                  <a:schemeClr val="tx1"/>
                </a:solidFill>
                <a:latin typeface="+mj-ea"/>
                <a:ea typeface="+mj-ea"/>
              </a:rPr>
              <a:t>Empirical Studies of Software Developers II</a:t>
            </a:r>
            <a:endParaRPr kumimoji="1" lang="ja-JP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3672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ソフトウェア開発で</a:t>
            </a:r>
            <a:r>
              <a:rPr lang="en-US" altLang="ja-JP" smtClean="0"/>
              <a:t>Turnover</a:t>
            </a:r>
            <a:r>
              <a:rPr lang="ja-JP" altLang="en-US" smtClean="0"/>
              <a:t>はよく発生する</a:t>
            </a:r>
            <a:endParaRPr lang="en-US" altLang="ja-JP" smtClean="0"/>
          </a:p>
          <a:p>
            <a:pPr lvl="1"/>
            <a:r>
              <a:rPr lang="en-US" altLang="ja-JP" smtClean="0"/>
              <a:t>Turnover</a:t>
            </a:r>
            <a:r>
              <a:rPr lang="ja-JP" altLang="en-US" smtClean="0"/>
              <a:t>とは？</a:t>
            </a:r>
            <a:endParaRPr lang="en-US" altLang="ja-JP" smtClean="0"/>
          </a:p>
          <a:p>
            <a:pPr marL="457200" lvl="1" indent="0">
              <a:buNone/>
            </a:pPr>
            <a:r>
              <a:rPr lang="ja-JP" altLang="en-US" smtClean="0"/>
              <a:t>　人が入ってきたり出て行ったりする現象のこと</a:t>
            </a:r>
            <a:endParaRPr lang="en-US" altLang="ja-JP" smtClean="0"/>
          </a:p>
          <a:p>
            <a:pPr lvl="2"/>
            <a:endParaRPr lang="en-US" altLang="ja-JP"/>
          </a:p>
          <a:p>
            <a:r>
              <a:rPr lang="en-US" altLang="ja-JP"/>
              <a:t>Mockus</a:t>
            </a:r>
            <a:r>
              <a:rPr lang="ja-JP" altLang="en-US"/>
              <a:t>は企業のプロジェクトで</a:t>
            </a:r>
            <a:r>
              <a:rPr lang="en-US" altLang="ja-JP"/>
              <a:t>Turnover</a:t>
            </a:r>
            <a:r>
              <a:rPr lang="ja-JP" altLang="en-US"/>
              <a:t>が</a:t>
            </a:r>
            <a:r>
              <a:rPr lang="en-US" altLang="ja-JP"/>
              <a:t/>
            </a:r>
            <a:br>
              <a:rPr lang="en-US" altLang="ja-JP"/>
            </a:br>
            <a:r>
              <a:rPr lang="ja-JP" altLang="en-US"/>
              <a:t>品質に与える影響について分析した</a:t>
            </a:r>
            <a:r>
              <a:rPr lang="en-US" altLang="ja-JP"/>
              <a:t>(FSE’10)</a:t>
            </a:r>
          </a:p>
          <a:p>
            <a:pPr lvl="1"/>
            <a:r>
              <a:rPr lang="ja-JP" altLang="en-US"/>
              <a:t>開発者が去ることが品質を低下させること</a:t>
            </a:r>
            <a:endParaRPr lang="en-US" altLang="ja-JP"/>
          </a:p>
          <a:p>
            <a:pPr lvl="1"/>
            <a:r>
              <a:rPr lang="ja-JP" altLang="en-US"/>
              <a:t>新しい開発者は品質に影響を与えないことを述べた</a:t>
            </a:r>
            <a:endParaRPr lang="en-US" altLang="ja-JP"/>
          </a:p>
          <a:p>
            <a:pPr lvl="2"/>
            <a:endParaRPr lang="en-US" altLang="ja-JP"/>
          </a:p>
          <a:p>
            <a:r>
              <a:rPr lang="ja-JP" altLang="en-US"/>
              <a:t>この</a:t>
            </a:r>
            <a:r>
              <a:rPr lang="ja-JP" altLang="en-US"/>
              <a:t>研究</a:t>
            </a:r>
            <a:r>
              <a:rPr lang="ja-JP" altLang="en-US" smtClean="0"/>
              <a:t>では</a:t>
            </a:r>
            <a:r>
              <a:rPr lang="en-US" altLang="ja-JP" smtClean="0"/>
              <a:t>OSS</a:t>
            </a:r>
            <a:r>
              <a:rPr lang="ja-JP" altLang="en-US"/>
              <a:t>を対象</a:t>
            </a:r>
            <a:r>
              <a:rPr lang="ja-JP" altLang="en-US"/>
              <a:t>に</a:t>
            </a:r>
            <a:r>
              <a:rPr lang="ja-JP" altLang="en-US" smtClean="0"/>
              <a:t>分析する</a:t>
            </a:r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右矢印 4"/>
          <p:cNvSpPr/>
          <p:nvPr/>
        </p:nvSpPr>
        <p:spPr>
          <a:xfrm>
            <a:off x="899592" y="2564904"/>
            <a:ext cx="360040" cy="216024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9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Turnover</a:t>
            </a:r>
            <a:r>
              <a:rPr lang="ja-JP" altLang="en-US" smtClean="0"/>
              <a:t>の定義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mtClean="0"/>
              <a:t>Turnover</a:t>
            </a:r>
            <a:r>
              <a:rPr kumimoji="1" lang="ja-JP" altLang="en-US" smtClean="0"/>
              <a:t>には</a:t>
            </a:r>
            <a:r>
              <a:rPr kumimoji="1" lang="en-US" altLang="ja-JP" smtClean="0"/>
              <a:t>Internal</a:t>
            </a:r>
            <a:r>
              <a:rPr kumimoji="1" lang="ja-JP" altLang="en-US" smtClean="0"/>
              <a:t>と</a:t>
            </a:r>
            <a:r>
              <a:rPr kumimoji="1" lang="en-US" altLang="ja-JP" smtClean="0"/>
              <a:t>External</a:t>
            </a:r>
            <a:r>
              <a:rPr kumimoji="1" lang="ja-JP" altLang="en-US" smtClean="0"/>
              <a:t>がある</a:t>
            </a:r>
            <a:endParaRPr kumimoji="1" lang="en-US" altLang="ja-JP" smtClean="0"/>
          </a:p>
          <a:p>
            <a:pPr lvl="1"/>
            <a:r>
              <a:rPr kumimoji="1" lang="en-US" altLang="ja-JP" smtClean="0"/>
              <a:t>Internal Turnover</a:t>
            </a:r>
            <a:r>
              <a:rPr kumimoji="1" lang="ja-JP" altLang="en-US" smtClean="0"/>
              <a:t>：</a:t>
            </a:r>
            <a:r>
              <a:rPr lang="ja-JP" altLang="en-US" smtClean="0">
                <a:solidFill>
                  <a:srgbClr val="FF0000"/>
                </a:solidFill>
              </a:rPr>
              <a:t>組織内</a:t>
            </a:r>
            <a:r>
              <a:rPr lang="ja-JP" altLang="en-US" smtClean="0"/>
              <a:t>の流出入（役割の変化）</a:t>
            </a:r>
            <a:endParaRPr lang="en-US" altLang="ja-JP" smtClean="0"/>
          </a:p>
          <a:p>
            <a:pPr lvl="1"/>
            <a:r>
              <a:rPr lang="en-US" altLang="ja-JP" smtClean="0"/>
              <a:t>External Turnover</a:t>
            </a:r>
            <a:r>
              <a:rPr lang="ja-JP" altLang="en-US" smtClean="0"/>
              <a:t>：</a:t>
            </a:r>
            <a:r>
              <a:rPr lang="ja-JP" altLang="en-US" smtClean="0">
                <a:solidFill>
                  <a:srgbClr val="FF0000"/>
                </a:solidFill>
              </a:rPr>
              <a:t>プロジェクトレベル</a:t>
            </a:r>
            <a:r>
              <a:rPr lang="ja-JP" altLang="en-US" smtClean="0"/>
              <a:t>の流出入</a:t>
            </a:r>
            <a:endParaRPr kumimoji="1" lang="en-US" altLang="ja-JP" smtClean="0"/>
          </a:p>
          <a:p>
            <a:pPr lvl="4"/>
            <a:endParaRPr lang="en-US" altLang="ja-JP"/>
          </a:p>
          <a:p>
            <a:r>
              <a:rPr kumimoji="1" lang="en-US" altLang="ja-JP" smtClean="0"/>
              <a:t>5</a:t>
            </a:r>
            <a:r>
              <a:rPr kumimoji="1" lang="ja-JP" altLang="en-US" smtClean="0"/>
              <a:t>つのメトリクスを定義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9" t="35015" r="50205" b="35835"/>
          <a:stretch/>
        </p:blipFill>
        <p:spPr bwMode="auto">
          <a:xfrm>
            <a:off x="35496" y="3933056"/>
            <a:ext cx="483006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テキスト ボックス 4"/>
              <p:cNvSpPr txBox="1"/>
              <p:nvPr/>
            </p:nvSpPr>
            <p:spPr>
              <a:xfrm>
                <a:off x="5004048" y="3123124"/>
                <a:ext cx="4032448" cy="3010761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b="1" smtClean="0"/>
                  <a:t>Internal Newcommer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altLang="ja-JP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/>
                              </a:rPr>
                              <m:t>𝑚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1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i="1">
                            <a:latin typeface="Cambria Math"/>
                          </a:rPr>
                          <m:t> − 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/>
                              </a:rPr>
                              <m:t>𝑚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1,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⋂"/>
                        <m:subHide m:val="on"/>
                        <m:supHide m:val="on"/>
                        <m:ctrlPr>
                          <a:rPr lang="en-US" altLang="ja-JP" b="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/>
                              </a:rPr>
                              <m:t>𝑃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nary>
                    <m:r>
                      <a:rPr lang="en-US" altLang="ja-JP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altLang="ja-JP" smtClean="0"/>
                  <a:t> Jane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b="1"/>
                  <a:t>Internal </a:t>
                </a:r>
                <a:r>
                  <a:rPr lang="en-US" altLang="ja-JP" b="1" smtClean="0"/>
                  <a:t>Leaver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/>
                              </a:rPr>
                              <m:t>𝑚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i="1">
                            <a:latin typeface="Cambria Math"/>
                          </a:rPr>
                          <m:t> − 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/>
                              </a:rPr>
                              <m:t>𝑚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,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  <m:nary>
                      <m:naryPr>
                        <m:chr m:val="⋂"/>
                        <m:subHide m:val="on"/>
                        <m:supHide m:val="on"/>
                        <m:ctrlPr>
                          <a:rPr lang="en-US" altLang="ja-JP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nary>
                    <m:r>
                      <a:rPr lang="en-US" altLang="ja-JP" i="1">
                        <a:latin typeface="Cambria Math"/>
                      </a:rPr>
                      <m:t>=</m:t>
                    </m:r>
                  </m:oMath>
                </a14:m>
                <a:r>
                  <a:rPr lang="en-US" altLang="ja-JP" smtClean="0"/>
                  <a:t> Jane </a:t>
                </a:r>
                <a:endParaRPr lang="en-US" altLang="ja-JP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b="1" smtClean="0"/>
                  <a:t>External Newcommer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𝑚</m:t>
                        </m:r>
                        <m:r>
                          <a:rPr lang="en-US" altLang="ja-JP" i="1">
                            <a:latin typeface="Cambria Math"/>
                          </a:rPr>
                          <m:t>,</m:t>
                        </m:r>
                        <m:r>
                          <a:rPr lang="en-US" altLang="ja-JP" i="1">
                            <a:latin typeface="Cambria Math"/>
                          </a:rPr>
                          <m:t>𝑃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 − 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𝑃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en-US" altLang="ja-JP" smtClean="0"/>
                  <a:t>Alan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ja-JP" b="1" smtClean="0"/>
                  <a:t>External Leaver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𝑚</m:t>
                        </m:r>
                        <m:r>
                          <a:rPr lang="en-US" altLang="ja-JP" i="1">
                            <a:latin typeface="Cambria Math"/>
                          </a:rPr>
                          <m:t>,</m:t>
                        </m:r>
                        <m:r>
                          <a:rPr lang="en-US" altLang="ja-JP" i="1">
                            <a:latin typeface="Cambria Math"/>
                          </a:rPr>
                          <m:t>𝑃</m:t>
                        </m:r>
                        <m:r>
                          <a:rPr lang="en-US" altLang="ja-JP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ja-JP" i="1">
                        <a:latin typeface="Cambria Math"/>
                      </a:rPr>
                      <m:t> − 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𝑃</m:t>
                        </m:r>
                        <m:r>
                          <a:rPr lang="en-US" altLang="ja-JP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kumimoji="1" lang="en-US" altLang="ja-JP" smtClean="0"/>
                  <a:t>Alice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b="1" smtClean="0"/>
                  <a:t>Stayer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𝑚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2,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𝑃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nary>
                      <m:naryPr>
                        <m:chr m:val="⋂"/>
                        <m:subHide m:val="on"/>
                        <m:supHide m:val="on"/>
                        <m:ctrlPr>
                          <a:rPr lang="en-US" altLang="ja-JP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/>
                              </a:rPr>
                              <m:t>𝑚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2,</m:t>
                            </m:r>
                            <m:r>
                              <a:rPr lang="en-US" altLang="ja-JP" i="1">
                                <a:latin typeface="Cambria Math"/>
                              </a:rPr>
                              <m:t>𝑃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nary>
                    <m:r>
                      <a:rPr lang="en-US" altLang="ja-JP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en-US" altLang="ja-JP" smtClean="0"/>
                  <a:t>Bob </a:t>
                </a:r>
              </a:p>
            </p:txBody>
          </p:sp>
        </mc:Choice>
        <mc:Fallback>
          <p:sp>
            <p:nvSpPr>
              <p:cNvPr id="5" name="テキスト ボックス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123124"/>
                <a:ext cx="4032448" cy="3010761"/>
              </a:xfrm>
              <a:prstGeom prst="rect">
                <a:avLst/>
              </a:prstGeom>
              <a:blipFill rotWithShape="1">
                <a:blip r:embed="rId3"/>
                <a:stretch>
                  <a:fillRect l="-751" t="-802" b="-14629"/>
                </a:stretch>
              </a:blipFill>
              <a:ln w="28575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テキスト ボックス 6"/>
              <p:cNvSpPr txBox="1"/>
              <p:nvPr/>
            </p:nvSpPr>
            <p:spPr>
              <a:xfrm>
                <a:off x="107504" y="5927805"/>
                <a:ext cx="4896544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/>
                            </a:rPr>
                            <m:t>𝑚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2,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𝑃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𝐵𝑜𝑏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,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𝐽𝑎𝑛𝑒</m:t>
                          </m:r>
                        </m:e>
                      </m:d>
                      <m:r>
                        <a:rPr kumimoji="1" lang="en-US" altLang="ja-JP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/>
                            </a:rPr>
                            <m:t>𝑃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/>
                        </a:rPr>
                        <m:t>={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𝐴𝑙𝑖𝑐𝑒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,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𝐵𝑜𝑏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,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𝐽𝑎𝑛𝑒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kumimoji="1" lang="ja-JP" altLang="en-US"/>
              </a:p>
            </p:txBody>
          </p:sp>
        </mc:Choice>
        <mc:Fallback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5927805"/>
                <a:ext cx="4896544" cy="381515"/>
              </a:xfrm>
              <a:prstGeom prst="rect">
                <a:avLst/>
              </a:prstGeom>
              <a:blipFill rotWithShape="1">
                <a:blip r:embed="rId4"/>
                <a:stretch>
                  <a:fillRect b="-1269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/>
          <p:cNvSpPr txBox="1"/>
          <p:nvPr/>
        </p:nvSpPr>
        <p:spPr>
          <a:xfrm>
            <a:off x="5004048" y="6143829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u="sng" smtClean="0"/>
              <a:t>※</a:t>
            </a:r>
            <a:r>
              <a:rPr lang="ja-JP" altLang="en-US" u="sng" smtClean="0"/>
              <a:t>それぞれの開発者の変更行を合計</a:t>
            </a:r>
            <a:endParaRPr kumimoji="1" lang="ja-JP" altLang="en-US" u="sng"/>
          </a:p>
        </p:txBody>
      </p:sp>
    </p:spTree>
    <p:extLst>
      <p:ext uri="{BB962C8B-B14F-4D97-AF65-F5344CB8AC3E}">
        <p14:creationId xmlns:p14="http://schemas.microsoft.com/office/powerpoint/2010/main" val="84699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データセット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データの</a:t>
            </a:r>
            <a:r>
              <a:rPr lang="ja-JP" altLang="en-US" smtClean="0">
                <a:solidFill>
                  <a:srgbClr val="FF0000"/>
                </a:solidFill>
              </a:rPr>
              <a:t>量よりも質</a:t>
            </a:r>
            <a:r>
              <a:rPr lang="ja-JP" altLang="en-US" smtClean="0"/>
              <a:t>にこだわる</a:t>
            </a:r>
            <a:endParaRPr lang="en-US" altLang="ja-JP" smtClean="0"/>
          </a:p>
          <a:p>
            <a:pPr lvl="1"/>
            <a:r>
              <a:rPr lang="ja-JP" altLang="en-US" b="1" smtClean="0"/>
              <a:t>著者の識別</a:t>
            </a:r>
            <a:r>
              <a:rPr lang="en-US" altLang="ja-JP" smtClean="0"/>
              <a:t>	</a:t>
            </a:r>
            <a:r>
              <a:rPr lang="ja-JP" altLang="en-US" smtClean="0"/>
              <a:t>：コミットメッセージで著者を特定</a:t>
            </a:r>
            <a:endParaRPr lang="en-US" altLang="ja-JP" smtClean="0"/>
          </a:p>
          <a:p>
            <a:pPr lvl="1"/>
            <a:r>
              <a:rPr lang="ja-JP" altLang="en-US" b="1" smtClean="0"/>
              <a:t>品質の測定</a:t>
            </a:r>
            <a:r>
              <a:rPr lang="en-US" altLang="ja-JP" smtClean="0"/>
              <a:t>	</a:t>
            </a:r>
            <a:r>
              <a:rPr lang="ja-JP" altLang="en-US" smtClean="0"/>
              <a:t>：コミットを目視でバグ修正を特定</a:t>
            </a:r>
            <a:endParaRPr lang="en-US" altLang="ja-JP" smtClean="0"/>
          </a:p>
          <a:p>
            <a:pPr lvl="1"/>
            <a:r>
              <a:rPr lang="ja-JP" altLang="en-US" b="1" smtClean="0"/>
              <a:t>モジュール化</a:t>
            </a:r>
            <a:r>
              <a:rPr lang="en-US" altLang="ja-JP" smtClean="0"/>
              <a:t>	</a:t>
            </a:r>
            <a:r>
              <a:rPr lang="ja-JP" altLang="en-US" smtClean="0"/>
              <a:t>：ディレクトリ </a:t>
            </a:r>
            <a:r>
              <a:rPr lang="en-US" altLang="ja-JP" smtClean="0"/>
              <a:t>+ Co-Change</a:t>
            </a:r>
          </a:p>
          <a:p>
            <a:pPr lvl="1"/>
            <a:r>
              <a:rPr lang="ja-JP" altLang="en-US" b="1" smtClean="0"/>
              <a:t>期間の決定</a:t>
            </a:r>
            <a:r>
              <a:rPr lang="en-US" altLang="ja-JP" smtClean="0"/>
              <a:t>	</a:t>
            </a:r>
            <a:r>
              <a:rPr lang="ja-JP" altLang="en-US" smtClean="0"/>
              <a:t>：評価実験の結果</a:t>
            </a:r>
            <a:r>
              <a:rPr lang="en-US" altLang="ja-JP" sz="2500" smtClean="0"/>
              <a:t>6</a:t>
            </a:r>
            <a:r>
              <a:rPr lang="ja-JP" altLang="en-US" sz="2200" smtClean="0"/>
              <a:t>か月</a:t>
            </a:r>
            <a:r>
              <a:rPr lang="ja-JP" altLang="en-US" smtClean="0"/>
              <a:t>間隔に</a:t>
            </a:r>
            <a:endParaRPr lang="en-US" altLang="ja-JP"/>
          </a:p>
          <a:p>
            <a:pPr lvl="3"/>
            <a:endParaRPr lang="en-US" altLang="ja-JP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77" t="23768" r="13496" b="50476"/>
          <a:stretch/>
        </p:blipFill>
        <p:spPr bwMode="auto">
          <a:xfrm>
            <a:off x="1331640" y="3933056"/>
            <a:ext cx="6423925" cy="257100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37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分析結果</a:t>
            </a:r>
            <a:r>
              <a:rPr kumimoji="1" lang="en-US" altLang="ja-JP" smtClean="0"/>
              <a:t>(1)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RQ1:</a:t>
            </a:r>
            <a:r>
              <a:rPr lang="ja-JP" altLang="en-US" b="1" smtClean="0"/>
              <a:t>プロジェクトレベルで</a:t>
            </a:r>
            <a:r>
              <a:rPr lang="en-US" altLang="ja-JP" b="1" smtClean="0"/>
              <a:t>Turnover</a:t>
            </a:r>
            <a:r>
              <a:rPr lang="ja-JP" altLang="en-US" b="1" smtClean="0"/>
              <a:t>を分析</a:t>
            </a:r>
            <a:r>
              <a:rPr lang="ja-JP" altLang="en-US" b="1"/>
              <a:t>した</a:t>
            </a:r>
            <a:r>
              <a:rPr lang="ja-JP" altLang="en-US" b="1" smtClean="0"/>
              <a:t>際の特徴は何なのか？</a:t>
            </a:r>
            <a:endParaRPr lang="en-US" altLang="ja-JP" b="1" smtClean="0"/>
          </a:p>
          <a:p>
            <a:pPr lvl="1"/>
            <a:r>
              <a:rPr lang="ja-JP" altLang="en-US" smtClean="0"/>
              <a:t>どのプロジェクトにおいても</a:t>
            </a:r>
            <a:r>
              <a:rPr lang="en-US" altLang="ja-JP" smtClean="0"/>
              <a:t>newcommer</a:t>
            </a:r>
            <a:r>
              <a:rPr lang="ja-JP" altLang="en-US" smtClean="0"/>
              <a:t>と</a:t>
            </a:r>
            <a:r>
              <a:rPr lang="en-US" altLang="ja-JP" smtClean="0"/>
              <a:t>leavers</a:t>
            </a:r>
            <a:r>
              <a:rPr lang="ja-JP" altLang="en-US" smtClean="0"/>
              <a:t>の数はかなりいる（</a:t>
            </a:r>
            <a:r>
              <a:rPr lang="en-US" altLang="ja-JP" smtClean="0"/>
              <a:t>at least 80</a:t>
            </a:r>
            <a:r>
              <a:rPr lang="en-US" altLang="ja-JP" sz="2000" smtClean="0"/>
              <a:t>%</a:t>
            </a:r>
            <a:r>
              <a:rPr lang="ja-JP" altLang="en-US" smtClean="0"/>
              <a:t>）</a:t>
            </a:r>
            <a:endParaRPr lang="en-US" altLang="ja-JP" smtClean="0"/>
          </a:p>
          <a:p>
            <a:pPr lvl="1"/>
            <a:r>
              <a:rPr kumimoji="1" lang="en-US" altLang="ja-JP" smtClean="0"/>
              <a:t>Turnover</a:t>
            </a:r>
            <a:r>
              <a:rPr kumimoji="1" lang="ja-JP" altLang="en-US" smtClean="0"/>
              <a:t>は</a:t>
            </a:r>
            <a:r>
              <a:rPr kumimoji="1" lang="en-US" altLang="ja-JP" smtClean="0"/>
              <a:t>OSS</a:t>
            </a:r>
            <a:r>
              <a:rPr kumimoji="1" lang="ja-JP" altLang="en-US" smtClean="0"/>
              <a:t>開発において重要な現象である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5" t="35215" r="15044" b="38586"/>
          <a:stretch/>
        </p:blipFill>
        <p:spPr bwMode="auto">
          <a:xfrm>
            <a:off x="202675" y="3995772"/>
            <a:ext cx="8761813" cy="182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683568" y="584650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mtClean="0"/>
              <a:t>total # of dev  </a:t>
            </a:r>
            <a:endParaRPr kumimoji="1" lang="ja-JP" altLang="en-US"/>
          </a:p>
        </p:txBody>
      </p:sp>
      <p:cxnSp>
        <p:nvCxnSpPr>
          <p:cNvPr id="6" name="直線コネクタ 5"/>
          <p:cNvCxnSpPr/>
          <p:nvPr/>
        </p:nvCxnSpPr>
        <p:spPr>
          <a:xfrm>
            <a:off x="418699" y="6031171"/>
            <a:ext cx="4088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2637666" y="58586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mtClean="0"/>
              <a:t># of stayers  </a:t>
            </a:r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2483768" y="6043354"/>
            <a:ext cx="408885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4788024" y="58679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mtClean="0"/>
              <a:t># of newcommers  </a:t>
            </a:r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4379139" y="6052646"/>
            <a:ext cx="408885" cy="0"/>
          </a:xfrm>
          <a:prstGeom prst="line">
            <a:avLst/>
          </a:prstGeom>
          <a:ln w="38100">
            <a:solidFill>
              <a:schemeClr val="accent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7092280" y="58679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mtClean="0"/>
              <a:t># of leavers  </a:t>
            </a:r>
            <a:endParaRPr kumimoji="1" lang="ja-JP" altLang="en-US"/>
          </a:p>
        </p:txBody>
      </p:sp>
      <p:cxnSp>
        <p:nvCxnSpPr>
          <p:cNvPr id="15" name="直線コネクタ 14"/>
          <p:cNvCxnSpPr/>
          <p:nvPr/>
        </p:nvCxnSpPr>
        <p:spPr>
          <a:xfrm>
            <a:off x="7043435" y="6052646"/>
            <a:ext cx="408885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/>
        </p:nvSpPr>
        <p:spPr>
          <a:xfrm>
            <a:off x="179512" y="3995772"/>
            <a:ext cx="8784976" cy="22415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45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分析</a:t>
            </a:r>
            <a:r>
              <a:rPr lang="ja-JP" altLang="en-US"/>
              <a:t>結果</a:t>
            </a:r>
            <a:r>
              <a:rPr lang="en-US" altLang="ja-JP" smtClean="0"/>
              <a:t>(2)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RQ2:</a:t>
            </a:r>
            <a:r>
              <a:rPr lang="ja-JP" altLang="en-US" b="1" smtClean="0"/>
              <a:t>モジュールレベル</a:t>
            </a:r>
            <a:r>
              <a:rPr lang="ja-JP" altLang="en-US" b="1"/>
              <a:t>で分析した際</a:t>
            </a:r>
            <a:r>
              <a:rPr lang="ja-JP" altLang="en-US" b="1"/>
              <a:t>，</a:t>
            </a:r>
            <a:r>
              <a:rPr lang="ja-JP" altLang="en-US" b="1" smtClean="0"/>
              <a:t>開発者によって貢献パターンに違いがある</a:t>
            </a:r>
            <a:r>
              <a:rPr lang="ja-JP" altLang="en-US" b="1"/>
              <a:t>の</a:t>
            </a:r>
            <a:r>
              <a:rPr lang="ja-JP" altLang="en-US" b="1"/>
              <a:t>か</a:t>
            </a:r>
            <a:r>
              <a:rPr lang="ja-JP" altLang="en-US" b="1" smtClean="0"/>
              <a:t>？</a:t>
            </a:r>
            <a:endParaRPr lang="en-US" altLang="ja-JP" b="1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6" t="26473" r="15782" b="7926"/>
          <a:stretch/>
        </p:blipFill>
        <p:spPr bwMode="auto">
          <a:xfrm>
            <a:off x="107504" y="2492896"/>
            <a:ext cx="7632848" cy="401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7812360" y="2852936"/>
            <a:ext cx="1259632" cy="14773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濃さ</a:t>
            </a:r>
            <a:endParaRPr lang="en-US" altLang="ja-JP"/>
          </a:p>
          <a:p>
            <a:r>
              <a:rPr lang="ja-JP" altLang="en-US" b="1" smtClean="0">
                <a:solidFill>
                  <a:schemeClr val="tx2"/>
                </a:solidFill>
              </a:rPr>
              <a:t>→</a:t>
            </a:r>
            <a:r>
              <a:rPr lang="ja-JP" altLang="en-US" smtClean="0"/>
              <a:t> 値</a:t>
            </a:r>
            <a:endParaRPr lang="en-US" altLang="ja-JP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mtClean="0"/>
              <a:t>セル</a:t>
            </a:r>
            <a:endParaRPr kumimoji="1" lang="en-US" altLang="ja-JP" smtClean="0"/>
          </a:p>
          <a:p>
            <a:r>
              <a:rPr lang="ja-JP" altLang="en-US" b="1" smtClean="0">
                <a:solidFill>
                  <a:schemeClr val="tx2"/>
                </a:solidFill>
              </a:rPr>
              <a:t>→</a:t>
            </a:r>
            <a:r>
              <a:rPr lang="ja-JP" altLang="en-US" smtClean="0"/>
              <a:t> ﾓｼﾞｭｰﾙ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44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分析</a:t>
            </a:r>
            <a:r>
              <a:rPr lang="ja-JP" altLang="en-US"/>
              <a:t>結果</a:t>
            </a:r>
            <a:r>
              <a:rPr lang="en-US" altLang="ja-JP" smtClean="0"/>
              <a:t>(2)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RQ2</a:t>
            </a:r>
            <a:r>
              <a:rPr lang="en-US" altLang="ja-JP"/>
              <a:t>:</a:t>
            </a:r>
            <a:r>
              <a:rPr lang="ja-JP" altLang="en-US" b="1" smtClean="0"/>
              <a:t>モジュールレベル</a:t>
            </a:r>
            <a:r>
              <a:rPr lang="ja-JP" altLang="en-US" b="1"/>
              <a:t>で分析した際</a:t>
            </a:r>
            <a:r>
              <a:rPr lang="ja-JP" altLang="en-US" b="1"/>
              <a:t>，</a:t>
            </a:r>
            <a:r>
              <a:rPr lang="ja-JP" altLang="en-US" b="1" smtClean="0"/>
              <a:t>開発者によって貢献パターンに違いがある</a:t>
            </a:r>
            <a:r>
              <a:rPr lang="ja-JP" altLang="en-US" b="1"/>
              <a:t>の</a:t>
            </a:r>
            <a:r>
              <a:rPr lang="ja-JP" altLang="en-US" b="1"/>
              <a:t>か</a:t>
            </a:r>
            <a:r>
              <a:rPr lang="ja-JP" altLang="en-US" b="1" smtClean="0"/>
              <a:t>？</a:t>
            </a:r>
            <a:endParaRPr lang="en-US" altLang="ja-JP" b="1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6" t="26473" r="15782" b="7926"/>
          <a:stretch/>
        </p:blipFill>
        <p:spPr bwMode="auto">
          <a:xfrm>
            <a:off x="107504" y="2492896"/>
            <a:ext cx="7632848" cy="401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7812360" y="2852936"/>
            <a:ext cx="1259632" cy="147732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濃さ</a:t>
            </a:r>
            <a:endParaRPr lang="en-US" altLang="ja-JP"/>
          </a:p>
          <a:p>
            <a:r>
              <a:rPr lang="ja-JP" altLang="en-US" smtClean="0"/>
              <a:t>→ 値</a:t>
            </a:r>
            <a:endParaRPr lang="en-US" altLang="ja-JP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smtClean="0"/>
              <a:t>セル</a:t>
            </a:r>
            <a:endParaRPr kumimoji="1" lang="en-US" altLang="ja-JP" smtClean="0"/>
          </a:p>
          <a:p>
            <a:r>
              <a:rPr lang="ja-JP" altLang="en-US" smtClean="0"/>
              <a:t>→ ﾓｼﾞｭｰﾙ</a:t>
            </a:r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323528" y="3140968"/>
            <a:ext cx="8496944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00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b="1" smtClean="0">
                <a:solidFill>
                  <a:schemeClr val="tx1"/>
                </a:solidFill>
              </a:rPr>
              <a:t>External newcommers</a:t>
            </a:r>
            <a:r>
              <a:rPr lang="ja-JP" altLang="en-US" sz="2400" b="1" smtClean="0">
                <a:solidFill>
                  <a:schemeClr val="tx1"/>
                </a:solidFill>
              </a:rPr>
              <a:t>によってかなり変更されている</a:t>
            </a:r>
            <a:r>
              <a:rPr lang="en-US" altLang="ja-JP" sz="2400" b="1" smtClean="0">
                <a:solidFill>
                  <a:schemeClr val="tx1"/>
                </a:solidFill>
              </a:rPr>
              <a:t/>
            </a:r>
            <a:br>
              <a:rPr lang="en-US" altLang="ja-JP" sz="2400" b="1" smtClean="0">
                <a:solidFill>
                  <a:schemeClr val="tx1"/>
                </a:solidFill>
              </a:rPr>
            </a:br>
            <a:r>
              <a:rPr lang="ja-JP" altLang="en-US" sz="2400" b="1" smtClean="0">
                <a:solidFill>
                  <a:schemeClr val="tx1"/>
                </a:solidFill>
              </a:rPr>
              <a:t>モジュールはない</a:t>
            </a:r>
            <a:endParaRPr lang="en-US" altLang="ja-JP" sz="2400" b="1" smtClean="0">
              <a:solidFill>
                <a:schemeClr val="tx1"/>
              </a:solidFill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altLang="ja-JP" sz="1050" b="1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b="1">
                <a:solidFill>
                  <a:schemeClr val="tx1"/>
                </a:solidFill>
              </a:rPr>
              <a:t>External </a:t>
            </a:r>
            <a:r>
              <a:rPr lang="en-US" altLang="ja-JP" sz="2400" b="1" smtClean="0">
                <a:solidFill>
                  <a:schemeClr val="tx1"/>
                </a:solidFill>
              </a:rPr>
              <a:t>newcommers</a:t>
            </a:r>
            <a:r>
              <a:rPr lang="ja-JP" altLang="en-US" sz="2400" b="1" smtClean="0">
                <a:solidFill>
                  <a:schemeClr val="tx1"/>
                </a:solidFill>
              </a:rPr>
              <a:t>は常に</a:t>
            </a:r>
            <a:r>
              <a:rPr lang="en-US" altLang="ja-JP" sz="2400" b="1" smtClean="0">
                <a:solidFill>
                  <a:schemeClr val="tx1"/>
                </a:solidFill>
              </a:rPr>
              <a:t>internal</a:t>
            </a:r>
            <a:r>
              <a:rPr lang="ja-JP" altLang="en-US" sz="2400" b="1" smtClean="0">
                <a:solidFill>
                  <a:schemeClr val="tx1"/>
                </a:solidFill>
              </a:rPr>
              <a:t>か</a:t>
            </a:r>
            <a:r>
              <a:rPr lang="en-US" altLang="ja-JP" sz="2400" b="1" smtClean="0">
                <a:solidFill>
                  <a:schemeClr val="tx1"/>
                </a:solidFill>
              </a:rPr>
              <a:t>stayers</a:t>
            </a:r>
            <a:r>
              <a:rPr lang="ja-JP" altLang="en-US" sz="2400" b="1" smtClean="0">
                <a:solidFill>
                  <a:schemeClr val="tx1"/>
                </a:solidFill>
              </a:rPr>
              <a:t>の開発者と共に開発している</a:t>
            </a:r>
            <a:endParaRPr lang="en-US" altLang="ja-JP" sz="2400" b="1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mtClean="0">
              <a:solidFill>
                <a:schemeClr val="tx1"/>
              </a:solidFill>
            </a:endParaRPr>
          </a:p>
          <a:p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47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分析</a:t>
            </a:r>
            <a:r>
              <a:rPr lang="ja-JP" altLang="en-US"/>
              <a:t>結果</a:t>
            </a:r>
            <a:r>
              <a:rPr lang="en-US" altLang="ja-JP" smtClean="0"/>
              <a:t>(3)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RQ3:</a:t>
            </a:r>
            <a:r>
              <a:rPr lang="ja-JP" altLang="en-US" b="1" smtClean="0"/>
              <a:t>モジュールレベルのメトリクス</a:t>
            </a:r>
            <a:r>
              <a:rPr lang="ja-JP" altLang="en-US" b="1"/>
              <a:t>を</a:t>
            </a:r>
            <a:r>
              <a:rPr lang="ja-JP" altLang="en-US" b="1" smtClean="0"/>
              <a:t>使って分析</a:t>
            </a:r>
            <a:r>
              <a:rPr lang="ja-JP" altLang="en-US" b="1"/>
              <a:t>した</a:t>
            </a:r>
            <a:r>
              <a:rPr lang="ja-JP" altLang="en-US" b="1" smtClean="0"/>
              <a:t>際</a:t>
            </a:r>
            <a:r>
              <a:rPr lang="en-US" altLang="ja-JP" b="1" smtClean="0"/>
              <a:t>,</a:t>
            </a:r>
            <a:r>
              <a:rPr lang="ja-JP" altLang="en-US" b="1" smtClean="0"/>
              <a:t>品質とメトリクス</a:t>
            </a:r>
            <a:r>
              <a:rPr lang="ja-JP" altLang="en-US" b="1"/>
              <a:t>に関係があるの</a:t>
            </a:r>
            <a:r>
              <a:rPr lang="ja-JP" altLang="en-US" b="1"/>
              <a:t>か</a:t>
            </a:r>
            <a:r>
              <a:rPr lang="ja-JP" altLang="en-US" b="1" smtClean="0"/>
              <a:t>？</a:t>
            </a:r>
            <a:endParaRPr lang="en-US" altLang="ja-JP" b="1" smtClean="0"/>
          </a:p>
          <a:p>
            <a:pPr lvl="1"/>
            <a:endParaRPr lang="en-US" altLang="ja-JP" smtClean="0"/>
          </a:p>
          <a:p>
            <a:pPr lvl="1"/>
            <a:endParaRPr lang="en-US" altLang="ja-JP"/>
          </a:p>
          <a:p>
            <a:pPr lvl="1"/>
            <a:endParaRPr lang="en-US" altLang="ja-JP" smtClean="0"/>
          </a:p>
          <a:p>
            <a:pPr lvl="1"/>
            <a:endParaRPr lang="en-US" altLang="ja-JP"/>
          </a:p>
          <a:p>
            <a:pPr lvl="1"/>
            <a:endParaRPr lang="en-US" altLang="ja-JP" smtClean="0"/>
          </a:p>
          <a:p>
            <a:pPr lvl="1"/>
            <a:r>
              <a:rPr lang="en-US" altLang="ja-JP" smtClean="0"/>
              <a:t>Extract Newcommer Activity</a:t>
            </a:r>
            <a:r>
              <a:rPr lang="ja-JP" altLang="en-US" smtClean="0"/>
              <a:t>（</a:t>
            </a:r>
            <a:r>
              <a:rPr lang="en-US" altLang="ja-JP" smtClean="0"/>
              <a:t>ENA</a:t>
            </a:r>
            <a:r>
              <a:rPr lang="ja-JP" altLang="en-US" smtClean="0"/>
              <a:t>）が高いほど</a:t>
            </a:r>
            <a:r>
              <a:rPr lang="en-US" altLang="ja-JP" smtClean="0"/>
              <a:t/>
            </a:r>
            <a:br>
              <a:rPr lang="en-US" altLang="ja-JP" smtClean="0"/>
            </a:br>
            <a:r>
              <a:rPr lang="ja-JP" altLang="en-US" smtClean="0"/>
              <a:t>バグ修正が行われていることが明らかになった</a:t>
            </a:r>
            <a:endParaRPr lang="en-US" altLang="ja-JP" smtClean="0"/>
          </a:p>
          <a:p>
            <a:pPr lvl="1"/>
            <a:r>
              <a:rPr lang="en-US" altLang="ja-JP" smtClean="0"/>
              <a:t>Internal Newcommer</a:t>
            </a:r>
            <a:r>
              <a:rPr lang="ja-JP" altLang="en-US" smtClean="0"/>
              <a:t>はバグ修正を必要としない</a:t>
            </a:r>
            <a:r>
              <a:rPr lang="en-US" altLang="ja-JP" smtClean="0"/>
              <a:t/>
            </a:r>
            <a:br>
              <a:rPr lang="en-US" altLang="ja-JP" smtClean="0"/>
            </a:br>
            <a:r>
              <a:rPr lang="ja-JP" altLang="en-US" smtClean="0"/>
              <a:t>コミットを行っていることが明らかになった</a:t>
            </a:r>
            <a:endParaRPr lang="en-US" altLang="ja-JP" smtClean="0"/>
          </a:p>
          <a:p>
            <a:pPr lvl="1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2" t="34755" r="14229" b="39692"/>
          <a:stretch/>
        </p:blipFill>
        <p:spPr bwMode="auto">
          <a:xfrm>
            <a:off x="179512" y="2698477"/>
            <a:ext cx="8786801" cy="17386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45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  <a:r>
              <a:rPr lang="ja-JP" altLang="en-US" smtClean="0"/>
              <a:t>と所感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まとめ</a:t>
            </a:r>
            <a:endParaRPr kumimoji="1" lang="en-US" altLang="ja-JP" smtClean="0"/>
          </a:p>
          <a:p>
            <a:pPr lvl="1"/>
            <a:r>
              <a:rPr lang="en-US" altLang="ja-JP" smtClean="0"/>
              <a:t>Turnover</a:t>
            </a:r>
            <a:r>
              <a:rPr lang="ja-JP" altLang="en-US" smtClean="0"/>
              <a:t>を定量化するメトリクスを定義した</a:t>
            </a:r>
            <a:endParaRPr lang="en-US" altLang="ja-JP" smtClean="0"/>
          </a:p>
          <a:p>
            <a:pPr lvl="1"/>
            <a:r>
              <a:rPr lang="en-US" altLang="ja-JP" smtClean="0"/>
              <a:t>ENA</a:t>
            </a:r>
            <a:r>
              <a:rPr lang="ja-JP" altLang="en-US" smtClean="0"/>
              <a:t>が多いと品質が低下することがわかった</a:t>
            </a:r>
            <a:endParaRPr lang="en-US" altLang="ja-JP"/>
          </a:p>
          <a:p>
            <a:pPr lvl="1"/>
            <a:endParaRPr kumimoji="1" lang="en-US" altLang="ja-JP" smtClean="0"/>
          </a:p>
          <a:p>
            <a:r>
              <a:rPr kumimoji="1" lang="ja-JP" altLang="en-US" smtClean="0"/>
              <a:t>所感</a:t>
            </a:r>
            <a:endParaRPr kumimoji="1" lang="en-US" altLang="ja-JP" smtClean="0"/>
          </a:p>
          <a:p>
            <a:pPr lvl="8"/>
            <a:endParaRPr kumimoji="1" lang="en-US" altLang="ja-JP" sz="1000" smtClean="0"/>
          </a:p>
          <a:p>
            <a:pPr lvl="1"/>
            <a:r>
              <a:rPr kumimoji="1" lang="ja-JP" altLang="en-US" smtClean="0"/>
              <a:t>質の高いデータセットを作成するための努力がよい</a:t>
            </a:r>
            <a:endParaRPr kumimoji="1" lang="en-US" altLang="ja-JP" smtClean="0"/>
          </a:p>
          <a:p>
            <a:pPr lvl="1"/>
            <a:endParaRPr kumimoji="1" lang="en-US" altLang="ja-JP" sz="1000" smtClean="0"/>
          </a:p>
          <a:p>
            <a:pPr lvl="1"/>
            <a:r>
              <a:rPr lang="ja-JP" altLang="en-US" smtClean="0"/>
              <a:t>リプリケーションスタディのためのデータを</a:t>
            </a:r>
            <a:r>
              <a:rPr lang="ja-JP" altLang="en-US"/>
              <a:t>公開</a:t>
            </a:r>
            <a:endParaRPr lang="en-US" altLang="ja-JP"/>
          </a:p>
          <a:p>
            <a:pPr lvl="8"/>
            <a:endParaRPr kumimoji="1" lang="en-US" altLang="ja-JP" sz="1000" smtClean="0"/>
          </a:p>
          <a:p>
            <a:pPr lvl="1"/>
            <a:r>
              <a:rPr lang="ja-JP" altLang="en-US" smtClean="0"/>
              <a:t>リサーチクエスチョンをたてたモチベーションが</a:t>
            </a:r>
            <a:r>
              <a:rPr lang="en-US" altLang="ja-JP" smtClean="0"/>
              <a:t/>
            </a:r>
            <a:br>
              <a:rPr lang="en-US" altLang="ja-JP" smtClean="0"/>
            </a:br>
            <a:r>
              <a:rPr lang="ja-JP" altLang="en-US" smtClean="0"/>
              <a:t>よくわからなかった</a:t>
            </a:r>
            <a:r>
              <a:rPr lang="en-US" altLang="ja-JP" smtClean="0"/>
              <a:t>...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スマイル 4"/>
          <p:cNvSpPr/>
          <p:nvPr/>
        </p:nvSpPr>
        <p:spPr>
          <a:xfrm>
            <a:off x="683568" y="4005064"/>
            <a:ext cx="504056" cy="504056"/>
          </a:xfrm>
          <a:prstGeom prst="smileyFace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スマイル 5"/>
          <p:cNvSpPr/>
          <p:nvPr/>
        </p:nvSpPr>
        <p:spPr>
          <a:xfrm>
            <a:off x="683568" y="5229200"/>
            <a:ext cx="504056" cy="504056"/>
          </a:xfrm>
          <a:prstGeom prst="smileyFace">
            <a:avLst>
              <a:gd name="adj" fmla="val -4653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スマイル 6"/>
          <p:cNvSpPr/>
          <p:nvPr/>
        </p:nvSpPr>
        <p:spPr>
          <a:xfrm>
            <a:off x="683568" y="4601753"/>
            <a:ext cx="504056" cy="504056"/>
          </a:xfrm>
          <a:prstGeom prst="smileyFace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364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リサーチクエスチョン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mtClean="0"/>
              <a:t>RQ1</a:t>
            </a:r>
            <a:r>
              <a:rPr kumimoji="1" lang="ja-JP" altLang="en-US" smtClean="0"/>
              <a:t>：</a:t>
            </a:r>
            <a:r>
              <a:rPr kumimoji="1" lang="en-US" altLang="ja-JP" smtClean="0"/>
              <a:t>External Turnover</a:t>
            </a:r>
            <a:r>
              <a:rPr kumimoji="1" lang="ja-JP" altLang="en-US" smtClean="0"/>
              <a:t>を</a:t>
            </a:r>
            <a:r>
              <a:rPr lang="ja-JP" altLang="en-US"/>
              <a:t>プロジェクトレベルで</a:t>
            </a:r>
            <a:r>
              <a:rPr kumimoji="1" lang="ja-JP" altLang="en-US" smtClean="0"/>
              <a:t>分析した際</a:t>
            </a:r>
            <a:r>
              <a:rPr kumimoji="1" lang="en-US" altLang="ja-JP" smtClean="0"/>
              <a:t>Turnover</a:t>
            </a:r>
            <a:r>
              <a:rPr kumimoji="1" lang="ja-JP" altLang="en-US" smtClean="0"/>
              <a:t>は重要な現象なのか？</a:t>
            </a:r>
            <a:endParaRPr kumimoji="1" lang="en-US" altLang="ja-JP" smtClean="0"/>
          </a:p>
          <a:p>
            <a:pPr lvl="2"/>
            <a:endParaRPr kumimoji="1" lang="en-US" altLang="ja-JP" smtClean="0"/>
          </a:p>
          <a:p>
            <a:r>
              <a:rPr lang="en-US" altLang="ja-JP" smtClean="0"/>
              <a:t>RQ2</a:t>
            </a:r>
            <a:r>
              <a:rPr lang="ja-JP" altLang="en-US" smtClean="0"/>
              <a:t>：モジュールレベルで分析した際，開発者の貢献パターンがあるのか？</a:t>
            </a:r>
            <a:endParaRPr lang="en-US" altLang="ja-JP" smtClean="0"/>
          </a:p>
          <a:p>
            <a:pPr lvl="2"/>
            <a:endParaRPr lang="en-US" altLang="ja-JP" smtClean="0"/>
          </a:p>
          <a:p>
            <a:r>
              <a:rPr kumimoji="1" lang="en-US" altLang="ja-JP" smtClean="0"/>
              <a:t>RQ3</a:t>
            </a:r>
            <a:r>
              <a:rPr kumimoji="1" lang="ja-JP" altLang="en-US" smtClean="0"/>
              <a:t>：</a:t>
            </a:r>
            <a:r>
              <a:rPr lang="ja-JP" altLang="en-US" b="1" smtClean="0"/>
              <a:t>モジュールレベルの</a:t>
            </a:r>
            <a:r>
              <a:rPr lang="en-US" altLang="ja-JP" b="1" smtClean="0"/>
              <a:t>Turnover</a:t>
            </a:r>
            <a:r>
              <a:rPr lang="ja-JP" altLang="en-US" b="1" smtClean="0"/>
              <a:t>メトリクスを使って分析した際，品質とそれらのメトリクスに関係があるのか？</a:t>
            </a:r>
            <a:endParaRPr kumimoji="1" lang="ja-JP" altLang="en-US" b="1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340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先行研究とこの研究の位置づけ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mtClean="0"/>
              <a:t>Mockus</a:t>
            </a:r>
            <a:r>
              <a:rPr kumimoji="1" lang="ja-JP" altLang="en-US" smtClean="0"/>
              <a:t>は企業のプロジェクトで</a:t>
            </a:r>
            <a:r>
              <a:rPr kumimoji="1" lang="en-US" altLang="ja-JP" smtClean="0"/>
              <a:t>Turnover</a:t>
            </a:r>
            <a:r>
              <a:rPr kumimoji="1" lang="ja-JP" altLang="en-US" smtClean="0"/>
              <a:t>が</a:t>
            </a:r>
            <a:r>
              <a:rPr kumimoji="1" lang="en-US" altLang="ja-JP" smtClean="0"/>
              <a:t/>
            </a:r>
            <a:br>
              <a:rPr kumimoji="1" lang="en-US" altLang="ja-JP" smtClean="0"/>
            </a:br>
            <a:r>
              <a:rPr kumimoji="1" lang="ja-JP" altLang="en-US" smtClean="0"/>
              <a:t>品質に与える影響について分析した</a:t>
            </a:r>
            <a:r>
              <a:rPr kumimoji="1" lang="en-US" altLang="ja-JP" smtClean="0"/>
              <a:t>(FSE’10)</a:t>
            </a:r>
          </a:p>
          <a:p>
            <a:pPr lvl="1"/>
            <a:r>
              <a:rPr lang="ja-JP" altLang="en-US" smtClean="0"/>
              <a:t>開発者が去ることが品質を低下させること</a:t>
            </a:r>
            <a:endParaRPr lang="en-US" altLang="ja-JP" smtClean="0"/>
          </a:p>
          <a:p>
            <a:pPr lvl="1"/>
            <a:r>
              <a:rPr lang="ja-JP" altLang="en-US" smtClean="0"/>
              <a:t>新しい開発者は品質に影響を与えないことを述べた</a:t>
            </a:r>
            <a:endParaRPr lang="en-US" altLang="ja-JP"/>
          </a:p>
          <a:p>
            <a:pPr lvl="2"/>
            <a:endParaRPr kumimoji="1" lang="en-US" altLang="ja-JP" smtClean="0"/>
          </a:p>
          <a:p>
            <a:r>
              <a:rPr kumimoji="1" lang="ja-JP" altLang="en-US" smtClean="0"/>
              <a:t>この研究では</a:t>
            </a:r>
            <a:r>
              <a:rPr kumimoji="1" lang="en-US" altLang="ja-JP" smtClean="0"/>
              <a:t>OSS</a:t>
            </a:r>
            <a:r>
              <a:rPr lang="ja-JP" altLang="en-US" smtClean="0"/>
              <a:t>を対象に分析します</a:t>
            </a:r>
            <a:endParaRPr lang="en-US" altLang="ja-JP" smtClean="0"/>
          </a:p>
          <a:p>
            <a:pPr lvl="1"/>
            <a:r>
              <a:rPr kumimoji="1" lang="ja-JP" altLang="en-US" smtClean="0"/>
              <a:t>これまで</a:t>
            </a:r>
            <a:r>
              <a:rPr kumimoji="1" lang="en-US" altLang="ja-JP" smtClean="0"/>
              <a:t>OSS</a:t>
            </a:r>
            <a:r>
              <a:rPr kumimoji="1" lang="ja-JP" altLang="en-US" smtClean="0"/>
              <a:t>を対象にした</a:t>
            </a:r>
            <a:r>
              <a:rPr kumimoji="1" lang="en-US" altLang="ja-JP" smtClean="0"/>
              <a:t>Turnover</a:t>
            </a:r>
            <a:r>
              <a:rPr lang="ja-JP" altLang="en-US" smtClean="0"/>
              <a:t>に関する研究が十分にされていなかったためこの研究でします</a:t>
            </a:r>
            <a:endParaRPr kumimoji="1" lang="en-US" altLang="ja-JP" smtClean="0"/>
          </a:p>
          <a:p>
            <a:pPr lvl="1"/>
            <a:r>
              <a:rPr kumimoji="1" lang="ja-JP" altLang="en-US" smtClean="0"/>
              <a:t>開発者の流出入が激しい</a:t>
            </a:r>
            <a:r>
              <a:rPr kumimoji="1" lang="en-US" altLang="ja-JP" smtClean="0"/>
              <a:t>5</a:t>
            </a:r>
            <a:r>
              <a:rPr kumimoji="1" lang="ja-JP" altLang="en-US" smtClean="0"/>
              <a:t>プロジェクトを対象</a:t>
            </a:r>
            <a:endParaRPr kumimoji="1" lang="en-US" altLang="ja-JP" smtClean="0"/>
          </a:p>
          <a:p>
            <a:pPr lvl="1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9403F-96C9-4F10-8EF5-1DAB5920C08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7383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gakuna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英語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 kumimoji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gakunai</Template>
  <TotalTime>1382</TotalTime>
  <Words>542</Words>
  <Application>Microsoft Office PowerPoint</Application>
  <PresentationFormat>画面に合わせる (4:3)</PresentationFormat>
  <Paragraphs>112</Paragraphs>
  <Slides>11</Slides>
  <Notes>0</Notes>
  <HiddenSlides>2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gakunai</vt:lpstr>
      <vt:lpstr>PowerPoint プレゼンテーション</vt:lpstr>
      <vt:lpstr>背景</vt:lpstr>
      <vt:lpstr>Turnoverの定義</vt:lpstr>
      <vt:lpstr>データセット</vt:lpstr>
      <vt:lpstr>分析結果(1)</vt:lpstr>
      <vt:lpstr>分析結果(2)</vt:lpstr>
      <vt:lpstr>分析結果(2)</vt:lpstr>
      <vt:lpstr>分析結果(3)</vt:lpstr>
      <vt:lpstr>まとめと所感</vt:lpstr>
      <vt:lpstr>リサーチクエスチョン</vt:lpstr>
      <vt:lpstr>先行研究とこの研究の位置づけ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Yamatani</dc:creator>
  <cp:lastModifiedBy>Yamatani</cp:lastModifiedBy>
  <cp:revision>73</cp:revision>
  <dcterms:created xsi:type="dcterms:W3CDTF">2015-05-25T08:37:15Z</dcterms:created>
  <dcterms:modified xsi:type="dcterms:W3CDTF">2015-10-05T11:54:40Z</dcterms:modified>
</cp:coreProperties>
</file>