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56" r:id="rId2"/>
    <p:sldId id="257" r:id="rId3"/>
    <p:sldId id="258" r:id="rId4"/>
    <p:sldId id="264" r:id="rId5"/>
    <p:sldId id="271" r:id="rId6"/>
    <p:sldId id="259" r:id="rId7"/>
    <p:sldId id="260" r:id="rId8"/>
    <p:sldId id="261" r:id="rId9"/>
    <p:sldId id="262" r:id="rId10"/>
    <p:sldId id="263" r:id="rId11"/>
    <p:sldId id="265" r:id="rId12"/>
    <p:sldId id="266" r:id="rId13"/>
    <p:sldId id="267" r:id="rId14"/>
    <p:sldId id="268" r:id="rId15"/>
    <p:sldId id="269"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47" autoAdjust="0"/>
    <p:restoredTop sz="94730" autoAdjust="0"/>
  </p:normalViewPr>
  <p:slideViewPr>
    <p:cSldViewPr snapToGrid="0">
      <p:cViewPr varScale="1">
        <p:scale>
          <a:sx n="81" d="100"/>
          <a:sy n="81" d="100"/>
        </p:scale>
        <p:origin x="1526" y="67"/>
      </p:cViewPr>
      <p:guideLst/>
    </p:cSldViewPr>
  </p:slideViewPr>
  <p:notesTextViewPr>
    <p:cViewPr>
      <p:scale>
        <a:sx n="1" d="1"/>
        <a:sy n="1" d="1"/>
      </p:scale>
      <p:origin x="0" y="0"/>
    </p:cViewPr>
  </p:notesTextViewPr>
  <p:notesViewPr>
    <p:cSldViewPr snapToGrid="0">
      <p:cViewPr varScale="1">
        <p:scale>
          <a:sx n="65" d="100"/>
          <a:sy n="65" d="100"/>
        </p:scale>
        <p:origin x="315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2A3FF-3366-4A6A-B029-87B653204629}" type="datetimeFigureOut">
              <a:rPr kumimoji="1" lang="ja-JP" altLang="en-US" smtClean="0"/>
              <a:t>2018/1/10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A55C2F-D8B8-4281-A522-B9F0213181DF}" type="slidenum">
              <a:rPr kumimoji="1" lang="ja-JP" altLang="en-US" smtClean="0"/>
              <a:t>‹#›</a:t>
            </a:fld>
            <a:endParaRPr kumimoji="1" lang="ja-JP" altLang="en-US"/>
          </a:p>
        </p:txBody>
      </p:sp>
    </p:spTree>
    <p:extLst>
      <p:ext uri="{BB962C8B-B14F-4D97-AF65-F5344CB8AC3E}">
        <p14:creationId xmlns:p14="http://schemas.microsoft.com/office/powerpoint/2010/main" val="241858158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中心にいけばいくほどプロジェクト内での中心的役割を担う</a:t>
            </a:r>
            <a:endParaRPr kumimoji="1" lang="en-US" altLang="ja-JP" dirty="0"/>
          </a:p>
          <a:p>
            <a:r>
              <a:rPr kumimoji="1" lang="ja-JP" altLang="en-US" dirty="0"/>
              <a:t>タマネギ型のグラフ</a:t>
            </a:r>
            <a:endParaRPr kumimoji="1" lang="en-US" altLang="ja-JP" dirty="0"/>
          </a:p>
          <a:p>
            <a:r>
              <a:rPr kumimoji="1" lang="ja-JP" altLang="en-US" dirty="0"/>
              <a:t>この図では参加者の階層間の移動や各層での役割が示されていない　→次</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6</a:t>
            </a:fld>
            <a:endParaRPr kumimoji="1" lang="ja-JP" altLang="en-US"/>
          </a:p>
        </p:txBody>
      </p:sp>
    </p:spTree>
    <p:extLst>
      <p:ext uri="{BB962C8B-B14F-4D97-AF65-F5344CB8AC3E}">
        <p14:creationId xmlns:p14="http://schemas.microsoft.com/office/powerpoint/2010/main" val="36127233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図１のオニオングラフから役割がわかるようになったピラミッド図</a:t>
            </a:r>
            <a:endParaRPr kumimoji="1" lang="en-US" altLang="ja-JP" dirty="0"/>
          </a:p>
          <a:p>
            <a:endParaRPr kumimoji="1" lang="en-US" altLang="ja-JP" dirty="0"/>
          </a:p>
          <a:p>
            <a:r>
              <a:rPr kumimoji="1" lang="ja-JP" altLang="en-US" dirty="0"/>
              <a:t>上から順に、</a:t>
            </a:r>
            <a:endParaRPr kumimoji="1" lang="en-US" altLang="ja-JP" dirty="0"/>
          </a:p>
          <a:p>
            <a:r>
              <a:rPr kumimoji="1" lang="ja-JP" altLang="en-US" dirty="0"/>
              <a:t>品質保証管理者　モジュール管理者</a:t>
            </a:r>
            <a:endParaRPr kumimoji="1" lang="en-US" altLang="ja-JP" dirty="0"/>
          </a:p>
          <a:p>
            <a:r>
              <a:rPr kumimoji="1" lang="ja-JP" altLang="en-US" dirty="0"/>
              <a:t>ベテランテスター　モジュール開発者</a:t>
            </a:r>
            <a:endParaRPr kumimoji="1" lang="en-US" altLang="ja-JP" dirty="0"/>
          </a:p>
          <a:p>
            <a:r>
              <a:rPr kumimoji="1" lang="ja-JP" altLang="en-US" dirty="0"/>
              <a:t>テストケースの貢献者　パッチ貢献者</a:t>
            </a:r>
            <a:endParaRPr kumimoji="1" lang="en-US" altLang="ja-JP" dirty="0"/>
          </a:p>
          <a:p>
            <a:r>
              <a:rPr kumimoji="1" lang="ja-JP" altLang="en-US" dirty="0"/>
              <a:t>バグ提出者　</a:t>
            </a:r>
            <a:endParaRPr kumimoji="1" lang="en-US" altLang="ja-JP" dirty="0"/>
          </a:p>
          <a:p>
            <a:r>
              <a:rPr kumimoji="1" lang="ja-JP" altLang="en-US" dirty="0"/>
              <a:t>ユーザ　（観測者）</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7</a:t>
            </a:fld>
            <a:endParaRPr kumimoji="1" lang="ja-JP" altLang="en-US"/>
          </a:p>
        </p:txBody>
      </p:sp>
    </p:spTree>
    <p:extLst>
      <p:ext uri="{BB962C8B-B14F-4D97-AF65-F5344CB8AC3E}">
        <p14:creationId xmlns:p14="http://schemas.microsoft.com/office/powerpoint/2010/main" val="4151104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Mozilla</a:t>
            </a:r>
            <a:r>
              <a:rPr kumimoji="1" lang="ja-JP" altLang="en-US" dirty="0" err="1"/>
              <a:t>での</a:t>
            </a:r>
            <a:r>
              <a:rPr kumimoji="1" lang="ja-JP" altLang="en-US" dirty="0"/>
              <a:t>例</a:t>
            </a:r>
            <a:endParaRPr kumimoji="1" lang="en-US" altLang="ja-JP" dirty="0"/>
          </a:p>
          <a:p>
            <a:r>
              <a:rPr kumimoji="1" lang="en-US" altLang="ja-JP" dirty="0"/>
              <a:t>Quality Assurance = </a:t>
            </a:r>
            <a:r>
              <a:rPr kumimoji="1" lang="ja-JP" altLang="en-US" dirty="0"/>
              <a:t>品質保証</a:t>
            </a:r>
            <a:endParaRPr kumimoji="1" lang="en-US" altLang="ja-JP" dirty="0"/>
          </a:p>
          <a:p>
            <a:r>
              <a:rPr kumimoji="1" lang="en-US" altLang="ja-JP" dirty="0"/>
              <a:t>Development = </a:t>
            </a:r>
            <a:r>
              <a:rPr kumimoji="1" lang="ja-JP" altLang="en-US" dirty="0"/>
              <a:t>開発</a:t>
            </a:r>
            <a:endParaRPr kumimoji="1" lang="en-US" altLang="ja-JP" dirty="0"/>
          </a:p>
          <a:p>
            <a:r>
              <a:rPr kumimoji="1" lang="en-US" altLang="ja-JP" dirty="0"/>
              <a:t>Source Build = </a:t>
            </a:r>
            <a:r>
              <a:rPr kumimoji="1" lang="ja-JP" altLang="en-US" dirty="0"/>
              <a:t>ソースコード作成</a:t>
            </a:r>
            <a:endParaRPr kumimoji="1" lang="en-US" altLang="ja-JP" dirty="0"/>
          </a:p>
          <a:p>
            <a:r>
              <a:rPr kumimoji="1" lang="en-US" altLang="ja-JP" dirty="0"/>
              <a:t>Project/Community Management = </a:t>
            </a:r>
            <a:r>
              <a:rPr kumimoji="1" lang="ja-JP" altLang="en-US" dirty="0"/>
              <a:t>プロジェクトやコミュニティの管理</a:t>
            </a:r>
            <a:endParaRPr kumimoji="1" lang="en-US" altLang="ja-JP" dirty="0"/>
          </a:p>
          <a:p>
            <a:endParaRPr kumimoji="1" lang="en-US" altLang="ja-JP" dirty="0"/>
          </a:p>
          <a:p>
            <a:r>
              <a:rPr kumimoji="1" lang="en-US" altLang="ja-JP" dirty="0"/>
              <a:t>//</a:t>
            </a:r>
            <a:r>
              <a:rPr kumimoji="1" lang="en-US" altLang="ja-JP" dirty="0" err="1"/>
              <a:t>Compornent</a:t>
            </a:r>
            <a:r>
              <a:rPr kumimoji="1" lang="en-US" altLang="ja-JP" dirty="0"/>
              <a:t> = </a:t>
            </a:r>
            <a:r>
              <a:rPr kumimoji="1" lang="ja-JP" altLang="en-US" dirty="0"/>
              <a:t>成分</a:t>
            </a:r>
            <a:endParaRPr kumimoji="1" lang="en-US" altLang="ja-JP" dirty="0"/>
          </a:p>
          <a:p>
            <a:r>
              <a:rPr kumimoji="1" lang="en-US" altLang="ja-JP" dirty="0"/>
              <a:t>Super reviewer = </a:t>
            </a:r>
            <a:r>
              <a:rPr kumimoji="1" lang="ja-JP" altLang="en-US" dirty="0"/>
              <a:t>他の</a:t>
            </a:r>
            <a:r>
              <a:rPr kumimoji="1" lang="en-US" altLang="ja-JP" dirty="0"/>
              <a:t>reviewer</a:t>
            </a:r>
            <a:r>
              <a:rPr kumimoji="1" lang="ja-JP" altLang="en-US" dirty="0"/>
              <a:t>より優れた専門知識を持つ</a:t>
            </a:r>
            <a:r>
              <a:rPr kumimoji="1" lang="en-US" altLang="ja-JP" dirty="0"/>
              <a:t>reviewer</a:t>
            </a:r>
          </a:p>
          <a:p>
            <a:r>
              <a:rPr kumimoji="1" lang="en-US" altLang="ja-JP" dirty="0" err="1"/>
              <a:t>Sherrif</a:t>
            </a:r>
            <a:r>
              <a:rPr kumimoji="1" lang="en-US" altLang="ja-JP" dirty="0"/>
              <a:t> = </a:t>
            </a:r>
            <a:r>
              <a:rPr kumimoji="1" lang="ja-JP" altLang="en-US" dirty="0"/>
              <a:t>保安官（リーダー的存在）</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8</a:t>
            </a:fld>
            <a:endParaRPr kumimoji="1" lang="ja-JP" altLang="en-US"/>
          </a:p>
        </p:txBody>
      </p:sp>
    </p:spTree>
    <p:extLst>
      <p:ext uri="{BB962C8B-B14F-4D97-AF65-F5344CB8AC3E}">
        <p14:creationId xmlns:p14="http://schemas.microsoft.com/office/powerpoint/2010/main" val="37452925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Reviewer</a:t>
            </a:r>
            <a:r>
              <a:rPr kumimoji="1" lang="ja-JP" altLang="en-US" dirty="0"/>
              <a:t>　が　</a:t>
            </a:r>
            <a:r>
              <a:rPr kumimoji="1" lang="en-US" altLang="ja-JP" dirty="0" err="1"/>
              <a:t>SuperReviewer</a:t>
            </a:r>
            <a:r>
              <a:rPr kumimoji="1" lang="ja-JP" altLang="en-US" dirty="0"/>
              <a:t>になるまでの流れを示したもの</a:t>
            </a:r>
            <a:endParaRPr kumimoji="1" lang="en-US" altLang="ja-JP" dirty="0"/>
          </a:p>
          <a:p>
            <a:r>
              <a:rPr kumimoji="1" lang="en-US" altLang="ja-JP" dirty="0" err="1"/>
              <a:t>mozilla</a:t>
            </a:r>
            <a:r>
              <a:rPr kumimoji="1" lang="ja-JP" altLang="en-US" dirty="0" err="1"/>
              <a:t>での</a:t>
            </a:r>
            <a:r>
              <a:rPr kumimoji="1" lang="ja-JP" altLang="en-US" dirty="0"/>
              <a:t>例</a:t>
            </a:r>
            <a:endParaRPr kumimoji="1" lang="en-US" altLang="ja-JP" dirty="0"/>
          </a:p>
          <a:p>
            <a:endParaRPr kumimoji="1" lang="en-US" altLang="ja-JP" dirty="0"/>
          </a:p>
          <a:p>
            <a:r>
              <a:rPr kumimoji="1" lang="ja-JP" altLang="en-US" dirty="0"/>
              <a:t>○　</a:t>
            </a:r>
            <a:r>
              <a:rPr kumimoji="1" lang="en-US" altLang="ja-JP" dirty="0"/>
              <a:t>Legend = </a:t>
            </a:r>
            <a:r>
              <a:rPr kumimoji="1" lang="ja-JP" altLang="en-US" dirty="0"/>
              <a:t>凡例（はんれい）</a:t>
            </a:r>
            <a:endParaRPr kumimoji="1" lang="en-US" altLang="ja-JP" dirty="0"/>
          </a:p>
          <a:p>
            <a:r>
              <a:rPr kumimoji="1" lang="ja-JP" altLang="en-US" dirty="0"/>
              <a:t>□　</a:t>
            </a:r>
            <a:r>
              <a:rPr kumimoji="1" lang="en-US" altLang="ja-JP" dirty="0"/>
              <a:t>Resources = </a:t>
            </a:r>
            <a:r>
              <a:rPr kumimoji="1" lang="ja-JP" altLang="en-US" dirty="0"/>
              <a:t>仕様</a:t>
            </a:r>
            <a:endParaRPr kumimoji="1" lang="en-US" altLang="ja-JP" dirty="0"/>
          </a:p>
          <a:p>
            <a:r>
              <a:rPr kumimoji="1" lang="ja-JP" altLang="en-US" dirty="0" err="1"/>
              <a:t>ー</a:t>
            </a:r>
            <a:r>
              <a:rPr kumimoji="1" lang="ja-JP" altLang="en-US" dirty="0"/>
              <a:t>　</a:t>
            </a:r>
            <a:r>
              <a:rPr kumimoji="1" lang="en-US" altLang="ja-JP" dirty="0"/>
              <a:t>Development process =</a:t>
            </a:r>
            <a:r>
              <a:rPr kumimoji="1" lang="ja-JP" altLang="en-US" dirty="0"/>
              <a:t>　開発プロセス</a:t>
            </a:r>
            <a:endParaRPr kumimoji="1" lang="en-US" altLang="ja-JP" dirty="0"/>
          </a:p>
          <a:p>
            <a:r>
              <a:rPr kumimoji="1" lang="en-US" altLang="ja-JP" dirty="0"/>
              <a:t>…</a:t>
            </a:r>
            <a:r>
              <a:rPr kumimoji="1" lang="ja-JP" altLang="en-US" dirty="0"/>
              <a:t>　</a:t>
            </a:r>
            <a:r>
              <a:rPr kumimoji="1" lang="en-US" altLang="ja-JP" dirty="0"/>
              <a:t>Role migration process =</a:t>
            </a:r>
            <a:r>
              <a:rPr kumimoji="1" lang="ja-JP" altLang="en-US" dirty="0"/>
              <a:t>　役割が移行するプロセス</a:t>
            </a:r>
            <a:endParaRPr kumimoji="1" lang="en-US" altLang="ja-JP" dirty="0"/>
          </a:p>
          <a:p>
            <a:r>
              <a:rPr kumimoji="1" lang="ja-JP" altLang="en-US" dirty="0"/>
              <a:t>→　</a:t>
            </a:r>
            <a:r>
              <a:rPr kumimoji="1" lang="en-US" altLang="ja-JP" dirty="0"/>
              <a:t>Flow direction =</a:t>
            </a:r>
            <a:r>
              <a:rPr kumimoji="1" lang="ja-JP" altLang="en-US" dirty="0"/>
              <a:t>　やりとりの流れ</a:t>
            </a:r>
          </a:p>
          <a:p>
            <a:endParaRPr kumimoji="1" lang="en-US" altLang="ja-JP" dirty="0"/>
          </a:p>
          <a:p>
            <a:r>
              <a:rPr kumimoji="1" lang="ja-JP" altLang="en-US" dirty="0"/>
              <a:t>レビュワー　→　</a:t>
            </a:r>
            <a:r>
              <a:rPr kumimoji="1" lang="ja-JP" altLang="en-US" sz="1200" b="0" i="0" kern="1200" dirty="0">
                <a:solidFill>
                  <a:schemeClr val="tx1"/>
                </a:solidFill>
                <a:effectLst/>
                <a:latin typeface="+mn-lt"/>
                <a:ea typeface="+mn-ea"/>
                <a:cs typeface="+mn-cs"/>
              </a:rPr>
              <a:t>提出されたパッチの品質の強化、パフォーマンスの向上　→　パフォーマンスの証明　→　レビュワーのパフォーマンスの評価　→　レビュワーの推薦（</a:t>
            </a:r>
            <a:r>
              <a:rPr kumimoji="1" lang="en-US" altLang="ja-JP" sz="1200" b="0" i="0" kern="1200" dirty="0">
                <a:solidFill>
                  <a:schemeClr val="tx1"/>
                </a:solidFill>
                <a:effectLst/>
                <a:latin typeface="+mn-lt"/>
                <a:ea typeface="+mn-ea"/>
                <a:cs typeface="+mn-cs"/>
              </a:rPr>
              <a:t>Super</a:t>
            </a:r>
            <a:r>
              <a:rPr kumimoji="1" lang="ja-JP" altLang="en-US" sz="1200" b="0" i="0" kern="1200" dirty="0">
                <a:solidFill>
                  <a:schemeClr val="tx1"/>
                </a:solidFill>
                <a:effectLst/>
                <a:latin typeface="+mn-lt"/>
                <a:ea typeface="+mn-ea"/>
                <a:cs typeface="+mn-cs"/>
              </a:rPr>
              <a:t>　</a:t>
            </a:r>
            <a:r>
              <a:rPr kumimoji="1" lang="en-US" altLang="ja-JP" sz="1200" b="0" i="0" kern="1200" dirty="0">
                <a:solidFill>
                  <a:schemeClr val="tx1"/>
                </a:solidFill>
                <a:effectLst/>
                <a:latin typeface="+mn-lt"/>
                <a:ea typeface="+mn-ea"/>
                <a:cs typeface="+mn-cs"/>
              </a:rPr>
              <a:t>reviewer</a:t>
            </a:r>
            <a:r>
              <a:rPr kumimoji="1" lang="ja-JP" altLang="en-US" sz="1200" b="0" i="0" kern="1200" dirty="0">
                <a:solidFill>
                  <a:schemeClr val="tx1"/>
                </a:solidFill>
                <a:effectLst/>
                <a:latin typeface="+mn-lt"/>
                <a:ea typeface="+mn-ea"/>
                <a:cs typeface="+mn-cs"/>
              </a:rPr>
              <a:t>の輪の中へ）　→　候補者についての議論　→　良い人と悪い人に分類　→　</a:t>
            </a:r>
            <a:r>
              <a:rPr kumimoji="1" lang="en-US" altLang="ja-JP" sz="1200" b="0" i="0" kern="1200" dirty="0" err="1">
                <a:solidFill>
                  <a:schemeClr val="tx1"/>
                </a:solidFill>
                <a:effectLst/>
                <a:latin typeface="+mn-lt"/>
                <a:ea typeface="+mn-ea"/>
                <a:cs typeface="+mn-cs"/>
              </a:rPr>
              <a:t>Superreviewer</a:t>
            </a:r>
            <a:r>
              <a:rPr kumimoji="1" lang="ja-JP" altLang="en-US" sz="1200" b="0" i="0" kern="1200" dirty="0">
                <a:solidFill>
                  <a:schemeClr val="tx1"/>
                </a:solidFill>
                <a:effectLst/>
                <a:latin typeface="+mn-lt"/>
                <a:ea typeface="+mn-ea"/>
                <a:cs typeface="+mn-cs"/>
              </a:rPr>
              <a:t>の輪の中へ　→　レビュワーの承認</a:t>
            </a:r>
            <a:endParaRPr kumimoji="1" lang="ja-JP" altLang="en-US" dirty="0"/>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9</a:t>
            </a:fld>
            <a:endParaRPr kumimoji="1" lang="ja-JP" altLang="en-US"/>
          </a:p>
        </p:txBody>
      </p:sp>
    </p:spTree>
    <p:extLst>
      <p:ext uri="{BB962C8B-B14F-4D97-AF65-F5344CB8AC3E}">
        <p14:creationId xmlns:p14="http://schemas.microsoft.com/office/powerpoint/2010/main" val="2489273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Apache</a:t>
            </a:r>
            <a:r>
              <a:rPr kumimoji="1" lang="ja-JP" altLang="en-US" dirty="0"/>
              <a:t>の例</a:t>
            </a:r>
            <a:endParaRPr kumimoji="1" lang="en-US" altLang="ja-JP" dirty="0"/>
          </a:p>
          <a:p>
            <a:r>
              <a:rPr kumimoji="1" lang="en-US" altLang="ja-JP" dirty="0"/>
              <a:t>Development</a:t>
            </a:r>
            <a:r>
              <a:rPr kumimoji="1" lang="ja-JP" altLang="en-US" dirty="0"/>
              <a:t>　＝　開発</a:t>
            </a:r>
            <a:endParaRPr kumimoji="1" lang="en-US" altLang="ja-JP" dirty="0"/>
          </a:p>
          <a:p>
            <a:endParaRPr kumimoji="1" lang="en-US" altLang="ja-JP" dirty="0"/>
          </a:p>
          <a:p>
            <a:r>
              <a:rPr kumimoji="1" lang="en-US" altLang="ja-JP" dirty="0"/>
              <a:t>PMC</a:t>
            </a:r>
            <a:r>
              <a:rPr kumimoji="1" lang="ja-JP" altLang="en-US" dirty="0"/>
              <a:t>　＝　</a:t>
            </a:r>
            <a:r>
              <a:rPr kumimoji="1" lang="en-US" altLang="ja-JP" dirty="0"/>
              <a:t>project management committee (</a:t>
            </a:r>
            <a:r>
              <a:rPr kumimoji="1" lang="ja-JP" altLang="en-US" dirty="0"/>
              <a:t>プロジェクト管理委員会</a:t>
            </a:r>
            <a:r>
              <a:rPr kumimoji="1" lang="en-US" altLang="ja-JP" dirty="0"/>
              <a:t>)</a:t>
            </a:r>
          </a:p>
          <a:p>
            <a:r>
              <a:rPr kumimoji="1" lang="en-US" altLang="ja-JP" dirty="0"/>
              <a:t>ASF</a:t>
            </a:r>
            <a:r>
              <a:rPr kumimoji="1" lang="ja-JP" altLang="en-US" dirty="0"/>
              <a:t>　＝　</a:t>
            </a:r>
            <a:r>
              <a:rPr kumimoji="1" lang="en-US" altLang="ja-JP" dirty="0"/>
              <a:t>Apache</a:t>
            </a:r>
            <a:r>
              <a:rPr kumimoji="1" lang="en-US" altLang="ja-JP" sz="1200" b="0" i="0" kern="1200" dirty="0">
                <a:solidFill>
                  <a:schemeClr val="tx1"/>
                </a:solidFill>
                <a:effectLst/>
                <a:latin typeface="+mn-lt"/>
                <a:ea typeface="+mn-ea"/>
                <a:cs typeface="+mn-cs"/>
              </a:rPr>
              <a:t> Software Foundation(Apache</a:t>
            </a:r>
            <a:r>
              <a:rPr kumimoji="1" lang="ja-JP" altLang="en-US" sz="1200" b="0" i="0" kern="1200" dirty="0">
                <a:solidFill>
                  <a:schemeClr val="tx1"/>
                </a:solidFill>
                <a:effectLst/>
                <a:latin typeface="+mn-lt"/>
                <a:ea typeface="+mn-ea"/>
                <a:cs typeface="+mn-cs"/>
              </a:rPr>
              <a:t>　ソフトウェア財団</a:t>
            </a:r>
            <a:r>
              <a:rPr kumimoji="1" lang="en-US" altLang="ja-JP" sz="1200" b="0" i="0" kern="1200" dirty="0">
                <a:solidFill>
                  <a:schemeClr val="tx1"/>
                </a:solidFill>
                <a:effectLst/>
                <a:latin typeface="+mn-lt"/>
                <a:ea typeface="+mn-ea"/>
                <a:cs typeface="+mn-cs"/>
              </a:rPr>
              <a:t>)</a:t>
            </a:r>
          </a:p>
          <a:p>
            <a:endParaRPr kumimoji="1" lang="en-US" altLang="ja-JP" sz="1200" b="0" i="0" kern="1200" dirty="0">
              <a:solidFill>
                <a:schemeClr val="tx1"/>
              </a:solidFill>
              <a:effectLst/>
              <a:latin typeface="+mn-lt"/>
              <a:ea typeface="+mn-ea"/>
              <a:cs typeface="+mn-cs"/>
            </a:endParaRPr>
          </a:p>
          <a:p>
            <a:r>
              <a:rPr kumimoji="1" lang="en-US" altLang="ja-JP" dirty="0"/>
              <a:t>PMC</a:t>
            </a:r>
            <a:r>
              <a:rPr kumimoji="1" lang="ja-JP" altLang="en-US" dirty="0"/>
              <a:t>＜</a:t>
            </a:r>
            <a:r>
              <a:rPr kumimoji="1" lang="en-US" altLang="ja-JP" dirty="0"/>
              <a:t>ASF</a:t>
            </a:r>
            <a:r>
              <a:rPr kumimoji="1" lang="ja-JP" altLang="en-US" dirty="0"/>
              <a:t>　偉い</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10</a:t>
            </a:fld>
            <a:endParaRPr kumimoji="1" lang="ja-JP" altLang="en-US"/>
          </a:p>
        </p:txBody>
      </p:sp>
    </p:spTree>
    <p:extLst>
      <p:ext uri="{BB962C8B-B14F-4D97-AF65-F5344CB8AC3E}">
        <p14:creationId xmlns:p14="http://schemas.microsoft.com/office/powerpoint/2010/main" val="32475846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Developer</a:t>
            </a:r>
            <a:r>
              <a:rPr kumimoji="1" lang="ja-JP" altLang="en-US" dirty="0"/>
              <a:t>と</a:t>
            </a:r>
            <a:r>
              <a:rPr kumimoji="1" lang="en-US" altLang="ja-JP" dirty="0"/>
              <a:t>committer</a:t>
            </a:r>
            <a:r>
              <a:rPr kumimoji="1" lang="ja-JP" altLang="en-US" dirty="0"/>
              <a:t>のやりとりの流れ</a:t>
            </a:r>
            <a:endParaRPr kumimoji="1" lang="en-US" altLang="ja-JP" dirty="0"/>
          </a:p>
          <a:p>
            <a:r>
              <a:rPr kumimoji="1" lang="en-US" altLang="ja-JP" dirty="0"/>
              <a:t>apache</a:t>
            </a:r>
            <a:r>
              <a:rPr kumimoji="1" lang="ja-JP" altLang="en-US" dirty="0"/>
              <a:t>の例</a:t>
            </a:r>
            <a:endParaRPr kumimoji="1" lang="en-US" altLang="ja-JP" dirty="0"/>
          </a:p>
          <a:p>
            <a:endParaRPr kumimoji="1" lang="en-US" altLang="ja-JP" dirty="0"/>
          </a:p>
          <a:p>
            <a:r>
              <a:rPr kumimoji="1" lang="en-US" altLang="ja-JP" dirty="0"/>
              <a:t>Legend = </a:t>
            </a:r>
            <a:r>
              <a:rPr kumimoji="1" lang="ja-JP" altLang="en-US" dirty="0"/>
              <a:t>凡例（はんれい）</a:t>
            </a:r>
            <a:endParaRPr kumimoji="1" lang="en-US" altLang="ja-JP" dirty="0"/>
          </a:p>
          <a:p>
            <a:r>
              <a:rPr kumimoji="1" lang="en-US" altLang="ja-JP" dirty="0"/>
              <a:t>Resources = </a:t>
            </a:r>
            <a:r>
              <a:rPr kumimoji="1" lang="ja-JP" altLang="en-US" dirty="0"/>
              <a:t>仕様</a:t>
            </a:r>
            <a:endParaRPr kumimoji="1" lang="en-US" altLang="ja-JP" dirty="0"/>
          </a:p>
          <a:p>
            <a:r>
              <a:rPr kumimoji="1" lang="en-US" altLang="ja-JP" dirty="0"/>
              <a:t>Development process =</a:t>
            </a:r>
            <a:r>
              <a:rPr kumimoji="1" lang="ja-JP" altLang="en-US" dirty="0"/>
              <a:t>　開発プロセス</a:t>
            </a:r>
            <a:endParaRPr kumimoji="1" lang="en-US" altLang="ja-JP" dirty="0"/>
          </a:p>
          <a:p>
            <a:r>
              <a:rPr kumimoji="1" lang="en-US" altLang="ja-JP" dirty="0"/>
              <a:t>Role migration process =</a:t>
            </a:r>
            <a:r>
              <a:rPr kumimoji="1" lang="ja-JP" altLang="en-US" dirty="0"/>
              <a:t>　役割が移行するプロセス</a:t>
            </a:r>
            <a:endParaRPr kumimoji="1" lang="en-US" altLang="ja-JP" dirty="0"/>
          </a:p>
          <a:p>
            <a:r>
              <a:rPr kumimoji="1" lang="en-US" altLang="ja-JP" dirty="0"/>
              <a:t>Flow direction =</a:t>
            </a:r>
            <a:r>
              <a:rPr kumimoji="1" lang="ja-JP" altLang="en-US" dirty="0"/>
              <a:t>　やりとりの流れ</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11</a:t>
            </a:fld>
            <a:endParaRPr kumimoji="1" lang="ja-JP" altLang="en-US"/>
          </a:p>
        </p:txBody>
      </p:sp>
    </p:spTree>
    <p:extLst>
      <p:ext uri="{BB962C8B-B14F-4D97-AF65-F5344CB8AC3E}">
        <p14:creationId xmlns:p14="http://schemas.microsoft.com/office/powerpoint/2010/main" val="703885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NetBeans</a:t>
            </a:r>
            <a:r>
              <a:rPr kumimoji="1" lang="ja-JP" altLang="en-US" dirty="0" err="1"/>
              <a:t>での</a:t>
            </a:r>
            <a:r>
              <a:rPr kumimoji="1" lang="ja-JP" altLang="en-US" dirty="0"/>
              <a:t>例</a:t>
            </a:r>
            <a:endParaRPr kumimoji="1" lang="en-US" altLang="ja-JP" dirty="0"/>
          </a:p>
          <a:p>
            <a:endParaRPr kumimoji="1" lang="en-US" altLang="ja-JP" dirty="0"/>
          </a:p>
          <a:p>
            <a:r>
              <a:rPr kumimoji="1" lang="en-US" altLang="ja-JP" dirty="0"/>
              <a:t>Marketing</a:t>
            </a:r>
            <a:r>
              <a:rPr kumimoji="1" lang="ja-JP" altLang="en-US" dirty="0"/>
              <a:t>　＝　販売部門</a:t>
            </a:r>
            <a:endParaRPr kumimoji="1" lang="en-US" altLang="ja-JP" dirty="0"/>
          </a:p>
          <a:p>
            <a:r>
              <a:rPr kumimoji="1" lang="en-US" altLang="ja-JP" dirty="0"/>
              <a:t>Governance</a:t>
            </a:r>
            <a:r>
              <a:rPr kumimoji="1" lang="ja-JP" altLang="en-US" dirty="0"/>
              <a:t>　＝　全体の管理</a:t>
            </a:r>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12</a:t>
            </a:fld>
            <a:endParaRPr kumimoji="1" lang="ja-JP" altLang="en-US"/>
          </a:p>
        </p:txBody>
      </p:sp>
    </p:spTree>
    <p:extLst>
      <p:ext uri="{BB962C8B-B14F-4D97-AF65-F5344CB8AC3E}">
        <p14:creationId xmlns:p14="http://schemas.microsoft.com/office/powerpoint/2010/main" val="34100460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Web</a:t>
            </a:r>
            <a:r>
              <a:rPr kumimoji="1" lang="ja-JP" altLang="en-US" dirty="0"/>
              <a:t>を管理するチームの役割とやりとり</a:t>
            </a:r>
            <a:endParaRPr kumimoji="1" lang="en-US" altLang="ja-JP" dirty="0"/>
          </a:p>
          <a:p>
            <a:r>
              <a:rPr kumimoji="1" lang="en-US" altLang="ja-JP" dirty="0" err="1"/>
              <a:t>netbeans</a:t>
            </a:r>
            <a:r>
              <a:rPr kumimoji="1" lang="ja-JP" altLang="en-US" dirty="0" err="1"/>
              <a:t>での</a:t>
            </a:r>
            <a:r>
              <a:rPr kumimoji="1" lang="ja-JP" altLang="en-US" dirty="0"/>
              <a:t>例</a:t>
            </a:r>
            <a:endParaRPr kumimoji="1" lang="en-US" altLang="ja-JP" dirty="0"/>
          </a:p>
          <a:p>
            <a:endParaRPr kumimoji="1" lang="en-US" altLang="ja-JP" dirty="0"/>
          </a:p>
          <a:p>
            <a:r>
              <a:rPr kumimoji="1" lang="ja-JP" altLang="en-US" dirty="0"/>
              <a:t>誰がどれほどの仕事を行っているかが大切</a:t>
            </a:r>
            <a:endParaRPr kumimoji="1" lang="en-US" altLang="ja-JP" dirty="0"/>
          </a:p>
          <a:p>
            <a:endParaRPr kumimoji="1" lang="en-US" altLang="ja-JP" dirty="0"/>
          </a:p>
          <a:p>
            <a:r>
              <a:rPr kumimoji="1" lang="en-US" altLang="ja-JP" dirty="0"/>
              <a:t>Legend = </a:t>
            </a:r>
            <a:r>
              <a:rPr kumimoji="1" lang="ja-JP" altLang="en-US" dirty="0"/>
              <a:t>凡例（はんれい）</a:t>
            </a:r>
            <a:endParaRPr kumimoji="1" lang="en-US" altLang="ja-JP" dirty="0"/>
          </a:p>
          <a:p>
            <a:r>
              <a:rPr kumimoji="1" lang="en-US" altLang="ja-JP" dirty="0"/>
              <a:t>Resources = </a:t>
            </a:r>
            <a:r>
              <a:rPr kumimoji="1" lang="ja-JP" altLang="en-US" dirty="0"/>
              <a:t>仕様</a:t>
            </a:r>
            <a:endParaRPr kumimoji="1" lang="en-US" altLang="ja-JP" dirty="0"/>
          </a:p>
          <a:p>
            <a:r>
              <a:rPr kumimoji="1" lang="en-US" altLang="ja-JP" dirty="0"/>
              <a:t>Development process =</a:t>
            </a:r>
            <a:r>
              <a:rPr kumimoji="1" lang="ja-JP" altLang="en-US" dirty="0"/>
              <a:t>　開発プロセス</a:t>
            </a:r>
            <a:endParaRPr kumimoji="1" lang="en-US" altLang="ja-JP" dirty="0"/>
          </a:p>
          <a:p>
            <a:r>
              <a:rPr kumimoji="1" lang="en-US" altLang="ja-JP" dirty="0"/>
              <a:t>Role migration process =</a:t>
            </a:r>
            <a:r>
              <a:rPr kumimoji="1" lang="ja-JP" altLang="en-US" dirty="0"/>
              <a:t>　役割が移行するプロセス</a:t>
            </a:r>
            <a:endParaRPr kumimoji="1" lang="en-US" altLang="ja-JP" dirty="0"/>
          </a:p>
          <a:p>
            <a:r>
              <a:rPr kumimoji="1" lang="en-US" altLang="ja-JP" dirty="0"/>
              <a:t>Flow direction =</a:t>
            </a:r>
            <a:r>
              <a:rPr kumimoji="1" lang="ja-JP" altLang="en-US" dirty="0"/>
              <a:t>　やりとりの流れ</a:t>
            </a:r>
          </a:p>
          <a:p>
            <a:endParaRPr kumimoji="1" lang="en-US" altLang="ja-JP" dirty="0"/>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13</a:t>
            </a:fld>
            <a:endParaRPr kumimoji="1" lang="ja-JP" altLang="en-US"/>
          </a:p>
        </p:txBody>
      </p:sp>
    </p:spTree>
    <p:extLst>
      <p:ext uri="{BB962C8B-B14F-4D97-AF65-F5344CB8AC3E}">
        <p14:creationId xmlns:p14="http://schemas.microsoft.com/office/powerpoint/2010/main" val="33440844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左の項目が役割、右が説明を示す</a:t>
            </a:r>
            <a:endParaRPr kumimoji="1" lang="en-US" altLang="ja-JP" dirty="0"/>
          </a:p>
          <a:p>
            <a:r>
              <a:rPr kumimoji="1" lang="ja-JP" altLang="en-US" dirty="0"/>
              <a:t>①ボランティア</a:t>
            </a:r>
            <a:endParaRPr kumimoji="1" lang="en-US" altLang="ja-JP" dirty="0"/>
          </a:p>
          <a:p>
            <a:r>
              <a:rPr kumimoji="1" lang="ja-JP" altLang="en-US" dirty="0"/>
              <a:t>②地位を獲得したり、与えられる場合</a:t>
            </a:r>
            <a:endParaRPr kumimoji="1" lang="en-US" altLang="ja-JP" dirty="0"/>
          </a:p>
          <a:p>
            <a:r>
              <a:rPr kumimoji="1" lang="ja-JP" altLang="en-US" dirty="0"/>
              <a:t>③任命</a:t>
            </a:r>
            <a:r>
              <a:rPr kumimoji="1" lang="en-US" altLang="ja-JP" dirty="0"/>
              <a:t>/</a:t>
            </a:r>
            <a:r>
              <a:rPr kumimoji="1" lang="ja-JP" altLang="en-US" dirty="0"/>
              <a:t>割り当て</a:t>
            </a:r>
            <a:endParaRPr kumimoji="1" lang="en-US" altLang="ja-JP" dirty="0"/>
          </a:p>
          <a:p>
            <a:r>
              <a:rPr kumimoji="1" lang="ja-JP" altLang="en-US" dirty="0"/>
              <a:t>④選出される場合</a:t>
            </a:r>
            <a:endParaRPr kumimoji="1" lang="en-US" altLang="ja-JP" dirty="0"/>
          </a:p>
          <a:p>
            <a:endParaRPr kumimoji="1" lang="en-US" altLang="ja-JP" dirty="0"/>
          </a:p>
          <a:p>
            <a:r>
              <a:rPr kumimoji="1" lang="ja-JP" altLang="en-US" dirty="0"/>
              <a:t>①</a:t>
            </a:r>
            <a:r>
              <a:rPr kumimoji="1" lang="ja-JP" altLang="en-US" sz="1200" b="0" i="0" kern="1200" dirty="0">
                <a:solidFill>
                  <a:schemeClr val="tx1"/>
                </a:solidFill>
                <a:effectLst/>
                <a:latin typeface="+mn-lt"/>
                <a:ea typeface="+mn-ea"/>
                <a:cs typeface="+mn-cs"/>
              </a:rPr>
              <a:t>ボランティア活動に取り組む。例：</a:t>
            </a:r>
            <a:r>
              <a:rPr kumimoji="1" lang="en-US" altLang="ja-JP" sz="1200" b="0" i="0" kern="1200" dirty="0">
                <a:solidFill>
                  <a:schemeClr val="tx1"/>
                </a:solidFill>
                <a:effectLst/>
                <a:latin typeface="+mn-lt"/>
                <a:ea typeface="+mn-ea"/>
                <a:cs typeface="+mn-cs"/>
              </a:rPr>
              <a:t>Mozilla</a:t>
            </a:r>
            <a:r>
              <a:rPr kumimoji="1" lang="ja-JP" altLang="en-US" sz="1200" b="0" i="0" kern="1200" dirty="0">
                <a:solidFill>
                  <a:schemeClr val="tx1"/>
                </a:solidFill>
                <a:effectLst/>
                <a:latin typeface="+mn-lt"/>
                <a:ea typeface="+mn-ea"/>
                <a:cs typeface="+mn-cs"/>
              </a:rPr>
              <a:t>ボランティアテスター</a:t>
            </a:r>
            <a:endParaRPr kumimoji="1" lang="en-US" altLang="ja-JP" dirty="0"/>
          </a:p>
          <a:p>
            <a:r>
              <a:rPr lang="ja-JP" altLang="en-US" dirty="0"/>
              <a:t>②</a:t>
            </a:r>
            <a:r>
              <a:rPr lang="ja-JP" altLang="ja-JP" dirty="0"/>
              <a:t>個人または権限団体がコミュニティメンバーにランクを与え</a:t>
            </a:r>
            <a:r>
              <a:rPr lang="ja-JP" altLang="en-US" dirty="0"/>
              <a:t>る</a:t>
            </a:r>
            <a:r>
              <a:rPr lang="ja-JP" altLang="ja-JP" dirty="0"/>
              <a:t>。 コミュニティメンバーがその地位を申請するか、または上位メンバーに指名され</a:t>
            </a:r>
            <a:r>
              <a:rPr lang="ja-JP" altLang="en-US" dirty="0"/>
              <a:t>る場合もある</a:t>
            </a:r>
            <a:r>
              <a:rPr lang="ja-JP" altLang="ja-JP" dirty="0"/>
              <a:t>。  例：Apacheコミッター</a:t>
            </a:r>
            <a:endParaRPr lang="en-US" altLang="ja-JP" dirty="0"/>
          </a:p>
          <a:p>
            <a:r>
              <a:rPr kumimoji="1" lang="ja-JP" altLang="en-US" dirty="0"/>
              <a:t>③個人または権限団体がコミュニティメンバーに役職を与える。　</a:t>
            </a:r>
            <a:r>
              <a:rPr lang="ja-JP" altLang="ja-JP" dirty="0"/>
              <a:t>例：NetBeansコミュニティマネージャ</a:t>
            </a:r>
            <a:endParaRPr lang="en-US" altLang="ja-JP" dirty="0"/>
          </a:p>
          <a:p>
            <a:r>
              <a:rPr kumimoji="1" lang="ja-JP" altLang="en-US" dirty="0"/>
              <a:t>④大規模団体または小規模団体がコミュニティメンバーに役職を与える。例：</a:t>
            </a:r>
            <a:r>
              <a:rPr lang="ja-JP" altLang="ja-JP" dirty="0"/>
              <a:t>ASFボードメンバー</a:t>
            </a:r>
            <a:endParaRPr kumimoji="1" lang="en-US" altLang="ja-JP" dirty="0"/>
          </a:p>
        </p:txBody>
      </p:sp>
      <p:sp>
        <p:nvSpPr>
          <p:cNvPr id="4" name="スライド番号プレースホルダー 3"/>
          <p:cNvSpPr>
            <a:spLocks noGrp="1"/>
          </p:cNvSpPr>
          <p:nvPr>
            <p:ph type="sldNum" sz="quarter" idx="10"/>
          </p:nvPr>
        </p:nvSpPr>
        <p:spPr/>
        <p:txBody>
          <a:bodyPr/>
          <a:lstStyle/>
          <a:p>
            <a:fld id="{4BA55C2F-D8B8-4281-A522-B9F0213181DF}" type="slidenum">
              <a:rPr kumimoji="1" lang="ja-JP" altLang="en-US" smtClean="0"/>
              <a:t>14</a:t>
            </a:fld>
            <a:endParaRPr kumimoji="1" lang="ja-JP" altLang="en-US"/>
          </a:p>
        </p:txBody>
      </p:sp>
    </p:spTree>
    <p:extLst>
      <p:ext uri="{BB962C8B-B14F-4D97-AF65-F5344CB8AC3E}">
        <p14:creationId xmlns:p14="http://schemas.microsoft.com/office/powerpoint/2010/main" val="1791495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CF46F47-437F-4D90-BC37-98845F7A9809}"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762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14E9788-E5EA-476D-B6D7-0559C539A693}"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172520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1F0DA81-8FD5-42AE-A9EC-B3358C23F29A}"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541765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346256F-0E87-42B4-B897-4EF9B0657B28}"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38849491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5F50B7FC-B231-4893-980E-468BA3D87540}" type="datetime1">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053504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8D7B9BF-C256-4CA7-A280-F4B29321557B}" type="datetime1">
              <a:rPr kumimoji="1" lang="ja-JP" altLang="en-US" smtClean="0"/>
              <a:t>2018/1/12</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910727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8CEB61E-C507-4394-BAE6-BDB03DBD1B49}" type="datetime1">
              <a:rPr kumimoji="1" lang="ja-JP" altLang="en-US" smtClean="0"/>
              <a:t>2018/1/12</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kumimoji="1" lang="ja-JP" altLang="en-US"/>
          </a:p>
        </p:txBody>
      </p:sp>
      <p:sp>
        <p:nvSpPr>
          <p:cNvPr id="9" name="Slide Number Placeholder 8"/>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710652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C52D5884-E2B6-445C-99F1-984B97D9A681}" type="datetime1">
              <a:rPr kumimoji="1" lang="ja-JP" altLang="en-US" smtClean="0"/>
              <a:t>2018/1/12</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470789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0A3CD6D-5F69-4970-A78A-E3ABC03ACDF4}" type="datetime1">
              <a:rPr kumimoji="1" lang="ja-JP" altLang="en-US" smtClean="0"/>
              <a:t>2018/1/12</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862449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6E9F3D3-AA93-490F-A68F-3E5E99BE9609}"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982414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C271031B-7749-48C7-B6E3-16F8C97546EF}" type="datetime1">
              <a:rPr kumimoji="1" lang="ja-JP" altLang="en-US" smtClean="0"/>
              <a:t>2018/1/12</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71501E-685E-4916-B894-A48D44A0D63C}" type="slidenum">
              <a:rPr kumimoji="1" lang="ja-JP" altLang="en-US" smtClean="0"/>
              <a:t>‹#›</a:t>
            </a:fld>
            <a:endParaRPr kumimoji="1" lang="ja-JP" altLang="en-US"/>
          </a:p>
        </p:txBody>
      </p:sp>
    </p:spTree>
    <p:extLst>
      <p:ext uri="{BB962C8B-B14F-4D97-AF65-F5344CB8AC3E}">
        <p14:creationId xmlns:p14="http://schemas.microsoft.com/office/powerpoint/2010/main" val="19875075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CDBA792A-5301-47A6-BB68-15734F126C08}" type="datetime1">
              <a:rPr kumimoji="1" lang="ja-JP" altLang="en-US" smtClean="0"/>
              <a:t>2018/1/12</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C71501E-685E-4916-B894-A48D44A0D63C}"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16885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116C70B-6079-469A-B5EE-28CC979A706A}"/>
              </a:ext>
            </a:extLst>
          </p:cNvPr>
          <p:cNvSpPr>
            <a:spLocks noGrp="1"/>
          </p:cNvSpPr>
          <p:nvPr>
            <p:ph type="ctrTitle"/>
          </p:nvPr>
        </p:nvSpPr>
        <p:spPr>
          <a:xfrm>
            <a:off x="822960" y="1426464"/>
            <a:ext cx="7543800" cy="2399812"/>
          </a:xfrm>
        </p:spPr>
        <p:txBody>
          <a:bodyPr>
            <a:normAutofit/>
          </a:bodyPr>
          <a:lstStyle/>
          <a:p>
            <a:r>
              <a:rPr lang="en-US" altLang="ja-JP" sz="4400" dirty="0"/>
              <a:t>Role Migration and Advancement Processes in OSSD Projects: </a:t>
            </a:r>
            <a:br>
              <a:rPr lang="en-US" altLang="ja-JP" sz="4400" dirty="0"/>
            </a:br>
            <a:r>
              <a:rPr lang="en-US" altLang="ja-JP" sz="4400" dirty="0"/>
              <a:t>A Comparative Case Study</a:t>
            </a:r>
            <a:endParaRPr lang="ja-JP" altLang="en-US" sz="4400" dirty="0"/>
          </a:p>
        </p:txBody>
      </p:sp>
      <p:sp>
        <p:nvSpPr>
          <p:cNvPr id="4" name="テキスト ボックス 3">
            <a:extLst>
              <a:ext uri="{FF2B5EF4-FFF2-40B4-BE49-F238E27FC236}">
                <a16:creationId xmlns:a16="http://schemas.microsoft.com/office/drawing/2014/main" id="{9D35DEF2-6607-468C-93D6-BA2D6EFFEC93}"/>
              </a:ext>
            </a:extLst>
          </p:cNvPr>
          <p:cNvSpPr txBox="1"/>
          <p:nvPr/>
        </p:nvSpPr>
        <p:spPr>
          <a:xfrm>
            <a:off x="2223856" y="5226279"/>
            <a:ext cx="5972453" cy="369332"/>
          </a:xfrm>
          <a:prstGeom prst="rect">
            <a:avLst/>
          </a:prstGeom>
          <a:noFill/>
        </p:spPr>
        <p:txBody>
          <a:bodyPr wrap="square" rtlCol="0" anchor="ctr">
            <a:spAutoFit/>
          </a:bodyPr>
          <a:lstStyle/>
          <a:p>
            <a:pPr algn="r"/>
            <a:r>
              <a:rPr kumimoji="1" lang="en-US" altLang="ja-JP" dirty="0"/>
              <a:t>60206050 </a:t>
            </a:r>
            <a:r>
              <a:rPr kumimoji="1" lang="ja-JP" altLang="en-US" dirty="0"/>
              <a:t>大東誠弥</a:t>
            </a:r>
          </a:p>
        </p:txBody>
      </p:sp>
      <p:sp>
        <p:nvSpPr>
          <p:cNvPr id="5" name="テキスト ボックス 4">
            <a:extLst>
              <a:ext uri="{FF2B5EF4-FFF2-40B4-BE49-F238E27FC236}">
                <a16:creationId xmlns:a16="http://schemas.microsoft.com/office/drawing/2014/main" id="{3E50F6AF-B98A-44B1-BA17-417E5E4F90D6}"/>
              </a:ext>
            </a:extLst>
          </p:cNvPr>
          <p:cNvSpPr txBox="1"/>
          <p:nvPr/>
        </p:nvSpPr>
        <p:spPr>
          <a:xfrm>
            <a:off x="822960" y="4520839"/>
            <a:ext cx="7373349" cy="523220"/>
          </a:xfrm>
          <a:prstGeom prst="rect">
            <a:avLst/>
          </a:prstGeom>
          <a:noFill/>
        </p:spPr>
        <p:txBody>
          <a:bodyPr wrap="square" rtlCol="0">
            <a:spAutoFit/>
          </a:bodyPr>
          <a:lstStyle/>
          <a:p>
            <a:r>
              <a:rPr kumimoji="1" lang="en-US" altLang="ja-JP" sz="2800" dirty="0"/>
              <a:t>Chris Jensen , Walt </a:t>
            </a:r>
            <a:r>
              <a:rPr kumimoji="1" lang="en-US" altLang="ja-JP" sz="2800" dirty="0" err="1"/>
              <a:t>Scacchi</a:t>
            </a:r>
            <a:endParaRPr kumimoji="1" lang="ja-JP" altLang="en-US" sz="2800" dirty="0"/>
          </a:p>
        </p:txBody>
      </p:sp>
      <p:sp>
        <p:nvSpPr>
          <p:cNvPr id="6" name="スライド番号プレースホルダー 5">
            <a:extLst>
              <a:ext uri="{FF2B5EF4-FFF2-40B4-BE49-F238E27FC236}">
                <a16:creationId xmlns:a16="http://schemas.microsoft.com/office/drawing/2014/main" id="{A9F3FFAF-7683-4838-8117-662D8DD95845}"/>
              </a:ext>
            </a:extLst>
          </p:cNvPr>
          <p:cNvSpPr>
            <a:spLocks noGrp="1"/>
          </p:cNvSpPr>
          <p:nvPr>
            <p:ph type="sldNum" sz="quarter" idx="12"/>
          </p:nvPr>
        </p:nvSpPr>
        <p:spPr/>
        <p:txBody>
          <a:bodyPr/>
          <a:lstStyle/>
          <a:p>
            <a:fld id="{DC71501E-685E-4916-B894-A48D44A0D63C}" type="slidenum">
              <a:rPr kumimoji="1" lang="ja-JP" altLang="en-US" smtClean="0"/>
              <a:t>1</a:t>
            </a:fld>
            <a:endParaRPr kumimoji="1" lang="ja-JP" altLang="en-US"/>
          </a:p>
        </p:txBody>
      </p:sp>
    </p:spTree>
    <p:extLst>
      <p:ext uri="{BB962C8B-B14F-4D97-AF65-F5344CB8AC3E}">
        <p14:creationId xmlns:p14="http://schemas.microsoft.com/office/powerpoint/2010/main" val="2394780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52D4E7-043B-4591-B9BB-E88FB3F5826B}"/>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D9E4B9BA-BEC3-44F8-A3FB-06B0D5515039}"/>
              </a:ext>
            </a:extLst>
          </p:cNvPr>
          <p:cNvSpPr>
            <a:spLocks noGrp="1"/>
          </p:cNvSpPr>
          <p:nvPr>
            <p:ph idx="1"/>
          </p:nvPr>
        </p:nvSpPr>
        <p:spPr/>
        <p:txBody>
          <a:bodyPr>
            <a:normAutofit lnSpcReduction="10000"/>
          </a:bodyPr>
          <a:lstStyle/>
          <a:p>
            <a:pPr>
              <a:buFont typeface="Wingdings" panose="05000000000000000000" pitchFamily="2" charset="2"/>
              <a:buChar char="l"/>
            </a:pPr>
            <a:r>
              <a:rPr kumimoji="1" lang="ja-JP" altLang="en-US" sz="3200" dirty="0"/>
              <a:t>背景</a:t>
            </a:r>
            <a:endParaRPr kumimoji="1" lang="en-US" altLang="ja-JP" sz="3200" dirty="0"/>
          </a:p>
          <a:p>
            <a:pPr>
              <a:buFont typeface="Wingdings" panose="05000000000000000000" pitchFamily="2" charset="2"/>
              <a:buChar char="l"/>
            </a:pPr>
            <a:r>
              <a:rPr kumimoji="1" lang="ja-JP" altLang="en-US" sz="3200" dirty="0"/>
              <a:t>目的</a:t>
            </a:r>
            <a:endParaRPr kumimoji="1" lang="en-US" altLang="ja-JP" sz="3200" dirty="0"/>
          </a:p>
          <a:p>
            <a:pPr>
              <a:buFont typeface="Wingdings" panose="05000000000000000000" pitchFamily="2" charset="2"/>
              <a:buChar char="l"/>
            </a:pPr>
            <a:r>
              <a:rPr kumimoji="1" lang="en-US" altLang="ja-JP" sz="3200" dirty="0"/>
              <a:t>OSSD</a:t>
            </a:r>
            <a:r>
              <a:rPr kumimoji="1" lang="ja-JP" altLang="en-US" sz="3200" dirty="0"/>
              <a:t>プロジェクトの組織階層</a:t>
            </a:r>
            <a:endParaRPr kumimoji="1" lang="en-US" altLang="ja-JP" sz="3200" dirty="0"/>
          </a:p>
          <a:p>
            <a:pPr>
              <a:buFont typeface="Wingdings" panose="05000000000000000000" pitchFamily="2" charset="2"/>
              <a:buChar char="l"/>
            </a:pPr>
            <a:r>
              <a:rPr kumimoji="1" lang="ja-JP" altLang="en-US" sz="3200" dirty="0"/>
              <a:t>分析方法</a:t>
            </a:r>
            <a:endParaRPr kumimoji="1" lang="en-US" altLang="ja-JP" sz="3200" dirty="0"/>
          </a:p>
          <a:p>
            <a:pPr>
              <a:buFont typeface="Wingdings" panose="05000000000000000000" pitchFamily="2" charset="2"/>
              <a:buChar char="l"/>
            </a:pPr>
            <a:r>
              <a:rPr kumimoji="1" lang="ja-JP" altLang="en-US" sz="3200" dirty="0"/>
              <a:t>階層ごとの参加者と役割</a:t>
            </a:r>
            <a:endParaRPr kumimoji="1" lang="en-US" altLang="ja-JP" sz="3200" dirty="0"/>
          </a:p>
          <a:p>
            <a:pPr>
              <a:buFont typeface="Wingdings" panose="05000000000000000000" pitchFamily="2" charset="2"/>
              <a:buChar char="l"/>
            </a:pPr>
            <a:r>
              <a:rPr kumimoji="1" lang="ja-JP" altLang="en-US" sz="3200" dirty="0"/>
              <a:t>役割と任命</a:t>
            </a:r>
            <a:endParaRPr kumimoji="1" lang="en-US" altLang="ja-JP" sz="3200" dirty="0"/>
          </a:p>
          <a:p>
            <a:pPr>
              <a:buFont typeface="Wingdings" panose="05000000000000000000" pitchFamily="2" charset="2"/>
              <a:buChar char="l"/>
            </a:pPr>
            <a:r>
              <a:rPr kumimoji="1" lang="ja-JP" altLang="en-US" sz="3200" dirty="0"/>
              <a:t>まとめ</a:t>
            </a:r>
            <a:endParaRPr kumimoji="1" lang="en-US" altLang="ja-JP" sz="3200" dirty="0"/>
          </a:p>
          <a:p>
            <a:pPr>
              <a:buFont typeface="Wingdings" panose="05000000000000000000" pitchFamily="2" charset="2"/>
              <a:buChar char="l"/>
            </a:pPr>
            <a:endParaRPr kumimoji="1" lang="en-US" altLang="ja-JP" sz="3200" dirty="0"/>
          </a:p>
          <a:p>
            <a:pPr>
              <a:buFont typeface="Wingdings" panose="05000000000000000000" pitchFamily="2" charset="2"/>
              <a:buChar char="l"/>
            </a:pPr>
            <a:endParaRPr kumimoji="1" lang="ja-JP" altLang="en-US" sz="3200" dirty="0"/>
          </a:p>
        </p:txBody>
      </p:sp>
      <p:sp>
        <p:nvSpPr>
          <p:cNvPr id="4" name="スライド番号プレースホルダー 3">
            <a:extLst>
              <a:ext uri="{FF2B5EF4-FFF2-40B4-BE49-F238E27FC236}">
                <a16:creationId xmlns:a16="http://schemas.microsoft.com/office/drawing/2014/main" id="{3258C85C-1777-4588-82B6-5AB48A827B2E}"/>
              </a:ext>
            </a:extLst>
          </p:cNvPr>
          <p:cNvSpPr>
            <a:spLocks noGrp="1"/>
          </p:cNvSpPr>
          <p:nvPr>
            <p:ph type="sldNum" sz="quarter" idx="12"/>
          </p:nvPr>
        </p:nvSpPr>
        <p:spPr/>
        <p:txBody>
          <a:bodyPr/>
          <a:lstStyle/>
          <a:p>
            <a:fld id="{DC71501E-685E-4916-B894-A48D44A0D63C}" type="slidenum">
              <a:rPr kumimoji="1" lang="ja-JP" altLang="en-US" smtClean="0"/>
              <a:t>2</a:t>
            </a:fld>
            <a:endParaRPr kumimoji="1" lang="ja-JP" altLang="en-US"/>
          </a:p>
        </p:txBody>
      </p:sp>
    </p:spTree>
    <p:extLst>
      <p:ext uri="{BB962C8B-B14F-4D97-AF65-F5344CB8AC3E}">
        <p14:creationId xmlns:p14="http://schemas.microsoft.com/office/powerpoint/2010/main" val="42077772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09DAA1E-488F-4FFC-BCC1-332E87C0F8E5}"/>
              </a:ext>
            </a:extLst>
          </p:cNvPr>
          <p:cNvSpPr>
            <a:spLocks noGrp="1"/>
          </p:cNvSpPr>
          <p:nvPr>
            <p:ph type="title"/>
          </p:nvPr>
        </p:nvSpPr>
        <p:spPr/>
        <p:txBody>
          <a:bodyPr/>
          <a:lstStyle/>
          <a:p>
            <a:r>
              <a:rPr kumimoji="1" lang="ja-JP" altLang="en-US" dirty="0"/>
              <a:t>背景</a:t>
            </a:r>
          </a:p>
        </p:txBody>
      </p:sp>
      <p:sp>
        <p:nvSpPr>
          <p:cNvPr id="3" name="コンテンツ プレースホルダー 2">
            <a:extLst>
              <a:ext uri="{FF2B5EF4-FFF2-40B4-BE49-F238E27FC236}">
                <a16:creationId xmlns:a16="http://schemas.microsoft.com/office/drawing/2014/main" id="{94F230A9-7C31-4D6F-9943-FEF9A66CFB8A}"/>
              </a:ext>
            </a:extLst>
          </p:cNvPr>
          <p:cNvSpPr>
            <a:spLocks noGrp="1"/>
          </p:cNvSpPr>
          <p:nvPr>
            <p:ph idx="1"/>
          </p:nvPr>
        </p:nvSpPr>
        <p:spPr/>
        <p:txBody>
          <a:bodyPr>
            <a:normAutofit/>
          </a:bodyPr>
          <a:lstStyle/>
          <a:p>
            <a:pPr>
              <a:buFont typeface="Wingdings" panose="05000000000000000000" pitchFamily="2" charset="2"/>
              <a:buChar char="l"/>
            </a:pPr>
            <a:r>
              <a:rPr kumimoji="1" lang="ja-JP" altLang="en-US" sz="3200" dirty="0"/>
              <a:t>近年多くの開発者は</a:t>
            </a:r>
            <a:r>
              <a:rPr kumimoji="1" lang="en-US" altLang="ja-JP" sz="3200" dirty="0"/>
              <a:t>,OSSD(open source </a:t>
            </a:r>
            <a:r>
              <a:rPr lang="en-US" altLang="ja-JP" sz="3200" dirty="0"/>
              <a:t>s</a:t>
            </a:r>
            <a:r>
              <a:rPr kumimoji="1" lang="en-US" altLang="ja-JP" sz="3200" dirty="0"/>
              <a:t>oftware development)</a:t>
            </a:r>
            <a:r>
              <a:rPr kumimoji="1" lang="ja-JP" altLang="en-US" sz="3200" dirty="0"/>
              <a:t>プロジェクトの拡大</a:t>
            </a:r>
            <a:r>
              <a:rPr kumimoji="1" lang="en-US" altLang="ja-JP" sz="3200" dirty="0"/>
              <a:t>,</a:t>
            </a:r>
            <a:r>
              <a:rPr kumimoji="1" lang="ja-JP" altLang="en-US" sz="3200" dirty="0"/>
              <a:t>サポートなどに貢献している</a:t>
            </a:r>
            <a:r>
              <a:rPr kumimoji="1" lang="en-US" altLang="ja-JP" sz="3200" dirty="0"/>
              <a:t>.</a:t>
            </a:r>
          </a:p>
          <a:p>
            <a:pPr>
              <a:buFont typeface="Wingdings" panose="05000000000000000000" pitchFamily="2" charset="2"/>
              <a:buChar char="l"/>
            </a:pPr>
            <a:r>
              <a:rPr lang="ja-JP" altLang="en-US" sz="3200" dirty="0"/>
              <a:t>プロジェクトへの参加は</a:t>
            </a:r>
            <a:r>
              <a:rPr lang="en-US" altLang="ja-JP" sz="3200" dirty="0"/>
              <a:t>,</a:t>
            </a:r>
            <a:r>
              <a:rPr lang="ja-JP" altLang="en-US" sz="3200" dirty="0"/>
              <a:t>プロジェクトへの技術的貢献と同じくらいハードルが高い</a:t>
            </a:r>
            <a:r>
              <a:rPr lang="en-US" altLang="ja-JP" sz="3200" dirty="0"/>
              <a:t>.</a:t>
            </a:r>
          </a:p>
          <a:p>
            <a:pPr>
              <a:buFont typeface="Wingdings" panose="05000000000000000000" pitchFamily="2" charset="2"/>
              <a:buChar char="l"/>
            </a:pPr>
            <a:r>
              <a:rPr lang="ja-JP" altLang="en-US" sz="3200" dirty="0"/>
              <a:t>時間経過によるプロジェクトの</a:t>
            </a:r>
            <a:r>
              <a:rPr lang="en-US" altLang="ja-JP" sz="3200" dirty="0"/>
              <a:t>,</a:t>
            </a:r>
            <a:r>
              <a:rPr lang="ja-JP" altLang="en-US" sz="3200" dirty="0"/>
              <a:t>参加者の変化の研究は不十分である</a:t>
            </a:r>
            <a:r>
              <a:rPr lang="en-US" altLang="ja-JP" sz="3200" dirty="0"/>
              <a:t>.</a:t>
            </a:r>
          </a:p>
          <a:p>
            <a:pPr>
              <a:buFont typeface="Wingdings" panose="05000000000000000000" pitchFamily="2" charset="2"/>
              <a:buChar char="l"/>
            </a:pPr>
            <a:endParaRPr lang="en-US" altLang="ja-JP" sz="3200" dirty="0"/>
          </a:p>
        </p:txBody>
      </p:sp>
      <p:sp>
        <p:nvSpPr>
          <p:cNvPr id="4" name="スライド番号プレースホルダー 3">
            <a:extLst>
              <a:ext uri="{FF2B5EF4-FFF2-40B4-BE49-F238E27FC236}">
                <a16:creationId xmlns:a16="http://schemas.microsoft.com/office/drawing/2014/main" id="{8EC8203B-A08D-46E1-9B24-CA347679A21C}"/>
              </a:ext>
            </a:extLst>
          </p:cNvPr>
          <p:cNvSpPr>
            <a:spLocks noGrp="1"/>
          </p:cNvSpPr>
          <p:nvPr>
            <p:ph type="sldNum" sz="quarter" idx="12"/>
          </p:nvPr>
        </p:nvSpPr>
        <p:spPr/>
        <p:txBody>
          <a:bodyPr/>
          <a:lstStyle/>
          <a:p>
            <a:fld id="{DC71501E-685E-4916-B894-A48D44A0D63C}" type="slidenum">
              <a:rPr kumimoji="1" lang="ja-JP" altLang="en-US" smtClean="0"/>
              <a:t>3</a:t>
            </a:fld>
            <a:endParaRPr kumimoji="1" lang="ja-JP" altLang="en-US"/>
          </a:p>
        </p:txBody>
      </p:sp>
    </p:spTree>
    <p:extLst>
      <p:ext uri="{BB962C8B-B14F-4D97-AF65-F5344CB8AC3E}">
        <p14:creationId xmlns:p14="http://schemas.microsoft.com/office/powerpoint/2010/main" val="1928982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2979963-A11D-4C5F-8A0C-ADBE8E528FCE}"/>
              </a:ext>
            </a:extLst>
          </p:cNvPr>
          <p:cNvSpPr>
            <a:spLocks noGrp="1"/>
          </p:cNvSpPr>
          <p:nvPr>
            <p:ph type="title"/>
          </p:nvPr>
        </p:nvSpPr>
        <p:spPr/>
        <p:txBody>
          <a:bodyPr/>
          <a:lstStyle/>
          <a:p>
            <a:r>
              <a:rPr kumimoji="1" lang="ja-JP" altLang="en-US" dirty="0"/>
              <a:t>目的</a:t>
            </a:r>
          </a:p>
        </p:txBody>
      </p:sp>
      <p:sp>
        <p:nvSpPr>
          <p:cNvPr id="3" name="コンテンツ プレースホルダー 2">
            <a:extLst>
              <a:ext uri="{FF2B5EF4-FFF2-40B4-BE49-F238E27FC236}">
                <a16:creationId xmlns:a16="http://schemas.microsoft.com/office/drawing/2014/main" id="{FE383398-3A7D-40B8-A420-5A15153B6158}"/>
              </a:ext>
            </a:extLst>
          </p:cNvPr>
          <p:cNvSpPr>
            <a:spLocks noGrp="1"/>
          </p:cNvSpPr>
          <p:nvPr>
            <p:ph idx="1"/>
          </p:nvPr>
        </p:nvSpPr>
        <p:spPr/>
        <p:txBody>
          <a:bodyPr>
            <a:normAutofit/>
          </a:bodyPr>
          <a:lstStyle/>
          <a:p>
            <a:pPr>
              <a:buFont typeface="Wingdings" panose="05000000000000000000" pitchFamily="2" charset="2"/>
              <a:buChar char="l"/>
            </a:pPr>
            <a:r>
              <a:rPr kumimoji="1" lang="en-US" altLang="ja-JP" sz="3200" dirty="0"/>
              <a:t>OSSD</a:t>
            </a:r>
            <a:r>
              <a:rPr kumimoji="1" lang="ja-JP" altLang="en-US" sz="3200" dirty="0"/>
              <a:t>の社会的</a:t>
            </a:r>
            <a:r>
              <a:rPr kumimoji="1" lang="en-US" altLang="ja-JP" sz="3200" dirty="0"/>
              <a:t>,</a:t>
            </a:r>
            <a:r>
              <a:rPr kumimoji="1" lang="ja-JP" altLang="en-US" sz="3200" dirty="0"/>
              <a:t>技術的プロセスの比較</a:t>
            </a:r>
            <a:endParaRPr kumimoji="1" lang="en-US" altLang="ja-JP" sz="3200" dirty="0"/>
          </a:p>
          <a:p>
            <a:pPr>
              <a:buFont typeface="Wingdings" panose="05000000000000000000" pitchFamily="2" charset="2"/>
              <a:buChar char="l"/>
            </a:pPr>
            <a:r>
              <a:rPr kumimoji="1" lang="ja-JP" altLang="en-US" sz="3200" dirty="0"/>
              <a:t>各プロセスのモデリングの考察</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kumimoji="1" lang="en-US" altLang="ja-JP" sz="3200" dirty="0"/>
          </a:p>
          <a:p>
            <a:pPr marL="0" indent="0">
              <a:buNone/>
            </a:pPr>
            <a:r>
              <a:rPr kumimoji="1" lang="ja-JP" altLang="en-US" sz="3200" dirty="0"/>
              <a:t>　プロジェクトへの参加者の増加</a:t>
            </a:r>
            <a:endParaRPr kumimoji="1" lang="en-US" altLang="ja-JP" sz="3200" dirty="0"/>
          </a:p>
          <a:p>
            <a:pPr marL="0" indent="0">
              <a:buNone/>
            </a:pPr>
            <a:r>
              <a:rPr kumimoji="1" lang="ja-JP" altLang="en-US" sz="3200" dirty="0"/>
              <a:t>　開発プロセスの改善</a:t>
            </a:r>
          </a:p>
        </p:txBody>
      </p:sp>
      <p:sp>
        <p:nvSpPr>
          <p:cNvPr id="4" name="矢印: 下 3">
            <a:extLst>
              <a:ext uri="{FF2B5EF4-FFF2-40B4-BE49-F238E27FC236}">
                <a16:creationId xmlns:a16="http://schemas.microsoft.com/office/drawing/2014/main" id="{690C4D76-A50E-4246-B152-0088EEE12BB5}"/>
              </a:ext>
            </a:extLst>
          </p:cNvPr>
          <p:cNvSpPr/>
          <p:nvPr/>
        </p:nvSpPr>
        <p:spPr>
          <a:xfrm>
            <a:off x="4091234" y="3334732"/>
            <a:ext cx="688156" cy="65045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スライド番号プレースホルダー 4">
            <a:extLst>
              <a:ext uri="{FF2B5EF4-FFF2-40B4-BE49-F238E27FC236}">
                <a16:creationId xmlns:a16="http://schemas.microsoft.com/office/drawing/2014/main" id="{50309391-AB31-4CA5-8987-C292469081E1}"/>
              </a:ext>
            </a:extLst>
          </p:cNvPr>
          <p:cNvSpPr>
            <a:spLocks noGrp="1"/>
          </p:cNvSpPr>
          <p:nvPr>
            <p:ph type="sldNum" sz="quarter" idx="12"/>
          </p:nvPr>
        </p:nvSpPr>
        <p:spPr/>
        <p:txBody>
          <a:bodyPr/>
          <a:lstStyle/>
          <a:p>
            <a:fld id="{DC71501E-685E-4916-B894-A48D44A0D63C}" type="slidenum">
              <a:rPr kumimoji="1" lang="ja-JP" altLang="en-US" smtClean="0"/>
              <a:t>4</a:t>
            </a:fld>
            <a:endParaRPr kumimoji="1" lang="ja-JP" altLang="en-US"/>
          </a:p>
        </p:txBody>
      </p:sp>
    </p:spTree>
    <p:extLst>
      <p:ext uri="{BB962C8B-B14F-4D97-AF65-F5344CB8AC3E}">
        <p14:creationId xmlns:p14="http://schemas.microsoft.com/office/powerpoint/2010/main" val="126180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0F8C6D-0352-4723-A353-BA78C330E824}"/>
              </a:ext>
            </a:extLst>
          </p:cNvPr>
          <p:cNvSpPr>
            <a:spLocks noGrp="1"/>
          </p:cNvSpPr>
          <p:nvPr>
            <p:ph type="title"/>
          </p:nvPr>
        </p:nvSpPr>
        <p:spPr/>
        <p:txBody>
          <a:bodyPr/>
          <a:lstStyle/>
          <a:p>
            <a:r>
              <a:rPr kumimoji="1" lang="ja-JP" altLang="en-US" dirty="0"/>
              <a:t>分析方法</a:t>
            </a:r>
          </a:p>
        </p:txBody>
      </p:sp>
      <p:sp>
        <p:nvSpPr>
          <p:cNvPr id="3" name="コンテンツ プレースホルダー 2">
            <a:extLst>
              <a:ext uri="{FF2B5EF4-FFF2-40B4-BE49-F238E27FC236}">
                <a16:creationId xmlns:a16="http://schemas.microsoft.com/office/drawing/2014/main" id="{D82E22D5-4024-4F59-AF32-97F04CB93CF9}"/>
              </a:ext>
            </a:extLst>
          </p:cNvPr>
          <p:cNvSpPr>
            <a:spLocks noGrp="1"/>
          </p:cNvSpPr>
          <p:nvPr>
            <p:ph idx="1"/>
          </p:nvPr>
        </p:nvSpPr>
        <p:spPr/>
        <p:txBody>
          <a:bodyPr>
            <a:normAutofit/>
          </a:bodyPr>
          <a:lstStyle/>
          <a:p>
            <a:pPr>
              <a:buFont typeface="Wingdings" panose="05000000000000000000" pitchFamily="2" charset="2"/>
              <a:buChar char="l"/>
            </a:pPr>
            <a:endParaRPr kumimoji="1" lang="en-US" altLang="ja-JP" sz="3200" dirty="0"/>
          </a:p>
          <a:p>
            <a:pPr>
              <a:buFont typeface="Wingdings" panose="05000000000000000000" pitchFamily="2" charset="2"/>
              <a:buChar char="l"/>
            </a:pPr>
            <a:r>
              <a:rPr kumimoji="1" lang="en-US" altLang="ja-JP" sz="3200" dirty="0"/>
              <a:t>3</a:t>
            </a:r>
            <a:r>
              <a:rPr kumimoji="1" lang="ja-JP" altLang="en-US" sz="3200" dirty="0" err="1"/>
              <a:t>つの</a:t>
            </a:r>
            <a:r>
              <a:rPr kumimoji="1" lang="ja-JP" altLang="en-US" sz="3200" dirty="0"/>
              <a:t>大規模</a:t>
            </a:r>
            <a:r>
              <a:rPr kumimoji="1" lang="en-US" altLang="ja-JP" sz="3200" dirty="0"/>
              <a:t>OSS</a:t>
            </a:r>
            <a:r>
              <a:rPr kumimoji="1" lang="ja-JP" altLang="en-US" sz="3200" dirty="0"/>
              <a:t>プロジェクトを調査対象とする</a:t>
            </a:r>
            <a:endParaRPr kumimoji="1" lang="en-US" altLang="ja-JP" sz="3200" dirty="0"/>
          </a:p>
          <a:p>
            <a:pPr>
              <a:buFont typeface="Wingdings" panose="05000000000000000000" pitchFamily="2" charset="2"/>
              <a:buChar char="l"/>
            </a:pPr>
            <a:endParaRPr kumimoji="1" lang="en-US" altLang="ja-JP" sz="3200" dirty="0"/>
          </a:p>
          <a:p>
            <a:pPr>
              <a:buFont typeface="Wingdings" panose="05000000000000000000" pitchFamily="2" charset="2"/>
              <a:buChar char="l"/>
            </a:pPr>
            <a:r>
              <a:rPr kumimoji="1" lang="ja-JP" altLang="en-US" sz="3200" dirty="0"/>
              <a:t>役割ごとの参加者や</a:t>
            </a:r>
            <a:r>
              <a:rPr kumimoji="1" lang="en-US" altLang="ja-JP" sz="3200" dirty="0"/>
              <a:t>,</a:t>
            </a:r>
            <a:r>
              <a:rPr kumimoji="1" lang="ja-JP" altLang="en-US" sz="3200" dirty="0"/>
              <a:t>やりとりの流れをモデル化して比較する</a:t>
            </a:r>
            <a:endParaRPr kumimoji="1" lang="en-US" altLang="ja-JP" sz="3200" dirty="0"/>
          </a:p>
          <a:p>
            <a:pPr>
              <a:buFont typeface="Wingdings" panose="05000000000000000000" pitchFamily="2" charset="2"/>
              <a:buChar char="l"/>
            </a:pPr>
            <a:endParaRPr kumimoji="1" lang="ja-JP" altLang="en-US" sz="3200" dirty="0"/>
          </a:p>
        </p:txBody>
      </p:sp>
      <p:sp>
        <p:nvSpPr>
          <p:cNvPr id="4" name="スライド番号プレースホルダー 3">
            <a:extLst>
              <a:ext uri="{FF2B5EF4-FFF2-40B4-BE49-F238E27FC236}">
                <a16:creationId xmlns:a16="http://schemas.microsoft.com/office/drawing/2014/main" id="{855F2486-B912-4BF2-9961-63C6067184B2}"/>
              </a:ext>
            </a:extLst>
          </p:cNvPr>
          <p:cNvSpPr>
            <a:spLocks noGrp="1"/>
          </p:cNvSpPr>
          <p:nvPr>
            <p:ph type="sldNum" sz="quarter" idx="12"/>
          </p:nvPr>
        </p:nvSpPr>
        <p:spPr/>
        <p:txBody>
          <a:bodyPr/>
          <a:lstStyle/>
          <a:p>
            <a:fld id="{DC71501E-685E-4916-B894-A48D44A0D63C}" type="slidenum">
              <a:rPr kumimoji="1" lang="ja-JP" altLang="en-US" smtClean="0"/>
              <a:t>5</a:t>
            </a:fld>
            <a:endParaRPr kumimoji="1" lang="ja-JP" altLang="en-US"/>
          </a:p>
        </p:txBody>
      </p:sp>
    </p:spTree>
    <p:extLst>
      <p:ext uri="{BB962C8B-B14F-4D97-AF65-F5344CB8AC3E}">
        <p14:creationId xmlns:p14="http://schemas.microsoft.com/office/powerpoint/2010/main" val="1211389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B944AFE-5775-4EEC-A157-13398CD381B8}"/>
              </a:ext>
            </a:extLst>
          </p:cNvPr>
          <p:cNvSpPr>
            <a:spLocks noGrp="1"/>
          </p:cNvSpPr>
          <p:nvPr>
            <p:ph type="title"/>
          </p:nvPr>
        </p:nvSpPr>
        <p:spPr/>
        <p:txBody>
          <a:bodyPr>
            <a:normAutofit/>
          </a:bodyPr>
          <a:lstStyle/>
          <a:p>
            <a:r>
              <a:rPr kumimoji="1" lang="en-US" altLang="ja-JP" sz="4400" dirty="0"/>
              <a:t>OSSD</a:t>
            </a:r>
            <a:r>
              <a:rPr kumimoji="1" lang="ja-JP" altLang="en-US" sz="4400" dirty="0"/>
              <a:t>プロジェクトの組織階層</a:t>
            </a:r>
          </a:p>
        </p:txBody>
      </p:sp>
      <p:pic>
        <p:nvPicPr>
          <p:cNvPr id="5" name="コンテンツ プレースホルダー 4">
            <a:extLst>
              <a:ext uri="{FF2B5EF4-FFF2-40B4-BE49-F238E27FC236}">
                <a16:creationId xmlns:a16="http://schemas.microsoft.com/office/drawing/2014/main" id="{D14ACEEE-D6AA-4AD5-9B1A-4CA2E7D9F9F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746192" y="2073784"/>
            <a:ext cx="5604564" cy="3448126"/>
          </a:xfrm>
        </p:spPr>
      </p:pic>
      <p:sp>
        <p:nvSpPr>
          <p:cNvPr id="7" name="スライド番号プレースホルダー 6">
            <a:extLst>
              <a:ext uri="{FF2B5EF4-FFF2-40B4-BE49-F238E27FC236}">
                <a16:creationId xmlns:a16="http://schemas.microsoft.com/office/drawing/2014/main" id="{3E18ABDA-C4C5-419E-9DCB-80A05F80F731}"/>
              </a:ext>
            </a:extLst>
          </p:cNvPr>
          <p:cNvSpPr>
            <a:spLocks noGrp="1"/>
          </p:cNvSpPr>
          <p:nvPr>
            <p:ph type="sldNum" sz="quarter" idx="12"/>
          </p:nvPr>
        </p:nvSpPr>
        <p:spPr/>
        <p:txBody>
          <a:bodyPr/>
          <a:lstStyle/>
          <a:p>
            <a:fld id="{DC71501E-685E-4916-B894-A48D44A0D63C}" type="slidenum">
              <a:rPr kumimoji="1" lang="ja-JP" altLang="en-US" smtClean="0"/>
              <a:t>6</a:t>
            </a:fld>
            <a:endParaRPr kumimoji="1" lang="ja-JP" altLang="en-US"/>
          </a:p>
        </p:txBody>
      </p:sp>
    </p:spTree>
    <p:extLst>
      <p:ext uri="{BB962C8B-B14F-4D97-AF65-F5344CB8AC3E}">
        <p14:creationId xmlns:p14="http://schemas.microsoft.com/office/powerpoint/2010/main" val="1540562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DEBAB6B-E3D9-40DA-9759-3C2547EECF0B}"/>
              </a:ext>
            </a:extLst>
          </p:cNvPr>
          <p:cNvSpPr>
            <a:spLocks noGrp="1"/>
          </p:cNvSpPr>
          <p:nvPr>
            <p:ph type="title"/>
          </p:nvPr>
        </p:nvSpPr>
        <p:spPr/>
        <p:txBody>
          <a:bodyPr>
            <a:normAutofit/>
          </a:bodyPr>
          <a:lstStyle/>
          <a:p>
            <a:r>
              <a:rPr kumimoji="1" lang="en-US" altLang="ja-JP" sz="4400" dirty="0"/>
              <a:t>OSSD</a:t>
            </a:r>
            <a:r>
              <a:rPr kumimoji="1" lang="ja-JP" altLang="en-US" sz="4400" dirty="0"/>
              <a:t>プロジェクトの組織階層</a:t>
            </a:r>
          </a:p>
        </p:txBody>
      </p:sp>
      <p:pic>
        <p:nvPicPr>
          <p:cNvPr id="5" name="コンテンツ プレースホルダー 4" descr="テキスト が含まれている画像&#10;&#10;高い精度で生成された説明">
            <a:extLst>
              <a:ext uri="{FF2B5EF4-FFF2-40B4-BE49-F238E27FC236}">
                <a16:creationId xmlns:a16="http://schemas.microsoft.com/office/drawing/2014/main" id="{50E323B0-04EB-4541-A091-E79D4D18C9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67608" y="2305933"/>
            <a:ext cx="5638877" cy="3171039"/>
          </a:xfrm>
        </p:spPr>
      </p:pic>
      <p:sp>
        <p:nvSpPr>
          <p:cNvPr id="6" name="スライド番号プレースホルダー 5">
            <a:extLst>
              <a:ext uri="{FF2B5EF4-FFF2-40B4-BE49-F238E27FC236}">
                <a16:creationId xmlns:a16="http://schemas.microsoft.com/office/drawing/2014/main" id="{E2DE6369-0FB1-4A41-8572-AD4D84E1B049}"/>
              </a:ext>
            </a:extLst>
          </p:cNvPr>
          <p:cNvSpPr>
            <a:spLocks noGrp="1"/>
          </p:cNvSpPr>
          <p:nvPr>
            <p:ph type="sldNum" sz="quarter" idx="12"/>
          </p:nvPr>
        </p:nvSpPr>
        <p:spPr/>
        <p:txBody>
          <a:bodyPr/>
          <a:lstStyle/>
          <a:p>
            <a:fld id="{DC71501E-685E-4916-B894-A48D44A0D63C}" type="slidenum">
              <a:rPr kumimoji="1" lang="ja-JP" altLang="en-US" smtClean="0"/>
              <a:t>7</a:t>
            </a:fld>
            <a:endParaRPr kumimoji="1" lang="ja-JP" altLang="en-US"/>
          </a:p>
        </p:txBody>
      </p:sp>
    </p:spTree>
    <p:extLst>
      <p:ext uri="{BB962C8B-B14F-4D97-AF65-F5344CB8AC3E}">
        <p14:creationId xmlns:p14="http://schemas.microsoft.com/office/powerpoint/2010/main" val="38192584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F90665D-F078-4A79-AD66-A61D59765428}"/>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271F7A5B-65C4-4A6B-92A8-695B4C39F38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1882392"/>
            <a:ext cx="7543800" cy="3950467"/>
          </a:xfrm>
        </p:spPr>
      </p:pic>
      <p:sp>
        <p:nvSpPr>
          <p:cNvPr id="6" name="スライド番号プレースホルダー 5">
            <a:extLst>
              <a:ext uri="{FF2B5EF4-FFF2-40B4-BE49-F238E27FC236}">
                <a16:creationId xmlns:a16="http://schemas.microsoft.com/office/drawing/2014/main" id="{AD2BD62C-EAE6-4CFF-B76A-DDCC45804C65}"/>
              </a:ext>
            </a:extLst>
          </p:cNvPr>
          <p:cNvSpPr>
            <a:spLocks noGrp="1"/>
          </p:cNvSpPr>
          <p:nvPr>
            <p:ph type="sldNum" sz="quarter" idx="12"/>
          </p:nvPr>
        </p:nvSpPr>
        <p:spPr/>
        <p:txBody>
          <a:bodyPr/>
          <a:lstStyle/>
          <a:p>
            <a:fld id="{DC71501E-685E-4916-B894-A48D44A0D63C}" type="slidenum">
              <a:rPr kumimoji="1" lang="ja-JP" altLang="en-US" smtClean="0"/>
              <a:t>8</a:t>
            </a:fld>
            <a:endParaRPr kumimoji="1" lang="ja-JP" altLang="en-US"/>
          </a:p>
        </p:txBody>
      </p:sp>
    </p:spTree>
    <p:extLst>
      <p:ext uri="{BB962C8B-B14F-4D97-AF65-F5344CB8AC3E}">
        <p14:creationId xmlns:p14="http://schemas.microsoft.com/office/powerpoint/2010/main" val="30914059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7481E6-31C4-49E6-839E-2D6BE37AE9D5}"/>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テキスト, 地図 が含まれている画像&#10;&#10;非常に高い精度で生成された説明">
            <a:extLst>
              <a:ext uri="{FF2B5EF4-FFF2-40B4-BE49-F238E27FC236}">
                <a16:creationId xmlns:a16="http://schemas.microsoft.com/office/drawing/2014/main" id="{16FAF48B-D21A-4131-B676-5E0F4952363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2556" y="1846263"/>
            <a:ext cx="6089715" cy="4022725"/>
          </a:xfrm>
        </p:spPr>
      </p:pic>
      <p:sp>
        <p:nvSpPr>
          <p:cNvPr id="6" name="スライド番号プレースホルダー 5">
            <a:extLst>
              <a:ext uri="{FF2B5EF4-FFF2-40B4-BE49-F238E27FC236}">
                <a16:creationId xmlns:a16="http://schemas.microsoft.com/office/drawing/2014/main" id="{1FC3822E-10F1-4219-8692-9CEAACAD3BE8}"/>
              </a:ext>
            </a:extLst>
          </p:cNvPr>
          <p:cNvSpPr>
            <a:spLocks noGrp="1"/>
          </p:cNvSpPr>
          <p:nvPr>
            <p:ph type="sldNum" sz="quarter" idx="12"/>
          </p:nvPr>
        </p:nvSpPr>
        <p:spPr/>
        <p:txBody>
          <a:bodyPr/>
          <a:lstStyle/>
          <a:p>
            <a:fld id="{DC71501E-685E-4916-B894-A48D44A0D63C}" type="slidenum">
              <a:rPr kumimoji="1" lang="ja-JP" altLang="en-US" smtClean="0"/>
              <a:t>9</a:t>
            </a:fld>
            <a:endParaRPr kumimoji="1" lang="ja-JP" altLang="en-US"/>
          </a:p>
        </p:txBody>
      </p:sp>
    </p:spTree>
    <p:extLst>
      <p:ext uri="{BB962C8B-B14F-4D97-AF65-F5344CB8AC3E}">
        <p14:creationId xmlns:p14="http://schemas.microsoft.com/office/powerpoint/2010/main" val="27023821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5340E6C-FB3D-4F32-8E7F-D27EE5012EC7}"/>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E6CA9C5F-3A80-49A4-832A-097193D72C6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96404" y="2309567"/>
            <a:ext cx="7543800" cy="2811073"/>
          </a:xfrm>
        </p:spPr>
      </p:pic>
      <p:sp>
        <p:nvSpPr>
          <p:cNvPr id="8" name="スライド番号プレースホルダー 7">
            <a:extLst>
              <a:ext uri="{FF2B5EF4-FFF2-40B4-BE49-F238E27FC236}">
                <a16:creationId xmlns:a16="http://schemas.microsoft.com/office/drawing/2014/main" id="{AC2A7545-B19B-4A64-8C14-EB1D310EF482}"/>
              </a:ext>
            </a:extLst>
          </p:cNvPr>
          <p:cNvSpPr>
            <a:spLocks noGrp="1"/>
          </p:cNvSpPr>
          <p:nvPr>
            <p:ph type="sldNum" sz="quarter" idx="12"/>
          </p:nvPr>
        </p:nvSpPr>
        <p:spPr/>
        <p:txBody>
          <a:bodyPr/>
          <a:lstStyle/>
          <a:p>
            <a:fld id="{DC71501E-685E-4916-B894-A48D44A0D63C}" type="slidenum">
              <a:rPr kumimoji="1" lang="ja-JP" altLang="en-US" smtClean="0"/>
              <a:t>10</a:t>
            </a:fld>
            <a:endParaRPr kumimoji="1" lang="ja-JP" altLang="en-US"/>
          </a:p>
        </p:txBody>
      </p:sp>
    </p:spTree>
    <p:extLst>
      <p:ext uri="{BB962C8B-B14F-4D97-AF65-F5344CB8AC3E}">
        <p14:creationId xmlns:p14="http://schemas.microsoft.com/office/powerpoint/2010/main" val="33001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6380DCA-DB45-4EE1-B3E3-60D892D62D3E}"/>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スクリーンショット, テキスト が含まれている画像&#10;&#10;高い精度で生成された説明">
            <a:extLst>
              <a:ext uri="{FF2B5EF4-FFF2-40B4-BE49-F238E27FC236}">
                <a16:creationId xmlns:a16="http://schemas.microsoft.com/office/drawing/2014/main" id="{C8F7D4F4-D1D8-4E05-8DE9-D7A0F848DB1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2178763"/>
            <a:ext cx="7543800" cy="3420759"/>
          </a:xfrm>
        </p:spPr>
      </p:pic>
      <p:sp>
        <p:nvSpPr>
          <p:cNvPr id="6" name="スライド番号プレースホルダー 5">
            <a:extLst>
              <a:ext uri="{FF2B5EF4-FFF2-40B4-BE49-F238E27FC236}">
                <a16:creationId xmlns:a16="http://schemas.microsoft.com/office/drawing/2014/main" id="{06CBD69C-1B2F-4A9E-96BE-798400355EDC}"/>
              </a:ext>
            </a:extLst>
          </p:cNvPr>
          <p:cNvSpPr>
            <a:spLocks noGrp="1"/>
          </p:cNvSpPr>
          <p:nvPr>
            <p:ph type="sldNum" sz="quarter" idx="12"/>
          </p:nvPr>
        </p:nvSpPr>
        <p:spPr/>
        <p:txBody>
          <a:bodyPr/>
          <a:lstStyle/>
          <a:p>
            <a:fld id="{DC71501E-685E-4916-B894-A48D44A0D63C}" type="slidenum">
              <a:rPr kumimoji="1" lang="ja-JP" altLang="en-US" smtClean="0"/>
              <a:t>11</a:t>
            </a:fld>
            <a:endParaRPr kumimoji="1" lang="ja-JP" altLang="en-US"/>
          </a:p>
        </p:txBody>
      </p:sp>
    </p:spTree>
    <p:extLst>
      <p:ext uri="{BB962C8B-B14F-4D97-AF65-F5344CB8AC3E}">
        <p14:creationId xmlns:p14="http://schemas.microsoft.com/office/powerpoint/2010/main" val="2852186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503ACF4-730E-44ED-BA35-347759EBC2C1}"/>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B06C860A-3F60-499D-89F6-33E293DB1C5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6794" y="1855690"/>
            <a:ext cx="5519040" cy="4022725"/>
          </a:xfrm>
        </p:spPr>
      </p:pic>
      <p:sp>
        <p:nvSpPr>
          <p:cNvPr id="6" name="スライド番号プレースホルダー 5">
            <a:extLst>
              <a:ext uri="{FF2B5EF4-FFF2-40B4-BE49-F238E27FC236}">
                <a16:creationId xmlns:a16="http://schemas.microsoft.com/office/drawing/2014/main" id="{1844FFF1-3CE9-434D-9BE7-E5E7F4B47517}"/>
              </a:ext>
            </a:extLst>
          </p:cNvPr>
          <p:cNvSpPr>
            <a:spLocks noGrp="1"/>
          </p:cNvSpPr>
          <p:nvPr>
            <p:ph type="sldNum" sz="quarter" idx="12"/>
          </p:nvPr>
        </p:nvSpPr>
        <p:spPr/>
        <p:txBody>
          <a:bodyPr/>
          <a:lstStyle/>
          <a:p>
            <a:fld id="{DC71501E-685E-4916-B894-A48D44A0D63C}" type="slidenum">
              <a:rPr kumimoji="1" lang="ja-JP" altLang="en-US" smtClean="0"/>
              <a:t>12</a:t>
            </a:fld>
            <a:endParaRPr kumimoji="1" lang="ja-JP" altLang="en-US"/>
          </a:p>
        </p:txBody>
      </p:sp>
    </p:spTree>
    <p:extLst>
      <p:ext uri="{BB962C8B-B14F-4D97-AF65-F5344CB8AC3E}">
        <p14:creationId xmlns:p14="http://schemas.microsoft.com/office/powerpoint/2010/main" val="3839389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2E921A-01D1-4C9E-99FC-407FE749B8C0}"/>
              </a:ext>
            </a:extLst>
          </p:cNvPr>
          <p:cNvSpPr>
            <a:spLocks noGrp="1"/>
          </p:cNvSpPr>
          <p:nvPr>
            <p:ph type="title"/>
          </p:nvPr>
        </p:nvSpPr>
        <p:spPr/>
        <p:txBody>
          <a:bodyPr/>
          <a:lstStyle/>
          <a:p>
            <a:r>
              <a:rPr kumimoji="1" lang="ja-JP" altLang="en-US" dirty="0"/>
              <a:t>階層ごとの参加者と役割</a:t>
            </a:r>
          </a:p>
        </p:txBody>
      </p:sp>
      <p:pic>
        <p:nvPicPr>
          <p:cNvPr id="5" name="コンテンツ プレースホルダー 4" descr="テキスト, 地図 が含まれている画像&#10;&#10;非常に高い精度で生成された説明">
            <a:extLst>
              <a:ext uri="{FF2B5EF4-FFF2-40B4-BE49-F238E27FC236}">
                <a16:creationId xmlns:a16="http://schemas.microsoft.com/office/drawing/2014/main" id="{02EFBAF5-C1DA-4F97-869F-77DA7727950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41134" y="1906736"/>
            <a:ext cx="6706181" cy="3901778"/>
          </a:xfrm>
        </p:spPr>
      </p:pic>
      <p:sp>
        <p:nvSpPr>
          <p:cNvPr id="6" name="スライド番号プレースホルダー 5">
            <a:extLst>
              <a:ext uri="{FF2B5EF4-FFF2-40B4-BE49-F238E27FC236}">
                <a16:creationId xmlns:a16="http://schemas.microsoft.com/office/drawing/2014/main" id="{4230E260-E95A-4296-A2B8-A9133DC6CFE5}"/>
              </a:ext>
            </a:extLst>
          </p:cNvPr>
          <p:cNvSpPr>
            <a:spLocks noGrp="1"/>
          </p:cNvSpPr>
          <p:nvPr>
            <p:ph type="sldNum" sz="quarter" idx="12"/>
          </p:nvPr>
        </p:nvSpPr>
        <p:spPr/>
        <p:txBody>
          <a:bodyPr/>
          <a:lstStyle/>
          <a:p>
            <a:fld id="{DC71501E-685E-4916-B894-A48D44A0D63C}" type="slidenum">
              <a:rPr kumimoji="1" lang="ja-JP" altLang="en-US" smtClean="0"/>
              <a:t>13</a:t>
            </a:fld>
            <a:endParaRPr kumimoji="1" lang="ja-JP" altLang="en-US"/>
          </a:p>
        </p:txBody>
      </p:sp>
    </p:spTree>
    <p:extLst>
      <p:ext uri="{BB962C8B-B14F-4D97-AF65-F5344CB8AC3E}">
        <p14:creationId xmlns:p14="http://schemas.microsoft.com/office/powerpoint/2010/main" val="233940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5B20CD0-66F5-41B6-8292-AD3F21EC98E0}"/>
              </a:ext>
            </a:extLst>
          </p:cNvPr>
          <p:cNvSpPr>
            <a:spLocks noGrp="1"/>
          </p:cNvSpPr>
          <p:nvPr>
            <p:ph type="title"/>
          </p:nvPr>
        </p:nvSpPr>
        <p:spPr/>
        <p:txBody>
          <a:bodyPr/>
          <a:lstStyle/>
          <a:p>
            <a:r>
              <a:rPr kumimoji="1" lang="ja-JP" altLang="en-US" dirty="0"/>
              <a:t>役職と任命</a:t>
            </a:r>
          </a:p>
        </p:txBody>
      </p:sp>
      <p:pic>
        <p:nvPicPr>
          <p:cNvPr id="5" name="コンテンツ プレースホルダー 4" descr="スクリーンショット が含まれている画像&#10;&#10;非常に高い精度で生成された説明">
            <a:extLst>
              <a:ext uri="{FF2B5EF4-FFF2-40B4-BE49-F238E27FC236}">
                <a16:creationId xmlns:a16="http://schemas.microsoft.com/office/drawing/2014/main" id="{8AF88997-C1C4-4ACC-84A4-CBE7CA0636A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2325" y="2669316"/>
            <a:ext cx="7543800" cy="2376618"/>
          </a:xfrm>
        </p:spPr>
      </p:pic>
      <p:sp>
        <p:nvSpPr>
          <p:cNvPr id="6" name="スライド番号プレースホルダー 5">
            <a:extLst>
              <a:ext uri="{FF2B5EF4-FFF2-40B4-BE49-F238E27FC236}">
                <a16:creationId xmlns:a16="http://schemas.microsoft.com/office/drawing/2014/main" id="{CD1C66E1-375D-4DE8-B8C8-376BF3C6FD96}"/>
              </a:ext>
            </a:extLst>
          </p:cNvPr>
          <p:cNvSpPr>
            <a:spLocks noGrp="1"/>
          </p:cNvSpPr>
          <p:nvPr>
            <p:ph type="sldNum" sz="quarter" idx="12"/>
          </p:nvPr>
        </p:nvSpPr>
        <p:spPr/>
        <p:txBody>
          <a:bodyPr/>
          <a:lstStyle/>
          <a:p>
            <a:fld id="{DC71501E-685E-4916-B894-A48D44A0D63C}" type="slidenum">
              <a:rPr kumimoji="1" lang="ja-JP" altLang="en-US" smtClean="0"/>
              <a:t>14</a:t>
            </a:fld>
            <a:endParaRPr kumimoji="1" lang="ja-JP" altLang="en-US"/>
          </a:p>
        </p:txBody>
      </p:sp>
    </p:spTree>
    <p:extLst>
      <p:ext uri="{BB962C8B-B14F-4D97-AF65-F5344CB8AC3E}">
        <p14:creationId xmlns:p14="http://schemas.microsoft.com/office/powerpoint/2010/main" val="6228253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F8F393-4BDF-4C99-B384-C002AAC302CA}"/>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74409257-EC22-4622-8B01-7460F2FEA975}"/>
              </a:ext>
            </a:extLst>
          </p:cNvPr>
          <p:cNvSpPr>
            <a:spLocks noGrp="1"/>
          </p:cNvSpPr>
          <p:nvPr>
            <p:ph idx="1"/>
          </p:nvPr>
        </p:nvSpPr>
        <p:spPr/>
        <p:txBody>
          <a:bodyPr>
            <a:normAutofit lnSpcReduction="10000"/>
          </a:bodyPr>
          <a:lstStyle/>
          <a:p>
            <a:pPr>
              <a:buFont typeface="Wingdings" panose="05000000000000000000" pitchFamily="2" charset="2"/>
              <a:buChar char="l"/>
            </a:pPr>
            <a:r>
              <a:rPr kumimoji="1" lang="ja-JP" altLang="en-US" sz="3200" dirty="0"/>
              <a:t>社会的プロセスは</a:t>
            </a:r>
            <a:r>
              <a:rPr kumimoji="1" lang="en-US" altLang="ja-JP" sz="3200" dirty="0"/>
              <a:t>,</a:t>
            </a:r>
            <a:r>
              <a:rPr kumimoji="1" lang="ja-JP" altLang="en-US" sz="3200" dirty="0"/>
              <a:t>プロジェクトのパフォーマンスに影響しない</a:t>
            </a:r>
            <a:endParaRPr kumimoji="1" lang="en-US" altLang="ja-JP" sz="3200" dirty="0"/>
          </a:p>
          <a:p>
            <a:pPr>
              <a:buFont typeface="Wingdings" panose="05000000000000000000" pitchFamily="2" charset="2"/>
              <a:buChar char="l"/>
            </a:pPr>
            <a:endParaRPr kumimoji="1" lang="en-US" altLang="ja-JP" sz="3200" dirty="0"/>
          </a:p>
          <a:p>
            <a:pPr>
              <a:buFont typeface="Wingdings" panose="05000000000000000000" pitchFamily="2" charset="2"/>
              <a:buChar char="l"/>
            </a:pPr>
            <a:r>
              <a:rPr kumimoji="1" lang="ja-JP" altLang="en-US" sz="3200" dirty="0"/>
              <a:t>役割と階層ごとに参加者を分類することで</a:t>
            </a:r>
            <a:r>
              <a:rPr kumimoji="1" lang="en-US" altLang="ja-JP" sz="3200" dirty="0"/>
              <a:t>,</a:t>
            </a:r>
            <a:r>
              <a:rPr kumimoji="1" lang="ja-JP" altLang="en-US" sz="3200" dirty="0"/>
              <a:t>プロジェクトの主要人物が特定できる</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r>
              <a:rPr kumimoji="1" lang="ja-JP" altLang="en-US" sz="3200" dirty="0"/>
              <a:t>社会技術的プロセスの比較は</a:t>
            </a:r>
            <a:r>
              <a:rPr kumimoji="1" lang="en-US" altLang="ja-JP" sz="3200" dirty="0"/>
              <a:t>,</a:t>
            </a:r>
            <a:r>
              <a:rPr kumimoji="1" lang="ja-JP" altLang="en-US" sz="3200" dirty="0"/>
              <a:t>参加者の役割や実績の調査に役立つ</a:t>
            </a:r>
            <a:endParaRPr kumimoji="1" lang="en-US" altLang="ja-JP" sz="3200" dirty="0"/>
          </a:p>
          <a:p>
            <a:pPr>
              <a:buFont typeface="Wingdings" panose="05000000000000000000" pitchFamily="2" charset="2"/>
              <a:buChar char="l"/>
            </a:pPr>
            <a:endParaRPr lang="en-US" altLang="ja-JP" sz="3200" dirty="0"/>
          </a:p>
          <a:p>
            <a:pPr>
              <a:buFont typeface="Wingdings" panose="05000000000000000000" pitchFamily="2" charset="2"/>
              <a:buChar char="l"/>
            </a:pPr>
            <a:endParaRPr kumimoji="1" lang="ja-JP" altLang="en-US" sz="3200" dirty="0"/>
          </a:p>
        </p:txBody>
      </p:sp>
      <p:sp>
        <p:nvSpPr>
          <p:cNvPr id="4" name="スライド番号プレースホルダー 3">
            <a:extLst>
              <a:ext uri="{FF2B5EF4-FFF2-40B4-BE49-F238E27FC236}">
                <a16:creationId xmlns:a16="http://schemas.microsoft.com/office/drawing/2014/main" id="{E34F4FDC-5B38-4378-82B9-D003E5B1ED30}"/>
              </a:ext>
            </a:extLst>
          </p:cNvPr>
          <p:cNvSpPr>
            <a:spLocks noGrp="1"/>
          </p:cNvSpPr>
          <p:nvPr>
            <p:ph type="sldNum" sz="quarter" idx="12"/>
          </p:nvPr>
        </p:nvSpPr>
        <p:spPr/>
        <p:txBody>
          <a:bodyPr/>
          <a:lstStyle/>
          <a:p>
            <a:fld id="{DC71501E-685E-4916-B894-A48D44A0D63C}" type="slidenum">
              <a:rPr kumimoji="1" lang="ja-JP" altLang="en-US" smtClean="0"/>
              <a:t>15</a:t>
            </a:fld>
            <a:endParaRPr kumimoji="1" lang="ja-JP" altLang="en-US"/>
          </a:p>
        </p:txBody>
      </p:sp>
    </p:spTree>
    <p:extLst>
      <p:ext uri="{BB962C8B-B14F-4D97-AF65-F5344CB8AC3E}">
        <p14:creationId xmlns:p14="http://schemas.microsoft.com/office/powerpoint/2010/main" val="2413980189"/>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2788</TotalTime>
  <Words>501</Words>
  <Application>Microsoft Office PowerPoint</Application>
  <PresentationFormat>画面に合わせる (4:3)</PresentationFormat>
  <Paragraphs>135</Paragraphs>
  <Slides>15</Slides>
  <Notes>9</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15</vt:i4>
      </vt:variant>
    </vt:vector>
  </HeadingPairs>
  <TitlesOfParts>
    <vt:vector size="21" baseType="lpstr">
      <vt:lpstr>ＭＳ Ｐゴシック</vt:lpstr>
      <vt:lpstr>游ゴシック</vt:lpstr>
      <vt:lpstr>Calibri</vt:lpstr>
      <vt:lpstr>Calibri Light</vt:lpstr>
      <vt:lpstr>Wingdings</vt:lpstr>
      <vt:lpstr>レトロスペクト</vt:lpstr>
      <vt:lpstr>Role Migration and Advancement Processes in OSSD Projects:  A Comparative Case Study</vt:lpstr>
      <vt:lpstr>目次</vt:lpstr>
      <vt:lpstr>背景</vt:lpstr>
      <vt:lpstr>目的</vt:lpstr>
      <vt:lpstr>分析方法</vt:lpstr>
      <vt:lpstr>OSSDプロジェクトの組織階層</vt:lpstr>
      <vt:lpstr>OSSDプロジェクトの組織階層</vt:lpstr>
      <vt:lpstr>階層ごとの参加者と役割</vt:lpstr>
      <vt:lpstr>階層ごとの参加者と役割</vt:lpstr>
      <vt:lpstr>階層ごとの参加者と役割</vt:lpstr>
      <vt:lpstr>階層ごとの参加者と役割</vt:lpstr>
      <vt:lpstr>階層ごとの参加者と役割</vt:lpstr>
      <vt:lpstr>階層ごとの参加者と役割</vt:lpstr>
      <vt:lpstr>役職と任命</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Migration and Advancement Processes in OSSD Projects:  A Comparative Case Study</dc:title>
  <dc:creator>大東誠弥</dc:creator>
  <cp:lastModifiedBy>大東誠弥</cp:lastModifiedBy>
  <cp:revision>31</cp:revision>
  <dcterms:created xsi:type="dcterms:W3CDTF">2018-01-10T05:12:29Z</dcterms:created>
  <dcterms:modified xsi:type="dcterms:W3CDTF">2018-01-12T03:41:22Z</dcterms:modified>
</cp:coreProperties>
</file>