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844" autoAdjust="0"/>
  </p:normalViewPr>
  <p:slideViewPr>
    <p:cSldViewPr>
      <p:cViewPr varScale="1">
        <p:scale>
          <a:sx n="72" d="100"/>
          <a:sy n="72" d="100"/>
        </p:scale>
        <p:origin x="-110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E778D1E4-38EA-4FEB-836E-434879207624}" type="datetimeFigureOut">
              <a:rPr kumimoji="1" lang="ja-JP" altLang="en-US" smtClean="0"/>
              <a:pPr/>
              <a:t>2013/12/2</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D6E716F3-A743-4DE9-8F8A-E543470525FD}"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E778D1E4-38EA-4FEB-836E-434879207624}" type="datetimeFigureOut">
              <a:rPr kumimoji="1" lang="ja-JP" altLang="en-US" smtClean="0"/>
              <a:pPr/>
              <a:t>2013/12/2</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D6E716F3-A743-4DE9-8F8A-E543470525FD}"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E778D1E4-38EA-4FEB-836E-434879207624}" type="datetimeFigureOut">
              <a:rPr kumimoji="1" lang="ja-JP" altLang="en-US" smtClean="0"/>
              <a:pPr/>
              <a:t>2013/12/2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6E716F3-A743-4DE9-8F8A-E543470525FD}"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E778D1E4-38EA-4FEB-836E-434879207624}" type="datetimeFigureOut">
              <a:rPr kumimoji="1" lang="ja-JP" altLang="en-US" smtClean="0"/>
              <a:pPr/>
              <a:t>2013/12/2</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6E716F3-A743-4DE9-8F8A-E543470525FD}"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ja-JP" altLang="en-US" dirty="0" smtClean="0"/>
              <a:t>製造工程とプログラミング</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60151039</a:t>
            </a:r>
            <a:r>
              <a:rPr kumimoji="1" lang="ja-JP" altLang="en-US" dirty="0" smtClean="0"/>
              <a:t>　東　裕之輔</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資料</a:t>
            </a:r>
            <a:endParaRPr kumimoji="1" lang="ja-JP" altLang="en-US" dirty="0"/>
          </a:p>
        </p:txBody>
      </p:sp>
      <p:sp>
        <p:nvSpPr>
          <p:cNvPr id="3" name="コンテンツ プレースホルダ 2"/>
          <p:cNvSpPr>
            <a:spLocks noGrp="1"/>
          </p:cNvSpPr>
          <p:nvPr>
            <p:ph sz="quarter" idx="1"/>
          </p:nvPr>
        </p:nvSpPr>
        <p:spPr/>
        <p:txBody>
          <a:bodyPr>
            <a:normAutofit/>
          </a:bodyPr>
          <a:lstStyle/>
          <a:p>
            <a:r>
              <a:rPr kumimoji="1" lang="ja-JP" altLang="en-US" dirty="0" smtClean="0"/>
              <a:t>ずっと受けたかった</a:t>
            </a:r>
            <a:r>
              <a:rPr lang="ja-JP" altLang="en-US" dirty="0" smtClean="0"/>
              <a:t>ソフトウェアエンジニアリングの</a:t>
            </a:r>
            <a:r>
              <a:rPr kumimoji="1" lang="ja-JP" altLang="en-US" dirty="0" smtClean="0"/>
              <a:t>新人研修　第７章「製造」</a:t>
            </a:r>
            <a:endParaRPr kumimoji="1" lang="en-US" altLang="ja-JP" dirty="0" smtClean="0"/>
          </a:p>
          <a:p>
            <a:endParaRPr lang="en-US" altLang="ja-JP" dirty="0" smtClean="0"/>
          </a:p>
          <a:p>
            <a:r>
              <a:rPr lang="ja-JP" altLang="en-US" dirty="0" smtClean="0"/>
              <a:t>監修</a:t>
            </a:r>
            <a:endParaRPr lang="en-US" altLang="ja-JP" dirty="0" smtClean="0"/>
          </a:p>
          <a:p>
            <a:pPr marL="0" indent="0">
              <a:buNone/>
            </a:pPr>
            <a:r>
              <a:rPr lang="ja-JP" altLang="en-US" dirty="0" smtClean="0"/>
              <a:t>　 宇治則考</a:t>
            </a:r>
            <a:endParaRPr lang="en-US" altLang="ja-JP" dirty="0" smtClean="0"/>
          </a:p>
          <a:p>
            <a:endParaRPr lang="en-US" altLang="ja-JP" dirty="0" smtClean="0"/>
          </a:p>
          <a:p>
            <a:r>
              <a:rPr lang="ja-JP" altLang="en-US" dirty="0" smtClean="0"/>
              <a:t>著者</a:t>
            </a:r>
            <a:endParaRPr lang="en-US" altLang="ja-JP" dirty="0" smtClean="0"/>
          </a:p>
          <a:p>
            <a:pPr marL="0" indent="0">
              <a:buNone/>
            </a:pPr>
            <a:r>
              <a:rPr lang="en-US" altLang="ja-JP" dirty="0" smtClean="0"/>
              <a:t>   </a:t>
            </a:r>
            <a:r>
              <a:rPr lang="ja-JP" altLang="en-US" dirty="0" smtClean="0"/>
              <a:t>・大森久美子</a:t>
            </a:r>
            <a:endParaRPr lang="en-US" altLang="ja-JP" dirty="0" smtClean="0"/>
          </a:p>
          <a:p>
            <a:pPr marL="0" indent="0">
              <a:buNone/>
            </a:pPr>
            <a:r>
              <a:rPr lang="ja-JP" altLang="en-US" dirty="0" smtClean="0"/>
              <a:t>   ・岡崎義勝</a:t>
            </a:r>
            <a:endParaRPr lang="en-US" altLang="ja-JP" dirty="0" smtClean="0"/>
          </a:p>
          <a:p>
            <a:pPr marL="0" indent="0">
              <a:buNone/>
            </a:pPr>
            <a:r>
              <a:rPr lang="ja-JP" altLang="en-US" dirty="0" smtClean="0"/>
              <a:t>   ・西原 琢夫</a:t>
            </a:r>
          </a:p>
          <a:p>
            <a:endParaRPr lang="en-US" altLang="ja-JP" dirty="0" smtClean="0"/>
          </a:p>
          <a:p>
            <a:endParaRPr kumimoji="1" lang="en-US" altLang="ja-JP" dirty="0" smtClean="0"/>
          </a:p>
          <a:p>
            <a:endParaRPr kumimoji="1" lang="ja-JP" altLang="en-US" dirty="0"/>
          </a:p>
        </p:txBody>
      </p:sp>
      <p:pic>
        <p:nvPicPr>
          <p:cNvPr id="4" name="図 3" descr="スクリーンショット 2013-11-29 12.58.22.png"/>
          <p:cNvPicPr>
            <a:picLocks noChangeAspect="1"/>
          </p:cNvPicPr>
          <p:nvPr/>
        </p:nvPicPr>
        <p:blipFill>
          <a:blip r:embed="rId2" cstate="print"/>
          <a:stretch>
            <a:fillRect/>
          </a:stretch>
        </p:blipFill>
        <p:spPr>
          <a:xfrm>
            <a:off x="5724128" y="2636912"/>
            <a:ext cx="2527430" cy="356888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製造工程とプログラミング</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設計が終われば次は実際にプログラムを作ります。</a:t>
            </a:r>
            <a:endParaRPr kumimoji="1" lang="en-US" altLang="ja-JP" dirty="0" smtClean="0"/>
          </a:p>
          <a:p>
            <a:r>
              <a:rPr lang="ja-JP" altLang="en-US" dirty="0" smtClean="0"/>
              <a:t>プログラムを作る工程を「製造工程」と呼ぶ。</a:t>
            </a:r>
            <a:endParaRPr lang="en-US" altLang="ja-JP" dirty="0" smtClean="0"/>
          </a:p>
          <a:p>
            <a:endParaRPr kumimoji="1" lang="en-US" altLang="ja-JP" dirty="0" smtClean="0"/>
          </a:p>
          <a:p>
            <a:r>
              <a:rPr lang="ja-JP" altLang="en-US" dirty="0" smtClean="0"/>
              <a:t>製造工程では内部設計書の内容に沿ってそれを実現するプログラムを書き、記述内容をチェックし、内部設計書どおりに動作するか確認する。</a:t>
            </a:r>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製造工程の作業手順</a:t>
            </a:r>
            <a:endParaRPr kumimoji="1" lang="ja-JP" altLang="en-US" dirty="0"/>
          </a:p>
        </p:txBody>
      </p:sp>
      <p:sp>
        <p:nvSpPr>
          <p:cNvPr id="4" name="円/楕円 3"/>
          <p:cNvSpPr/>
          <p:nvPr/>
        </p:nvSpPr>
        <p:spPr>
          <a:xfrm>
            <a:off x="3563888" y="1340768"/>
            <a:ext cx="2016224"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開始</a:t>
            </a:r>
            <a:endParaRPr kumimoji="1" lang="ja-JP" altLang="en-US" dirty="0">
              <a:solidFill>
                <a:schemeClr val="tx1"/>
              </a:solidFill>
            </a:endParaRPr>
          </a:p>
        </p:txBody>
      </p:sp>
      <p:sp>
        <p:nvSpPr>
          <p:cNvPr id="5" name="正方形/長方形 4"/>
          <p:cNvSpPr/>
          <p:nvPr/>
        </p:nvSpPr>
        <p:spPr>
          <a:xfrm>
            <a:off x="3563888" y="2492896"/>
            <a:ext cx="2088232"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プログラミング</a:t>
            </a:r>
            <a:endParaRPr kumimoji="1" lang="ja-JP" altLang="en-US" dirty="0">
              <a:solidFill>
                <a:schemeClr val="tx1"/>
              </a:solidFill>
            </a:endParaRPr>
          </a:p>
        </p:txBody>
      </p:sp>
      <p:sp>
        <p:nvSpPr>
          <p:cNvPr id="6" name="正方形/長方形 5"/>
          <p:cNvSpPr/>
          <p:nvPr/>
        </p:nvSpPr>
        <p:spPr>
          <a:xfrm>
            <a:off x="3563888" y="3717032"/>
            <a:ext cx="2088232"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ソースコードレビュー</a:t>
            </a:r>
            <a:endParaRPr kumimoji="1" lang="ja-JP" altLang="en-US" dirty="0">
              <a:solidFill>
                <a:schemeClr val="tx1"/>
              </a:solidFill>
            </a:endParaRPr>
          </a:p>
        </p:txBody>
      </p:sp>
      <p:sp>
        <p:nvSpPr>
          <p:cNvPr id="7" name="正方形/長方形 6"/>
          <p:cNvSpPr/>
          <p:nvPr/>
        </p:nvSpPr>
        <p:spPr>
          <a:xfrm>
            <a:off x="3563888" y="4941168"/>
            <a:ext cx="2088232" cy="5040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単体テスト</a:t>
            </a:r>
            <a:endParaRPr kumimoji="1" lang="ja-JP" altLang="en-US" dirty="0">
              <a:solidFill>
                <a:schemeClr val="tx1"/>
              </a:solidFill>
            </a:endParaRPr>
          </a:p>
        </p:txBody>
      </p:sp>
      <p:sp>
        <p:nvSpPr>
          <p:cNvPr id="12" name="コンテンツ プレースホルダ 11"/>
          <p:cNvSpPr>
            <a:spLocks noGrp="1"/>
          </p:cNvSpPr>
          <p:nvPr>
            <p:ph sz="quarter" idx="1"/>
          </p:nvPr>
        </p:nvSpPr>
        <p:spPr/>
        <p:txBody>
          <a:bodyPr/>
          <a:lstStyle/>
          <a:p>
            <a:endParaRPr kumimoji="1" lang="ja-JP" altLang="en-US" dirty="0"/>
          </a:p>
        </p:txBody>
      </p:sp>
      <p:sp>
        <p:nvSpPr>
          <p:cNvPr id="13" name="円/楕円 12"/>
          <p:cNvSpPr/>
          <p:nvPr/>
        </p:nvSpPr>
        <p:spPr>
          <a:xfrm>
            <a:off x="3563888" y="6093296"/>
            <a:ext cx="2088232"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終了</a:t>
            </a:r>
            <a:endParaRPr kumimoji="1" lang="ja-JP" altLang="en-US" dirty="0">
              <a:solidFill>
                <a:schemeClr val="tx1"/>
              </a:solidFill>
            </a:endParaRPr>
          </a:p>
        </p:txBody>
      </p:sp>
      <p:sp>
        <p:nvSpPr>
          <p:cNvPr id="20" name="下矢印 19"/>
          <p:cNvSpPr/>
          <p:nvPr/>
        </p:nvSpPr>
        <p:spPr>
          <a:xfrm>
            <a:off x="4355976" y="3140968"/>
            <a:ext cx="484632" cy="474352"/>
          </a:xfrm>
          <a:prstGeom prst="downArrow">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下矢印 20"/>
          <p:cNvSpPr/>
          <p:nvPr/>
        </p:nvSpPr>
        <p:spPr>
          <a:xfrm>
            <a:off x="4375400" y="4365104"/>
            <a:ext cx="484632" cy="474352"/>
          </a:xfrm>
          <a:prstGeom prst="downArrow">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下矢印 21"/>
          <p:cNvSpPr/>
          <p:nvPr/>
        </p:nvSpPr>
        <p:spPr>
          <a:xfrm>
            <a:off x="4355976" y="1946536"/>
            <a:ext cx="484632" cy="474352"/>
          </a:xfrm>
          <a:prstGeom prst="downArrow">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下矢印 22"/>
          <p:cNvSpPr/>
          <p:nvPr/>
        </p:nvSpPr>
        <p:spPr>
          <a:xfrm>
            <a:off x="4355976" y="5517232"/>
            <a:ext cx="484632" cy="474352"/>
          </a:xfrm>
          <a:prstGeom prst="downArrow">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プログラミング</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pPr>
              <a:buNone/>
            </a:pPr>
            <a:r>
              <a:rPr kumimoji="1" lang="ja-JP" altLang="en-US" dirty="0" smtClean="0"/>
              <a:t>　最初のプログラミングは、文字通りプログラムを書く作業。</a:t>
            </a:r>
            <a:endParaRPr kumimoji="1" lang="en-US" altLang="ja-JP" dirty="0" smtClean="0"/>
          </a:p>
          <a:p>
            <a:endParaRPr lang="en-US" altLang="ja-JP" dirty="0" smtClean="0"/>
          </a:p>
          <a:p>
            <a:pPr>
              <a:buNone/>
            </a:pPr>
            <a:r>
              <a:rPr kumimoji="1" lang="ja-JP" altLang="en-US" dirty="0" smtClean="0"/>
              <a:t>　内部設計書に従って</a:t>
            </a:r>
            <a:r>
              <a:rPr kumimoji="1" lang="en-US" altLang="ja-JP" dirty="0" smtClean="0"/>
              <a:t>C</a:t>
            </a:r>
            <a:r>
              <a:rPr kumimoji="1" lang="ja-JP" altLang="en-US" dirty="0" smtClean="0"/>
              <a:t>や</a:t>
            </a:r>
            <a:r>
              <a:rPr kumimoji="1" lang="en-US" altLang="ja-JP" dirty="0" smtClean="0"/>
              <a:t>Java</a:t>
            </a:r>
            <a:r>
              <a:rPr lang="ja-JP" altLang="en-US" dirty="0" smtClean="0"/>
              <a:t>で書く。</a:t>
            </a:r>
            <a:endParaRPr kumimoji="1" lang="en-US" altLang="ja-JP" dirty="0" smtClean="0"/>
          </a:p>
          <a:p>
            <a:endParaRPr kumimoji="1" lang="en-US" altLang="ja-JP" dirty="0" smtClean="0"/>
          </a:p>
          <a:p>
            <a:r>
              <a:rPr kumimoji="1" lang="ja-JP" altLang="en-US" dirty="0" smtClean="0"/>
              <a:t>関数</a:t>
            </a:r>
            <a:endParaRPr lang="en-US" altLang="ja-JP" dirty="0" smtClean="0"/>
          </a:p>
          <a:p>
            <a:r>
              <a:rPr kumimoji="1" lang="ja-JP" altLang="en-US" dirty="0" smtClean="0"/>
              <a:t>プログラムの名前</a:t>
            </a:r>
            <a:endParaRPr kumimoji="1" lang="en-US" altLang="ja-JP" dirty="0" smtClean="0"/>
          </a:p>
          <a:p>
            <a:r>
              <a:rPr kumimoji="1" lang="ja-JP" altLang="en-US" dirty="0" smtClean="0"/>
              <a:t>受け取るデータの数と種類、内部で行うべき処理、</a:t>
            </a:r>
            <a:endParaRPr kumimoji="1" lang="en-US" altLang="ja-JP" dirty="0" smtClean="0"/>
          </a:p>
          <a:p>
            <a:r>
              <a:rPr kumimoji="1" lang="ja-JP" altLang="en-US" dirty="0" smtClean="0"/>
              <a:t>呼び出し元へ返す処理結果</a:t>
            </a:r>
            <a:endParaRPr kumimoji="1" lang="en-US" altLang="ja-JP" dirty="0" smtClean="0"/>
          </a:p>
          <a:p>
            <a:endParaRPr lang="en-US" altLang="ja-JP" dirty="0" smtClean="0"/>
          </a:p>
          <a:p>
            <a:pPr>
              <a:buNone/>
            </a:pPr>
            <a:r>
              <a:rPr kumimoji="1" lang="ja-JP" altLang="en-US" dirty="0" smtClean="0"/>
              <a:t>   </a:t>
            </a:r>
            <a:r>
              <a:rPr lang="ja-JP" altLang="en-US" dirty="0" smtClean="0"/>
              <a:t>これらは</a:t>
            </a:r>
            <a:r>
              <a:rPr kumimoji="1" lang="ja-JP" altLang="en-US" dirty="0" smtClean="0"/>
              <a:t>すでに内部設計の定義に合致するように書く必要がある。</a:t>
            </a:r>
            <a:endParaRPr kumimoji="1" lang="ja-JP"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ソースコードレビュー</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参加者全員でプログラムのソースコードを読み、</a:t>
            </a:r>
            <a:r>
              <a:rPr lang="ja-JP" altLang="en-US" dirty="0" smtClean="0"/>
              <a:t>次の点</a:t>
            </a:r>
            <a:r>
              <a:rPr kumimoji="1" lang="ja-JP" altLang="en-US" dirty="0" smtClean="0"/>
              <a:t>をチェックする。</a:t>
            </a:r>
            <a:endParaRPr kumimoji="1" lang="en-US" altLang="ja-JP" dirty="0" smtClean="0"/>
          </a:p>
          <a:p>
            <a:endParaRPr lang="en-US" altLang="ja-JP" dirty="0" smtClean="0"/>
          </a:p>
          <a:p>
            <a:r>
              <a:rPr kumimoji="1" lang="en-US" altLang="ja-JP" dirty="0" smtClean="0"/>
              <a:t>(1)</a:t>
            </a:r>
            <a:r>
              <a:rPr kumimoji="1" lang="ja-JP" altLang="en-US" dirty="0" smtClean="0"/>
              <a:t>規約に沿って書いてあるかどうか</a:t>
            </a:r>
            <a:endParaRPr kumimoji="1" lang="en-US" altLang="ja-JP" dirty="0" smtClean="0"/>
          </a:p>
          <a:p>
            <a:r>
              <a:rPr lang="en-US" altLang="ja-JP" dirty="0" smtClean="0"/>
              <a:t>(2)</a:t>
            </a:r>
            <a:r>
              <a:rPr lang="ja-JP" altLang="en-US" dirty="0" smtClean="0"/>
              <a:t>正しいロジックで書いてあるかどうか</a:t>
            </a:r>
            <a:endParaRPr lang="en-US" altLang="ja-JP" dirty="0" smtClean="0"/>
          </a:p>
          <a:p>
            <a:endParaRPr lang="en-US" altLang="ja-JP" dirty="0" smtClean="0"/>
          </a:p>
          <a:p>
            <a:endParaRPr lang="en-US" altLang="ja-JP" dirty="0" smtClean="0"/>
          </a:p>
          <a:p>
            <a:r>
              <a:rPr lang="en-US" altLang="ja-JP" dirty="0" smtClean="0"/>
              <a:t>(1)</a:t>
            </a:r>
            <a:r>
              <a:rPr lang="ja-JP" altLang="en-US" dirty="0" smtClean="0"/>
              <a:t>はコーディング規約のことであり、後に説明する。</a:t>
            </a:r>
            <a:endParaRPr lang="en-US" altLang="ja-JP" dirty="0" smtClean="0"/>
          </a:p>
          <a:p>
            <a:r>
              <a:rPr lang="en-US" altLang="ja-JP" dirty="0" smtClean="0"/>
              <a:t>(2)</a:t>
            </a:r>
            <a:r>
              <a:rPr lang="ja-JP" altLang="en-US" dirty="0" smtClean="0"/>
              <a:t>はプログラムの流れを追うことで、機能が実現されているかどうか。</a:t>
            </a:r>
            <a:endParaRPr kumimoji="1" lang="en-US" altLang="ja-JP" dirty="0" smtClean="0"/>
          </a:p>
          <a:p>
            <a:pPr>
              <a:buNone/>
            </a:pPr>
            <a:endParaRPr lang="en-US" altLang="ja-JP"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ソースコードレビュー</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ちなみに、プログラムの流れを追いながら、頭の中で動作をシュミレーションすることをトレースという。</a:t>
            </a:r>
            <a:endParaRPr lang="en-US" altLang="ja-JP" dirty="0" smtClean="0"/>
          </a:p>
          <a:p>
            <a:endParaRPr lang="en-US" altLang="ja-JP" dirty="0" smtClean="0"/>
          </a:p>
          <a:p>
            <a:r>
              <a:rPr lang="ja-JP" altLang="en-US" dirty="0" smtClean="0"/>
              <a:t>他人が書いたプログラムをレビュー、トレースする</a:t>
            </a:r>
            <a:r>
              <a:rPr lang="ja-JP" altLang="en-US" dirty="0" err="1" smtClean="0"/>
              <a:t>、。</a:t>
            </a:r>
            <a:r>
              <a:rPr lang="ja-JP" altLang="en-US" dirty="0" smtClean="0"/>
              <a:t>自分でプログラムを書く以上に、プログラミングスキルが身につくと言われている。</a:t>
            </a:r>
            <a:endParaRPr lang="en-US" altLang="ja-JP" dirty="0" smtClean="0"/>
          </a:p>
          <a:p>
            <a:endParaRPr lang="en-US" altLang="ja-JP" dirty="0" smtClean="0"/>
          </a:p>
          <a:p>
            <a:r>
              <a:rPr lang="ja-JP" altLang="en-US" dirty="0" smtClean="0"/>
              <a:t>レビューはそのための良い機会なので、積極的に参加しよう。</a:t>
            </a:r>
          </a:p>
          <a:p>
            <a:endParaRPr kumimoji="1" lang="ja-JP"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コーディング規約</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r>
              <a:rPr lang="ja-JP" altLang="en-US" dirty="0" smtClean="0"/>
              <a:t>コーディング規約とは、プログラマ全員が守るべき、プログラムの書き方を定めたものである。</a:t>
            </a:r>
            <a:endParaRPr lang="en-US" altLang="ja-JP" dirty="0" smtClean="0"/>
          </a:p>
          <a:p>
            <a:r>
              <a:rPr lang="ja-JP" altLang="en-US" dirty="0" smtClean="0"/>
              <a:t>プログラミング言語ごとに定めるのが一般的。</a:t>
            </a:r>
            <a:endParaRPr lang="en-US" altLang="ja-JP" dirty="0" smtClean="0"/>
          </a:p>
          <a:p>
            <a:endParaRPr lang="en-US" altLang="ja-JP" dirty="0" smtClean="0"/>
          </a:p>
          <a:p>
            <a:endParaRPr kumimoji="1" lang="en-US" altLang="ja-JP" dirty="0" smtClean="0"/>
          </a:p>
          <a:p>
            <a:r>
              <a:rPr lang="ja-JP" altLang="en-US" dirty="0" smtClean="0"/>
              <a:t>プログラムは文芸作品ではないので、個性は必要ない。</a:t>
            </a:r>
            <a:endParaRPr lang="en-US" altLang="ja-JP" dirty="0" smtClean="0"/>
          </a:p>
          <a:p>
            <a:endParaRPr kumimoji="1" lang="en-US" altLang="ja-JP" dirty="0" smtClean="0"/>
          </a:p>
          <a:p>
            <a:endParaRPr lang="en-US" altLang="ja-JP" dirty="0" smtClean="0"/>
          </a:p>
          <a:p>
            <a:r>
              <a:rPr lang="ja-JP" altLang="en-US" dirty="0" smtClean="0"/>
              <a:t>コーディング規約を遵守することで、複数のプログラマが手分けしてソースコードを書く場合でも、記述形式が統一され、プログラムの保守性が高まる。</a:t>
            </a:r>
            <a:endParaRPr kumimoji="1" lang="en-US" altLang="ja-JP"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実際のコーディング規約</a:t>
            </a:r>
            <a:endParaRPr kumimoji="1" lang="ja-JP" altLang="en-US" dirty="0"/>
          </a:p>
        </p:txBody>
      </p:sp>
      <p:sp>
        <p:nvSpPr>
          <p:cNvPr id="3" name="コンテンツ プレースホルダ 2"/>
          <p:cNvSpPr>
            <a:spLocks noGrp="1"/>
          </p:cNvSpPr>
          <p:nvPr>
            <p:ph sz="quarter" idx="1"/>
          </p:nvPr>
        </p:nvSpPr>
        <p:spPr>
          <a:xfrm>
            <a:off x="467544" y="1124744"/>
            <a:ext cx="8229600" cy="4937760"/>
          </a:xfrm>
        </p:spPr>
        <p:txBody>
          <a:bodyPr>
            <a:normAutofit/>
          </a:bodyPr>
          <a:lstStyle/>
          <a:p>
            <a:r>
              <a:rPr lang="ja-JP" altLang="en-US" dirty="0" smtClean="0"/>
              <a:t>実際の規約では次のようなルールを定める。</a:t>
            </a:r>
            <a:endParaRPr lang="en-US" altLang="ja-JP" dirty="0" smtClean="0"/>
          </a:p>
          <a:p>
            <a:endParaRPr kumimoji="1" lang="en-US" altLang="ja-JP" dirty="0" smtClean="0"/>
          </a:p>
          <a:p>
            <a:pPr>
              <a:buNone/>
            </a:pPr>
            <a:r>
              <a:rPr lang="ja-JP" altLang="en-US" dirty="0" smtClean="0"/>
              <a:t>　　・プログラミングの冒頭に付けるコメントの記述ルール</a:t>
            </a:r>
            <a:endParaRPr lang="en-US" altLang="ja-JP" dirty="0" smtClean="0"/>
          </a:p>
          <a:p>
            <a:pPr>
              <a:buNone/>
            </a:pPr>
            <a:r>
              <a:rPr kumimoji="1" lang="ja-JP" altLang="en-US" dirty="0" smtClean="0"/>
              <a:t>　　・変数名の付け方や宣言方法に関するルール</a:t>
            </a:r>
            <a:endParaRPr kumimoji="1" lang="en-US" altLang="ja-JP" dirty="0" smtClean="0"/>
          </a:p>
          <a:p>
            <a:pPr>
              <a:buNone/>
            </a:pPr>
            <a:r>
              <a:rPr lang="ja-JP" altLang="en-US" dirty="0" smtClean="0"/>
              <a:t>　　・プログラムロジックの記述ルール</a:t>
            </a:r>
            <a:endParaRPr lang="en-US" altLang="ja-JP" dirty="0" smtClean="0"/>
          </a:p>
          <a:p>
            <a:pPr>
              <a:buNone/>
            </a:pPr>
            <a:r>
              <a:rPr kumimoji="1" lang="ja-JP" altLang="en-US" dirty="0" smtClean="0"/>
              <a:t>　　・変数の型のルール</a:t>
            </a:r>
            <a:endParaRPr kumimoji="1" lang="en-US" altLang="ja-JP" dirty="0" smtClean="0"/>
          </a:p>
          <a:p>
            <a:endParaRPr lang="en-US" altLang="ja-JP" dirty="0" smtClean="0"/>
          </a:p>
          <a:p>
            <a:endParaRPr kumimoji="1" lang="en-US" altLang="ja-JP" sz="2000" dirty="0" smtClean="0"/>
          </a:p>
          <a:p>
            <a:r>
              <a:rPr kumimoji="1" lang="ja-JP" altLang="en-US" sz="2400" dirty="0" smtClean="0"/>
              <a:t>読みやすいプログラム、分かりやすい名前、同じコードが重複していない、役割は一つであること、と初心者にもわかりやすいルールを具体的に定める。</a:t>
            </a:r>
            <a:endParaRPr kumimoji="1" lang="ja-JP" altLang="en-US" sz="2400" dirty="0"/>
          </a:p>
        </p:txBody>
      </p:sp>
      <p:sp>
        <p:nvSpPr>
          <p:cNvPr id="5" name="正方形/長方形 4"/>
          <p:cNvSpPr/>
          <p:nvPr/>
        </p:nvSpPr>
        <p:spPr>
          <a:xfrm>
            <a:off x="755576" y="1988840"/>
            <a:ext cx="7848872" cy="20882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コーディング規約の例</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sz="2400" dirty="0" smtClean="0"/>
              <a:t>Ｊａｖａのコーディング規約の例：コメントに関して</a:t>
            </a:r>
            <a:endParaRPr kumimoji="1" lang="en-US" altLang="ja-JP" sz="2400" dirty="0" smtClean="0"/>
          </a:p>
          <a:p>
            <a:endParaRPr kumimoji="1" lang="ja-JP" altLang="en-US" dirty="0"/>
          </a:p>
        </p:txBody>
      </p:sp>
      <p:pic>
        <p:nvPicPr>
          <p:cNvPr id="4" name="図 3" descr="Picture 9.jpg"/>
          <p:cNvPicPr>
            <a:picLocks noChangeAspect="1"/>
          </p:cNvPicPr>
          <p:nvPr/>
        </p:nvPicPr>
        <p:blipFill>
          <a:blip r:embed="rId2" cstate="print"/>
          <a:stretch>
            <a:fillRect/>
          </a:stretch>
        </p:blipFill>
        <p:spPr>
          <a:xfrm>
            <a:off x="1979712" y="1916832"/>
            <a:ext cx="4968552" cy="439248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Javadoc</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Ｊａｖａにはソースコードからリファレンスマニュアルを自動生成する</a:t>
            </a:r>
            <a:r>
              <a:rPr kumimoji="1" lang="en-US" altLang="ja-JP" dirty="0" err="1" smtClean="0"/>
              <a:t>Javadoc</a:t>
            </a:r>
            <a:r>
              <a:rPr kumimoji="1" lang="ja-JP" altLang="en-US" dirty="0" smtClean="0"/>
              <a:t>というツールがあり</a:t>
            </a:r>
            <a:r>
              <a:rPr lang="ja-JP" altLang="en-US" dirty="0" smtClean="0"/>
              <a:t>、その書式でコメントを書いておくと、プログラムインターフェースに関する仕様書が自動生成される。</a:t>
            </a:r>
            <a:endParaRPr lang="en-US" altLang="ja-JP" dirty="0" smtClean="0"/>
          </a:p>
          <a:p>
            <a:endParaRPr kumimoji="1" lang="en-US" altLang="ja-JP" dirty="0" smtClean="0"/>
          </a:p>
          <a:p>
            <a:r>
              <a:rPr lang="ja-JP" altLang="en-US" dirty="0" smtClean="0"/>
              <a:t>このように使用するツールを意識しながらコーディング規約は定められていて、プログラムの保守性を高めている。</a:t>
            </a:r>
            <a:endParaRPr lang="en-US" altLang="ja-JP" dirty="0" smtClean="0"/>
          </a:p>
          <a:p>
            <a:endParaRPr kumimoji="1" lang="en-US" altLang="ja-JP" dirty="0" smtClean="0"/>
          </a:p>
          <a:p>
            <a:endParaRPr lang="en-US" altLang="ja-JP" dirty="0" smtClean="0"/>
          </a:p>
          <a:p>
            <a:r>
              <a:rPr lang="ja-JP" altLang="en-US" dirty="0" smtClean="0"/>
              <a:t>変数名の付け方に関しては、例えば次のような規約を設ける。</a:t>
            </a:r>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コーディング規約の例</a:t>
            </a:r>
            <a:endParaRPr kumimoji="1" lang="ja-JP" altLang="en-US" dirty="0"/>
          </a:p>
        </p:txBody>
      </p:sp>
      <p:sp>
        <p:nvSpPr>
          <p:cNvPr id="3" name="コンテンツ プレースホルダ 2"/>
          <p:cNvSpPr>
            <a:spLocks noGrp="1"/>
          </p:cNvSpPr>
          <p:nvPr>
            <p:ph sz="quarter" idx="1"/>
          </p:nvPr>
        </p:nvSpPr>
        <p:spPr/>
        <p:txBody>
          <a:bodyPr/>
          <a:lstStyle/>
          <a:p>
            <a:r>
              <a:rPr lang="ja-JP" altLang="en-US" sz="2400" dirty="0" smtClean="0"/>
              <a:t>Ｊａｖａのコーディング規約の例：変数の命名に関して</a:t>
            </a:r>
            <a:endParaRPr lang="en-US" altLang="ja-JP" sz="2400" dirty="0" smtClean="0"/>
          </a:p>
          <a:p>
            <a:endParaRPr kumimoji="1" lang="ja-JP" altLang="en-US" dirty="0"/>
          </a:p>
        </p:txBody>
      </p:sp>
      <p:pic>
        <p:nvPicPr>
          <p:cNvPr id="4" name="コンテンツ プレースホルダ 3" descr="Picture 10.jpg"/>
          <p:cNvPicPr>
            <a:picLocks noChangeAspect="1"/>
          </p:cNvPicPr>
          <p:nvPr/>
        </p:nvPicPr>
        <p:blipFill>
          <a:blip r:embed="rId2" cstate="print"/>
          <a:stretch>
            <a:fillRect/>
          </a:stretch>
        </p:blipFill>
        <p:spPr>
          <a:xfrm>
            <a:off x="2185764" y="1809328"/>
            <a:ext cx="4690492" cy="4572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オフショア開発</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このように変数名などを英語で命名するのは、外国人との協働や。</a:t>
            </a:r>
            <a:r>
              <a:rPr kumimoji="1" lang="ja-JP" altLang="en-US" u="sng" dirty="0" smtClean="0"/>
              <a:t>「オフショア開発」</a:t>
            </a:r>
            <a:r>
              <a:rPr kumimoji="1" lang="ja-JP" altLang="en-US" dirty="0" smtClean="0"/>
              <a:t>という海外でのシステム開発などを考慮しているため。</a:t>
            </a:r>
            <a:endParaRPr kumimoji="1" lang="en-US" altLang="ja-JP" dirty="0" smtClean="0"/>
          </a:p>
          <a:p>
            <a:endParaRPr lang="en-US" altLang="ja-JP" dirty="0" smtClean="0"/>
          </a:p>
          <a:p>
            <a:r>
              <a:rPr kumimoji="1" lang="ja-JP" altLang="en-US" dirty="0" smtClean="0"/>
              <a:t>この理屈でいけばコメントも英語のほうがいいかもしれないが、日本人の理解が不十分となる恐れがあるため、最小限、変数名だけに英語を用いる場合が多い。</a:t>
            </a:r>
            <a:endParaRPr kumimoji="1" lang="ja-JP"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単体テスト</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単体テストとは関数や手続きといった最小単位のプログラムを単体で動かしてみて、内部設計書どおりに動くかどうかを確かめる製造工程の最後の工程である。</a:t>
            </a:r>
            <a:endParaRPr lang="en-US" altLang="ja-JP" dirty="0" smtClean="0"/>
          </a:p>
          <a:p>
            <a:endParaRPr lang="en-US" altLang="ja-JP" dirty="0" smtClean="0"/>
          </a:p>
          <a:p>
            <a:r>
              <a:rPr lang="ja-JP" altLang="en-US" dirty="0" smtClean="0"/>
              <a:t>単体テストでは主に</a:t>
            </a:r>
            <a:r>
              <a:rPr lang="ja-JP" altLang="en-US" dirty="0" smtClean="0">
                <a:solidFill>
                  <a:srgbClr val="00B0F0"/>
                </a:solidFill>
              </a:rPr>
              <a:t>ホワイトボックステスト</a:t>
            </a:r>
            <a:r>
              <a:rPr lang="ja-JP" altLang="en-US" dirty="0" smtClean="0"/>
              <a:t>という形式で行われる。</a:t>
            </a:r>
            <a:endParaRPr lang="en-US" altLang="ja-JP" dirty="0" smtClean="0"/>
          </a:p>
          <a:p>
            <a:r>
              <a:rPr lang="ja-JP" altLang="en-US" dirty="0" smtClean="0"/>
              <a:t>内部構造が見えることを前提としたテストである。</a:t>
            </a:r>
            <a:endParaRPr lang="en-US" altLang="ja-JP" dirty="0" smtClean="0"/>
          </a:p>
          <a:p>
            <a:endParaRPr lang="en-US" altLang="ja-JP" dirty="0" smtClean="0"/>
          </a:p>
          <a:p>
            <a:endParaRPr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テストデータ</a:t>
            </a:r>
            <a:endParaRPr kumimoji="1" lang="ja-JP" altLang="en-US" dirty="0"/>
          </a:p>
        </p:txBody>
      </p:sp>
      <p:sp>
        <p:nvSpPr>
          <p:cNvPr id="3" name="コンテンツ プレースホルダ 2"/>
          <p:cNvSpPr>
            <a:spLocks noGrp="1"/>
          </p:cNvSpPr>
          <p:nvPr>
            <p:ph sz="quarter" idx="1"/>
          </p:nvPr>
        </p:nvSpPr>
        <p:spPr/>
        <p:txBody>
          <a:bodyPr>
            <a:normAutofit/>
          </a:bodyPr>
          <a:lstStyle/>
          <a:p>
            <a:r>
              <a:rPr lang="ja-JP" altLang="en-US" dirty="0" smtClean="0"/>
              <a:t>まずテストを行う際、テスト項目を作成し、テスト項目に対応するテストデータを定める。年齢をチェックするテストでは</a:t>
            </a:r>
            <a:r>
              <a:rPr lang="en-US" altLang="ja-JP" dirty="0" smtClean="0"/>
              <a:t>20</a:t>
            </a:r>
            <a:r>
              <a:rPr lang="ja-JP" altLang="en-US" dirty="0" smtClean="0"/>
              <a:t>を入力するなら、</a:t>
            </a:r>
            <a:r>
              <a:rPr lang="en-US" altLang="ja-JP" dirty="0" smtClean="0"/>
              <a:t>20</a:t>
            </a:r>
            <a:r>
              <a:rPr lang="ja-JP" altLang="en-US" dirty="0" smtClean="0"/>
              <a:t>はテストデータになる。</a:t>
            </a:r>
            <a:endParaRPr lang="en-US" altLang="ja-JP" dirty="0" smtClean="0"/>
          </a:p>
          <a:p>
            <a:endParaRPr kumimoji="1" lang="en-US" altLang="ja-JP" dirty="0" smtClean="0"/>
          </a:p>
          <a:p>
            <a:r>
              <a:rPr kumimoji="1" lang="ja-JP" altLang="en-US" dirty="0" smtClean="0"/>
              <a:t>単体テストはすべての分岐を通るような</a:t>
            </a:r>
            <a:r>
              <a:rPr lang="ja-JP" altLang="en-US" dirty="0" smtClean="0"/>
              <a:t>テストデータを設定する。</a:t>
            </a:r>
            <a:endParaRPr lang="en-US" altLang="ja-JP" dirty="0" smtClean="0"/>
          </a:p>
          <a:p>
            <a:endParaRPr lang="en-US" altLang="ja-JP" dirty="0" smtClean="0"/>
          </a:p>
          <a:p>
            <a:r>
              <a:rPr lang="ja-JP" altLang="en-US" dirty="0" smtClean="0"/>
              <a:t>しかし全ての分岐パターンを探し出すのは困難</a:t>
            </a:r>
            <a:endParaRPr lang="en-US" altLang="ja-JP" dirty="0" smtClean="0"/>
          </a:p>
          <a:p>
            <a:r>
              <a:rPr lang="ja-JP" altLang="en-US" dirty="0" smtClean="0"/>
              <a:t>フローチャートを基に探し出す。（</a:t>
            </a:r>
            <a:r>
              <a:rPr lang="ja-JP" altLang="en-US" dirty="0" smtClean="0">
                <a:solidFill>
                  <a:srgbClr val="FF0000"/>
                </a:solidFill>
              </a:rPr>
              <a:t>フローグラフ図法</a:t>
            </a:r>
            <a:r>
              <a:rPr lang="en-US" altLang="ja-JP" dirty="0" smtClean="0"/>
              <a:t>)</a:t>
            </a:r>
            <a:r>
              <a:rPr lang="ja-JP" altLang="en-US" dirty="0" smtClean="0"/>
              <a:t>　</a:t>
            </a:r>
            <a:endParaRPr kumimoji="1" lang="ja-JP"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単体テストの対象プログラムのフローチャート</a:t>
            </a:r>
            <a:endParaRPr kumimoji="1" lang="ja-JP" altLang="en-US" dirty="0"/>
          </a:p>
        </p:txBody>
      </p:sp>
      <p:sp>
        <p:nvSpPr>
          <p:cNvPr id="5" name="コンテンツ プレースホルダ 4"/>
          <p:cNvSpPr>
            <a:spLocks noGrp="1"/>
          </p:cNvSpPr>
          <p:nvPr>
            <p:ph sz="quarter" idx="1"/>
          </p:nvPr>
        </p:nvSpPr>
        <p:spPr>
          <a:xfrm>
            <a:off x="539552" y="1196752"/>
            <a:ext cx="8229600" cy="4937760"/>
          </a:xfrm>
        </p:spPr>
        <p:txBody>
          <a:bodyPr>
            <a:normAutofit/>
          </a:bodyPr>
          <a:lstStyle/>
          <a:p>
            <a:r>
              <a:rPr kumimoji="1" lang="ja-JP" altLang="en-US" sz="1800" dirty="0" smtClean="0"/>
              <a:t>自然数</a:t>
            </a:r>
            <a:r>
              <a:rPr kumimoji="1" lang="en-US" altLang="ja-JP" sz="1800" dirty="0" smtClean="0"/>
              <a:t>(1</a:t>
            </a:r>
            <a:r>
              <a:rPr kumimoji="1" lang="ja-JP" altLang="en-US" sz="1800" dirty="0" smtClean="0"/>
              <a:t>以上の整数</a:t>
            </a:r>
            <a:r>
              <a:rPr kumimoji="1" lang="en-US" altLang="ja-JP" sz="1800" dirty="0" smtClean="0"/>
              <a:t>)</a:t>
            </a:r>
            <a:r>
              <a:rPr kumimoji="1" lang="ja-JP" altLang="en-US" sz="1800" dirty="0" smtClean="0"/>
              <a:t>の偶数か奇数かを判断するプログラム</a:t>
            </a:r>
            <a:endParaRPr kumimoji="1" lang="ja-JP" altLang="en-US" sz="1800" dirty="0"/>
          </a:p>
        </p:txBody>
      </p:sp>
      <p:sp>
        <p:nvSpPr>
          <p:cNvPr id="6" name="円/楕円 5"/>
          <p:cNvSpPr/>
          <p:nvPr/>
        </p:nvSpPr>
        <p:spPr>
          <a:xfrm>
            <a:off x="2267744" y="1844824"/>
            <a:ext cx="1440160" cy="50405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開始</a:t>
            </a:r>
            <a:endParaRPr kumimoji="1" lang="ja-JP" altLang="en-US" dirty="0">
              <a:solidFill>
                <a:schemeClr val="tx1"/>
              </a:solidFill>
            </a:endParaRPr>
          </a:p>
        </p:txBody>
      </p:sp>
      <p:sp>
        <p:nvSpPr>
          <p:cNvPr id="7" name="ひし形 6"/>
          <p:cNvSpPr/>
          <p:nvPr/>
        </p:nvSpPr>
        <p:spPr>
          <a:xfrm>
            <a:off x="2123728" y="2564904"/>
            <a:ext cx="1728192" cy="91440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入力は</a:t>
            </a:r>
            <a:r>
              <a:rPr kumimoji="1" lang="en-US" altLang="ja-JP" sz="1400" dirty="0" smtClean="0">
                <a:solidFill>
                  <a:schemeClr val="tx1"/>
                </a:solidFill>
              </a:rPr>
              <a:t>1</a:t>
            </a:r>
            <a:r>
              <a:rPr kumimoji="1" lang="ja-JP" altLang="en-US" sz="1400" dirty="0" smtClean="0">
                <a:solidFill>
                  <a:schemeClr val="tx1"/>
                </a:solidFill>
              </a:rPr>
              <a:t>以上の整数か</a:t>
            </a:r>
            <a:endParaRPr kumimoji="1" lang="ja-JP" altLang="en-US" sz="1400" dirty="0">
              <a:solidFill>
                <a:schemeClr val="tx1"/>
              </a:solidFill>
            </a:endParaRPr>
          </a:p>
        </p:txBody>
      </p:sp>
      <p:sp>
        <p:nvSpPr>
          <p:cNvPr id="8" name="ひし形 7"/>
          <p:cNvSpPr/>
          <p:nvPr/>
        </p:nvSpPr>
        <p:spPr>
          <a:xfrm>
            <a:off x="2123728" y="3789040"/>
            <a:ext cx="1728192" cy="91440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rPr>
              <a:t>入力を２で割った余りは０か？</a:t>
            </a:r>
            <a:endParaRPr kumimoji="1" lang="ja-JP" altLang="en-US" sz="1200" dirty="0">
              <a:solidFill>
                <a:schemeClr val="tx1"/>
              </a:solidFill>
            </a:endParaRPr>
          </a:p>
        </p:txBody>
      </p:sp>
      <p:sp>
        <p:nvSpPr>
          <p:cNvPr id="9" name="正方形/長方形 8"/>
          <p:cNvSpPr/>
          <p:nvPr/>
        </p:nvSpPr>
        <p:spPr>
          <a:xfrm>
            <a:off x="2339752" y="5013176"/>
            <a:ext cx="1368152"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出力に</a:t>
            </a:r>
            <a:r>
              <a:rPr kumimoji="1" lang="en-US" altLang="ja-JP" dirty="0" smtClean="0">
                <a:solidFill>
                  <a:schemeClr val="tx1"/>
                </a:solidFill>
              </a:rPr>
              <a:t>0</a:t>
            </a:r>
            <a:r>
              <a:rPr lang="ja-JP" altLang="en-US" dirty="0" smtClean="0">
                <a:solidFill>
                  <a:schemeClr val="tx1"/>
                </a:solidFill>
              </a:rPr>
              <a:t>をセット</a:t>
            </a:r>
            <a:endParaRPr kumimoji="1" lang="ja-JP" altLang="en-US" dirty="0">
              <a:solidFill>
                <a:schemeClr val="tx1"/>
              </a:solidFill>
            </a:endParaRPr>
          </a:p>
        </p:txBody>
      </p:sp>
      <p:sp>
        <p:nvSpPr>
          <p:cNvPr id="10" name="正方形/長方形 9"/>
          <p:cNvSpPr/>
          <p:nvPr/>
        </p:nvSpPr>
        <p:spPr>
          <a:xfrm>
            <a:off x="4139952" y="5013176"/>
            <a:ext cx="1368152"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出力に</a:t>
            </a:r>
            <a:r>
              <a:rPr kumimoji="1" lang="en-US" altLang="ja-JP" dirty="0" smtClean="0">
                <a:solidFill>
                  <a:schemeClr val="tx1"/>
                </a:solidFill>
              </a:rPr>
              <a:t>1</a:t>
            </a:r>
            <a:r>
              <a:rPr lang="ja-JP" altLang="en-US" dirty="0" smtClean="0">
                <a:solidFill>
                  <a:schemeClr val="tx1"/>
                </a:solidFill>
              </a:rPr>
              <a:t>をセット</a:t>
            </a:r>
            <a:endParaRPr kumimoji="1" lang="ja-JP" altLang="en-US" dirty="0">
              <a:solidFill>
                <a:schemeClr val="tx1"/>
              </a:solidFill>
            </a:endParaRPr>
          </a:p>
        </p:txBody>
      </p:sp>
      <p:sp>
        <p:nvSpPr>
          <p:cNvPr id="11" name="正方形/長方形 10"/>
          <p:cNvSpPr/>
          <p:nvPr/>
        </p:nvSpPr>
        <p:spPr>
          <a:xfrm>
            <a:off x="611560" y="5013176"/>
            <a:ext cx="1368152"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出力に</a:t>
            </a:r>
            <a:r>
              <a:rPr lang="en-US" altLang="ja-JP" dirty="0">
                <a:solidFill>
                  <a:schemeClr val="tx1"/>
                </a:solidFill>
              </a:rPr>
              <a:t>-1</a:t>
            </a:r>
            <a:r>
              <a:rPr lang="ja-JP" altLang="en-US" dirty="0" smtClean="0">
                <a:solidFill>
                  <a:schemeClr val="tx1"/>
                </a:solidFill>
              </a:rPr>
              <a:t>をセット</a:t>
            </a:r>
            <a:endParaRPr kumimoji="1" lang="ja-JP" altLang="en-US" dirty="0">
              <a:solidFill>
                <a:schemeClr val="tx1"/>
              </a:solidFill>
            </a:endParaRPr>
          </a:p>
        </p:txBody>
      </p:sp>
      <p:cxnSp>
        <p:nvCxnSpPr>
          <p:cNvPr id="13" name="直線コネクタ 12"/>
          <p:cNvCxnSpPr>
            <a:stCxn id="6" idx="4"/>
            <a:endCxn id="7" idx="0"/>
          </p:cNvCxnSpPr>
          <p:nvPr/>
        </p:nvCxnSpPr>
        <p:spPr>
          <a:xfrm>
            <a:off x="2987824" y="2348880"/>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7" idx="2"/>
            <a:endCxn id="8" idx="0"/>
          </p:cNvCxnSpPr>
          <p:nvPr/>
        </p:nvCxnSpPr>
        <p:spPr>
          <a:xfrm>
            <a:off x="2987824" y="3479304"/>
            <a:ext cx="0" cy="3097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flipV="1">
            <a:off x="2987824" y="4689176"/>
            <a:ext cx="0" cy="32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1331736" y="2996952"/>
            <a:ext cx="82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1331640" y="2996952"/>
            <a:ext cx="0" cy="9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3851920" y="4221088"/>
            <a:ext cx="7920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4644008" y="4221088"/>
            <a:ext cx="0" cy="792000"/>
          </a:xfrm>
          <a:prstGeom prst="line">
            <a:avLst/>
          </a:prstGeom>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3059832" y="4581128"/>
            <a:ext cx="864096" cy="369332"/>
          </a:xfrm>
          <a:prstGeom prst="rect">
            <a:avLst/>
          </a:prstGeom>
          <a:noFill/>
        </p:spPr>
        <p:txBody>
          <a:bodyPr wrap="square" rtlCol="0">
            <a:spAutoFit/>
          </a:bodyPr>
          <a:lstStyle/>
          <a:p>
            <a:r>
              <a:rPr kumimoji="1" lang="en-US" altLang="ja-JP" dirty="0" smtClean="0"/>
              <a:t>yes</a:t>
            </a:r>
            <a:endParaRPr kumimoji="1" lang="ja-JP" altLang="en-US" dirty="0"/>
          </a:p>
        </p:txBody>
      </p:sp>
      <p:sp>
        <p:nvSpPr>
          <p:cNvPr id="33" name="テキスト ボックス 32"/>
          <p:cNvSpPr txBox="1"/>
          <p:nvPr/>
        </p:nvSpPr>
        <p:spPr>
          <a:xfrm>
            <a:off x="3059832" y="3429000"/>
            <a:ext cx="864096" cy="369332"/>
          </a:xfrm>
          <a:prstGeom prst="rect">
            <a:avLst/>
          </a:prstGeom>
          <a:noFill/>
        </p:spPr>
        <p:txBody>
          <a:bodyPr wrap="square" rtlCol="0">
            <a:spAutoFit/>
          </a:bodyPr>
          <a:lstStyle/>
          <a:p>
            <a:r>
              <a:rPr kumimoji="1" lang="en-US" altLang="ja-JP" dirty="0" smtClean="0"/>
              <a:t>yes</a:t>
            </a:r>
            <a:endParaRPr kumimoji="1" lang="ja-JP" altLang="en-US" dirty="0"/>
          </a:p>
        </p:txBody>
      </p:sp>
      <p:sp>
        <p:nvSpPr>
          <p:cNvPr id="35" name="テキスト ボックス 34"/>
          <p:cNvSpPr txBox="1"/>
          <p:nvPr/>
        </p:nvSpPr>
        <p:spPr>
          <a:xfrm>
            <a:off x="3779912" y="3789040"/>
            <a:ext cx="864096" cy="369332"/>
          </a:xfrm>
          <a:prstGeom prst="rect">
            <a:avLst/>
          </a:prstGeom>
          <a:noFill/>
        </p:spPr>
        <p:txBody>
          <a:bodyPr wrap="square" rtlCol="0">
            <a:spAutoFit/>
          </a:bodyPr>
          <a:lstStyle/>
          <a:p>
            <a:r>
              <a:rPr lang="en-US" altLang="ja-JP" dirty="0" smtClean="0"/>
              <a:t>no</a:t>
            </a:r>
            <a:endParaRPr kumimoji="1" lang="ja-JP" altLang="en-US" dirty="0"/>
          </a:p>
        </p:txBody>
      </p:sp>
      <p:sp>
        <p:nvSpPr>
          <p:cNvPr id="36" name="テキスト ボックス 35"/>
          <p:cNvSpPr txBox="1"/>
          <p:nvPr/>
        </p:nvSpPr>
        <p:spPr>
          <a:xfrm>
            <a:off x="1907704" y="2564904"/>
            <a:ext cx="864096" cy="369332"/>
          </a:xfrm>
          <a:prstGeom prst="rect">
            <a:avLst/>
          </a:prstGeom>
          <a:noFill/>
        </p:spPr>
        <p:txBody>
          <a:bodyPr wrap="square" rtlCol="0">
            <a:spAutoFit/>
          </a:bodyPr>
          <a:lstStyle/>
          <a:p>
            <a:r>
              <a:rPr lang="en-US" altLang="ja-JP" dirty="0" smtClean="0"/>
              <a:t>no</a:t>
            </a:r>
            <a:endParaRPr kumimoji="1" lang="ja-JP" altLang="en-US" dirty="0"/>
          </a:p>
        </p:txBody>
      </p:sp>
      <p:cxnSp>
        <p:nvCxnSpPr>
          <p:cNvPr id="38" name="直線コネクタ 37"/>
          <p:cNvCxnSpPr/>
          <p:nvPr/>
        </p:nvCxnSpPr>
        <p:spPr>
          <a:xfrm>
            <a:off x="2987824" y="5589240"/>
            <a:ext cx="0" cy="612000"/>
          </a:xfrm>
          <a:prstGeom prst="line">
            <a:avLst/>
          </a:prstGeom>
        </p:spPr>
        <p:style>
          <a:lnRef idx="1">
            <a:schemeClr val="accent1"/>
          </a:lnRef>
          <a:fillRef idx="0">
            <a:schemeClr val="accent1"/>
          </a:fillRef>
          <a:effectRef idx="0">
            <a:schemeClr val="accent1"/>
          </a:effectRef>
          <a:fontRef idx="minor">
            <a:schemeClr val="tx1"/>
          </a:fontRef>
        </p:style>
      </p:cxnSp>
      <p:sp>
        <p:nvSpPr>
          <p:cNvPr id="41" name="円/楕円 40"/>
          <p:cNvSpPr/>
          <p:nvPr/>
        </p:nvSpPr>
        <p:spPr>
          <a:xfrm>
            <a:off x="2267744" y="6237312"/>
            <a:ext cx="144016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終了</a:t>
            </a:r>
            <a:endParaRPr kumimoji="1" lang="ja-JP" altLang="en-US" dirty="0">
              <a:solidFill>
                <a:schemeClr val="tx1"/>
              </a:solidFill>
            </a:endParaRPr>
          </a:p>
        </p:txBody>
      </p:sp>
      <p:cxnSp>
        <p:nvCxnSpPr>
          <p:cNvPr id="43" name="直線コネクタ 42"/>
          <p:cNvCxnSpPr/>
          <p:nvPr/>
        </p:nvCxnSpPr>
        <p:spPr>
          <a:xfrm>
            <a:off x="1331640" y="5589240"/>
            <a:ext cx="0" cy="43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1331640" y="6021288"/>
            <a:ext cx="3312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flipH="1" flipV="1">
            <a:off x="4644008" y="5589240"/>
            <a:ext cx="0" cy="432000"/>
          </a:xfrm>
          <a:prstGeom prst="line">
            <a:avLst/>
          </a:prstGeom>
        </p:spPr>
        <p:style>
          <a:lnRef idx="1">
            <a:schemeClr val="accent1"/>
          </a:lnRef>
          <a:fillRef idx="0">
            <a:schemeClr val="accent1"/>
          </a:fillRef>
          <a:effectRef idx="0">
            <a:schemeClr val="accent1"/>
          </a:effectRef>
          <a:fontRef idx="minor">
            <a:schemeClr val="tx1"/>
          </a:fontRef>
        </p:style>
      </p:cxnSp>
      <p:sp>
        <p:nvSpPr>
          <p:cNvPr id="49" name="正方形/長方形 48"/>
          <p:cNvSpPr/>
          <p:nvPr/>
        </p:nvSpPr>
        <p:spPr>
          <a:xfrm>
            <a:off x="5364088" y="1844824"/>
            <a:ext cx="3384376" cy="18722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smtClean="0">
                <a:solidFill>
                  <a:schemeClr val="tx1"/>
                </a:solidFill>
              </a:rPr>
              <a:t>入力：１つの整数。</a:t>
            </a:r>
            <a:endParaRPr kumimoji="1" lang="en-US" altLang="ja-JP" sz="1600" dirty="0" smtClean="0">
              <a:solidFill>
                <a:schemeClr val="tx1"/>
              </a:solidFill>
            </a:endParaRPr>
          </a:p>
          <a:p>
            <a:r>
              <a:rPr lang="ja-JP" altLang="en-US" sz="1600" dirty="0" smtClean="0">
                <a:solidFill>
                  <a:schemeClr val="tx1"/>
                </a:solidFill>
              </a:rPr>
              <a:t>動作：自然数なら何も鳴らさない。</a:t>
            </a:r>
            <a:endParaRPr lang="en-US" altLang="ja-JP" sz="1600" dirty="0" smtClean="0">
              <a:solidFill>
                <a:schemeClr val="tx1"/>
              </a:solidFill>
            </a:endParaRPr>
          </a:p>
          <a:p>
            <a:r>
              <a:rPr kumimoji="1" lang="ja-JP" altLang="en-US" sz="1600" dirty="0" smtClean="0">
                <a:solidFill>
                  <a:schemeClr val="tx1"/>
                </a:solidFill>
              </a:rPr>
              <a:t>　　　　自然数</a:t>
            </a:r>
            <a:r>
              <a:rPr kumimoji="1" lang="ja-JP" altLang="en-US" sz="1600" dirty="0">
                <a:solidFill>
                  <a:schemeClr val="tx1"/>
                </a:solidFill>
              </a:rPr>
              <a:t>で</a:t>
            </a:r>
            <a:r>
              <a:rPr kumimoji="1" lang="ja-JP" altLang="en-US" sz="1600" dirty="0" smtClean="0">
                <a:solidFill>
                  <a:schemeClr val="tx1"/>
                </a:solidFill>
              </a:rPr>
              <a:t>なければブザーを鳴</a:t>
            </a:r>
            <a:endParaRPr lang="en-US" altLang="ja-JP" sz="1600" dirty="0">
              <a:solidFill>
                <a:schemeClr val="tx1"/>
              </a:solidFill>
            </a:endParaRPr>
          </a:p>
          <a:p>
            <a:r>
              <a:rPr kumimoji="1" lang="ja-JP" altLang="en-US" sz="1600" dirty="0" smtClean="0">
                <a:solidFill>
                  <a:schemeClr val="tx1"/>
                </a:solidFill>
              </a:rPr>
              <a:t>　　　　らす。　</a:t>
            </a:r>
            <a:endParaRPr kumimoji="1" lang="en-US" altLang="ja-JP" sz="1600" dirty="0" smtClean="0">
              <a:solidFill>
                <a:schemeClr val="tx1"/>
              </a:solidFill>
            </a:endParaRPr>
          </a:p>
          <a:p>
            <a:r>
              <a:rPr lang="ja-JP" altLang="en-US" sz="1600" dirty="0" smtClean="0">
                <a:solidFill>
                  <a:schemeClr val="tx1"/>
                </a:solidFill>
              </a:rPr>
              <a:t>出力：偶数なら０。</a:t>
            </a:r>
            <a:endParaRPr lang="en-US" altLang="ja-JP" sz="1600" dirty="0" smtClean="0">
              <a:solidFill>
                <a:schemeClr val="tx1"/>
              </a:solidFill>
            </a:endParaRPr>
          </a:p>
          <a:p>
            <a:r>
              <a:rPr kumimoji="1" lang="ja-JP" altLang="en-US" sz="1600" dirty="0" smtClean="0">
                <a:solidFill>
                  <a:schemeClr val="tx1"/>
                </a:solidFill>
              </a:rPr>
              <a:t>　　　　奇数なら１。</a:t>
            </a:r>
            <a:endParaRPr kumimoji="1" lang="en-US" altLang="ja-JP" sz="1600" dirty="0" smtClean="0">
              <a:solidFill>
                <a:schemeClr val="tx1"/>
              </a:solidFill>
            </a:endParaRPr>
          </a:p>
          <a:p>
            <a:r>
              <a:rPr lang="ja-JP" altLang="en-US" sz="1600" dirty="0" smtClean="0">
                <a:solidFill>
                  <a:schemeClr val="tx1"/>
                </a:solidFill>
              </a:rPr>
              <a:t>　　　　自然数でなければ</a:t>
            </a:r>
            <a:r>
              <a:rPr lang="en-US" altLang="ja-JP" sz="1600" dirty="0" smtClean="0">
                <a:solidFill>
                  <a:schemeClr val="tx1"/>
                </a:solidFill>
              </a:rPr>
              <a:t>-</a:t>
            </a:r>
            <a:r>
              <a:rPr lang="ja-JP" altLang="en-US" sz="1600" dirty="0" smtClean="0">
                <a:solidFill>
                  <a:schemeClr val="tx1"/>
                </a:solidFill>
              </a:rPr>
              <a:t>１。</a:t>
            </a:r>
            <a:endParaRPr kumimoji="1" lang="ja-JP" altLang="en-US" sz="1600" dirty="0">
              <a:solidFill>
                <a:schemeClr val="tx1"/>
              </a:solidFill>
            </a:endParaRPr>
          </a:p>
        </p:txBody>
      </p:sp>
      <p:sp>
        <p:nvSpPr>
          <p:cNvPr id="51" name="正方形/長方形 50"/>
          <p:cNvSpPr/>
          <p:nvPr/>
        </p:nvSpPr>
        <p:spPr>
          <a:xfrm>
            <a:off x="611560" y="3933056"/>
            <a:ext cx="1368152"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ブザーを鳴らす</a:t>
            </a:r>
            <a:endParaRPr kumimoji="1" lang="ja-JP" altLang="en-US" dirty="0">
              <a:solidFill>
                <a:schemeClr val="tx1"/>
              </a:solidFill>
            </a:endParaRPr>
          </a:p>
        </p:txBody>
      </p:sp>
      <p:cxnSp>
        <p:nvCxnSpPr>
          <p:cNvPr id="52" name="直線コネクタ 51"/>
          <p:cNvCxnSpPr/>
          <p:nvPr/>
        </p:nvCxnSpPr>
        <p:spPr>
          <a:xfrm>
            <a:off x="1331640" y="4509120"/>
            <a:ext cx="0" cy="5040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フローチャートからフローグラフへ変換</a:t>
            </a:r>
            <a:endParaRPr kumimoji="1" lang="ja-JP" altLang="en-US" dirty="0"/>
          </a:p>
        </p:txBody>
      </p:sp>
      <p:sp>
        <p:nvSpPr>
          <p:cNvPr id="6" name="円/楕円 5"/>
          <p:cNvSpPr/>
          <p:nvPr/>
        </p:nvSpPr>
        <p:spPr>
          <a:xfrm>
            <a:off x="2267744" y="1844824"/>
            <a:ext cx="1440160" cy="50405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開始</a:t>
            </a:r>
            <a:endParaRPr kumimoji="1" lang="ja-JP" altLang="en-US" dirty="0">
              <a:solidFill>
                <a:schemeClr val="tx1"/>
              </a:solidFill>
            </a:endParaRPr>
          </a:p>
        </p:txBody>
      </p:sp>
      <p:sp>
        <p:nvSpPr>
          <p:cNvPr id="7" name="ひし形 6"/>
          <p:cNvSpPr/>
          <p:nvPr/>
        </p:nvSpPr>
        <p:spPr>
          <a:xfrm>
            <a:off x="2123728" y="2564904"/>
            <a:ext cx="1728192" cy="91440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入力は</a:t>
            </a:r>
            <a:r>
              <a:rPr kumimoji="1" lang="en-US" altLang="ja-JP" sz="1400" dirty="0" smtClean="0">
                <a:solidFill>
                  <a:schemeClr val="tx1"/>
                </a:solidFill>
              </a:rPr>
              <a:t>1</a:t>
            </a:r>
            <a:r>
              <a:rPr kumimoji="1" lang="ja-JP" altLang="en-US" sz="1400" dirty="0" smtClean="0">
                <a:solidFill>
                  <a:schemeClr val="tx1"/>
                </a:solidFill>
              </a:rPr>
              <a:t>以上の整数か</a:t>
            </a:r>
            <a:endParaRPr kumimoji="1" lang="ja-JP" altLang="en-US" sz="1400" dirty="0">
              <a:solidFill>
                <a:schemeClr val="tx1"/>
              </a:solidFill>
            </a:endParaRPr>
          </a:p>
        </p:txBody>
      </p:sp>
      <p:sp>
        <p:nvSpPr>
          <p:cNvPr id="8" name="ひし形 7"/>
          <p:cNvSpPr/>
          <p:nvPr/>
        </p:nvSpPr>
        <p:spPr>
          <a:xfrm>
            <a:off x="2123728" y="3789040"/>
            <a:ext cx="1728192" cy="91440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rPr>
              <a:t>入力を２で割った余りは０か？</a:t>
            </a:r>
            <a:endParaRPr kumimoji="1" lang="ja-JP" altLang="en-US" sz="1200" dirty="0">
              <a:solidFill>
                <a:schemeClr val="tx1"/>
              </a:solidFill>
            </a:endParaRPr>
          </a:p>
        </p:txBody>
      </p:sp>
      <p:sp>
        <p:nvSpPr>
          <p:cNvPr id="9" name="正方形/長方形 8"/>
          <p:cNvSpPr/>
          <p:nvPr/>
        </p:nvSpPr>
        <p:spPr>
          <a:xfrm>
            <a:off x="2339752" y="5013176"/>
            <a:ext cx="1368152"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出力に</a:t>
            </a:r>
            <a:r>
              <a:rPr kumimoji="1" lang="en-US" altLang="ja-JP" dirty="0" smtClean="0">
                <a:solidFill>
                  <a:schemeClr val="tx1"/>
                </a:solidFill>
              </a:rPr>
              <a:t>0</a:t>
            </a:r>
            <a:r>
              <a:rPr lang="ja-JP" altLang="en-US" dirty="0" smtClean="0">
                <a:solidFill>
                  <a:schemeClr val="tx1"/>
                </a:solidFill>
              </a:rPr>
              <a:t>をセット</a:t>
            </a:r>
            <a:endParaRPr kumimoji="1" lang="ja-JP" altLang="en-US" dirty="0">
              <a:solidFill>
                <a:schemeClr val="tx1"/>
              </a:solidFill>
            </a:endParaRPr>
          </a:p>
        </p:txBody>
      </p:sp>
      <p:sp>
        <p:nvSpPr>
          <p:cNvPr id="10" name="正方形/長方形 9"/>
          <p:cNvSpPr/>
          <p:nvPr/>
        </p:nvSpPr>
        <p:spPr>
          <a:xfrm>
            <a:off x="4139952" y="5013176"/>
            <a:ext cx="1368152"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出力に</a:t>
            </a:r>
            <a:r>
              <a:rPr kumimoji="1" lang="en-US" altLang="ja-JP" dirty="0" smtClean="0">
                <a:solidFill>
                  <a:schemeClr val="tx1"/>
                </a:solidFill>
              </a:rPr>
              <a:t>1</a:t>
            </a:r>
            <a:r>
              <a:rPr lang="ja-JP" altLang="en-US" dirty="0" smtClean="0">
                <a:solidFill>
                  <a:schemeClr val="tx1"/>
                </a:solidFill>
              </a:rPr>
              <a:t>をセット</a:t>
            </a:r>
            <a:endParaRPr kumimoji="1" lang="ja-JP" altLang="en-US" dirty="0">
              <a:solidFill>
                <a:schemeClr val="tx1"/>
              </a:solidFill>
            </a:endParaRPr>
          </a:p>
        </p:txBody>
      </p:sp>
      <p:sp>
        <p:nvSpPr>
          <p:cNvPr id="11" name="正方形/長方形 10"/>
          <p:cNvSpPr/>
          <p:nvPr/>
        </p:nvSpPr>
        <p:spPr>
          <a:xfrm>
            <a:off x="611560" y="5013176"/>
            <a:ext cx="1368152"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出力に</a:t>
            </a:r>
            <a:r>
              <a:rPr lang="en-US" altLang="ja-JP" dirty="0">
                <a:solidFill>
                  <a:schemeClr val="tx1"/>
                </a:solidFill>
              </a:rPr>
              <a:t>-1</a:t>
            </a:r>
            <a:r>
              <a:rPr lang="ja-JP" altLang="en-US" dirty="0" smtClean="0">
                <a:solidFill>
                  <a:schemeClr val="tx1"/>
                </a:solidFill>
              </a:rPr>
              <a:t>をセット</a:t>
            </a:r>
            <a:endParaRPr kumimoji="1" lang="ja-JP" altLang="en-US" dirty="0">
              <a:solidFill>
                <a:schemeClr val="tx1"/>
              </a:solidFill>
            </a:endParaRPr>
          </a:p>
        </p:txBody>
      </p:sp>
      <p:cxnSp>
        <p:nvCxnSpPr>
          <p:cNvPr id="12" name="直線コネクタ 11"/>
          <p:cNvCxnSpPr>
            <a:stCxn id="6" idx="4"/>
            <a:endCxn id="7" idx="0"/>
          </p:cNvCxnSpPr>
          <p:nvPr/>
        </p:nvCxnSpPr>
        <p:spPr>
          <a:xfrm>
            <a:off x="2987824" y="2348880"/>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1331736" y="2996952"/>
            <a:ext cx="82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1331640" y="2996952"/>
            <a:ext cx="0" cy="93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4644008" y="4221088"/>
            <a:ext cx="0" cy="792000"/>
          </a:xfrm>
          <a:prstGeom prst="line">
            <a:avLst/>
          </a:prstGeom>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3059832" y="4581128"/>
            <a:ext cx="864096" cy="369332"/>
          </a:xfrm>
          <a:prstGeom prst="rect">
            <a:avLst/>
          </a:prstGeom>
          <a:noFill/>
        </p:spPr>
        <p:txBody>
          <a:bodyPr wrap="square" rtlCol="0">
            <a:spAutoFit/>
          </a:bodyPr>
          <a:lstStyle/>
          <a:p>
            <a:r>
              <a:rPr kumimoji="1" lang="en-US" altLang="ja-JP" dirty="0" smtClean="0"/>
              <a:t>yes</a:t>
            </a:r>
            <a:endParaRPr kumimoji="1" lang="ja-JP" altLang="en-US" dirty="0"/>
          </a:p>
        </p:txBody>
      </p:sp>
      <p:sp>
        <p:nvSpPr>
          <p:cNvPr id="17" name="テキスト ボックス 16"/>
          <p:cNvSpPr txBox="1"/>
          <p:nvPr/>
        </p:nvSpPr>
        <p:spPr>
          <a:xfrm>
            <a:off x="3059832" y="3429000"/>
            <a:ext cx="864096" cy="369332"/>
          </a:xfrm>
          <a:prstGeom prst="rect">
            <a:avLst/>
          </a:prstGeom>
          <a:noFill/>
        </p:spPr>
        <p:txBody>
          <a:bodyPr wrap="square" rtlCol="0">
            <a:spAutoFit/>
          </a:bodyPr>
          <a:lstStyle/>
          <a:p>
            <a:r>
              <a:rPr kumimoji="1" lang="en-US" altLang="ja-JP" dirty="0" smtClean="0"/>
              <a:t>yes</a:t>
            </a:r>
            <a:endParaRPr kumimoji="1" lang="ja-JP" altLang="en-US" dirty="0"/>
          </a:p>
        </p:txBody>
      </p:sp>
      <p:sp>
        <p:nvSpPr>
          <p:cNvPr id="18" name="テキスト ボックス 17"/>
          <p:cNvSpPr txBox="1"/>
          <p:nvPr/>
        </p:nvSpPr>
        <p:spPr>
          <a:xfrm>
            <a:off x="3779912" y="3789040"/>
            <a:ext cx="864096" cy="369332"/>
          </a:xfrm>
          <a:prstGeom prst="rect">
            <a:avLst/>
          </a:prstGeom>
          <a:noFill/>
        </p:spPr>
        <p:txBody>
          <a:bodyPr wrap="square" rtlCol="0">
            <a:spAutoFit/>
          </a:bodyPr>
          <a:lstStyle/>
          <a:p>
            <a:r>
              <a:rPr lang="en-US" altLang="ja-JP" dirty="0" smtClean="0"/>
              <a:t>no</a:t>
            </a:r>
            <a:endParaRPr kumimoji="1" lang="ja-JP" altLang="en-US" dirty="0"/>
          </a:p>
        </p:txBody>
      </p:sp>
      <p:sp>
        <p:nvSpPr>
          <p:cNvPr id="19" name="テキスト ボックス 18"/>
          <p:cNvSpPr txBox="1"/>
          <p:nvPr/>
        </p:nvSpPr>
        <p:spPr>
          <a:xfrm>
            <a:off x="1907704" y="2564904"/>
            <a:ext cx="864096" cy="369332"/>
          </a:xfrm>
          <a:prstGeom prst="rect">
            <a:avLst/>
          </a:prstGeom>
          <a:noFill/>
        </p:spPr>
        <p:txBody>
          <a:bodyPr wrap="square" rtlCol="0">
            <a:spAutoFit/>
          </a:bodyPr>
          <a:lstStyle/>
          <a:p>
            <a:r>
              <a:rPr lang="en-US" altLang="ja-JP" dirty="0" smtClean="0"/>
              <a:t>no</a:t>
            </a:r>
            <a:endParaRPr kumimoji="1" lang="ja-JP" altLang="en-US" dirty="0"/>
          </a:p>
        </p:txBody>
      </p:sp>
      <p:cxnSp>
        <p:nvCxnSpPr>
          <p:cNvPr id="20" name="直線コネクタ 19"/>
          <p:cNvCxnSpPr/>
          <p:nvPr/>
        </p:nvCxnSpPr>
        <p:spPr>
          <a:xfrm>
            <a:off x="2987824" y="5589240"/>
            <a:ext cx="0" cy="61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1331640" y="5589240"/>
            <a:ext cx="0" cy="43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1331640" y="6021288"/>
            <a:ext cx="33123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flipV="1">
            <a:off x="4644008" y="5589240"/>
            <a:ext cx="0" cy="432000"/>
          </a:xfrm>
          <a:prstGeom prst="line">
            <a:avLst/>
          </a:prstGeom>
        </p:spPr>
        <p:style>
          <a:lnRef idx="1">
            <a:schemeClr val="accent1"/>
          </a:lnRef>
          <a:fillRef idx="0">
            <a:schemeClr val="accent1"/>
          </a:fillRef>
          <a:effectRef idx="0">
            <a:schemeClr val="accent1"/>
          </a:effectRef>
          <a:fontRef idx="minor">
            <a:schemeClr val="tx1"/>
          </a:fontRef>
        </p:style>
      </p:cxnSp>
      <p:sp>
        <p:nvSpPr>
          <p:cNvPr id="24" name="正方形/長方形 23"/>
          <p:cNvSpPr/>
          <p:nvPr/>
        </p:nvSpPr>
        <p:spPr>
          <a:xfrm>
            <a:off x="611560" y="3933056"/>
            <a:ext cx="1368152"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ブザーを鳴らす</a:t>
            </a:r>
            <a:endParaRPr kumimoji="1" lang="ja-JP" altLang="en-US" dirty="0">
              <a:solidFill>
                <a:schemeClr val="tx1"/>
              </a:solidFill>
            </a:endParaRPr>
          </a:p>
        </p:txBody>
      </p:sp>
      <p:cxnSp>
        <p:nvCxnSpPr>
          <p:cNvPr id="25" name="直線コネクタ 24"/>
          <p:cNvCxnSpPr/>
          <p:nvPr/>
        </p:nvCxnSpPr>
        <p:spPr>
          <a:xfrm>
            <a:off x="1331640" y="4509120"/>
            <a:ext cx="0" cy="50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3851920" y="4221088"/>
            <a:ext cx="792088"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円/楕円 26"/>
          <p:cNvSpPr/>
          <p:nvPr/>
        </p:nvSpPr>
        <p:spPr>
          <a:xfrm>
            <a:off x="2267744" y="6237312"/>
            <a:ext cx="1440160"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終了</a:t>
            </a:r>
            <a:endParaRPr kumimoji="1" lang="ja-JP" altLang="en-US" dirty="0">
              <a:solidFill>
                <a:schemeClr val="tx1"/>
              </a:solidFill>
            </a:endParaRPr>
          </a:p>
        </p:txBody>
      </p:sp>
      <p:cxnSp>
        <p:nvCxnSpPr>
          <p:cNvPr id="28" name="直線コネクタ 27"/>
          <p:cNvCxnSpPr/>
          <p:nvPr/>
        </p:nvCxnSpPr>
        <p:spPr>
          <a:xfrm>
            <a:off x="2987824" y="3479304"/>
            <a:ext cx="0" cy="30973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flipV="1">
            <a:off x="2987824" y="4689176"/>
            <a:ext cx="0" cy="324000"/>
          </a:xfrm>
          <a:prstGeom prst="line">
            <a:avLst/>
          </a:prstGeom>
        </p:spPr>
        <p:style>
          <a:lnRef idx="1">
            <a:schemeClr val="accent1"/>
          </a:lnRef>
          <a:fillRef idx="0">
            <a:schemeClr val="accent1"/>
          </a:fillRef>
          <a:effectRef idx="0">
            <a:schemeClr val="accent1"/>
          </a:effectRef>
          <a:fontRef idx="minor">
            <a:schemeClr val="tx1"/>
          </a:fontRef>
        </p:style>
      </p:cxnSp>
      <p:sp>
        <p:nvSpPr>
          <p:cNvPr id="30" name="円/楕円 29"/>
          <p:cNvSpPr/>
          <p:nvPr/>
        </p:nvSpPr>
        <p:spPr>
          <a:xfrm>
            <a:off x="7236296" y="1556792"/>
            <a:ext cx="5040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１</a:t>
            </a:r>
            <a:endParaRPr kumimoji="1" lang="ja-JP" altLang="en-US" dirty="0">
              <a:solidFill>
                <a:schemeClr val="tx1"/>
              </a:solidFill>
            </a:endParaRPr>
          </a:p>
        </p:txBody>
      </p:sp>
      <p:sp>
        <p:nvSpPr>
          <p:cNvPr id="32" name="コンテンツ プレースホルダ 31"/>
          <p:cNvSpPr>
            <a:spLocks noGrp="1"/>
          </p:cNvSpPr>
          <p:nvPr>
            <p:ph sz="quarter" idx="1"/>
          </p:nvPr>
        </p:nvSpPr>
        <p:spPr/>
        <p:txBody>
          <a:bodyPr/>
          <a:lstStyle/>
          <a:p>
            <a:endParaRPr kumimoji="1" lang="ja-JP" altLang="en-US" dirty="0"/>
          </a:p>
        </p:txBody>
      </p:sp>
      <p:sp>
        <p:nvSpPr>
          <p:cNvPr id="33" name="円/楕円 32"/>
          <p:cNvSpPr/>
          <p:nvPr/>
        </p:nvSpPr>
        <p:spPr>
          <a:xfrm>
            <a:off x="7812360" y="2636912"/>
            <a:ext cx="576064" cy="57606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4</a:t>
            </a:r>
            <a:endParaRPr kumimoji="1" lang="ja-JP" altLang="en-US" dirty="0">
              <a:solidFill>
                <a:schemeClr val="tx1"/>
              </a:solidFill>
            </a:endParaRPr>
          </a:p>
        </p:txBody>
      </p:sp>
      <p:sp>
        <p:nvSpPr>
          <p:cNvPr id="34" name="円/楕円 33"/>
          <p:cNvSpPr/>
          <p:nvPr/>
        </p:nvSpPr>
        <p:spPr>
          <a:xfrm>
            <a:off x="6084168" y="2780928"/>
            <a:ext cx="720080" cy="57606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2,3</a:t>
            </a:r>
            <a:endParaRPr kumimoji="1" lang="ja-JP" altLang="en-US" dirty="0">
              <a:solidFill>
                <a:schemeClr val="tx1"/>
              </a:solidFill>
            </a:endParaRPr>
          </a:p>
        </p:txBody>
      </p:sp>
      <p:sp>
        <p:nvSpPr>
          <p:cNvPr id="35" name="円/楕円 34"/>
          <p:cNvSpPr/>
          <p:nvPr/>
        </p:nvSpPr>
        <p:spPr>
          <a:xfrm>
            <a:off x="8028384" y="3573016"/>
            <a:ext cx="576064" cy="57606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5</a:t>
            </a:r>
            <a:endParaRPr kumimoji="1" lang="ja-JP" altLang="en-US" dirty="0">
              <a:solidFill>
                <a:schemeClr val="tx1"/>
              </a:solidFill>
            </a:endParaRPr>
          </a:p>
        </p:txBody>
      </p:sp>
      <p:sp>
        <p:nvSpPr>
          <p:cNvPr id="36" name="円/楕円 35"/>
          <p:cNvSpPr/>
          <p:nvPr/>
        </p:nvSpPr>
        <p:spPr>
          <a:xfrm>
            <a:off x="6876256" y="3573016"/>
            <a:ext cx="576064" cy="57606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6</a:t>
            </a:r>
            <a:endParaRPr kumimoji="1" lang="ja-JP" altLang="en-US" dirty="0">
              <a:solidFill>
                <a:schemeClr val="tx1"/>
              </a:solidFill>
            </a:endParaRPr>
          </a:p>
        </p:txBody>
      </p:sp>
      <p:cxnSp>
        <p:nvCxnSpPr>
          <p:cNvPr id="38" name="直線矢印コネクタ 37"/>
          <p:cNvCxnSpPr>
            <a:endCxn id="34" idx="7"/>
          </p:cNvCxnSpPr>
          <p:nvPr/>
        </p:nvCxnSpPr>
        <p:spPr>
          <a:xfrm flipH="1">
            <a:off x="6698795" y="2060848"/>
            <a:ext cx="753525" cy="80444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a:off x="7596336" y="2048493"/>
            <a:ext cx="300387" cy="66042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a:stCxn id="33" idx="3"/>
            <a:endCxn id="36" idx="7"/>
          </p:cNvCxnSpPr>
          <p:nvPr/>
        </p:nvCxnSpPr>
        <p:spPr>
          <a:xfrm flipH="1">
            <a:off x="7367957" y="3128613"/>
            <a:ext cx="528766" cy="52876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a:endCxn id="35" idx="0"/>
          </p:cNvCxnSpPr>
          <p:nvPr/>
        </p:nvCxnSpPr>
        <p:spPr>
          <a:xfrm>
            <a:off x="8172400" y="3212976"/>
            <a:ext cx="144016" cy="36004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35" idx="4"/>
          </p:cNvCxnSpPr>
          <p:nvPr/>
        </p:nvCxnSpPr>
        <p:spPr>
          <a:xfrm flipH="1">
            <a:off x="7884368" y="4149080"/>
            <a:ext cx="432048" cy="122413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stCxn id="36" idx="4"/>
          </p:cNvCxnSpPr>
          <p:nvPr/>
        </p:nvCxnSpPr>
        <p:spPr>
          <a:xfrm>
            <a:off x="7164288" y="4149080"/>
            <a:ext cx="720080" cy="122413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52" name="カギ線コネクタ 51"/>
          <p:cNvCxnSpPr/>
          <p:nvPr/>
        </p:nvCxnSpPr>
        <p:spPr>
          <a:xfrm rot="16200000" flipH="1">
            <a:off x="6012160" y="3645024"/>
            <a:ext cx="2016224" cy="1440160"/>
          </a:xfrm>
          <a:prstGeom prst="bentConnector3">
            <a:avLst>
              <a:gd name="adj1" fmla="val 5000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3" name="円/楕円 62"/>
          <p:cNvSpPr/>
          <p:nvPr/>
        </p:nvSpPr>
        <p:spPr>
          <a:xfrm>
            <a:off x="7596336" y="5373216"/>
            <a:ext cx="504056"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65" name="直線矢印コネクタ 64"/>
          <p:cNvCxnSpPr/>
          <p:nvPr/>
        </p:nvCxnSpPr>
        <p:spPr>
          <a:xfrm flipV="1">
            <a:off x="3419872" y="1772816"/>
            <a:ext cx="3816424" cy="1224136"/>
          </a:xfrm>
          <a:prstGeom prst="straightConnector1">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7" name="直線矢印コネクタ 66"/>
          <p:cNvCxnSpPr/>
          <p:nvPr/>
        </p:nvCxnSpPr>
        <p:spPr>
          <a:xfrm flipV="1">
            <a:off x="3275856" y="3861048"/>
            <a:ext cx="3816424" cy="1224136"/>
          </a:xfrm>
          <a:prstGeom prst="straightConnector1">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p:cNvCxnSpPr/>
          <p:nvPr/>
        </p:nvCxnSpPr>
        <p:spPr>
          <a:xfrm flipV="1">
            <a:off x="4572000" y="4005064"/>
            <a:ext cx="3816424" cy="1224136"/>
          </a:xfrm>
          <a:prstGeom prst="straightConnector1">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p:cNvCxnSpPr/>
          <p:nvPr/>
        </p:nvCxnSpPr>
        <p:spPr>
          <a:xfrm flipV="1">
            <a:off x="3131840" y="2996952"/>
            <a:ext cx="4752528" cy="1512168"/>
          </a:xfrm>
          <a:prstGeom prst="straightConnector1">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p:cNvCxnSpPr/>
          <p:nvPr/>
        </p:nvCxnSpPr>
        <p:spPr>
          <a:xfrm flipV="1">
            <a:off x="3635896" y="5633864"/>
            <a:ext cx="3960440" cy="963488"/>
          </a:xfrm>
          <a:prstGeom prst="straightConnector1">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7" name="カギ線コネクタ 76"/>
          <p:cNvCxnSpPr>
            <a:endCxn id="34" idx="2"/>
          </p:cNvCxnSpPr>
          <p:nvPr/>
        </p:nvCxnSpPr>
        <p:spPr>
          <a:xfrm flipV="1">
            <a:off x="1907704" y="3068960"/>
            <a:ext cx="4176464" cy="1008112"/>
          </a:xfrm>
          <a:prstGeom prst="bentConnector3">
            <a:avLst>
              <a:gd name="adj1" fmla="val 50000"/>
            </a:avLst>
          </a:prstGeom>
          <a:ln w="31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2051720" y="4077072"/>
            <a:ext cx="0" cy="1224000"/>
          </a:xfrm>
          <a:prstGeom prst="line">
            <a:avLst/>
          </a:prstGeom>
          <a:ln w="3175">
            <a:prstDash val="sysDot"/>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1691680" y="5301208"/>
            <a:ext cx="360040" cy="0"/>
          </a:xfrm>
          <a:prstGeom prst="line">
            <a:avLst/>
          </a:prstGeom>
          <a:ln w="3175">
            <a:prstDash val="sysDot"/>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flipH="1">
            <a:off x="1763688" y="4077072"/>
            <a:ext cx="216024" cy="0"/>
          </a:xfrm>
          <a:prstGeom prst="line">
            <a:avLst/>
          </a:prstGeom>
          <a:ln w="3175">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フローグラフからパス数を算定</a:t>
            </a:r>
            <a:endParaRPr kumimoji="1" lang="ja-JP" altLang="en-US" dirty="0"/>
          </a:p>
        </p:txBody>
      </p:sp>
      <p:sp>
        <p:nvSpPr>
          <p:cNvPr id="3" name="コンテンツ プレースホルダ 2"/>
          <p:cNvSpPr>
            <a:spLocks noGrp="1"/>
          </p:cNvSpPr>
          <p:nvPr>
            <p:ph sz="quarter" idx="1"/>
          </p:nvPr>
        </p:nvSpPr>
        <p:spPr/>
        <p:txBody>
          <a:bodyPr/>
          <a:lstStyle/>
          <a:p>
            <a:endParaRPr kumimoji="1" lang="ja-JP" altLang="en-US" dirty="0"/>
          </a:p>
        </p:txBody>
      </p:sp>
      <p:sp>
        <p:nvSpPr>
          <p:cNvPr id="4" name="円/楕円 3"/>
          <p:cNvSpPr/>
          <p:nvPr/>
        </p:nvSpPr>
        <p:spPr>
          <a:xfrm>
            <a:off x="1763688" y="1772816"/>
            <a:ext cx="576064" cy="576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1</a:t>
            </a:r>
            <a:endParaRPr kumimoji="1" lang="ja-JP" altLang="en-US" dirty="0">
              <a:solidFill>
                <a:schemeClr val="tx1"/>
              </a:solidFill>
            </a:endParaRPr>
          </a:p>
        </p:txBody>
      </p:sp>
      <p:sp>
        <p:nvSpPr>
          <p:cNvPr id="11" name="円/楕円 10"/>
          <p:cNvSpPr/>
          <p:nvPr/>
        </p:nvSpPr>
        <p:spPr>
          <a:xfrm>
            <a:off x="1547664" y="4437112"/>
            <a:ext cx="576064" cy="576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6</a:t>
            </a:r>
            <a:endParaRPr kumimoji="1" lang="ja-JP" altLang="en-US" dirty="0">
              <a:solidFill>
                <a:schemeClr val="tx1"/>
              </a:solidFill>
            </a:endParaRPr>
          </a:p>
        </p:txBody>
      </p:sp>
      <p:sp>
        <p:nvSpPr>
          <p:cNvPr id="12" name="円/楕円 11"/>
          <p:cNvSpPr/>
          <p:nvPr/>
        </p:nvSpPr>
        <p:spPr>
          <a:xfrm>
            <a:off x="2123728" y="3356992"/>
            <a:ext cx="576064" cy="576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4</a:t>
            </a:r>
            <a:endParaRPr kumimoji="1" lang="ja-JP" altLang="en-US" dirty="0">
              <a:solidFill>
                <a:schemeClr val="tx1"/>
              </a:solidFill>
            </a:endParaRPr>
          </a:p>
        </p:txBody>
      </p:sp>
      <p:sp>
        <p:nvSpPr>
          <p:cNvPr id="13" name="円/楕円 12"/>
          <p:cNvSpPr/>
          <p:nvPr/>
        </p:nvSpPr>
        <p:spPr>
          <a:xfrm>
            <a:off x="2771800" y="4509120"/>
            <a:ext cx="576064" cy="576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5</a:t>
            </a:r>
            <a:endParaRPr kumimoji="1" lang="ja-JP" altLang="en-US" dirty="0">
              <a:solidFill>
                <a:schemeClr val="tx1"/>
              </a:solidFill>
            </a:endParaRPr>
          </a:p>
        </p:txBody>
      </p:sp>
      <p:sp>
        <p:nvSpPr>
          <p:cNvPr id="14" name="円/楕円 13"/>
          <p:cNvSpPr/>
          <p:nvPr/>
        </p:nvSpPr>
        <p:spPr>
          <a:xfrm>
            <a:off x="755576" y="3501008"/>
            <a:ext cx="576064" cy="576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2,3</a:t>
            </a:r>
            <a:endParaRPr kumimoji="1" lang="ja-JP" altLang="en-US" dirty="0">
              <a:solidFill>
                <a:schemeClr val="tx1"/>
              </a:solidFill>
            </a:endParaRPr>
          </a:p>
        </p:txBody>
      </p:sp>
      <p:cxnSp>
        <p:nvCxnSpPr>
          <p:cNvPr id="16" name="直線矢印コネクタ 15"/>
          <p:cNvCxnSpPr>
            <a:stCxn id="4" idx="4"/>
            <a:endCxn id="14" idx="7"/>
          </p:cNvCxnSpPr>
          <p:nvPr/>
        </p:nvCxnSpPr>
        <p:spPr>
          <a:xfrm flipH="1">
            <a:off x="1247277" y="2348816"/>
            <a:ext cx="804443" cy="12365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a:stCxn id="4" idx="4"/>
            <a:endCxn id="12" idx="0"/>
          </p:cNvCxnSpPr>
          <p:nvPr/>
        </p:nvCxnSpPr>
        <p:spPr>
          <a:xfrm>
            <a:off x="2051720" y="2348816"/>
            <a:ext cx="360040" cy="10081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a:stCxn id="12" idx="5"/>
          </p:cNvCxnSpPr>
          <p:nvPr/>
        </p:nvCxnSpPr>
        <p:spPr>
          <a:xfrm>
            <a:off x="2615429" y="3848639"/>
            <a:ext cx="372395" cy="6604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a:stCxn id="12" idx="3"/>
          </p:cNvCxnSpPr>
          <p:nvPr/>
        </p:nvCxnSpPr>
        <p:spPr>
          <a:xfrm flipH="1">
            <a:off x="1979712" y="3848639"/>
            <a:ext cx="228379" cy="5884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stCxn id="11" idx="4"/>
          </p:cNvCxnSpPr>
          <p:nvPr/>
        </p:nvCxnSpPr>
        <p:spPr>
          <a:xfrm>
            <a:off x="1835696" y="5013112"/>
            <a:ext cx="0" cy="576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flipH="1">
            <a:off x="1907704" y="5085184"/>
            <a:ext cx="1008112" cy="504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14" idx="4"/>
          </p:cNvCxnSpPr>
          <p:nvPr/>
        </p:nvCxnSpPr>
        <p:spPr>
          <a:xfrm>
            <a:off x="1043608" y="4077008"/>
            <a:ext cx="648072" cy="15122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円/楕円 29"/>
          <p:cNvSpPr/>
          <p:nvPr/>
        </p:nvSpPr>
        <p:spPr>
          <a:xfrm>
            <a:off x="1547664" y="5589240"/>
            <a:ext cx="576064" cy="576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1" name="テキスト ボックス 30"/>
          <p:cNvSpPr txBox="1"/>
          <p:nvPr/>
        </p:nvSpPr>
        <p:spPr>
          <a:xfrm rot="10800000" flipV="1">
            <a:off x="2987824" y="3861048"/>
            <a:ext cx="432048" cy="369332"/>
          </a:xfrm>
          <a:prstGeom prst="rect">
            <a:avLst/>
          </a:prstGeom>
          <a:noFill/>
        </p:spPr>
        <p:txBody>
          <a:bodyPr wrap="square" rtlCol="0">
            <a:spAutoFit/>
          </a:bodyPr>
          <a:lstStyle/>
          <a:p>
            <a:r>
              <a:rPr kumimoji="1" lang="en-US" altLang="ja-JP" dirty="0" smtClean="0"/>
              <a:t>#1</a:t>
            </a:r>
            <a:endParaRPr kumimoji="1" lang="ja-JP" altLang="en-US" dirty="0"/>
          </a:p>
        </p:txBody>
      </p:sp>
      <p:sp>
        <p:nvSpPr>
          <p:cNvPr id="32" name="テキスト ボックス 31"/>
          <p:cNvSpPr txBox="1"/>
          <p:nvPr/>
        </p:nvSpPr>
        <p:spPr>
          <a:xfrm>
            <a:off x="1043608" y="2564904"/>
            <a:ext cx="434734" cy="369332"/>
          </a:xfrm>
          <a:prstGeom prst="rect">
            <a:avLst/>
          </a:prstGeom>
          <a:noFill/>
        </p:spPr>
        <p:txBody>
          <a:bodyPr wrap="none" rtlCol="0">
            <a:spAutoFit/>
          </a:bodyPr>
          <a:lstStyle/>
          <a:p>
            <a:r>
              <a:rPr kumimoji="1" lang="en-US" altLang="ja-JP" dirty="0" smtClean="0"/>
              <a:t>#3</a:t>
            </a:r>
            <a:endParaRPr kumimoji="1" lang="ja-JP" altLang="en-US" dirty="0"/>
          </a:p>
        </p:txBody>
      </p:sp>
      <p:sp>
        <p:nvSpPr>
          <p:cNvPr id="33" name="テキスト ボックス 32"/>
          <p:cNvSpPr txBox="1"/>
          <p:nvPr/>
        </p:nvSpPr>
        <p:spPr>
          <a:xfrm>
            <a:off x="1619672" y="3789040"/>
            <a:ext cx="434734" cy="369332"/>
          </a:xfrm>
          <a:prstGeom prst="rect">
            <a:avLst/>
          </a:prstGeom>
          <a:noFill/>
        </p:spPr>
        <p:txBody>
          <a:bodyPr wrap="none" rtlCol="0">
            <a:spAutoFit/>
          </a:bodyPr>
          <a:lstStyle/>
          <a:p>
            <a:r>
              <a:rPr kumimoji="1" lang="en-US" altLang="ja-JP" dirty="0" smtClean="0"/>
              <a:t>#2</a:t>
            </a:r>
            <a:endParaRPr kumimoji="1" lang="ja-JP" altLang="en-US" dirty="0"/>
          </a:p>
        </p:txBody>
      </p:sp>
      <p:sp>
        <p:nvSpPr>
          <p:cNvPr id="45" name="正方形/長方形 44"/>
          <p:cNvSpPr/>
          <p:nvPr/>
        </p:nvSpPr>
        <p:spPr>
          <a:xfrm>
            <a:off x="4499992" y="1988840"/>
            <a:ext cx="3672408" cy="18722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smtClean="0">
                <a:solidFill>
                  <a:schemeClr val="tx1"/>
                </a:solidFill>
              </a:rPr>
              <a:t>パスの数</a:t>
            </a:r>
            <a:r>
              <a:rPr kumimoji="1" lang="en-US" altLang="ja-JP" dirty="0" smtClean="0">
                <a:solidFill>
                  <a:schemeClr val="tx1"/>
                </a:solidFill>
              </a:rPr>
              <a:t>=</a:t>
            </a:r>
            <a:r>
              <a:rPr kumimoji="1" lang="ja-JP" altLang="en-US" dirty="0" smtClean="0">
                <a:solidFill>
                  <a:schemeClr val="tx1"/>
                </a:solidFill>
              </a:rPr>
              <a:t>エッジ数 </a:t>
            </a:r>
            <a:r>
              <a:rPr kumimoji="1" lang="en-US" altLang="ja-JP" dirty="0" smtClean="0">
                <a:solidFill>
                  <a:schemeClr val="tx1"/>
                </a:solidFill>
              </a:rPr>
              <a:t>-</a:t>
            </a:r>
            <a:r>
              <a:rPr lang="ja-JP" altLang="en-US" dirty="0" smtClean="0">
                <a:solidFill>
                  <a:schemeClr val="tx1"/>
                </a:solidFill>
              </a:rPr>
              <a:t> </a:t>
            </a:r>
            <a:r>
              <a:rPr kumimoji="1" lang="ja-JP" altLang="en-US" dirty="0" smtClean="0">
                <a:solidFill>
                  <a:schemeClr val="tx1"/>
                </a:solidFill>
              </a:rPr>
              <a:t>ノード数 </a:t>
            </a:r>
            <a:r>
              <a:rPr kumimoji="1" lang="en-US" altLang="ja-JP" dirty="0" smtClean="0">
                <a:solidFill>
                  <a:schemeClr val="tx1"/>
                </a:solidFill>
              </a:rPr>
              <a:t>+ 2</a:t>
            </a:r>
          </a:p>
          <a:p>
            <a:r>
              <a:rPr lang="en-US" altLang="ja-JP" dirty="0" smtClean="0">
                <a:solidFill>
                  <a:schemeClr val="tx1"/>
                </a:solidFill>
              </a:rPr>
              <a:t>              =      7      -     6      </a:t>
            </a:r>
            <a:r>
              <a:rPr lang="ja-JP" altLang="en-US" dirty="0" smtClean="0">
                <a:solidFill>
                  <a:schemeClr val="tx1"/>
                </a:solidFill>
              </a:rPr>
              <a:t> </a:t>
            </a:r>
            <a:r>
              <a:rPr lang="en-US" altLang="ja-JP" dirty="0" smtClean="0">
                <a:solidFill>
                  <a:schemeClr val="tx1"/>
                </a:solidFill>
              </a:rPr>
              <a:t>+ 2</a:t>
            </a:r>
          </a:p>
          <a:p>
            <a:r>
              <a:rPr kumimoji="1" lang="en-US" altLang="ja-JP" dirty="0" smtClean="0">
                <a:solidFill>
                  <a:schemeClr val="tx1"/>
                </a:solidFill>
              </a:rPr>
              <a:t>              =      3</a:t>
            </a:r>
            <a:endParaRPr kumimoji="1" lang="ja-JP" altLang="en-US"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テストデータと通るパス</a:t>
            </a:r>
            <a:endParaRPr kumimoji="1" lang="ja-JP" altLang="en-US" dirty="0"/>
          </a:p>
        </p:txBody>
      </p:sp>
      <p:sp>
        <p:nvSpPr>
          <p:cNvPr id="3" name="コンテンツ プレースホルダ 2"/>
          <p:cNvSpPr>
            <a:spLocks noGrp="1"/>
          </p:cNvSpPr>
          <p:nvPr>
            <p:ph sz="quarter" idx="1"/>
          </p:nvPr>
        </p:nvSpPr>
        <p:spPr/>
        <p:txBody>
          <a:bodyPr>
            <a:normAutofit/>
          </a:bodyPr>
          <a:lstStyle/>
          <a:p>
            <a:r>
              <a:rPr kumimoji="1" lang="ja-JP" altLang="en-US" sz="2400" dirty="0" smtClean="0"/>
              <a:t>パス数が３ならテストデータは３つあればよいことが分かる。</a:t>
            </a:r>
            <a:endParaRPr kumimoji="1" lang="en-US" altLang="ja-JP" sz="2400" dirty="0" smtClean="0"/>
          </a:p>
          <a:p>
            <a:endParaRPr lang="en-US" altLang="ja-JP" dirty="0" smtClean="0"/>
          </a:p>
          <a:p>
            <a:endParaRPr kumimoji="1" lang="en-US" altLang="ja-JP" dirty="0" smtClean="0"/>
          </a:p>
          <a:p>
            <a:endParaRPr kumimoji="1" lang="en-US" altLang="ja-JP" dirty="0" smtClean="0"/>
          </a:p>
          <a:p>
            <a:endParaRPr kumimoji="1" lang="en-US" altLang="ja-JP" dirty="0" smtClean="0"/>
          </a:p>
          <a:p>
            <a:endParaRPr lang="en-US" altLang="ja-JP" dirty="0" smtClean="0"/>
          </a:p>
          <a:p>
            <a:endParaRPr kumimoji="1" lang="en-US" altLang="ja-JP" sz="2400" dirty="0" smtClean="0"/>
          </a:p>
          <a:p>
            <a:r>
              <a:rPr kumimoji="1" lang="ja-JP" altLang="en-US" sz="2400" dirty="0" smtClean="0"/>
              <a:t>言い換えればこの３つのデータに対してテストしてやれば、少なくともテストから漏れるような処理は発生しない。</a:t>
            </a:r>
            <a:endParaRPr kumimoji="1" lang="en-US" altLang="ja-JP" sz="2400" dirty="0" smtClean="0"/>
          </a:p>
          <a:p>
            <a:r>
              <a:rPr lang="ja-JP" altLang="en-US" sz="2400" dirty="0" smtClean="0"/>
              <a:t>一般的にはテストデータの作成者とテスト実施者は分けたほうが正確なテストが実施できる。</a:t>
            </a:r>
            <a:endParaRPr lang="en-US" altLang="ja-JP" sz="2400" dirty="0" smtClean="0"/>
          </a:p>
          <a:p>
            <a:endParaRPr kumimoji="1" lang="en-US" altLang="ja-JP" sz="2400" dirty="0" smtClean="0"/>
          </a:p>
          <a:p>
            <a:endParaRPr kumimoji="1" lang="en-US" altLang="ja-JP" sz="2400" dirty="0" smtClean="0"/>
          </a:p>
          <a:p>
            <a:endParaRPr kumimoji="1" lang="ja-JP" altLang="en-US" dirty="0"/>
          </a:p>
        </p:txBody>
      </p:sp>
      <p:graphicFrame>
        <p:nvGraphicFramePr>
          <p:cNvPr id="5" name="表 4"/>
          <p:cNvGraphicFramePr>
            <a:graphicFrameLocks noGrp="1"/>
          </p:cNvGraphicFramePr>
          <p:nvPr/>
        </p:nvGraphicFramePr>
        <p:xfrm>
          <a:off x="755576" y="2348880"/>
          <a:ext cx="6096000" cy="1584176"/>
        </p:xfrm>
        <a:graphic>
          <a:graphicData uri="http://schemas.openxmlformats.org/drawingml/2006/table">
            <a:tbl>
              <a:tblPr firstRow="1" bandRow="1">
                <a:tableStyleId>{5C22544A-7EE6-4342-B048-85BDC9FD1C3A}</a:tableStyleId>
              </a:tblPr>
              <a:tblGrid>
                <a:gridCol w="3048000"/>
                <a:gridCol w="3048000"/>
              </a:tblGrid>
              <a:tr h="396044">
                <a:tc>
                  <a:txBody>
                    <a:bodyPr/>
                    <a:lstStyle/>
                    <a:p>
                      <a:r>
                        <a:rPr kumimoji="1" lang="ja-JP" altLang="en-US" dirty="0" smtClean="0"/>
                        <a:t>テストデータ</a:t>
                      </a:r>
                      <a:endParaRPr kumimoji="1" lang="ja-JP" altLang="en-US" dirty="0"/>
                    </a:p>
                  </a:txBody>
                  <a:tcPr/>
                </a:tc>
                <a:tc>
                  <a:txBody>
                    <a:bodyPr/>
                    <a:lstStyle/>
                    <a:p>
                      <a:r>
                        <a:rPr kumimoji="1" lang="ja-JP" altLang="en-US" dirty="0" smtClean="0"/>
                        <a:t>通るパス</a:t>
                      </a:r>
                      <a:endParaRPr kumimoji="1" lang="ja-JP" altLang="en-US" dirty="0"/>
                    </a:p>
                  </a:txBody>
                  <a:tcPr/>
                </a:tc>
              </a:tr>
              <a:tr h="396044">
                <a:tc>
                  <a:txBody>
                    <a:bodyPr/>
                    <a:lstStyle/>
                    <a:p>
                      <a:r>
                        <a:rPr kumimoji="1" lang="en-US" altLang="ja-JP" dirty="0" smtClean="0"/>
                        <a:t>1</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dirty="0" smtClean="0"/>
                        <a:t>#1</a:t>
                      </a:r>
                      <a:r>
                        <a:rPr lang="ja-JP" altLang="en-US" dirty="0" smtClean="0"/>
                        <a:t>・・</a:t>
                      </a:r>
                      <a:r>
                        <a:rPr lang="ja-JP" altLang="en-US" dirty="0" smtClean="0"/>
                        <a:t>・</a:t>
                      </a:r>
                      <a:r>
                        <a:rPr kumimoji="1" lang="ja-JP" altLang="en-US" dirty="0" smtClean="0"/>
                        <a:t>自然数かつ奇数</a:t>
                      </a:r>
                    </a:p>
                  </a:txBody>
                  <a:tcPr/>
                </a:tc>
              </a:tr>
              <a:tr h="396044">
                <a:tc>
                  <a:txBody>
                    <a:bodyPr/>
                    <a:lstStyle/>
                    <a:p>
                      <a:r>
                        <a:rPr kumimoji="1" lang="en-US" altLang="ja-JP" dirty="0" smtClean="0"/>
                        <a:t>2</a:t>
                      </a:r>
                      <a:endParaRPr kumimoji="1" lang="ja-JP" altLang="en-US" dirty="0"/>
                    </a:p>
                  </a:txBody>
                  <a:tcPr/>
                </a:tc>
                <a:tc>
                  <a:txBody>
                    <a:bodyPr/>
                    <a:lstStyle/>
                    <a:p>
                      <a:r>
                        <a:rPr kumimoji="1" lang="en-US" altLang="ja-JP" dirty="0" smtClean="0"/>
                        <a:t>#2</a:t>
                      </a:r>
                      <a:r>
                        <a:rPr kumimoji="1" lang="ja-JP" altLang="en-US" dirty="0" smtClean="0"/>
                        <a:t>・・・自然数かつ偶数</a:t>
                      </a:r>
                      <a:endParaRPr kumimoji="1" lang="ja-JP" altLang="en-US" dirty="0"/>
                    </a:p>
                  </a:txBody>
                  <a:tcPr/>
                </a:tc>
              </a:tr>
              <a:tr h="396044">
                <a:tc>
                  <a:txBody>
                    <a:bodyPr/>
                    <a:lstStyle/>
                    <a:p>
                      <a:r>
                        <a:rPr kumimoji="1" lang="en-US" altLang="ja-JP" dirty="0" smtClean="0"/>
                        <a:t>0</a:t>
                      </a:r>
                      <a:endParaRPr kumimoji="1" lang="ja-JP" altLang="en-US" dirty="0"/>
                    </a:p>
                  </a:txBody>
                  <a:tcPr/>
                </a:tc>
                <a:tc>
                  <a:txBody>
                    <a:bodyPr/>
                    <a:lstStyle/>
                    <a:p>
                      <a:r>
                        <a:rPr kumimoji="1" lang="en-US" altLang="ja-JP" dirty="0" smtClean="0"/>
                        <a:t>#3</a:t>
                      </a:r>
                      <a:r>
                        <a:rPr kumimoji="1" lang="ja-JP" altLang="en-US" dirty="0" smtClean="0"/>
                        <a:t>・・</a:t>
                      </a:r>
                      <a:r>
                        <a:rPr kumimoji="1" lang="ja-JP" altLang="en-US" dirty="0" smtClean="0"/>
                        <a:t>・自然数ではない</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485</TotalTime>
  <Words>895</Words>
  <Application>Microsoft Office PowerPoint</Application>
  <PresentationFormat>画面に合わせる (4:3)</PresentationFormat>
  <Paragraphs>168</Paragraphs>
  <Slides>19</Slides>
  <Notes>0</Notes>
  <HiddenSlides>0</HiddenSlides>
  <MMClips>0</MMClips>
  <ScaleCrop>false</ScaleCrop>
  <HeadingPairs>
    <vt:vector size="4" baseType="variant">
      <vt:variant>
        <vt:lpstr>テーマ</vt:lpstr>
      </vt:variant>
      <vt:variant>
        <vt:i4>1</vt:i4>
      </vt:variant>
      <vt:variant>
        <vt:lpstr>スライド タイトル</vt:lpstr>
      </vt:variant>
      <vt:variant>
        <vt:i4>19</vt:i4>
      </vt:variant>
    </vt:vector>
  </HeadingPairs>
  <TitlesOfParts>
    <vt:vector size="20" baseType="lpstr">
      <vt:lpstr>アース</vt:lpstr>
      <vt:lpstr>製造工程とプログラミング</vt:lpstr>
      <vt:lpstr>資料</vt:lpstr>
      <vt:lpstr>製造工程とプログラミング</vt:lpstr>
      <vt:lpstr>製造工程の作業手順</vt:lpstr>
      <vt:lpstr>プログラミング</vt:lpstr>
      <vt:lpstr>ソースコードレビュー</vt:lpstr>
      <vt:lpstr>ソースコードレビュー</vt:lpstr>
      <vt:lpstr>コーディング規約</vt:lpstr>
      <vt:lpstr>実際のコーディング規約</vt:lpstr>
      <vt:lpstr>コーディング規約の例</vt:lpstr>
      <vt:lpstr>Javadoc</vt:lpstr>
      <vt:lpstr>コーディング規約の例</vt:lpstr>
      <vt:lpstr>オフショア開発</vt:lpstr>
      <vt:lpstr>単体テスト</vt:lpstr>
      <vt:lpstr>テストデータ</vt:lpstr>
      <vt:lpstr>単体テストの対象プログラムのフローチャート</vt:lpstr>
      <vt:lpstr>フローチャートからフローグラフへ変換</vt:lpstr>
      <vt:lpstr>フローグラフからパス数を算定</vt:lpstr>
      <vt:lpstr>テストデータと通るパス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内部設計</dc:title>
  <dc:creator>You Know</dc:creator>
  <cp:lastModifiedBy>user</cp:lastModifiedBy>
  <cp:revision>49</cp:revision>
  <dcterms:created xsi:type="dcterms:W3CDTF">2013-12-01T06:08:03Z</dcterms:created>
  <dcterms:modified xsi:type="dcterms:W3CDTF">2013-12-02T04:07:48Z</dcterms:modified>
</cp:coreProperties>
</file>