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57" r:id="rId3"/>
    <p:sldId id="258" r:id="rId4"/>
    <p:sldId id="259" r:id="rId5"/>
    <p:sldId id="260" r:id="rId6"/>
    <p:sldId id="262" r:id="rId7"/>
    <p:sldId id="263" r:id="rId8"/>
    <p:sldId id="265" r:id="rId9"/>
    <p:sldId id="266" r:id="rId10"/>
    <p:sldId id="264" r:id="rId11"/>
    <p:sldId id="267" r:id="rId12"/>
    <p:sldId id="261" r:id="rId13"/>
    <p:sldId id="268" r:id="rId14"/>
    <p:sldId id="269" r:id="rId15"/>
    <p:sldId id="270" r:id="rId16"/>
    <p:sldId id="271" r:id="rId17"/>
    <p:sldId id="272" r:id="rId18"/>
    <p:sldId id="274"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1" d="100"/>
          <a:sy n="81" d="100"/>
        </p:scale>
        <p:origin x="152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F5CA2A6D-61C6-4125-93D4-9A7960413C1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ED22243-1EF7-425B-8F10-4B96A9AA17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AFF739-DBDA-43BC-8875-D62DD7DEBBD6}" type="datetimeFigureOut">
              <a:rPr kumimoji="1" lang="ja-JP" altLang="en-US" smtClean="0"/>
              <a:t>2017/12/1</a:t>
            </a:fld>
            <a:endParaRPr kumimoji="1" lang="ja-JP" altLang="en-US"/>
          </a:p>
        </p:txBody>
      </p:sp>
      <p:sp>
        <p:nvSpPr>
          <p:cNvPr id="4" name="フッター プレースホルダー 3">
            <a:extLst>
              <a:ext uri="{FF2B5EF4-FFF2-40B4-BE49-F238E27FC236}">
                <a16:creationId xmlns:a16="http://schemas.microsoft.com/office/drawing/2014/main" id="{7A2C20EF-CD30-4D29-B337-4E1B160779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1B82AC38-29BE-4FEE-8703-2CF42A9196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EAE51C-00BA-4BAB-B664-3820D0F01E17}" type="slidenum">
              <a:rPr kumimoji="1" lang="ja-JP" altLang="en-US" smtClean="0"/>
              <a:t>‹#›</a:t>
            </a:fld>
            <a:endParaRPr kumimoji="1" lang="ja-JP" altLang="en-US"/>
          </a:p>
        </p:txBody>
      </p:sp>
    </p:spTree>
    <p:extLst>
      <p:ext uri="{BB962C8B-B14F-4D97-AF65-F5344CB8AC3E}">
        <p14:creationId xmlns:p14="http://schemas.microsoft.com/office/powerpoint/2010/main" val="4742654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F0DD92-AD6F-4483-874F-221370FE334C}" type="datetimeFigureOut">
              <a:rPr kumimoji="1" lang="ja-JP" altLang="en-US" smtClean="0"/>
              <a:t>2017/11/30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01D02C-0E46-45FD-93B7-D086FCFACE90}" type="slidenum">
              <a:rPr kumimoji="1" lang="ja-JP" altLang="en-US" smtClean="0"/>
              <a:t>‹#›</a:t>
            </a:fld>
            <a:endParaRPr kumimoji="1" lang="ja-JP" altLang="en-US"/>
          </a:p>
        </p:txBody>
      </p:sp>
    </p:spTree>
    <p:extLst>
      <p:ext uri="{BB962C8B-B14F-4D97-AF65-F5344CB8AC3E}">
        <p14:creationId xmlns:p14="http://schemas.microsoft.com/office/powerpoint/2010/main" val="335508869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テスト計画書：細かいテスト内容を表したもの</a:t>
            </a:r>
            <a:endParaRPr kumimoji="1" lang="en-US" altLang="ja-JP" dirty="0"/>
          </a:p>
          <a:p>
            <a:r>
              <a:rPr kumimoji="1" lang="ja-JP" altLang="en-US" dirty="0"/>
              <a:t>テスト環境：テストはできるだけ本番に近い形で行う必要がある</a:t>
            </a:r>
            <a:endParaRPr kumimoji="1" lang="en-US" altLang="ja-JP" dirty="0"/>
          </a:p>
          <a:p>
            <a:r>
              <a:rPr kumimoji="1" lang="ja-JP" altLang="en-US" dirty="0"/>
              <a:t>テスト項目：何をテストしないといけないのか</a:t>
            </a:r>
            <a:endParaRPr kumimoji="1" lang="en-US" altLang="ja-JP" dirty="0"/>
          </a:p>
          <a:p>
            <a:r>
              <a:rPr kumimoji="1" lang="ja-JP" altLang="en-US" dirty="0"/>
              <a:t>障害処理票：何らかの問題を見つけたときに記述しておき、後でそれがバグかどうか判断する</a:t>
            </a:r>
            <a:endParaRPr kumimoji="1" lang="en-US" altLang="ja-JP" dirty="0"/>
          </a:p>
          <a:p>
            <a:r>
              <a:rPr kumimoji="1" lang="ja-JP" altLang="en-US" dirty="0"/>
              <a:t>テスト成績書：レビューのようなもの</a:t>
            </a:r>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4</a:t>
            </a:fld>
            <a:endParaRPr kumimoji="1" lang="ja-JP" altLang="en-US"/>
          </a:p>
        </p:txBody>
      </p:sp>
    </p:spTree>
    <p:extLst>
      <p:ext uri="{BB962C8B-B14F-4D97-AF65-F5344CB8AC3E}">
        <p14:creationId xmlns:p14="http://schemas.microsoft.com/office/powerpoint/2010/main" val="1695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結合テストでは主に機能要件を満たしているかをテストする</a:t>
            </a:r>
            <a:endParaRPr kumimoji="1" lang="en-US" altLang="ja-JP" dirty="0"/>
          </a:p>
          <a:p>
            <a:r>
              <a:rPr kumimoji="1" lang="ja-JP" altLang="en-US" dirty="0"/>
              <a:t>機能要件：顧客から出された要件</a:t>
            </a:r>
            <a:endParaRPr kumimoji="1" lang="en-US" altLang="ja-JP" dirty="0"/>
          </a:p>
          <a:p>
            <a:r>
              <a:rPr kumimoji="1" lang="ja-JP" altLang="en-US" dirty="0"/>
              <a:t>プログラム間のインタフェース：プログラムの間での値などのやりとり</a:t>
            </a:r>
            <a:endParaRPr kumimoji="1" lang="en-US" altLang="ja-JP" dirty="0"/>
          </a:p>
          <a:p>
            <a:r>
              <a:rPr kumimoji="1" lang="ja-JP" altLang="en-US" dirty="0"/>
              <a:t>ブラックボックステスト：プログラムの内部構造には関知せず、入力と出力の対応が正しいことを確認するテスト</a:t>
            </a:r>
            <a:endParaRPr kumimoji="1" lang="en-US" altLang="ja-JP" dirty="0"/>
          </a:p>
          <a:p>
            <a:r>
              <a:rPr kumimoji="1" lang="ja-JP" altLang="en-US" dirty="0"/>
              <a:t>ホワイトボックステストは処理の流れを確認するだけ</a:t>
            </a:r>
            <a:endParaRPr kumimoji="1" lang="en-US" altLang="ja-JP" dirty="0"/>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5</a:t>
            </a:fld>
            <a:endParaRPr kumimoji="1" lang="ja-JP" altLang="en-US"/>
          </a:p>
        </p:txBody>
      </p:sp>
    </p:spTree>
    <p:extLst>
      <p:ext uri="{BB962C8B-B14F-4D97-AF65-F5344CB8AC3E}">
        <p14:creationId xmlns:p14="http://schemas.microsoft.com/office/powerpoint/2010/main" val="352846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入力として正常な値と異常な値（エラーとなる値）を比較する</a:t>
            </a:r>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7</a:t>
            </a:fld>
            <a:endParaRPr kumimoji="1" lang="ja-JP" altLang="en-US"/>
          </a:p>
        </p:txBody>
      </p:sp>
    </p:spTree>
    <p:extLst>
      <p:ext uri="{BB962C8B-B14F-4D97-AF65-F5344CB8AC3E}">
        <p14:creationId xmlns:p14="http://schemas.microsoft.com/office/powerpoint/2010/main" val="2438920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同値分割との違いは値の取り方で以下や未満などの誤りやすいところの値を比べる点</a:t>
            </a:r>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9</a:t>
            </a:fld>
            <a:endParaRPr kumimoji="1" lang="ja-JP" altLang="en-US"/>
          </a:p>
        </p:txBody>
      </p:sp>
    </p:spTree>
    <p:extLst>
      <p:ext uri="{BB962C8B-B14F-4D97-AF65-F5344CB8AC3E}">
        <p14:creationId xmlns:p14="http://schemas.microsoft.com/office/powerpoint/2010/main" val="3620764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ある程度推測できるところを確認する</a:t>
            </a:r>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11</a:t>
            </a:fld>
            <a:endParaRPr kumimoji="1" lang="ja-JP" altLang="en-US"/>
          </a:p>
        </p:txBody>
      </p:sp>
    </p:spTree>
    <p:extLst>
      <p:ext uri="{BB962C8B-B14F-4D97-AF65-F5344CB8AC3E}">
        <p14:creationId xmlns:p14="http://schemas.microsoft.com/office/powerpoint/2010/main" val="3002012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機能要件：顧客から出された要求</a:t>
            </a:r>
            <a:endParaRPr kumimoji="1" lang="en-US" altLang="ja-JP" dirty="0"/>
          </a:p>
          <a:p>
            <a:r>
              <a:rPr kumimoji="1" lang="ja-JP" altLang="en-US" dirty="0"/>
              <a:t>非機能要件：システムの処理機能以外のシステムが兼ね備えるべき機能（障害回復、保守運用性、ログなど）</a:t>
            </a:r>
            <a:endParaRPr kumimoji="1" lang="en-US" altLang="ja-JP" dirty="0"/>
          </a:p>
          <a:p>
            <a:r>
              <a:rPr kumimoji="1" lang="ja-JP" altLang="en-US" dirty="0"/>
              <a:t>総合テストでは主に、非機能要件について確認する</a:t>
            </a:r>
            <a:endParaRPr kumimoji="1" lang="en-US" altLang="ja-JP" dirty="0"/>
          </a:p>
          <a:p>
            <a:r>
              <a:rPr kumimoji="1" lang="ja-JP" altLang="en-US" dirty="0"/>
              <a:t>機能要件は結合テストで確認しているはずだが総合テストでも改めて確認をする</a:t>
            </a:r>
          </a:p>
        </p:txBody>
      </p:sp>
      <p:sp>
        <p:nvSpPr>
          <p:cNvPr id="4" name="スライド番号プレースホルダー 3"/>
          <p:cNvSpPr>
            <a:spLocks noGrp="1"/>
          </p:cNvSpPr>
          <p:nvPr>
            <p:ph type="sldNum" sz="quarter" idx="10"/>
          </p:nvPr>
        </p:nvSpPr>
        <p:spPr/>
        <p:txBody>
          <a:bodyPr/>
          <a:lstStyle/>
          <a:p>
            <a:fld id="{C101D02C-0E46-45FD-93B7-D086FCFACE90}" type="slidenum">
              <a:rPr kumimoji="1" lang="ja-JP" altLang="en-US" smtClean="0"/>
              <a:t>13</a:t>
            </a:fld>
            <a:endParaRPr kumimoji="1" lang="ja-JP" altLang="en-US"/>
          </a:p>
        </p:txBody>
      </p:sp>
    </p:spTree>
    <p:extLst>
      <p:ext uri="{BB962C8B-B14F-4D97-AF65-F5344CB8AC3E}">
        <p14:creationId xmlns:p14="http://schemas.microsoft.com/office/powerpoint/2010/main" val="178633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D8DD093-DC57-4B74-A566-DD9B11B73496}" type="datetime1">
              <a:rPr kumimoji="1" lang="ja-JP" altLang="en-US" smtClean="0"/>
              <a:t>2017/12/1</a:t>
            </a:fld>
            <a:endParaRPr kumimoji="1" lang="ja-JP" altLang="en-US"/>
          </a:p>
        </p:txBody>
      </p:sp>
      <p:sp>
        <p:nvSpPr>
          <p:cNvPr id="5" name="Footer Placeholder 4"/>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952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5ED99C3-E149-49A3-A524-BF578669F546}" type="datetime1">
              <a:rPr kumimoji="1" lang="ja-JP" altLang="en-US" smtClean="0"/>
              <a:t>2017/12/1</a:t>
            </a:fld>
            <a:endParaRPr kumimoji="1" lang="ja-JP" altLang="en-US"/>
          </a:p>
        </p:txBody>
      </p:sp>
      <p:sp>
        <p:nvSpPr>
          <p:cNvPr id="5" name="Footer Placeholder 4"/>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342060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C3391ED-65BF-435B-85CF-611E786B6B00}" type="datetime1">
              <a:rPr kumimoji="1" lang="ja-JP" altLang="en-US" smtClean="0"/>
              <a:t>2017/12/1</a:t>
            </a:fld>
            <a:endParaRPr kumimoji="1" lang="ja-JP" altLang="en-US"/>
          </a:p>
        </p:txBody>
      </p:sp>
      <p:sp>
        <p:nvSpPr>
          <p:cNvPr id="5" name="Footer Placeholder 4"/>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397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2180170-9A76-4AC2-B755-49CBC8FE9A2A}" type="datetime1">
              <a:rPr kumimoji="1" lang="ja-JP" altLang="en-US" smtClean="0"/>
              <a:t>2017/12/1</a:t>
            </a:fld>
            <a:endParaRPr kumimoji="1" lang="ja-JP" altLang="en-US"/>
          </a:p>
        </p:txBody>
      </p:sp>
      <p:sp>
        <p:nvSpPr>
          <p:cNvPr id="6" name="Footer Placeholder 5"/>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7" name="Slide Number Placeholder 6"/>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342369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334F1CB-2FF5-4347-BB8B-A0BD97D5ECF5}" type="datetime1">
              <a:rPr kumimoji="1" lang="ja-JP" altLang="en-US" smtClean="0"/>
              <a:t>2017/12/1</a:t>
            </a:fld>
            <a:endParaRPr kumimoji="1" lang="ja-JP" altLang="en-US"/>
          </a:p>
        </p:txBody>
      </p:sp>
      <p:sp>
        <p:nvSpPr>
          <p:cNvPr id="8" name="Footer Placeholder 7"/>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9" name="Slide Number Placeholder 8"/>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2836947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AEA823E-500B-4978-91D9-C626B01B2FF9}" type="datetime1">
              <a:rPr kumimoji="1" lang="ja-JP" altLang="en-US" smtClean="0"/>
              <a:t>2017/12/1</a:t>
            </a:fld>
            <a:endParaRPr kumimoji="1" lang="ja-JP" altLang="en-US"/>
          </a:p>
        </p:txBody>
      </p:sp>
      <p:sp>
        <p:nvSpPr>
          <p:cNvPr id="4" name="Footer Placeholder 3"/>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Slide Number Placeholder 4"/>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295277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34EF82D-9DB0-4954-B4DD-20A07387AD5D}" type="datetime1">
              <a:rPr kumimoji="1" lang="ja-JP" altLang="en-US" smtClean="0"/>
              <a:t>2017/12/1</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9" name="Slide Number Placeholder 8"/>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2671852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E873BDB6-49EE-4CF9-B2C6-607498024571}" type="datetime1">
              <a:rPr kumimoji="1" lang="ja-JP" altLang="en-US" smtClean="0"/>
              <a:t>2017/12/1</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3266050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3E93DCD-8EE5-4890-B521-02B914232CA4}" type="datetime1">
              <a:rPr kumimoji="1" lang="ja-JP" altLang="en-US" smtClean="0"/>
              <a:t>2017/12/1</a:t>
            </a:fld>
            <a:endParaRPr kumimoji="1" lang="ja-JP" altLang="en-US"/>
          </a:p>
        </p:txBody>
      </p:sp>
      <p:sp>
        <p:nvSpPr>
          <p:cNvPr id="6" name="Footer Placeholder 5"/>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7" name="Slide Number Placeholder 6"/>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401923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42522F2-F254-468C-8A12-7B1A36A4A7F0}" type="datetime1">
              <a:rPr kumimoji="1" lang="ja-JP" altLang="en-US" smtClean="0"/>
              <a:t>2017/12/1</a:t>
            </a:fld>
            <a:endParaRPr kumimoji="1" lang="ja-JP" altLang="en-US"/>
          </a:p>
        </p:txBody>
      </p:sp>
      <p:sp>
        <p:nvSpPr>
          <p:cNvPr id="5" name="Footer Placeholder 4"/>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1335027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2AC2F61-8453-4265-86D1-7B589AD71E91}" type="datetime1">
              <a:rPr kumimoji="1" lang="ja-JP" altLang="en-US" smtClean="0"/>
              <a:t>2017/12/1</a:t>
            </a:fld>
            <a:endParaRPr kumimoji="1" lang="ja-JP" altLang="en-US"/>
          </a:p>
        </p:txBody>
      </p:sp>
      <p:sp>
        <p:nvSpPr>
          <p:cNvPr id="5" name="Footer Placeholder 4"/>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12"/>
          </p:nvPr>
        </p:nvSpPr>
        <p:spPr/>
        <p:txBody>
          <a:bodyPr/>
          <a:lstStyle/>
          <a:p>
            <a:fld id="{9ED8222F-189A-4DFE-9F2B-19A1BB655325}" type="slidenum">
              <a:rPr kumimoji="1" lang="ja-JP" altLang="en-US" smtClean="0"/>
              <a:t>‹#›</a:t>
            </a:fld>
            <a:endParaRPr kumimoji="1" lang="ja-JP" altLang="en-US"/>
          </a:p>
        </p:txBody>
      </p:sp>
    </p:spTree>
    <p:extLst>
      <p:ext uri="{BB962C8B-B14F-4D97-AF65-F5344CB8AC3E}">
        <p14:creationId xmlns:p14="http://schemas.microsoft.com/office/powerpoint/2010/main" val="35375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61B47CE9-52CB-402D-9EF0-F6A5033A39D1}" type="datetime1">
              <a:rPr kumimoji="1" lang="ja-JP" altLang="en-US" smtClean="0"/>
              <a:t>2017/12/1</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9ED8222F-189A-4DFE-9F2B-19A1BB655325}"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6528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E043C9-4BAE-4FF5-A469-DB60DDEFD711}"/>
              </a:ext>
            </a:extLst>
          </p:cNvPr>
          <p:cNvSpPr>
            <a:spLocks noGrp="1"/>
          </p:cNvSpPr>
          <p:nvPr>
            <p:ph type="ctrTitle"/>
          </p:nvPr>
        </p:nvSpPr>
        <p:spPr/>
        <p:txBody>
          <a:bodyPr anchor="ctr"/>
          <a:lstStyle/>
          <a:p>
            <a:pPr algn="ctr"/>
            <a:r>
              <a:rPr kumimoji="1" lang="ja-JP" altLang="en-US" dirty="0"/>
              <a:t>テスト</a:t>
            </a:r>
          </a:p>
        </p:txBody>
      </p:sp>
      <p:sp>
        <p:nvSpPr>
          <p:cNvPr id="3" name="サブタイトル 2">
            <a:extLst>
              <a:ext uri="{FF2B5EF4-FFF2-40B4-BE49-F238E27FC236}">
                <a16:creationId xmlns:a16="http://schemas.microsoft.com/office/drawing/2014/main" id="{DBBEDA86-360D-47D4-AAD4-065198532542}"/>
              </a:ext>
            </a:extLst>
          </p:cNvPr>
          <p:cNvSpPr>
            <a:spLocks noGrp="1"/>
          </p:cNvSpPr>
          <p:nvPr>
            <p:ph type="subTitle" idx="1"/>
          </p:nvPr>
        </p:nvSpPr>
        <p:spPr/>
        <p:txBody>
          <a:bodyPr>
            <a:normAutofit fontScale="85000" lnSpcReduction="10000"/>
          </a:bodyPr>
          <a:lstStyle/>
          <a:p>
            <a:r>
              <a:rPr lang="ja-JP" altLang="en-US" dirty="0"/>
              <a:t>ずっと受けたかったソフトウェアエンジニアリングの新人研修 </a:t>
            </a:r>
            <a:endParaRPr lang="en-US" altLang="ja-JP" dirty="0"/>
          </a:p>
          <a:p>
            <a:r>
              <a:rPr lang="ja-JP" altLang="en-US" dirty="0"/>
              <a:t>第</a:t>
            </a:r>
            <a:r>
              <a:rPr lang="en-US" altLang="ja-JP" dirty="0"/>
              <a:t>8</a:t>
            </a:r>
            <a:r>
              <a:rPr lang="ja-JP" altLang="en-US" dirty="0"/>
              <a:t>章 </a:t>
            </a:r>
            <a:r>
              <a:rPr lang="en-US" altLang="ja-JP" dirty="0"/>
              <a:t>P.167</a:t>
            </a:r>
            <a:r>
              <a:rPr lang="ja-JP" altLang="en-US" dirty="0"/>
              <a:t>～</a:t>
            </a:r>
            <a:r>
              <a:rPr lang="en-US" altLang="ja-JP" dirty="0"/>
              <a:t>P.183 </a:t>
            </a:r>
            <a:r>
              <a:rPr lang="ja-JP" altLang="en-US" dirty="0"/>
              <a:t>　　　　　　　　　　　</a:t>
            </a:r>
            <a:r>
              <a:rPr lang="en-US" altLang="ja-JP" dirty="0"/>
              <a:t>60206050</a:t>
            </a:r>
            <a:r>
              <a:rPr lang="ja-JP" altLang="en-US" dirty="0"/>
              <a:t>　大東誠弥</a:t>
            </a:r>
            <a:endParaRPr kumimoji="1" lang="ja-JP" altLang="en-US" dirty="0"/>
          </a:p>
        </p:txBody>
      </p:sp>
      <p:sp>
        <p:nvSpPr>
          <p:cNvPr id="5" name="フッター プレースホルダー 4">
            <a:extLst>
              <a:ext uri="{FF2B5EF4-FFF2-40B4-BE49-F238E27FC236}">
                <a16:creationId xmlns:a16="http://schemas.microsoft.com/office/drawing/2014/main" id="{52E642F9-4CCF-4D35-9090-07CEA401C49A}"/>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スライド番号プレースホルダー 5">
            <a:extLst>
              <a:ext uri="{FF2B5EF4-FFF2-40B4-BE49-F238E27FC236}">
                <a16:creationId xmlns:a16="http://schemas.microsoft.com/office/drawing/2014/main" id="{0BB7AD1B-D058-4FFF-8BAA-F968B6458AB9}"/>
              </a:ext>
            </a:extLst>
          </p:cNvPr>
          <p:cNvSpPr>
            <a:spLocks noGrp="1"/>
          </p:cNvSpPr>
          <p:nvPr>
            <p:ph type="sldNum" sz="quarter" idx="12"/>
          </p:nvPr>
        </p:nvSpPr>
        <p:spPr/>
        <p:txBody>
          <a:bodyPr/>
          <a:lstStyle/>
          <a:p>
            <a:fld id="{9ED8222F-189A-4DFE-9F2B-19A1BB655325}" type="slidenum">
              <a:rPr kumimoji="1" lang="ja-JP" altLang="en-US" smtClean="0"/>
              <a:t>1</a:t>
            </a:fld>
            <a:endParaRPr kumimoji="1" lang="ja-JP" altLang="en-US"/>
          </a:p>
        </p:txBody>
      </p:sp>
    </p:spTree>
    <p:extLst>
      <p:ext uri="{BB962C8B-B14F-4D97-AF65-F5344CB8AC3E}">
        <p14:creationId xmlns:p14="http://schemas.microsoft.com/office/powerpoint/2010/main" val="406292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1644B5-F51F-4A69-8CFF-C14C71B2699F}"/>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6772EE49-B841-4D14-AD35-3DFA097860A5}"/>
              </a:ext>
            </a:extLst>
          </p:cNvPr>
          <p:cNvSpPr>
            <a:spLocks noGrp="1"/>
          </p:cNvSpPr>
          <p:nvPr>
            <p:ph idx="1"/>
          </p:nvPr>
        </p:nvSpPr>
        <p:spPr/>
        <p:txBody>
          <a:bodyPr>
            <a:normAutofit/>
          </a:bodyPr>
          <a:lstStyle/>
          <a:p>
            <a:pPr>
              <a:buFont typeface="Wingdings" panose="05000000000000000000" pitchFamily="2" charset="2"/>
              <a:buChar char="l"/>
            </a:pPr>
            <a:r>
              <a:rPr lang="ja-JP" altLang="en-US" sz="2800" dirty="0"/>
              <a:t>テストの位置づけ</a:t>
            </a:r>
            <a:endParaRPr lang="en-US" altLang="ja-JP" sz="2800" dirty="0"/>
          </a:p>
          <a:p>
            <a:pPr>
              <a:buFont typeface="Wingdings" panose="05000000000000000000" pitchFamily="2" charset="2"/>
              <a:buChar char="l"/>
            </a:pPr>
            <a:r>
              <a:rPr lang="ja-JP" altLang="en-US" sz="2800" dirty="0"/>
              <a:t>結合テスト</a:t>
            </a:r>
            <a:endParaRPr lang="en-US" altLang="ja-JP" sz="2800" dirty="0"/>
          </a:p>
          <a:p>
            <a:pPr>
              <a:buFont typeface="Wingdings" panose="05000000000000000000" pitchFamily="2" charset="2"/>
              <a:buChar char="l"/>
            </a:pPr>
            <a:r>
              <a:rPr lang="ja-JP" altLang="en-US" sz="2800" dirty="0"/>
              <a:t>ブラックボックステスト</a:t>
            </a:r>
            <a:endParaRPr lang="en-US" altLang="ja-JP" sz="2800" dirty="0"/>
          </a:p>
          <a:p>
            <a:pPr>
              <a:buFont typeface="Wingdings" panose="05000000000000000000" pitchFamily="2" charset="2"/>
              <a:buChar char="l"/>
            </a:pPr>
            <a:r>
              <a:rPr lang="ja-JP" altLang="en-US" sz="2800" dirty="0"/>
              <a:t>総合テスト</a:t>
            </a:r>
            <a:endParaRPr lang="en-US" altLang="ja-JP" sz="2800" dirty="0"/>
          </a:p>
          <a:p>
            <a:pPr>
              <a:buFont typeface="Wingdings" panose="05000000000000000000" pitchFamily="2" charset="2"/>
              <a:buChar char="l"/>
            </a:pPr>
            <a:r>
              <a:rPr lang="ja-JP" altLang="en-US" sz="2800" dirty="0"/>
              <a:t>品質保証</a:t>
            </a:r>
            <a:endParaRPr lang="en-US" altLang="ja-JP" sz="2800" dirty="0"/>
          </a:p>
          <a:p>
            <a:pPr>
              <a:buFont typeface="Wingdings" panose="05000000000000000000" pitchFamily="2" charset="2"/>
              <a:buChar char="l"/>
            </a:pPr>
            <a:r>
              <a:rPr lang="ja-JP" altLang="en-US" sz="2800" dirty="0"/>
              <a:t>バグ累積曲線</a:t>
            </a:r>
            <a:endParaRPr lang="en-US" altLang="ja-JP" sz="2800" dirty="0"/>
          </a:p>
          <a:p>
            <a:pPr>
              <a:buFont typeface="Wingdings" panose="05000000000000000000" pitchFamily="2" charset="2"/>
              <a:buChar char="l"/>
            </a:pPr>
            <a:r>
              <a:rPr lang="ja-JP" altLang="en-US" sz="2800" dirty="0"/>
              <a:t>まとめ</a:t>
            </a:r>
          </a:p>
        </p:txBody>
      </p:sp>
      <p:sp>
        <p:nvSpPr>
          <p:cNvPr id="5" name="フッター プレースホルダー 4">
            <a:extLst>
              <a:ext uri="{FF2B5EF4-FFF2-40B4-BE49-F238E27FC236}">
                <a16:creationId xmlns:a16="http://schemas.microsoft.com/office/drawing/2014/main" id="{380AA2F8-D16B-4051-859F-708F75E652C5}"/>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スライド番号プレースホルダー 5">
            <a:extLst>
              <a:ext uri="{FF2B5EF4-FFF2-40B4-BE49-F238E27FC236}">
                <a16:creationId xmlns:a16="http://schemas.microsoft.com/office/drawing/2014/main" id="{4264B3DD-52FB-4C56-8E97-FC94112A71C4}"/>
              </a:ext>
            </a:extLst>
          </p:cNvPr>
          <p:cNvSpPr>
            <a:spLocks noGrp="1"/>
          </p:cNvSpPr>
          <p:nvPr>
            <p:ph type="sldNum" sz="quarter" idx="12"/>
          </p:nvPr>
        </p:nvSpPr>
        <p:spPr/>
        <p:txBody>
          <a:bodyPr/>
          <a:lstStyle/>
          <a:p>
            <a:fld id="{9ED8222F-189A-4DFE-9F2B-19A1BB655325}" type="slidenum">
              <a:rPr kumimoji="1" lang="ja-JP" altLang="en-US" smtClean="0"/>
              <a:t>2</a:t>
            </a:fld>
            <a:endParaRPr kumimoji="1" lang="ja-JP" altLang="en-US"/>
          </a:p>
        </p:txBody>
      </p:sp>
    </p:spTree>
    <p:extLst>
      <p:ext uri="{BB962C8B-B14F-4D97-AF65-F5344CB8AC3E}">
        <p14:creationId xmlns:p14="http://schemas.microsoft.com/office/powerpoint/2010/main" val="2403166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879924-32A5-4FF1-9258-2A71EFE545AA}"/>
              </a:ext>
            </a:extLst>
          </p:cNvPr>
          <p:cNvSpPr>
            <a:spLocks noGrp="1"/>
          </p:cNvSpPr>
          <p:nvPr>
            <p:ph type="title"/>
          </p:nvPr>
        </p:nvSpPr>
        <p:spPr/>
        <p:txBody>
          <a:bodyPr/>
          <a:lstStyle/>
          <a:p>
            <a:r>
              <a:rPr kumimoji="1" lang="ja-JP" altLang="en-US" dirty="0"/>
              <a:t>テストの位置づけ</a:t>
            </a:r>
          </a:p>
        </p:txBody>
      </p:sp>
      <p:sp>
        <p:nvSpPr>
          <p:cNvPr id="3" name="コンテンツ プレースホルダー 2">
            <a:extLst>
              <a:ext uri="{FF2B5EF4-FFF2-40B4-BE49-F238E27FC236}">
                <a16:creationId xmlns:a16="http://schemas.microsoft.com/office/drawing/2014/main" id="{8ECFAA66-81CD-43F3-8DB1-C7ED957028C1}"/>
              </a:ext>
            </a:extLst>
          </p:cNvPr>
          <p:cNvSpPr>
            <a:spLocks noGrp="1"/>
          </p:cNvSpPr>
          <p:nvPr>
            <p:ph idx="1"/>
          </p:nvPr>
        </p:nvSpPr>
        <p:spPr/>
        <p:txBody>
          <a:bodyPr>
            <a:normAutofit/>
          </a:bodyPr>
          <a:lstStyle/>
          <a:p>
            <a:pPr>
              <a:buFont typeface="Wingdings" panose="05000000000000000000" pitchFamily="2" charset="2"/>
              <a:buChar char="l"/>
            </a:pPr>
            <a:r>
              <a:rPr lang="en-US" altLang="ja-JP" sz="3200" dirty="0"/>
              <a:t>V</a:t>
            </a:r>
            <a:r>
              <a:rPr lang="ja-JP" altLang="en-US" sz="3200" dirty="0"/>
              <a:t>字型モデル</a:t>
            </a:r>
          </a:p>
        </p:txBody>
      </p:sp>
      <p:pic>
        <p:nvPicPr>
          <p:cNvPr id="13" name="図 12">
            <a:extLst>
              <a:ext uri="{FF2B5EF4-FFF2-40B4-BE49-F238E27FC236}">
                <a16:creationId xmlns:a16="http://schemas.microsoft.com/office/drawing/2014/main" id="{CDCB962F-6FEF-40C1-BA6B-BA2D12617C02}"/>
              </a:ext>
            </a:extLst>
          </p:cNvPr>
          <p:cNvPicPr>
            <a:picLocks noChangeAspect="1"/>
          </p:cNvPicPr>
          <p:nvPr/>
        </p:nvPicPr>
        <p:blipFill rotWithShape="1">
          <a:blip r:embed="rId2">
            <a:extLst>
              <a:ext uri="{28A0092B-C50C-407E-A947-70E740481C1C}">
                <a14:useLocalDpi xmlns:a14="http://schemas.microsoft.com/office/drawing/2010/main" val="0"/>
              </a:ext>
            </a:extLst>
          </a:blip>
          <a:srcRect r="-237" b="10200"/>
          <a:stretch/>
        </p:blipFill>
        <p:spPr>
          <a:xfrm>
            <a:off x="1609726" y="2691741"/>
            <a:ext cx="5781675" cy="2934891"/>
          </a:xfrm>
          <a:prstGeom prst="rect">
            <a:avLst/>
          </a:prstGeom>
        </p:spPr>
      </p:pic>
      <p:sp>
        <p:nvSpPr>
          <p:cNvPr id="15" name="楕円 14">
            <a:extLst>
              <a:ext uri="{FF2B5EF4-FFF2-40B4-BE49-F238E27FC236}">
                <a16:creationId xmlns:a16="http://schemas.microsoft.com/office/drawing/2014/main" id="{2C166684-F3B1-453C-9876-F312982B7570}"/>
              </a:ext>
            </a:extLst>
          </p:cNvPr>
          <p:cNvSpPr/>
          <p:nvPr/>
        </p:nvSpPr>
        <p:spPr>
          <a:xfrm>
            <a:off x="4749553" y="3187082"/>
            <a:ext cx="2641848" cy="1944210"/>
          </a:xfrm>
          <a:prstGeom prst="ellipse">
            <a:avLst/>
          </a:prstGeom>
          <a:noFill/>
          <a:ln>
            <a:solidFill>
              <a:srgbClr val="FF0000"/>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6" name="フッター プレースホルダー 15">
            <a:extLst>
              <a:ext uri="{FF2B5EF4-FFF2-40B4-BE49-F238E27FC236}">
                <a16:creationId xmlns:a16="http://schemas.microsoft.com/office/drawing/2014/main" id="{E6D3E139-BF6C-4799-805A-E22B06BB79D3}"/>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17" name="スライド番号プレースホルダー 16">
            <a:extLst>
              <a:ext uri="{FF2B5EF4-FFF2-40B4-BE49-F238E27FC236}">
                <a16:creationId xmlns:a16="http://schemas.microsoft.com/office/drawing/2014/main" id="{F0646106-2233-4ED5-AA05-81636C0BD0D9}"/>
              </a:ext>
            </a:extLst>
          </p:cNvPr>
          <p:cNvSpPr>
            <a:spLocks noGrp="1"/>
          </p:cNvSpPr>
          <p:nvPr>
            <p:ph type="sldNum" sz="quarter" idx="12"/>
          </p:nvPr>
        </p:nvSpPr>
        <p:spPr/>
        <p:txBody>
          <a:bodyPr/>
          <a:lstStyle/>
          <a:p>
            <a:fld id="{9ED8222F-189A-4DFE-9F2B-19A1BB655325}" type="slidenum">
              <a:rPr kumimoji="1" lang="ja-JP" altLang="en-US" smtClean="0"/>
              <a:t>3</a:t>
            </a:fld>
            <a:endParaRPr kumimoji="1" lang="ja-JP" altLang="en-US"/>
          </a:p>
        </p:txBody>
      </p:sp>
    </p:spTree>
    <p:extLst>
      <p:ext uri="{BB962C8B-B14F-4D97-AF65-F5344CB8AC3E}">
        <p14:creationId xmlns:p14="http://schemas.microsoft.com/office/powerpoint/2010/main" val="24177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592C26-456C-4A58-8DE1-33CA8D2152D6}"/>
              </a:ext>
            </a:extLst>
          </p:cNvPr>
          <p:cNvSpPr>
            <a:spLocks noGrp="1"/>
          </p:cNvSpPr>
          <p:nvPr>
            <p:ph type="title"/>
          </p:nvPr>
        </p:nvSpPr>
        <p:spPr/>
        <p:txBody>
          <a:bodyPr/>
          <a:lstStyle/>
          <a:p>
            <a:r>
              <a:rPr kumimoji="1" lang="ja-JP" altLang="en-US" dirty="0"/>
              <a:t>テストの作業手順</a:t>
            </a:r>
          </a:p>
        </p:txBody>
      </p:sp>
      <p:sp>
        <p:nvSpPr>
          <p:cNvPr id="6" name="正方形/長方形 5">
            <a:extLst>
              <a:ext uri="{FF2B5EF4-FFF2-40B4-BE49-F238E27FC236}">
                <a16:creationId xmlns:a16="http://schemas.microsoft.com/office/drawing/2014/main" id="{B16FF7E9-E36A-48BF-85D6-D9D0C38821A3}"/>
              </a:ext>
            </a:extLst>
          </p:cNvPr>
          <p:cNvSpPr/>
          <p:nvPr/>
        </p:nvSpPr>
        <p:spPr>
          <a:xfrm>
            <a:off x="535614" y="1847345"/>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テスト計画書の作成</a:t>
            </a:r>
          </a:p>
        </p:txBody>
      </p:sp>
      <p:sp>
        <p:nvSpPr>
          <p:cNvPr id="7" name="正方形/長方形 6">
            <a:extLst>
              <a:ext uri="{FF2B5EF4-FFF2-40B4-BE49-F238E27FC236}">
                <a16:creationId xmlns:a16="http://schemas.microsoft.com/office/drawing/2014/main" id="{EA83DAA9-96A8-4BB5-A182-EA958175B7BD}"/>
              </a:ext>
            </a:extLst>
          </p:cNvPr>
          <p:cNvSpPr/>
          <p:nvPr/>
        </p:nvSpPr>
        <p:spPr>
          <a:xfrm>
            <a:off x="535612" y="4732811"/>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スタブ</a:t>
            </a:r>
            <a:r>
              <a:rPr kumimoji="1" lang="en-US" altLang="ja-JP" dirty="0"/>
              <a:t>,</a:t>
            </a:r>
            <a:r>
              <a:rPr kumimoji="1" lang="ja-JP" altLang="en-US" dirty="0"/>
              <a:t>ドライバの作成</a:t>
            </a:r>
          </a:p>
        </p:txBody>
      </p:sp>
      <p:sp>
        <p:nvSpPr>
          <p:cNvPr id="8" name="正方形/長方形 7">
            <a:extLst>
              <a:ext uri="{FF2B5EF4-FFF2-40B4-BE49-F238E27FC236}">
                <a16:creationId xmlns:a16="http://schemas.microsoft.com/office/drawing/2014/main" id="{6073F994-A230-4596-A356-870CCB7759A6}"/>
              </a:ext>
            </a:extLst>
          </p:cNvPr>
          <p:cNvSpPr/>
          <p:nvPr/>
        </p:nvSpPr>
        <p:spPr>
          <a:xfrm>
            <a:off x="535612" y="2808871"/>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テスト環境の準備</a:t>
            </a:r>
          </a:p>
        </p:txBody>
      </p:sp>
      <p:sp>
        <p:nvSpPr>
          <p:cNvPr id="9" name="正方形/長方形 8">
            <a:extLst>
              <a:ext uri="{FF2B5EF4-FFF2-40B4-BE49-F238E27FC236}">
                <a16:creationId xmlns:a16="http://schemas.microsoft.com/office/drawing/2014/main" id="{93FE4913-0B3E-4A72-A5CF-4A2C69144E0C}"/>
              </a:ext>
            </a:extLst>
          </p:cNvPr>
          <p:cNvSpPr/>
          <p:nvPr/>
        </p:nvSpPr>
        <p:spPr>
          <a:xfrm>
            <a:off x="535612" y="3770397"/>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テスト項目の作成</a:t>
            </a:r>
          </a:p>
        </p:txBody>
      </p:sp>
      <p:sp>
        <p:nvSpPr>
          <p:cNvPr id="10" name="正方形/長方形 9">
            <a:extLst>
              <a:ext uri="{FF2B5EF4-FFF2-40B4-BE49-F238E27FC236}">
                <a16:creationId xmlns:a16="http://schemas.microsoft.com/office/drawing/2014/main" id="{C9217348-0931-46FA-9C90-F89F8DAA91EB}"/>
              </a:ext>
            </a:extLst>
          </p:cNvPr>
          <p:cNvSpPr/>
          <p:nvPr/>
        </p:nvSpPr>
        <p:spPr>
          <a:xfrm>
            <a:off x="535612" y="5695225"/>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テストの実施</a:t>
            </a:r>
          </a:p>
        </p:txBody>
      </p:sp>
      <p:sp>
        <p:nvSpPr>
          <p:cNvPr id="11" name="正方形/長方形 10">
            <a:extLst>
              <a:ext uri="{FF2B5EF4-FFF2-40B4-BE49-F238E27FC236}">
                <a16:creationId xmlns:a16="http://schemas.microsoft.com/office/drawing/2014/main" id="{29C8D3F7-3A5A-4F61-91F0-BB439A3D60C4}"/>
              </a:ext>
            </a:extLst>
          </p:cNvPr>
          <p:cNvSpPr/>
          <p:nvPr/>
        </p:nvSpPr>
        <p:spPr>
          <a:xfrm>
            <a:off x="5136110" y="2101594"/>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障害処理票の作成</a:t>
            </a:r>
          </a:p>
        </p:txBody>
      </p:sp>
      <p:sp>
        <p:nvSpPr>
          <p:cNvPr id="12" name="正方形/長方形 11">
            <a:extLst>
              <a:ext uri="{FF2B5EF4-FFF2-40B4-BE49-F238E27FC236}">
                <a16:creationId xmlns:a16="http://schemas.microsoft.com/office/drawing/2014/main" id="{EDA20ECA-C130-4080-A5FE-8F10C19287B1}"/>
              </a:ext>
            </a:extLst>
          </p:cNvPr>
          <p:cNvSpPr/>
          <p:nvPr/>
        </p:nvSpPr>
        <p:spPr>
          <a:xfrm>
            <a:off x="5136109" y="3160946"/>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バグの除去</a:t>
            </a:r>
          </a:p>
        </p:txBody>
      </p:sp>
      <p:sp>
        <p:nvSpPr>
          <p:cNvPr id="13" name="正方形/長方形 12">
            <a:extLst>
              <a:ext uri="{FF2B5EF4-FFF2-40B4-BE49-F238E27FC236}">
                <a16:creationId xmlns:a16="http://schemas.microsoft.com/office/drawing/2014/main" id="{B6ACAF69-E6D2-45EB-99D3-2662051645D0}"/>
              </a:ext>
            </a:extLst>
          </p:cNvPr>
          <p:cNvSpPr/>
          <p:nvPr/>
        </p:nvSpPr>
        <p:spPr>
          <a:xfrm>
            <a:off x="5136108" y="4250507"/>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バグの分析</a:t>
            </a:r>
          </a:p>
        </p:txBody>
      </p:sp>
      <p:sp>
        <p:nvSpPr>
          <p:cNvPr id="14" name="正方形/長方形 13">
            <a:extLst>
              <a:ext uri="{FF2B5EF4-FFF2-40B4-BE49-F238E27FC236}">
                <a16:creationId xmlns:a16="http://schemas.microsoft.com/office/drawing/2014/main" id="{18709189-59DE-409F-8BA4-EF1DBCA790E1}"/>
              </a:ext>
            </a:extLst>
          </p:cNvPr>
          <p:cNvSpPr/>
          <p:nvPr/>
        </p:nvSpPr>
        <p:spPr>
          <a:xfrm>
            <a:off x="5136107" y="5309859"/>
            <a:ext cx="2938509" cy="577048"/>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テスト成績書の作成</a:t>
            </a:r>
          </a:p>
        </p:txBody>
      </p:sp>
      <p:cxnSp>
        <p:nvCxnSpPr>
          <p:cNvPr id="20" name="直線矢印コネクタ 19">
            <a:extLst>
              <a:ext uri="{FF2B5EF4-FFF2-40B4-BE49-F238E27FC236}">
                <a16:creationId xmlns:a16="http://schemas.microsoft.com/office/drawing/2014/main" id="{21E1FCE0-6293-4F2B-AF73-1151047D9EF8}"/>
              </a:ext>
            </a:extLst>
          </p:cNvPr>
          <p:cNvCxnSpPr>
            <a:stCxn id="6" idx="2"/>
            <a:endCxn id="8" idx="0"/>
          </p:cNvCxnSpPr>
          <p:nvPr/>
        </p:nvCxnSpPr>
        <p:spPr>
          <a:xfrm flipH="1">
            <a:off x="2004866" y="2424393"/>
            <a:ext cx="2" cy="384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A9CA70DC-9728-461D-98FE-9408EFD1BE26}"/>
              </a:ext>
            </a:extLst>
          </p:cNvPr>
          <p:cNvCxnSpPr>
            <a:stCxn id="8" idx="2"/>
            <a:endCxn id="9" idx="0"/>
          </p:cNvCxnSpPr>
          <p:nvPr/>
        </p:nvCxnSpPr>
        <p:spPr>
          <a:xfrm>
            <a:off x="2004866" y="3385919"/>
            <a:ext cx="0" cy="3844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44A75C56-C6C0-4F5D-9CC1-4B8F1C28D783}"/>
              </a:ext>
            </a:extLst>
          </p:cNvPr>
          <p:cNvCxnSpPr>
            <a:stCxn id="9" idx="2"/>
            <a:endCxn id="7" idx="0"/>
          </p:cNvCxnSpPr>
          <p:nvPr/>
        </p:nvCxnSpPr>
        <p:spPr>
          <a:xfrm>
            <a:off x="2004866" y="4347445"/>
            <a:ext cx="0" cy="385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a:extLst>
              <a:ext uri="{FF2B5EF4-FFF2-40B4-BE49-F238E27FC236}">
                <a16:creationId xmlns:a16="http://schemas.microsoft.com/office/drawing/2014/main" id="{A979C2CB-0936-4442-92DE-F7A07C47427B}"/>
              </a:ext>
            </a:extLst>
          </p:cNvPr>
          <p:cNvCxnSpPr>
            <a:stCxn id="7" idx="2"/>
            <a:endCxn id="10" idx="0"/>
          </p:cNvCxnSpPr>
          <p:nvPr/>
        </p:nvCxnSpPr>
        <p:spPr>
          <a:xfrm>
            <a:off x="2004866" y="5309859"/>
            <a:ext cx="0" cy="385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FE089F39-8B54-42BA-B70B-03118B8002F5}"/>
              </a:ext>
            </a:extLst>
          </p:cNvPr>
          <p:cNvCxnSpPr>
            <a:stCxn id="10" idx="2"/>
            <a:endCxn id="10" idx="2"/>
          </p:cNvCxnSpPr>
          <p:nvPr/>
        </p:nvCxnSpPr>
        <p:spPr>
          <a:xfrm>
            <a:off x="2004866" y="627227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74C2FCAD-D944-43ED-AFAA-D33087AB0F79}"/>
              </a:ext>
            </a:extLst>
          </p:cNvPr>
          <p:cNvCxnSpPr>
            <a:cxnSpLocks/>
            <a:stCxn id="10" idx="2"/>
          </p:cNvCxnSpPr>
          <p:nvPr/>
        </p:nvCxnSpPr>
        <p:spPr>
          <a:xfrm flipH="1">
            <a:off x="2004866" y="6272273"/>
            <a:ext cx="1" cy="1018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矢印コネクタ 33">
            <a:extLst>
              <a:ext uri="{FF2B5EF4-FFF2-40B4-BE49-F238E27FC236}">
                <a16:creationId xmlns:a16="http://schemas.microsoft.com/office/drawing/2014/main" id="{D7330C92-A0BF-4768-8B83-4CF99184BF07}"/>
              </a:ext>
            </a:extLst>
          </p:cNvPr>
          <p:cNvCxnSpPr>
            <a:endCxn id="11" idx="0"/>
          </p:cNvCxnSpPr>
          <p:nvPr/>
        </p:nvCxnSpPr>
        <p:spPr>
          <a:xfrm>
            <a:off x="6605360" y="1737360"/>
            <a:ext cx="4" cy="3642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直線矢印コネクタ 35">
            <a:extLst>
              <a:ext uri="{FF2B5EF4-FFF2-40B4-BE49-F238E27FC236}">
                <a16:creationId xmlns:a16="http://schemas.microsoft.com/office/drawing/2014/main" id="{7C17EB09-ECDF-477E-9C8E-80D74D85D18A}"/>
              </a:ext>
            </a:extLst>
          </p:cNvPr>
          <p:cNvCxnSpPr>
            <a:stCxn id="11" idx="2"/>
            <a:endCxn id="12" idx="0"/>
          </p:cNvCxnSpPr>
          <p:nvPr/>
        </p:nvCxnSpPr>
        <p:spPr>
          <a:xfrm flipH="1">
            <a:off x="6605364" y="2678642"/>
            <a:ext cx="1" cy="482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F1879E3D-4B43-4B7E-A359-138FD270C0C6}"/>
              </a:ext>
            </a:extLst>
          </p:cNvPr>
          <p:cNvCxnSpPr>
            <a:stCxn id="12" idx="2"/>
            <a:endCxn id="13" idx="0"/>
          </p:cNvCxnSpPr>
          <p:nvPr/>
        </p:nvCxnSpPr>
        <p:spPr>
          <a:xfrm flipH="1">
            <a:off x="6605363" y="3737995"/>
            <a:ext cx="1" cy="512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15B7AEFE-B15A-4C6D-B409-3ED9B5C7763C}"/>
              </a:ext>
            </a:extLst>
          </p:cNvPr>
          <p:cNvCxnSpPr>
            <a:stCxn id="13" idx="2"/>
            <a:endCxn id="14" idx="0"/>
          </p:cNvCxnSpPr>
          <p:nvPr/>
        </p:nvCxnSpPr>
        <p:spPr>
          <a:xfrm flipH="1">
            <a:off x="6605362" y="4827555"/>
            <a:ext cx="1" cy="482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フッター プレースホルダー 40">
            <a:extLst>
              <a:ext uri="{FF2B5EF4-FFF2-40B4-BE49-F238E27FC236}">
                <a16:creationId xmlns:a16="http://schemas.microsoft.com/office/drawing/2014/main" id="{2D2463BC-4EBA-4D9A-95F6-7741C0522545}"/>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42" name="スライド番号プレースホルダー 41">
            <a:extLst>
              <a:ext uri="{FF2B5EF4-FFF2-40B4-BE49-F238E27FC236}">
                <a16:creationId xmlns:a16="http://schemas.microsoft.com/office/drawing/2014/main" id="{D740DAB0-21A3-4116-9926-3B21357208F9}"/>
              </a:ext>
            </a:extLst>
          </p:cNvPr>
          <p:cNvSpPr>
            <a:spLocks noGrp="1"/>
          </p:cNvSpPr>
          <p:nvPr>
            <p:ph type="sldNum" sz="quarter" idx="12"/>
          </p:nvPr>
        </p:nvSpPr>
        <p:spPr/>
        <p:txBody>
          <a:bodyPr/>
          <a:lstStyle/>
          <a:p>
            <a:fld id="{9ED8222F-189A-4DFE-9F2B-19A1BB655325}" type="slidenum">
              <a:rPr kumimoji="1" lang="ja-JP" altLang="en-US" smtClean="0"/>
              <a:t>4</a:t>
            </a:fld>
            <a:endParaRPr kumimoji="1" lang="ja-JP" altLang="en-US"/>
          </a:p>
        </p:txBody>
      </p:sp>
    </p:spTree>
    <p:extLst>
      <p:ext uri="{BB962C8B-B14F-4D97-AF65-F5344CB8AC3E}">
        <p14:creationId xmlns:p14="http://schemas.microsoft.com/office/powerpoint/2010/main" val="1858038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33989A-7001-428B-96A3-6FE94010B70B}"/>
              </a:ext>
            </a:extLst>
          </p:cNvPr>
          <p:cNvSpPr>
            <a:spLocks noGrp="1"/>
          </p:cNvSpPr>
          <p:nvPr>
            <p:ph type="title"/>
          </p:nvPr>
        </p:nvSpPr>
        <p:spPr/>
        <p:txBody>
          <a:bodyPr/>
          <a:lstStyle/>
          <a:p>
            <a:r>
              <a:rPr kumimoji="1" lang="ja-JP" altLang="en-US" dirty="0"/>
              <a:t>結合テストの目的</a:t>
            </a:r>
          </a:p>
        </p:txBody>
      </p:sp>
      <p:sp>
        <p:nvSpPr>
          <p:cNvPr id="3" name="コンテンツ プレースホルダー 2">
            <a:extLst>
              <a:ext uri="{FF2B5EF4-FFF2-40B4-BE49-F238E27FC236}">
                <a16:creationId xmlns:a16="http://schemas.microsoft.com/office/drawing/2014/main" id="{2EB00072-4C59-4BBC-9F77-C2920C197F7C}"/>
              </a:ext>
            </a:extLst>
          </p:cNvPr>
          <p:cNvSpPr>
            <a:spLocks noGrp="1"/>
          </p:cNvSpPr>
          <p:nvPr>
            <p:ph idx="1"/>
          </p:nvPr>
        </p:nvSpPr>
        <p:spPr/>
        <p:txBody>
          <a:bodyPr>
            <a:normAutofit/>
          </a:bodyPr>
          <a:lstStyle/>
          <a:p>
            <a:pPr marL="0" indent="0">
              <a:buNone/>
            </a:pPr>
            <a:r>
              <a:rPr lang="ja-JP" altLang="en-US" sz="3600" dirty="0"/>
              <a:t> </a:t>
            </a:r>
            <a:endParaRPr lang="en-US" altLang="ja-JP" sz="2800" dirty="0"/>
          </a:p>
          <a:p>
            <a:pPr>
              <a:buFont typeface="Wingdings" panose="05000000000000000000" pitchFamily="2" charset="2"/>
              <a:buChar char="l"/>
            </a:pPr>
            <a:r>
              <a:rPr lang="ja-JP" altLang="en-US" sz="2800" dirty="0"/>
              <a:t>プログラムが外部設計書の機能を</a:t>
            </a:r>
            <a:r>
              <a:rPr lang="en-US" altLang="ja-JP" sz="2800" dirty="0"/>
              <a:t>,</a:t>
            </a:r>
            <a:r>
              <a:rPr lang="ja-JP" altLang="en-US" sz="2800" dirty="0"/>
              <a:t>実現できているかの確認</a:t>
            </a:r>
            <a:endParaRPr lang="en-US" altLang="ja-JP" sz="2800" dirty="0"/>
          </a:p>
          <a:p>
            <a:pPr>
              <a:buFont typeface="Wingdings" panose="05000000000000000000" pitchFamily="2" charset="2"/>
              <a:buChar char="l"/>
            </a:pPr>
            <a:r>
              <a:rPr lang="ja-JP" altLang="en-US" sz="2800" dirty="0"/>
              <a:t>プログラム間のインタフェースの確認</a:t>
            </a:r>
            <a:endParaRPr lang="en-US" altLang="ja-JP" sz="2800" dirty="0"/>
          </a:p>
          <a:p>
            <a:pPr>
              <a:buFont typeface="Wingdings" panose="05000000000000000000" pitchFamily="2" charset="2"/>
              <a:buChar char="l"/>
            </a:pPr>
            <a:r>
              <a:rPr lang="ja-JP" altLang="en-US" sz="2800" dirty="0"/>
              <a:t>ホワイトボックステストで確認できないことの確認</a:t>
            </a:r>
            <a:endParaRPr lang="en-US" altLang="ja-JP" sz="2800" dirty="0"/>
          </a:p>
          <a:p>
            <a:pPr marL="0" indent="0">
              <a:buNone/>
            </a:pPr>
            <a:r>
              <a:rPr lang="ja-JP" altLang="en-US" sz="2800" dirty="0"/>
              <a:t>　 →</a:t>
            </a:r>
            <a:r>
              <a:rPr lang="ja-JP" altLang="en-US" sz="2800" dirty="0">
                <a:solidFill>
                  <a:srgbClr val="FF0000"/>
                </a:solidFill>
              </a:rPr>
              <a:t>ブラックボックステスト</a:t>
            </a:r>
            <a:r>
              <a:rPr lang="ja-JP" altLang="en-US" sz="2800" dirty="0"/>
              <a:t>を用いる</a:t>
            </a:r>
            <a:endParaRPr lang="en-US" altLang="ja-JP" sz="2800" dirty="0"/>
          </a:p>
          <a:p>
            <a:pPr>
              <a:buFont typeface="Wingdings" panose="05000000000000000000" pitchFamily="2" charset="2"/>
              <a:buChar char="l"/>
            </a:pPr>
            <a:endParaRPr lang="ja-JP" altLang="en-US" sz="2800" dirty="0"/>
          </a:p>
        </p:txBody>
      </p:sp>
      <p:sp>
        <p:nvSpPr>
          <p:cNvPr id="5" name="フッター プレースホルダー 4">
            <a:extLst>
              <a:ext uri="{FF2B5EF4-FFF2-40B4-BE49-F238E27FC236}">
                <a16:creationId xmlns:a16="http://schemas.microsoft.com/office/drawing/2014/main" id="{22F04B3E-A8F4-4BB5-BA6D-8E347D61EB21}"/>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スライド番号プレースホルダー 5">
            <a:extLst>
              <a:ext uri="{FF2B5EF4-FFF2-40B4-BE49-F238E27FC236}">
                <a16:creationId xmlns:a16="http://schemas.microsoft.com/office/drawing/2014/main" id="{6558D0BE-6620-4FA7-B373-E94DB8B9781A}"/>
              </a:ext>
            </a:extLst>
          </p:cNvPr>
          <p:cNvSpPr>
            <a:spLocks noGrp="1"/>
          </p:cNvSpPr>
          <p:nvPr>
            <p:ph type="sldNum" sz="quarter" idx="12"/>
          </p:nvPr>
        </p:nvSpPr>
        <p:spPr/>
        <p:txBody>
          <a:bodyPr/>
          <a:lstStyle/>
          <a:p>
            <a:fld id="{9ED8222F-189A-4DFE-9F2B-19A1BB655325}" type="slidenum">
              <a:rPr kumimoji="1" lang="ja-JP" altLang="en-US" smtClean="0"/>
              <a:t>5</a:t>
            </a:fld>
            <a:endParaRPr kumimoji="1" lang="ja-JP" altLang="en-US"/>
          </a:p>
        </p:txBody>
      </p:sp>
    </p:spTree>
    <p:extLst>
      <p:ext uri="{BB962C8B-B14F-4D97-AF65-F5344CB8AC3E}">
        <p14:creationId xmlns:p14="http://schemas.microsoft.com/office/powerpoint/2010/main" val="340845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0F77FD-0568-4EBA-809C-84CA08FCEB40}"/>
              </a:ext>
            </a:extLst>
          </p:cNvPr>
          <p:cNvSpPr>
            <a:spLocks noGrp="1"/>
          </p:cNvSpPr>
          <p:nvPr>
            <p:ph type="title"/>
          </p:nvPr>
        </p:nvSpPr>
        <p:spPr/>
        <p:txBody>
          <a:bodyPr/>
          <a:lstStyle/>
          <a:p>
            <a:r>
              <a:rPr kumimoji="1" lang="ja-JP" altLang="en-US" dirty="0"/>
              <a:t>ブラックボックステスト</a:t>
            </a:r>
          </a:p>
        </p:txBody>
      </p:sp>
      <p:graphicFrame>
        <p:nvGraphicFramePr>
          <p:cNvPr id="6" name="コンテンツ プレースホルダー 5">
            <a:extLst>
              <a:ext uri="{FF2B5EF4-FFF2-40B4-BE49-F238E27FC236}">
                <a16:creationId xmlns:a16="http://schemas.microsoft.com/office/drawing/2014/main" id="{0F81EAA6-3639-4AD5-BE41-7F85E800854D}"/>
              </a:ext>
            </a:extLst>
          </p:cNvPr>
          <p:cNvGraphicFramePr>
            <a:graphicFrameLocks noGrp="1"/>
          </p:cNvGraphicFramePr>
          <p:nvPr>
            <p:ph idx="1"/>
            <p:extLst>
              <p:ext uri="{D42A27DB-BD31-4B8C-83A1-F6EECF244321}">
                <p14:modId xmlns:p14="http://schemas.microsoft.com/office/powerpoint/2010/main" val="1616321088"/>
              </p:ext>
            </p:extLst>
          </p:nvPr>
        </p:nvGraphicFramePr>
        <p:xfrm>
          <a:off x="736848" y="2655941"/>
          <a:ext cx="7945218" cy="2723895"/>
        </p:xfrm>
        <a:graphic>
          <a:graphicData uri="http://schemas.openxmlformats.org/drawingml/2006/table">
            <a:tbl>
              <a:tblPr firstRow="1" bandRow="1">
                <a:tableStyleId>{5C22544A-7EE6-4342-B048-85BDC9FD1C3A}</a:tableStyleId>
              </a:tblPr>
              <a:tblGrid>
                <a:gridCol w="1555357">
                  <a:extLst>
                    <a:ext uri="{9D8B030D-6E8A-4147-A177-3AD203B41FA5}">
                      <a16:colId xmlns:a16="http://schemas.microsoft.com/office/drawing/2014/main" val="269331990"/>
                    </a:ext>
                  </a:extLst>
                </a:gridCol>
                <a:gridCol w="6389861">
                  <a:extLst>
                    <a:ext uri="{9D8B030D-6E8A-4147-A177-3AD203B41FA5}">
                      <a16:colId xmlns:a16="http://schemas.microsoft.com/office/drawing/2014/main" val="1112692378"/>
                    </a:ext>
                  </a:extLst>
                </a:gridCol>
              </a:tblGrid>
              <a:tr h="452501">
                <a:tc>
                  <a:txBody>
                    <a:bodyPr/>
                    <a:lstStyle/>
                    <a:p>
                      <a:pPr algn="ctr"/>
                      <a:r>
                        <a:rPr kumimoji="1" lang="ja-JP" altLang="en-US" dirty="0"/>
                        <a:t>技法</a:t>
                      </a:r>
                    </a:p>
                  </a:txBody>
                  <a:tcPr anchor="ctr"/>
                </a:tc>
                <a:tc>
                  <a:txBody>
                    <a:bodyPr/>
                    <a:lstStyle/>
                    <a:p>
                      <a:pPr algn="ctr"/>
                      <a:r>
                        <a:rPr kumimoji="1" lang="ja-JP" altLang="en-US" dirty="0"/>
                        <a:t>説明</a:t>
                      </a:r>
                    </a:p>
                  </a:txBody>
                  <a:tcPr anchor="ctr"/>
                </a:tc>
                <a:extLst>
                  <a:ext uri="{0D108BD9-81ED-4DB2-BD59-A6C34878D82A}">
                    <a16:rowId xmlns:a16="http://schemas.microsoft.com/office/drawing/2014/main" val="1075715669"/>
                  </a:ext>
                </a:extLst>
              </a:tr>
              <a:tr h="803724">
                <a:tc>
                  <a:txBody>
                    <a:bodyPr/>
                    <a:lstStyle/>
                    <a:p>
                      <a:pPr algn="ctr"/>
                      <a:r>
                        <a:rPr kumimoji="1" lang="ja-JP" altLang="en-US" dirty="0">
                          <a:solidFill>
                            <a:srgbClr val="FF0000"/>
                          </a:solidFill>
                        </a:rPr>
                        <a:t>同値分割</a:t>
                      </a:r>
                    </a:p>
                  </a:txBody>
                  <a:tcPr anchor="ctr"/>
                </a:tc>
                <a:tc>
                  <a:txBody>
                    <a:bodyPr/>
                    <a:lstStyle/>
                    <a:p>
                      <a:pPr algn="ctr"/>
                      <a:r>
                        <a:rPr kumimoji="1" lang="ja-JP" altLang="en-US" sz="2000" dirty="0">
                          <a:solidFill>
                            <a:srgbClr val="FF0000"/>
                          </a:solidFill>
                        </a:rPr>
                        <a:t>データをグループ分けし</a:t>
                      </a:r>
                      <a:r>
                        <a:rPr kumimoji="1" lang="en-US" altLang="ja-JP" sz="2000" dirty="0">
                          <a:solidFill>
                            <a:srgbClr val="FF0000"/>
                          </a:solidFill>
                        </a:rPr>
                        <a:t>,</a:t>
                      </a:r>
                      <a:r>
                        <a:rPr kumimoji="1" lang="ja-JP" altLang="en-US" sz="2000" dirty="0">
                          <a:solidFill>
                            <a:srgbClr val="FF0000"/>
                          </a:solidFill>
                        </a:rPr>
                        <a:t>各グループから抽出したデータをテストデータとする</a:t>
                      </a:r>
                    </a:p>
                  </a:txBody>
                  <a:tcPr anchor="ctr"/>
                </a:tc>
                <a:extLst>
                  <a:ext uri="{0D108BD9-81ED-4DB2-BD59-A6C34878D82A}">
                    <a16:rowId xmlns:a16="http://schemas.microsoft.com/office/drawing/2014/main" val="3274942233"/>
                  </a:ext>
                </a:extLst>
              </a:tr>
              <a:tr h="733835">
                <a:tc>
                  <a:txBody>
                    <a:bodyPr/>
                    <a:lstStyle/>
                    <a:p>
                      <a:pPr algn="ctr"/>
                      <a:r>
                        <a:rPr kumimoji="1" lang="ja-JP" altLang="en-US" dirty="0"/>
                        <a:t>境界値分析</a:t>
                      </a:r>
                    </a:p>
                  </a:txBody>
                  <a:tcPr anchor="ctr"/>
                </a:tc>
                <a:tc>
                  <a:txBody>
                    <a:bodyPr/>
                    <a:lstStyle/>
                    <a:p>
                      <a:pPr algn="ctr"/>
                      <a:r>
                        <a:rPr kumimoji="1" lang="ja-JP" altLang="en-US" sz="2000" dirty="0"/>
                        <a:t>有効と無効の境界データを取り出してテストデータとする</a:t>
                      </a:r>
                    </a:p>
                  </a:txBody>
                  <a:tcPr anchor="ctr"/>
                </a:tc>
                <a:extLst>
                  <a:ext uri="{0D108BD9-81ED-4DB2-BD59-A6C34878D82A}">
                    <a16:rowId xmlns:a16="http://schemas.microsoft.com/office/drawing/2014/main" val="3738441247"/>
                  </a:ext>
                </a:extLst>
              </a:tr>
              <a:tr h="733835">
                <a:tc>
                  <a:txBody>
                    <a:bodyPr/>
                    <a:lstStyle/>
                    <a:p>
                      <a:pPr algn="ctr"/>
                      <a:r>
                        <a:rPr kumimoji="1" lang="ja-JP" altLang="en-US" dirty="0"/>
                        <a:t>エラー推測</a:t>
                      </a:r>
                    </a:p>
                  </a:txBody>
                  <a:tcPr anchor="ctr"/>
                </a:tc>
                <a:tc>
                  <a:txBody>
                    <a:bodyPr/>
                    <a:lstStyle/>
                    <a:p>
                      <a:pPr algn="ctr"/>
                      <a:r>
                        <a:rPr kumimoji="1" lang="ja-JP" altLang="en-US" sz="2000" dirty="0"/>
                        <a:t>エラーが起こりやすいパターンを推測しテストデータを作る</a:t>
                      </a:r>
                    </a:p>
                  </a:txBody>
                  <a:tcPr anchor="ctr"/>
                </a:tc>
                <a:extLst>
                  <a:ext uri="{0D108BD9-81ED-4DB2-BD59-A6C34878D82A}">
                    <a16:rowId xmlns:a16="http://schemas.microsoft.com/office/drawing/2014/main" val="604647550"/>
                  </a:ext>
                </a:extLst>
              </a:tr>
            </a:tbl>
          </a:graphicData>
        </a:graphic>
      </p:graphicFrame>
      <p:sp>
        <p:nvSpPr>
          <p:cNvPr id="7" name="フッター プレースホルダー 6">
            <a:extLst>
              <a:ext uri="{FF2B5EF4-FFF2-40B4-BE49-F238E27FC236}">
                <a16:creationId xmlns:a16="http://schemas.microsoft.com/office/drawing/2014/main" id="{31745668-6AD1-4B9A-8BC4-87282FAAE9E8}"/>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8" name="スライド番号プレースホルダー 7">
            <a:extLst>
              <a:ext uri="{FF2B5EF4-FFF2-40B4-BE49-F238E27FC236}">
                <a16:creationId xmlns:a16="http://schemas.microsoft.com/office/drawing/2014/main" id="{EAE1489C-F563-4B18-8266-3E6F7FE7EB84}"/>
              </a:ext>
            </a:extLst>
          </p:cNvPr>
          <p:cNvSpPr>
            <a:spLocks noGrp="1"/>
          </p:cNvSpPr>
          <p:nvPr>
            <p:ph type="sldNum" sz="quarter" idx="12"/>
          </p:nvPr>
        </p:nvSpPr>
        <p:spPr/>
        <p:txBody>
          <a:bodyPr/>
          <a:lstStyle/>
          <a:p>
            <a:fld id="{9ED8222F-189A-4DFE-9F2B-19A1BB655325}" type="slidenum">
              <a:rPr kumimoji="1" lang="ja-JP" altLang="en-US" smtClean="0"/>
              <a:t>6</a:t>
            </a:fld>
            <a:endParaRPr kumimoji="1" lang="ja-JP" altLang="en-US"/>
          </a:p>
        </p:txBody>
      </p:sp>
    </p:spTree>
    <p:extLst>
      <p:ext uri="{BB962C8B-B14F-4D97-AF65-F5344CB8AC3E}">
        <p14:creationId xmlns:p14="http://schemas.microsoft.com/office/powerpoint/2010/main" val="2985554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C51B41-8837-40A5-A884-93799AF54B5C}"/>
              </a:ext>
            </a:extLst>
          </p:cNvPr>
          <p:cNvSpPr>
            <a:spLocks noGrp="1"/>
          </p:cNvSpPr>
          <p:nvPr>
            <p:ph type="title"/>
          </p:nvPr>
        </p:nvSpPr>
        <p:spPr/>
        <p:txBody>
          <a:bodyPr/>
          <a:lstStyle/>
          <a:p>
            <a:r>
              <a:rPr kumimoji="1" lang="ja-JP" altLang="en-US" dirty="0"/>
              <a:t>同値分割</a:t>
            </a:r>
          </a:p>
        </p:txBody>
      </p:sp>
      <p:sp>
        <p:nvSpPr>
          <p:cNvPr id="3" name="コンテンツ プレースホルダー 2">
            <a:extLst>
              <a:ext uri="{FF2B5EF4-FFF2-40B4-BE49-F238E27FC236}">
                <a16:creationId xmlns:a16="http://schemas.microsoft.com/office/drawing/2014/main" id="{1A79017D-B6E5-428D-B56A-93C1D48A0B51}"/>
              </a:ext>
            </a:extLst>
          </p:cNvPr>
          <p:cNvSpPr>
            <a:spLocks noGrp="1"/>
          </p:cNvSpPr>
          <p:nvPr>
            <p:ph idx="1"/>
          </p:nvPr>
        </p:nvSpPr>
        <p:spPr/>
        <p:txBody>
          <a:bodyPr/>
          <a:lstStyle/>
          <a:p>
            <a:endParaRPr kumimoji="1" lang="en-US" altLang="ja-JP" dirty="0"/>
          </a:p>
          <a:p>
            <a:r>
              <a:rPr kumimoji="1" lang="ja-JP" altLang="en-US" sz="2800" dirty="0"/>
              <a:t>（例）時刻を入力するプログラムの場合</a:t>
            </a:r>
            <a:endParaRPr kumimoji="1" lang="en-US" altLang="ja-JP" sz="2800" dirty="0"/>
          </a:p>
          <a:p>
            <a:endParaRPr kumimoji="1" lang="en-US" altLang="ja-JP" sz="2800" dirty="0"/>
          </a:p>
          <a:p>
            <a:r>
              <a:rPr lang="ja-JP" altLang="en-US" sz="2800" dirty="0"/>
              <a:t>正常な値のグループ 「</a:t>
            </a:r>
            <a:r>
              <a:rPr lang="en-US" altLang="ja-JP" sz="2800" dirty="0"/>
              <a:t>0</a:t>
            </a:r>
            <a:r>
              <a:rPr lang="ja-JP" altLang="en-US" sz="2800" dirty="0"/>
              <a:t>～</a:t>
            </a:r>
            <a:r>
              <a:rPr lang="en-US" altLang="ja-JP" sz="2800" dirty="0"/>
              <a:t>23</a:t>
            </a:r>
            <a:r>
              <a:rPr lang="ja-JP" altLang="en-US" sz="2800" dirty="0"/>
              <a:t>」 から１つ </a:t>
            </a:r>
            <a:r>
              <a:rPr lang="en-US" altLang="ja-JP" sz="2800" dirty="0"/>
              <a:t>(8</a:t>
            </a:r>
            <a:r>
              <a:rPr lang="ja-JP" altLang="en-US" sz="2800" dirty="0"/>
              <a:t>など</a:t>
            </a:r>
            <a:r>
              <a:rPr lang="en-US" altLang="ja-JP" sz="2800" dirty="0"/>
              <a:t>)</a:t>
            </a:r>
          </a:p>
          <a:p>
            <a:r>
              <a:rPr lang="ja-JP" altLang="en-US" sz="2800" dirty="0"/>
              <a:t>グループに含まれない異常な値を１つ </a:t>
            </a:r>
            <a:r>
              <a:rPr lang="en-US" altLang="ja-JP" sz="2800" dirty="0"/>
              <a:t>(30</a:t>
            </a:r>
            <a:r>
              <a:rPr lang="ja-JP" altLang="en-US" sz="2800" dirty="0"/>
              <a:t>など</a:t>
            </a:r>
            <a:r>
              <a:rPr lang="en-US" altLang="ja-JP" sz="2800" dirty="0"/>
              <a:t>)</a:t>
            </a:r>
          </a:p>
          <a:p>
            <a:r>
              <a:rPr lang="ja-JP" altLang="en-US" sz="2800" dirty="0"/>
              <a:t>を選びテストデータとする</a:t>
            </a:r>
            <a:endParaRPr lang="en-US" altLang="ja-JP" sz="2800" dirty="0"/>
          </a:p>
        </p:txBody>
      </p:sp>
      <p:sp>
        <p:nvSpPr>
          <p:cNvPr id="4" name="フッター プレースホルダー 3">
            <a:extLst>
              <a:ext uri="{FF2B5EF4-FFF2-40B4-BE49-F238E27FC236}">
                <a16:creationId xmlns:a16="http://schemas.microsoft.com/office/drawing/2014/main" id="{346950A7-49E6-4047-B054-F9380B41BC5F}"/>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1F8FCD86-56A9-433D-8AFF-5DBEE1108484}"/>
              </a:ext>
            </a:extLst>
          </p:cNvPr>
          <p:cNvSpPr>
            <a:spLocks noGrp="1"/>
          </p:cNvSpPr>
          <p:nvPr>
            <p:ph type="sldNum" sz="quarter" idx="12"/>
          </p:nvPr>
        </p:nvSpPr>
        <p:spPr/>
        <p:txBody>
          <a:bodyPr/>
          <a:lstStyle/>
          <a:p>
            <a:fld id="{9ED8222F-189A-4DFE-9F2B-19A1BB655325}" type="slidenum">
              <a:rPr kumimoji="1" lang="ja-JP" altLang="en-US" smtClean="0"/>
              <a:t>7</a:t>
            </a:fld>
            <a:endParaRPr kumimoji="1" lang="ja-JP" altLang="en-US"/>
          </a:p>
        </p:txBody>
      </p:sp>
    </p:spTree>
    <p:extLst>
      <p:ext uri="{BB962C8B-B14F-4D97-AF65-F5344CB8AC3E}">
        <p14:creationId xmlns:p14="http://schemas.microsoft.com/office/powerpoint/2010/main" val="1192544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0F77FD-0568-4EBA-809C-84CA08FCEB40}"/>
              </a:ext>
            </a:extLst>
          </p:cNvPr>
          <p:cNvSpPr>
            <a:spLocks noGrp="1"/>
          </p:cNvSpPr>
          <p:nvPr>
            <p:ph type="title"/>
          </p:nvPr>
        </p:nvSpPr>
        <p:spPr/>
        <p:txBody>
          <a:bodyPr/>
          <a:lstStyle/>
          <a:p>
            <a:r>
              <a:rPr kumimoji="1" lang="ja-JP" altLang="en-US" dirty="0"/>
              <a:t>ブラックボックステスト</a:t>
            </a:r>
          </a:p>
        </p:txBody>
      </p:sp>
      <p:graphicFrame>
        <p:nvGraphicFramePr>
          <p:cNvPr id="6" name="コンテンツ プレースホルダー 5">
            <a:extLst>
              <a:ext uri="{FF2B5EF4-FFF2-40B4-BE49-F238E27FC236}">
                <a16:creationId xmlns:a16="http://schemas.microsoft.com/office/drawing/2014/main" id="{0F81EAA6-3639-4AD5-BE41-7F85E800854D}"/>
              </a:ext>
            </a:extLst>
          </p:cNvPr>
          <p:cNvGraphicFramePr>
            <a:graphicFrameLocks noGrp="1"/>
          </p:cNvGraphicFramePr>
          <p:nvPr>
            <p:ph idx="1"/>
            <p:extLst>
              <p:ext uri="{D42A27DB-BD31-4B8C-83A1-F6EECF244321}">
                <p14:modId xmlns:p14="http://schemas.microsoft.com/office/powerpoint/2010/main" val="2851272902"/>
              </p:ext>
            </p:extLst>
          </p:nvPr>
        </p:nvGraphicFramePr>
        <p:xfrm>
          <a:off x="736848" y="2655941"/>
          <a:ext cx="7945218" cy="2723895"/>
        </p:xfrm>
        <a:graphic>
          <a:graphicData uri="http://schemas.openxmlformats.org/drawingml/2006/table">
            <a:tbl>
              <a:tblPr firstRow="1" bandRow="1">
                <a:tableStyleId>{5C22544A-7EE6-4342-B048-85BDC9FD1C3A}</a:tableStyleId>
              </a:tblPr>
              <a:tblGrid>
                <a:gridCol w="1555357">
                  <a:extLst>
                    <a:ext uri="{9D8B030D-6E8A-4147-A177-3AD203B41FA5}">
                      <a16:colId xmlns:a16="http://schemas.microsoft.com/office/drawing/2014/main" val="269331990"/>
                    </a:ext>
                  </a:extLst>
                </a:gridCol>
                <a:gridCol w="6389861">
                  <a:extLst>
                    <a:ext uri="{9D8B030D-6E8A-4147-A177-3AD203B41FA5}">
                      <a16:colId xmlns:a16="http://schemas.microsoft.com/office/drawing/2014/main" val="1112692378"/>
                    </a:ext>
                  </a:extLst>
                </a:gridCol>
              </a:tblGrid>
              <a:tr h="452501">
                <a:tc>
                  <a:txBody>
                    <a:bodyPr/>
                    <a:lstStyle/>
                    <a:p>
                      <a:pPr algn="ctr"/>
                      <a:r>
                        <a:rPr kumimoji="1" lang="ja-JP" altLang="en-US" dirty="0"/>
                        <a:t>技法</a:t>
                      </a:r>
                    </a:p>
                  </a:txBody>
                  <a:tcPr anchor="ctr"/>
                </a:tc>
                <a:tc>
                  <a:txBody>
                    <a:bodyPr/>
                    <a:lstStyle/>
                    <a:p>
                      <a:pPr algn="ctr"/>
                      <a:r>
                        <a:rPr kumimoji="1" lang="ja-JP" altLang="en-US" dirty="0"/>
                        <a:t>説明</a:t>
                      </a:r>
                    </a:p>
                  </a:txBody>
                  <a:tcPr anchor="ctr"/>
                </a:tc>
                <a:extLst>
                  <a:ext uri="{0D108BD9-81ED-4DB2-BD59-A6C34878D82A}">
                    <a16:rowId xmlns:a16="http://schemas.microsoft.com/office/drawing/2014/main" val="1075715669"/>
                  </a:ext>
                </a:extLst>
              </a:tr>
              <a:tr h="803724">
                <a:tc>
                  <a:txBody>
                    <a:bodyPr/>
                    <a:lstStyle/>
                    <a:p>
                      <a:pPr algn="ctr"/>
                      <a:r>
                        <a:rPr kumimoji="1" lang="ja-JP" altLang="en-US" dirty="0">
                          <a:solidFill>
                            <a:schemeClr val="tx1"/>
                          </a:solidFill>
                        </a:rPr>
                        <a:t>同値分割</a:t>
                      </a:r>
                    </a:p>
                  </a:txBody>
                  <a:tcPr anchor="ctr"/>
                </a:tc>
                <a:tc>
                  <a:txBody>
                    <a:bodyPr/>
                    <a:lstStyle/>
                    <a:p>
                      <a:pPr algn="ctr"/>
                      <a:r>
                        <a:rPr kumimoji="1" lang="ja-JP" altLang="en-US" sz="2000" dirty="0">
                          <a:solidFill>
                            <a:schemeClr val="tx1"/>
                          </a:solidFill>
                        </a:rPr>
                        <a:t>データをグループ分けし</a:t>
                      </a:r>
                      <a:r>
                        <a:rPr kumimoji="1" lang="en-US" altLang="ja-JP" sz="2000" dirty="0">
                          <a:solidFill>
                            <a:schemeClr val="tx1"/>
                          </a:solidFill>
                        </a:rPr>
                        <a:t>,</a:t>
                      </a:r>
                      <a:r>
                        <a:rPr kumimoji="1" lang="ja-JP" altLang="en-US" sz="2000" dirty="0">
                          <a:solidFill>
                            <a:schemeClr val="tx1"/>
                          </a:solidFill>
                        </a:rPr>
                        <a:t>各グループから抽出したデータをテストデータとする</a:t>
                      </a:r>
                    </a:p>
                  </a:txBody>
                  <a:tcPr anchor="ctr"/>
                </a:tc>
                <a:extLst>
                  <a:ext uri="{0D108BD9-81ED-4DB2-BD59-A6C34878D82A}">
                    <a16:rowId xmlns:a16="http://schemas.microsoft.com/office/drawing/2014/main" val="3274942233"/>
                  </a:ext>
                </a:extLst>
              </a:tr>
              <a:tr h="733835">
                <a:tc>
                  <a:txBody>
                    <a:bodyPr/>
                    <a:lstStyle/>
                    <a:p>
                      <a:pPr algn="ctr"/>
                      <a:r>
                        <a:rPr kumimoji="1" lang="ja-JP" altLang="en-US" dirty="0">
                          <a:solidFill>
                            <a:srgbClr val="FF0000"/>
                          </a:solidFill>
                        </a:rPr>
                        <a:t>境界値分析</a:t>
                      </a:r>
                    </a:p>
                  </a:txBody>
                  <a:tcPr anchor="ctr"/>
                </a:tc>
                <a:tc>
                  <a:txBody>
                    <a:bodyPr/>
                    <a:lstStyle/>
                    <a:p>
                      <a:pPr algn="ctr"/>
                      <a:r>
                        <a:rPr kumimoji="1" lang="ja-JP" altLang="en-US" sz="2000" dirty="0">
                          <a:solidFill>
                            <a:srgbClr val="FF0000"/>
                          </a:solidFill>
                        </a:rPr>
                        <a:t>有効と無効の境界データを取り出してテストデータとする</a:t>
                      </a:r>
                    </a:p>
                  </a:txBody>
                  <a:tcPr anchor="ctr"/>
                </a:tc>
                <a:extLst>
                  <a:ext uri="{0D108BD9-81ED-4DB2-BD59-A6C34878D82A}">
                    <a16:rowId xmlns:a16="http://schemas.microsoft.com/office/drawing/2014/main" val="3738441247"/>
                  </a:ext>
                </a:extLst>
              </a:tr>
              <a:tr h="733835">
                <a:tc>
                  <a:txBody>
                    <a:bodyPr/>
                    <a:lstStyle/>
                    <a:p>
                      <a:pPr algn="ctr"/>
                      <a:r>
                        <a:rPr kumimoji="1" lang="ja-JP" altLang="en-US" dirty="0"/>
                        <a:t>エラー推測</a:t>
                      </a:r>
                    </a:p>
                  </a:txBody>
                  <a:tcPr anchor="ctr"/>
                </a:tc>
                <a:tc>
                  <a:txBody>
                    <a:bodyPr/>
                    <a:lstStyle/>
                    <a:p>
                      <a:pPr algn="ctr"/>
                      <a:r>
                        <a:rPr kumimoji="1" lang="ja-JP" altLang="en-US" sz="2000" dirty="0"/>
                        <a:t>エラーが起こりやすいパターンを推測しテストデータを作る</a:t>
                      </a:r>
                    </a:p>
                  </a:txBody>
                  <a:tcPr anchor="ctr"/>
                </a:tc>
                <a:extLst>
                  <a:ext uri="{0D108BD9-81ED-4DB2-BD59-A6C34878D82A}">
                    <a16:rowId xmlns:a16="http://schemas.microsoft.com/office/drawing/2014/main" val="604647550"/>
                  </a:ext>
                </a:extLst>
              </a:tr>
            </a:tbl>
          </a:graphicData>
        </a:graphic>
      </p:graphicFrame>
      <p:sp>
        <p:nvSpPr>
          <p:cNvPr id="3" name="フッター プレースホルダー 2">
            <a:extLst>
              <a:ext uri="{FF2B5EF4-FFF2-40B4-BE49-F238E27FC236}">
                <a16:creationId xmlns:a16="http://schemas.microsoft.com/office/drawing/2014/main" id="{30D42621-7311-4531-8AD1-457F5771081E}"/>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4" name="スライド番号プレースホルダー 3">
            <a:extLst>
              <a:ext uri="{FF2B5EF4-FFF2-40B4-BE49-F238E27FC236}">
                <a16:creationId xmlns:a16="http://schemas.microsoft.com/office/drawing/2014/main" id="{4F1C5DCD-940A-470B-9505-0185974D80AF}"/>
              </a:ext>
            </a:extLst>
          </p:cNvPr>
          <p:cNvSpPr>
            <a:spLocks noGrp="1"/>
          </p:cNvSpPr>
          <p:nvPr>
            <p:ph type="sldNum" sz="quarter" idx="12"/>
          </p:nvPr>
        </p:nvSpPr>
        <p:spPr/>
        <p:txBody>
          <a:bodyPr/>
          <a:lstStyle/>
          <a:p>
            <a:fld id="{9ED8222F-189A-4DFE-9F2B-19A1BB655325}" type="slidenum">
              <a:rPr kumimoji="1" lang="ja-JP" altLang="en-US" smtClean="0"/>
              <a:t>8</a:t>
            </a:fld>
            <a:endParaRPr kumimoji="1" lang="ja-JP" altLang="en-US"/>
          </a:p>
        </p:txBody>
      </p:sp>
    </p:spTree>
    <p:extLst>
      <p:ext uri="{BB962C8B-B14F-4D97-AF65-F5344CB8AC3E}">
        <p14:creationId xmlns:p14="http://schemas.microsoft.com/office/powerpoint/2010/main" val="2765723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03B759-BAF2-4C36-BAA8-E9D4562536E2}"/>
              </a:ext>
            </a:extLst>
          </p:cNvPr>
          <p:cNvSpPr>
            <a:spLocks noGrp="1"/>
          </p:cNvSpPr>
          <p:nvPr>
            <p:ph type="title"/>
          </p:nvPr>
        </p:nvSpPr>
        <p:spPr/>
        <p:txBody>
          <a:bodyPr/>
          <a:lstStyle/>
          <a:p>
            <a:r>
              <a:rPr kumimoji="1" lang="ja-JP" altLang="en-US" dirty="0"/>
              <a:t>境界値分析</a:t>
            </a:r>
          </a:p>
        </p:txBody>
      </p:sp>
      <p:sp>
        <p:nvSpPr>
          <p:cNvPr id="3" name="コンテンツ プレースホルダー 2">
            <a:extLst>
              <a:ext uri="{FF2B5EF4-FFF2-40B4-BE49-F238E27FC236}">
                <a16:creationId xmlns:a16="http://schemas.microsoft.com/office/drawing/2014/main" id="{E0CADA72-9322-454E-8935-8E3E2CC25A46}"/>
              </a:ext>
            </a:extLst>
          </p:cNvPr>
          <p:cNvSpPr>
            <a:spLocks noGrp="1"/>
          </p:cNvSpPr>
          <p:nvPr>
            <p:ph idx="1"/>
          </p:nvPr>
        </p:nvSpPr>
        <p:spPr/>
        <p:txBody>
          <a:bodyPr>
            <a:normAutofit/>
          </a:bodyPr>
          <a:lstStyle/>
          <a:p>
            <a:endParaRPr kumimoji="1" lang="en-US" altLang="ja-JP" sz="2800" dirty="0"/>
          </a:p>
          <a:p>
            <a:r>
              <a:rPr lang="ja-JP" altLang="en-US" sz="2800" dirty="0"/>
              <a:t>（例）時刻を入力するプログラムの場合</a:t>
            </a:r>
          </a:p>
          <a:p>
            <a:endParaRPr kumimoji="1" lang="en-US" altLang="ja-JP" sz="2800" dirty="0"/>
          </a:p>
          <a:p>
            <a:r>
              <a:rPr kumimoji="1" lang="ja-JP" altLang="en-US" sz="2800" dirty="0"/>
              <a:t>正常なデータとして</a:t>
            </a:r>
            <a:r>
              <a:rPr kumimoji="1" lang="en-US" altLang="ja-JP" sz="2800" dirty="0"/>
              <a:t>”0”,</a:t>
            </a:r>
            <a:r>
              <a:rPr kumimoji="1" lang="ja-JP" altLang="en-US" sz="2800" dirty="0"/>
              <a:t>異常なデータとして</a:t>
            </a:r>
            <a:r>
              <a:rPr kumimoji="1" lang="en-US" altLang="ja-JP" sz="2800" dirty="0"/>
              <a:t>”-1”</a:t>
            </a:r>
          </a:p>
          <a:p>
            <a:r>
              <a:rPr kumimoji="1" lang="ja-JP" altLang="en-US" sz="2800" dirty="0"/>
              <a:t>また</a:t>
            </a:r>
            <a:r>
              <a:rPr kumimoji="1" lang="en-US" altLang="ja-JP" sz="2800" dirty="0"/>
              <a:t>,</a:t>
            </a:r>
            <a:r>
              <a:rPr kumimoji="1" lang="ja-JP" altLang="en-US" sz="2800" dirty="0"/>
              <a:t>正常なデータ</a:t>
            </a:r>
            <a:r>
              <a:rPr kumimoji="1" lang="en-US" altLang="ja-JP" sz="2800" dirty="0"/>
              <a:t>”23”,</a:t>
            </a:r>
            <a:r>
              <a:rPr kumimoji="1" lang="ja-JP" altLang="en-US" sz="2800" dirty="0"/>
              <a:t>異常なデータ</a:t>
            </a:r>
            <a:r>
              <a:rPr kumimoji="1" lang="en-US" altLang="ja-JP" sz="2800" dirty="0"/>
              <a:t>”24”</a:t>
            </a:r>
          </a:p>
          <a:p>
            <a:r>
              <a:rPr kumimoji="1" lang="ja-JP" altLang="en-US" sz="2800" dirty="0"/>
              <a:t>などをとる</a:t>
            </a:r>
            <a:endParaRPr kumimoji="1" lang="en-US" altLang="ja-JP" sz="2800" dirty="0"/>
          </a:p>
        </p:txBody>
      </p:sp>
      <p:sp>
        <p:nvSpPr>
          <p:cNvPr id="4" name="フッター プレースホルダー 3">
            <a:extLst>
              <a:ext uri="{FF2B5EF4-FFF2-40B4-BE49-F238E27FC236}">
                <a16:creationId xmlns:a16="http://schemas.microsoft.com/office/drawing/2014/main" id="{D9D2741B-7D9E-449F-B2AD-654B1DCE2A0C}"/>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32948A6F-4A24-4332-8190-8AF3B1527C41}"/>
              </a:ext>
            </a:extLst>
          </p:cNvPr>
          <p:cNvSpPr>
            <a:spLocks noGrp="1"/>
          </p:cNvSpPr>
          <p:nvPr>
            <p:ph type="sldNum" sz="quarter" idx="12"/>
          </p:nvPr>
        </p:nvSpPr>
        <p:spPr/>
        <p:txBody>
          <a:bodyPr/>
          <a:lstStyle/>
          <a:p>
            <a:fld id="{9ED8222F-189A-4DFE-9F2B-19A1BB655325}" type="slidenum">
              <a:rPr kumimoji="1" lang="ja-JP" altLang="en-US" smtClean="0"/>
              <a:t>9</a:t>
            </a:fld>
            <a:endParaRPr kumimoji="1" lang="ja-JP" altLang="en-US"/>
          </a:p>
        </p:txBody>
      </p:sp>
    </p:spTree>
    <p:extLst>
      <p:ext uri="{BB962C8B-B14F-4D97-AF65-F5344CB8AC3E}">
        <p14:creationId xmlns:p14="http://schemas.microsoft.com/office/powerpoint/2010/main" val="3527725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0F77FD-0568-4EBA-809C-84CA08FCEB40}"/>
              </a:ext>
            </a:extLst>
          </p:cNvPr>
          <p:cNvSpPr>
            <a:spLocks noGrp="1"/>
          </p:cNvSpPr>
          <p:nvPr>
            <p:ph type="title"/>
          </p:nvPr>
        </p:nvSpPr>
        <p:spPr/>
        <p:txBody>
          <a:bodyPr/>
          <a:lstStyle/>
          <a:p>
            <a:r>
              <a:rPr kumimoji="1" lang="ja-JP" altLang="en-US" dirty="0"/>
              <a:t>ブラックボックステスト</a:t>
            </a:r>
          </a:p>
        </p:txBody>
      </p:sp>
      <p:graphicFrame>
        <p:nvGraphicFramePr>
          <p:cNvPr id="6" name="コンテンツ プレースホルダー 5">
            <a:extLst>
              <a:ext uri="{FF2B5EF4-FFF2-40B4-BE49-F238E27FC236}">
                <a16:creationId xmlns:a16="http://schemas.microsoft.com/office/drawing/2014/main" id="{0F81EAA6-3639-4AD5-BE41-7F85E800854D}"/>
              </a:ext>
            </a:extLst>
          </p:cNvPr>
          <p:cNvGraphicFramePr>
            <a:graphicFrameLocks noGrp="1"/>
          </p:cNvGraphicFramePr>
          <p:nvPr>
            <p:ph idx="1"/>
            <p:extLst>
              <p:ext uri="{D42A27DB-BD31-4B8C-83A1-F6EECF244321}">
                <p14:modId xmlns:p14="http://schemas.microsoft.com/office/powerpoint/2010/main" val="3876295854"/>
              </p:ext>
            </p:extLst>
          </p:nvPr>
        </p:nvGraphicFramePr>
        <p:xfrm>
          <a:off x="736848" y="2655941"/>
          <a:ext cx="7945218" cy="2723895"/>
        </p:xfrm>
        <a:graphic>
          <a:graphicData uri="http://schemas.openxmlformats.org/drawingml/2006/table">
            <a:tbl>
              <a:tblPr firstRow="1" bandRow="1">
                <a:tableStyleId>{5C22544A-7EE6-4342-B048-85BDC9FD1C3A}</a:tableStyleId>
              </a:tblPr>
              <a:tblGrid>
                <a:gridCol w="1555357">
                  <a:extLst>
                    <a:ext uri="{9D8B030D-6E8A-4147-A177-3AD203B41FA5}">
                      <a16:colId xmlns:a16="http://schemas.microsoft.com/office/drawing/2014/main" val="269331990"/>
                    </a:ext>
                  </a:extLst>
                </a:gridCol>
                <a:gridCol w="6389861">
                  <a:extLst>
                    <a:ext uri="{9D8B030D-6E8A-4147-A177-3AD203B41FA5}">
                      <a16:colId xmlns:a16="http://schemas.microsoft.com/office/drawing/2014/main" val="1112692378"/>
                    </a:ext>
                  </a:extLst>
                </a:gridCol>
              </a:tblGrid>
              <a:tr h="452501">
                <a:tc>
                  <a:txBody>
                    <a:bodyPr/>
                    <a:lstStyle/>
                    <a:p>
                      <a:pPr algn="ctr"/>
                      <a:r>
                        <a:rPr kumimoji="1" lang="ja-JP" altLang="en-US" dirty="0"/>
                        <a:t>技法</a:t>
                      </a:r>
                    </a:p>
                  </a:txBody>
                  <a:tcPr anchor="ctr"/>
                </a:tc>
                <a:tc>
                  <a:txBody>
                    <a:bodyPr/>
                    <a:lstStyle/>
                    <a:p>
                      <a:pPr algn="ctr"/>
                      <a:r>
                        <a:rPr kumimoji="1" lang="ja-JP" altLang="en-US" dirty="0"/>
                        <a:t>説明</a:t>
                      </a:r>
                    </a:p>
                  </a:txBody>
                  <a:tcPr anchor="ctr"/>
                </a:tc>
                <a:extLst>
                  <a:ext uri="{0D108BD9-81ED-4DB2-BD59-A6C34878D82A}">
                    <a16:rowId xmlns:a16="http://schemas.microsoft.com/office/drawing/2014/main" val="1075715669"/>
                  </a:ext>
                </a:extLst>
              </a:tr>
              <a:tr h="803724">
                <a:tc>
                  <a:txBody>
                    <a:bodyPr/>
                    <a:lstStyle/>
                    <a:p>
                      <a:pPr algn="ctr"/>
                      <a:r>
                        <a:rPr kumimoji="1" lang="ja-JP" altLang="en-US" dirty="0">
                          <a:solidFill>
                            <a:schemeClr val="tx1"/>
                          </a:solidFill>
                        </a:rPr>
                        <a:t>同値分割</a:t>
                      </a:r>
                    </a:p>
                  </a:txBody>
                  <a:tcPr anchor="ctr"/>
                </a:tc>
                <a:tc>
                  <a:txBody>
                    <a:bodyPr/>
                    <a:lstStyle/>
                    <a:p>
                      <a:pPr algn="ctr"/>
                      <a:r>
                        <a:rPr kumimoji="1" lang="ja-JP" altLang="en-US" sz="2000" dirty="0">
                          <a:solidFill>
                            <a:schemeClr val="tx1"/>
                          </a:solidFill>
                        </a:rPr>
                        <a:t>データをグループ分けし</a:t>
                      </a:r>
                      <a:r>
                        <a:rPr kumimoji="1" lang="en-US" altLang="ja-JP" sz="2000" dirty="0">
                          <a:solidFill>
                            <a:schemeClr val="tx1"/>
                          </a:solidFill>
                        </a:rPr>
                        <a:t>,</a:t>
                      </a:r>
                      <a:r>
                        <a:rPr kumimoji="1" lang="ja-JP" altLang="en-US" sz="2000" dirty="0">
                          <a:solidFill>
                            <a:schemeClr val="tx1"/>
                          </a:solidFill>
                        </a:rPr>
                        <a:t>各グループから抽出したデータをテストデータとする</a:t>
                      </a:r>
                    </a:p>
                  </a:txBody>
                  <a:tcPr anchor="ctr"/>
                </a:tc>
                <a:extLst>
                  <a:ext uri="{0D108BD9-81ED-4DB2-BD59-A6C34878D82A}">
                    <a16:rowId xmlns:a16="http://schemas.microsoft.com/office/drawing/2014/main" val="3274942233"/>
                  </a:ext>
                </a:extLst>
              </a:tr>
              <a:tr h="733835">
                <a:tc>
                  <a:txBody>
                    <a:bodyPr/>
                    <a:lstStyle/>
                    <a:p>
                      <a:pPr algn="ctr"/>
                      <a:r>
                        <a:rPr kumimoji="1" lang="ja-JP" altLang="en-US" dirty="0"/>
                        <a:t>境界値分析</a:t>
                      </a:r>
                    </a:p>
                  </a:txBody>
                  <a:tcPr anchor="ctr"/>
                </a:tc>
                <a:tc>
                  <a:txBody>
                    <a:bodyPr/>
                    <a:lstStyle/>
                    <a:p>
                      <a:pPr algn="ctr"/>
                      <a:r>
                        <a:rPr kumimoji="1" lang="ja-JP" altLang="en-US" sz="2000" dirty="0"/>
                        <a:t>有効と無効の境界データを取り出してテストデータとする</a:t>
                      </a:r>
                    </a:p>
                  </a:txBody>
                  <a:tcPr anchor="ctr"/>
                </a:tc>
                <a:extLst>
                  <a:ext uri="{0D108BD9-81ED-4DB2-BD59-A6C34878D82A}">
                    <a16:rowId xmlns:a16="http://schemas.microsoft.com/office/drawing/2014/main" val="3738441247"/>
                  </a:ext>
                </a:extLst>
              </a:tr>
              <a:tr h="733835">
                <a:tc>
                  <a:txBody>
                    <a:bodyPr/>
                    <a:lstStyle/>
                    <a:p>
                      <a:pPr algn="ctr"/>
                      <a:r>
                        <a:rPr kumimoji="1" lang="ja-JP" altLang="en-US" dirty="0">
                          <a:solidFill>
                            <a:srgbClr val="FF0000"/>
                          </a:solidFill>
                        </a:rPr>
                        <a:t>エラー推測</a:t>
                      </a:r>
                    </a:p>
                  </a:txBody>
                  <a:tcPr anchor="ctr"/>
                </a:tc>
                <a:tc>
                  <a:txBody>
                    <a:bodyPr/>
                    <a:lstStyle/>
                    <a:p>
                      <a:pPr algn="ctr"/>
                      <a:r>
                        <a:rPr kumimoji="1" lang="ja-JP" altLang="en-US" sz="2000" dirty="0">
                          <a:solidFill>
                            <a:srgbClr val="FF0000"/>
                          </a:solidFill>
                        </a:rPr>
                        <a:t>エラーが起こりやすいパターンを推測しテストデータを作る</a:t>
                      </a:r>
                    </a:p>
                  </a:txBody>
                  <a:tcPr anchor="ctr"/>
                </a:tc>
                <a:extLst>
                  <a:ext uri="{0D108BD9-81ED-4DB2-BD59-A6C34878D82A}">
                    <a16:rowId xmlns:a16="http://schemas.microsoft.com/office/drawing/2014/main" val="604647550"/>
                  </a:ext>
                </a:extLst>
              </a:tr>
            </a:tbl>
          </a:graphicData>
        </a:graphic>
      </p:graphicFrame>
      <p:sp>
        <p:nvSpPr>
          <p:cNvPr id="3" name="フッター プレースホルダー 2">
            <a:extLst>
              <a:ext uri="{FF2B5EF4-FFF2-40B4-BE49-F238E27FC236}">
                <a16:creationId xmlns:a16="http://schemas.microsoft.com/office/drawing/2014/main" id="{840C0394-0CD1-4AD9-BC3E-4128F249E99F}"/>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4" name="スライド番号プレースホルダー 3">
            <a:extLst>
              <a:ext uri="{FF2B5EF4-FFF2-40B4-BE49-F238E27FC236}">
                <a16:creationId xmlns:a16="http://schemas.microsoft.com/office/drawing/2014/main" id="{A1CF8F32-9BC4-4759-9213-D9B17D04BA0C}"/>
              </a:ext>
            </a:extLst>
          </p:cNvPr>
          <p:cNvSpPr>
            <a:spLocks noGrp="1"/>
          </p:cNvSpPr>
          <p:nvPr>
            <p:ph type="sldNum" sz="quarter" idx="12"/>
          </p:nvPr>
        </p:nvSpPr>
        <p:spPr/>
        <p:txBody>
          <a:bodyPr/>
          <a:lstStyle/>
          <a:p>
            <a:fld id="{9ED8222F-189A-4DFE-9F2B-19A1BB655325}" type="slidenum">
              <a:rPr kumimoji="1" lang="ja-JP" altLang="en-US" smtClean="0"/>
              <a:t>10</a:t>
            </a:fld>
            <a:endParaRPr kumimoji="1" lang="ja-JP" altLang="en-US"/>
          </a:p>
        </p:txBody>
      </p:sp>
    </p:spTree>
    <p:extLst>
      <p:ext uri="{BB962C8B-B14F-4D97-AF65-F5344CB8AC3E}">
        <p14:creationId xmlns:p14="http://schemas.microsoft.com/office/powerpoint/2010/main" val="178127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3BA659-73DD-4063-9DD5-F71B3F87AF5F}"/>
              </a:ext>
            </a:extLst>
          </p:cNvPr>
          <p:cNvSpPr>
            <a:spLocks noGrp="1"/>
          </p:cNvSpPr>
          <p:nvPr>
            <p:ph type="title"/>
          </p:nvPr>
        </p:nvSpPr>
        <p:spPr/>
        <p:txBody>
          <a:bodyPr/>
          <a:lstStyle/>
          <a:p>
            <a:r>
              <a:rPr kumimoji="1" lang="ja-JP" altLang="en-US" dirty="0"/>
              <a:t>エラー推測</a:t>
            </a:r>
          </a:p>
        </p:txBody>
      </p:sp>
      <p:sp>
        <p:nvSpPr>
          <p:cNvPr id="3" name="コンテンツ プレースホルダー 2">
            <a:extLst>
              <a:ext uri="{FF2B5EF4-FFF2-40B4-BE49-F238E27FC236}">
                <a16:creationId xmlns:a16="http://schemas.microsoft.com/office/drawing/2014/main" id="{73ECFA7F-86F2-47AD-9BC9-2764AA738DFC}"/>
              </a:ext>
            </a:extLst>
          </p:cNvPr>
          <p:cNvSpPr>
            <a:spLocks noGrp="1"/>
          </p:cNvSpPr>
          <p:nvPr>
            <p:ph idx="1"/>
          </p:nvPr>
        </p:nvSpPr>
        <p:spPr/>
        <p:txBody>
          <a:bodyPr>
            <a:normAutofit/>
          </a:bodyPr>
          <a:lstStyle/>
          <a:p>
            <a:endParaRPr kumimoji="1" lang="en-US" altLang="ja-JP" sz="2800" dirty="0"/>
          </a:p>
          <a:p>
            <a:r>
              <a:rPr lang="ja-JP" altLang="en-US" sz="2800" dirty="0"/>
              <a:t>（例）時刻を入力するプログラムの場合</a:t>
            </a:r>
            <a:endParaRPr lang="en-US" altLang="ja-JP" sz="2800" dirty="0"/>
          </a:p>
          <a:p>
            <a:endParaRPr lang="en-US" altLang="ja-JP" sz="2800" dirty="0"/>
          </a:p>
          <a:p>
            <a:r>
              <a:rPr lang="ja-JP" altLang="en-US" sz="2800" dirty="0"/>
              <a:t>処理を忘れがちである</a:t>
            </a:r>
            <a:r>
              <a:rPr lang="en-US" altLang="ja-JP" sz="2800" dirty="0"/>
              <a:t>NULL</a:t>
            </a:r>
            <a:r>
              <a:rPr lang="ja-JP" altLang="en-US" sz="2800" dirty="0"/>
              <a:t>（空データ）や</a:t>
            </a:r>
            <a:r>
              <a:rPr lang="en-US" altLang="ja-JP" sz="2800" dirty="0"/>
              <a:t>,</a:t>
            </a:r>
          </a:p>
          <a:p>
            <a:r>
              <a:rPr lang="ja-JP" altLang="en-US" sz="2800" dirty="0"/>
              <a:t>言語によって扱いが異なる実数値</a:t>
            </a:r>
            <a:r>
              <a:rPr lang="en-US" altLang="ja-JP" sz="2800" dirty="0"/>
              <a:t>(12.0)</a:t>
            </a:r>
            <a:r>
              <a:rPr lang="ja-JP" altLang="en-US" sz="2800" dirty="0"/>
              <a:t>など</a:t>
            </a:r>
          </a:p>
          <a:p>
            <a:endParaRPr kumimoji="1" lang="ja-JP" altLang="en-US" sz="2800" dirty="0"/>
          </a:p>
        </p:txBody>
      </p:sp>
      <p:sp>
        <p:nvSpPr>
          <p:cNvPr id="4" name="フッター プレースホルダー 3">
            <a:extLst>
              <a:ext uri="{FF2B5EF4-FFF2-40B4-BE49-F238E27FC236}">
                <a16:creationId xmlns:a16="http://schemas.microsoft.com/office/drawing/2014/main" id="{623C37DB-77E7-4D28-B4F4-D3355E1AC562}"/>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2C512E74-65F8-4EFB-AF32-5B80D7A78E1B}"/>
              </a:ext>
            </a:extLst>
          </p:cNvPr>
          <p:cNvSpPr>
            <a:spLocks noGrp="1"/>
          </p:cNvSpPr>
          <p:nvPr>
            <p:ph type="sldNum" sz="quarter" idx="12"/>
          </p:nvPr>
        </p:nvSpPr>
        <p:spPr/>
        <p:txBody>
          <a:bodyPr/>
          <a:lstStyle/>
          <a:p>
            <a:fld id="{9ED8222F-189A-4DFE-9F2B-19A1BB655325}" type="slidenum">
              <a:rPr kumimoji="1" lang="ja-JP" altLang="en-US" smtClean="0"/>
              <a:t>11</a:t>
            </a:fld>
            <a:endParaRPr kumimoji="1" lang="ja-JP" altLang="en-US"/>
          </a:p>
        </p:txBody>
      </p:sp>
    </p:spTree>
    <p:extLst>
      <p:ext uri="{BB962C8B-B14F-4D97-AF65-F5344CB8AC3E}">
        <p14:creationId xmlns:p14="http://schemas.microsoft.com/office/powerpoint/2010/main" val="3270439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164BFC-02FB-4D83-843E-81F0AEAC7944}"/>
              </a:ext>
            </a:extLst>
          </p:cNvPr>
          <p:cNvSpPr>
            <a:spLocks noGrp="1"/>
          </p:cNvSpPr>
          <p:nvPr>
            <p:ph type="title"/>
          </p:nvPr>
        </p:nvSpPr>
        <p:spPr/>
        <p:txBody>
          <a:bodyPr/>
          <a:lstStyle/>
          <a:p>
            <a:r>
              <a:rPr kumimoji="1" lang="ja-JP" altLang="en-US" dirty="0"/>
              <a:t>結合テストのテスト項目</a:t>
            </a:r>
          </a:p>
        </p:txBody>
      </p:sp>
      <p:sp>
        <p:nvSpPr>
          <p:cNvPr id="3" name="コンテンツ プレースホルダー 2">
            <a:extLst>
              <a:ext uri="{FF2B5EF4-FFF2-40B4-BE49-F238E27FC236}">
                <a16:creationId xmlns:a16="http://schemas.microsoft.com/office/drawing/2014/main" id="{667E2EB5-1FEE-4E3B-936B-0B54B06B1B75}"/>
              </a:ext>
            </a:extLst>
          </p:cNvPr>
          <p:cNvSpPr>
            <a:spLocks noGrp="1"/>
          </p:cNvSpPr>
          <p:nvPr>
            <p:ph idx="1"/>
          </p:nvPr>
        </p:nvSpPr>
        <p:spPr/>
        <p:txBody>
          <a:bodyPr>
            <a:normAutofit lnSpcReduction="10000"/>
          </a:bodyPr>
          <a:lstStyle/>
          <a:p>
            <a:pPr>
              <a:buFont typeface="Wingdings" panose="05000000000000000000" pitchFamily="2" charset="2"/>
              <a:buChar char="l"/>
            </a:pPr>
            <a:endParaRPr lang="en-US" altLang="ja-JP" sz="2800" dirty="0"/>
          </a:p>
          <a:p>
            <a:pPr>
              <a:buFont typeface="Wingdings" panose="05000000000000000000" pitchFamily="2" charset="2"/>
              <a:buChar char="l"/>
            </a:pPr>
            <a:r>
              <a:rPr lang="ja-JP" altLang="en-US" sz="2800" dirty="0"/>
              <a:t>必要なテスト項目数 → プログラム文の約 </a:t>
            </a:r>
            <a:r>
              <a:rPr lang="en-US" altLang="ja-JP" sz="2800" dirty="0"/>
              <a:t>1 / 20</a:t>
            </a:r>
          </a:p>
          <a:p>
            <a:pPr marL="0" indent="0">
              <a:buNone/>
            </a:pPr>
            <a:r>
              <a:rPr lang="ja-JP" altLang="en-US" sz="2800" dirty="0"/>
              <a:t>　（例）プログラム文の数が</a:t>
            </a:r>
            <a:r>
              <a:rPr lang="en-US" altLang="ja-JP" sz="2800" dirty="0"/>
              <a:t>10</a:t>
            </a:r>
            <a:r>
              <a:rPr lang="ja-JP" altLang="en-US" sz="2800" dirty="0"/>
              <a:t>万であれば</a:t>
            </a:r>
            <a:r>
              <a:rPr lang="en-US" altLang="ja-JP" sz="2800" dirty="0"/>
              <a:t>,</a:t>
            </a:r>
            <a:r>
              <a:rPr lang="ja-JP" altLang="en-US" sz="2800" dirty="0"/>
              <a:t>そのテスト項目数は</a:t>
            </a:r>
            <a:endParaRPr lang="en-US" altLang="ja-JP" sz="2800" dirty="0"/>
          </a:p>
          <a:p>
            <a:pPr marL="0" indent="0">
              <a:buNone/>
            </a:pPr>
            <a:r>
              <a:rPr lang="ja-JP" altLang="en-US" sz="2800" dirty="0"/>
              <a:t>　　　　約</a:t>
            </a:r>
            <a:r>
              <a:rPr lang="en-US" altLang="ja-JP" sz="2800" dirty="0"/>
              <a:t>5,000</a:t>
            </a:r>
            <a:r>
              <a:rPr lang="ja-JP" altLang="en-US" sz="2800" dirty="0"/>
              <a:t>項目になる</a:t>
            </a:r>
            <a:endParaRPr lang="en-US" altLang="ja-JP" sz="2800" dirty="0"/>
          </a:p>
          <a:p>
            <a:pPr marL="0" indent="0">
              <a:buNone/>
            </a:pPr>
            <a:endParaRPr lang="en-US" altLang="ja-JP" sz="2800" dirty="0"/>
          </a:p>
          <a:p>
            <a:pPr marL="0" indent="0" algn="ctr">
              <a:buNone/>
            </a:pPr>
            <a:endParaRPr lang="en-US" altLang="ja-JP" sz="2800" dirty="0"/>
          </a:p>
          <a:p>
            <a:pPr marL="0" indent="0" algn="ctr">
              <a:buNone/>
            </a:pPr>
            <a:r>
              <a:rPr lang="ja-JP" altLang="en-US" sz="2800" dirty="0"/>
              <a:t>結合テストには</a:t>
            </a:r>
            <a:r>
              <a:rPr lang="en-US" altLang="ja-JP" sz="2800" dirty="0"/>
              <a:t>,</a:t>
            </a:r>
            <a:r>
              <a:rPr lang="ja-JP" altLang="en-US" sz="2800" dirty="0"/>
              <a:t>かなりの手間と時間を要する！</a:t>
            </a:r>
            <a:endParaRPr lang="en-US" altLang="ja-JP" sz="2800" dirty="0"/>
          </a:p>
        </p:txBody>
      </p:sp>
      <p:sp>
        <p:nvSpPr>
          <p:cNvPr id="5" name="矢印: 下 4">
            <a:extLst>
              <a:ext uri="{FF2B5EF4-FFF2-40B4-BE49-F238E27FC236}">
                <a16:creationId xmlns:a16="http://schemas.microsoft.com/office/drawing/2014/main" id="{B8B72BEB-C54A-4708-94DF-D056597B9BA2}"/>
              </a:ext>
            </a:extLst>
          </p:cNvPr>
          <p:cNvSpPr/>
          <p:nvPr/>
        </p:nvSpPr>
        <p:spPr>
          <a:xfrm>
            <a:off x="4042299" y="4341181"/>
            <a:ext cx="825624" cy="5326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a:p>
        </p:txBody>
      </p:sp>
      <p:sp>
        <p:nvSpPr>
          <p:cNvPr id="6" name="フッター プレースホルダー 5">
            <a:extLst>
              <a:ext uri="{FF2B5EF4-FFF2-40B4-BE49-F238E27FC236}">
                <a16:creationId xmlns:a16="http://schemas.microsoft.com/office/drawing/2014/main" id="{B851D121-3C17-40D1-AD16-F52F9DF7207E}"/>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7" name="スライド番号プレースホルダー 6">
            <a:extLst>
              <a:ext uri="{FF2B5EF4-FFF2-40B4-BE49-F238E27FC236}">
                <a16:creationId xmlns:a16="http://schemas.microsoft.com/office/drawing/2014/main" id="{5D005AC7-BB90-4B37-9A51-FC478A299A27}"/>
              </a:ext>
            </a:extLst>
          </p:cNvPr>
          <p:cNvSpPr>
            <a:spLocks noGrp="1"/>
          </p:cNvSpPr>
          <p:nvPr>
            <p:ph type="sldNum" sz="quarter" idx="12"/>
          </p:nvPr>
        </p:nvSpPr>
        <p:spPr/>
        <p:txBody>
          <a:bodyPr/>
          <a:lstStyle/>
          <a:p>
            <a:fld id="{9ED8222F-189A-4DFE-9F2B-19A1BB655325}" type="slidenum">
              <a:rPr kumimoji="1" lang="ja-JP" altLang="en-US" smtClean="0"/>
              <a:t>12</a:t>
            </a:fld>
            <a:endParaRPr kumimoji="1" lang="ja-JP" altLang="en-US"/>
          </a:p>
        </p:txBody>
      </p:sp>
    </p:spTree>
    <p:extLst>
      <p:ext uri="{BB962C8B-B14F-4D97-AF65-F5344CB8AC3E}">
        <p14:creationId xmlns:p14="http://schemas.microsoft.com/office/powerpoint/2010/main" val="532538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CBD524-DE43-409B-9AF8-638D4DAE1F11}"/>
              </a:ext>
            </a:extLst>
          </p:cNvPr>
          <p:cNvSpPr>
            <a:spLocks noGrp="1"/>
          </p:cNvSpPr>
          <p:nvPr>
            <p:ph type="title"/>
          </p:nvPr>
        </p:nvSpPr>
        <p:spPr/>
        <p:txBody>
          <a:bodyPr/>
          <a:lstStyle/>
          <a:p>
            <a:r>
              <a:rPr kumimoji="1" lang="ja-JP" altLang="en-US" dirty="0"/>
              <a:t>総合テスト</a:t>
            </a:r>
          </a:p>
        </p:txBody>
      </p:sp>
      <p:sp>
        <p:nvSpPr>
          <p:cNvPr id="3" name="コンテンツ プレースホルダー 2">
            <a:extLst>
              <a:ext uri="{FF2B5EF4-FFF2-40B4-BE49-F238E27FC236}">
                <a16:creationId xmlns:a16="http://schemas.microsoft.com/office/drawing/2014/main" id="{A9DF51EE-9FA9-4325-8203-EC3708AB1A57}"/>
              </a:ext>
            </a:extLst>
          </p:cNvPr>
          <p:cNvSpPr>
            <a:spLocks noGrp="1"/>
          </p:cNvSpPr>
          <p:nvPr>
            <p:ph idx="1"/>
          </p:nvPr>
        </p:nvSpPr>
        <p:spPr/>
        <p:txBody>
          <a:bodyPr>
            <a:normAutofit/>
          </a:bodyPr>
          <a:lstStyle/>
          <a:p>
            <a:pPr>
              <a:buFont typeface="Wingdings" panose="05000000000000000000" pitchFamily="2" charset="2"/>
              <a:buChar char="l"/>
            </a:pPr>
            <a:endParaRPr kumimoji="1" lang="en-US" altLang="ja-JP" sz="2800" dirty="0"/>
          </a:p>
          <a:p>
            <a:pPr>
              <a:buFont typeface="Wingdings" panose="05000000000000000000" pitchFamily="2" charset="2"/>
              <a:buChar char="l"/>
            </a:pPr>
            <a:r>
              <a:rPr kumimoji="1" lang="ja-JP" altLang="en-US" sz="2800" dirty="0"/>
              <a:t>システムの最終確認となる</a:t>
            </a:r>
            <a:endParaRPr kumimoji="1" lang="en-US" altLang="ja-JP" sz="2800" dirty="0"/>
          </a:p>
          <a:p>
            <a:pPr>
              <a:buFont typeface="Wingdings" panose="05000000000000000000" pitchFamily="2" charset="2"/>
              <a:buChar char="l"/>
            </a:pPr>
            <a:r>
              <a:rPr kumimoji="1" lang="ja-JP" altLang="en-US" sz="2800" dirty="0"/>
              <a:t>本番と同じような環境を用いる</a:t>
            </a:r>
            <a:endParaRPr kumimoji="1" lang="en-US" altLang="ja-JP" sz="2800" dirty="0"/>
          </a:p>
          <a:p>
            <a:pPr>
              <a:buFont typeface="Wingdings" panose="05000000000000000000" pitchFamily="2" charset="2"/>
              <a:buChar char="l"/>
            </a:pPr>
            <a:r>
              <a:rPr kumimoji="1" lang="ja-JP" altLang="en-US" sz="2800" dirty="0"/>
              <a:t>確認する項目を機能要件</a:t>
            </a:r>
            <a:r>
              <a:rPr kumimoji="1" lang="en-US" altLang="ja-JP" sz="2800" dirty="0"/>
              <a:t>,</a:t>
            </a:r>
            <a:r>
              <a:rPr kumimoji="1" lang="ja-JP" altLang="en-US" sz="2800" u="sng" dirty="0">
                <a:solidFill>
                  <a:schemeClr val="tx1"/>
                </a:solidFill>
              </a:rPr>
              <a:t>非機能要件</a:t>
            </a:r>
            <a:r>
              <a:rPr kumimoji="1" lang="ja-JP" altLang="en-US" sz="2800" dirty="0"/>
              <a:t>に分けてテストを行う</a:t>
            </a:r>
            <a:endParaRPr kumimoji="1" lang="en-US" altLang="ja-JP" sz="2800" dirty="0"/>
          </a:p>
        </p:txBody>
      </p:sp>
      <p:sp>
        <p:nvSpPr>
          <p:cNvPr id="4" name="フッター プレースホルダー 3">
            <a:extLst>
              <a:ext uri="{FF2B5EF4-FFF2-40B4-BE49-F238E27FC236}">
                <a16:creationId xmlns:a16="http://schemas.microsoft.com/office/drawing/2014/main" id="{5B8A1E57-C23F-4672-B332-0A4CB206EB07}"/>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BF6C185B-E91A-4626-B4EF-894B21C33BE5}"/>
              </a:ext>
            </a:extLst>
          </p:cNvPr>
          <p:cNvSpPr>
            <a:spLocks noGrp="1"/>
          </p:cNvSpPr>
          <p:nvPr>
            <p:ph type="sldNum" sz="quarter" idx="12"/>
          </p:nvPr>
        </p:nvSpPr>
        <p:spPr/>
        <p:txBody>
          <a:bodyPr/>
          <a:lstStyle/>
          <a:p>
            <a:fld id="{9ED8222F-189A-4DFE-9F2B-19A1BB655325}" type="slidenum">
              <a:rPr kumimoji="1" lang="ja-JP" altLang="en-US" smtClean="0"/>
              <a:t>13</a:t>
            </a:fld>
            <a:endParaRPr kumimoji="1" lang="ja-JP" altLang="en-US"/>
          </a:p>
        </p:txBody>
      </p:sp>
    </p:spTree>
    <p:extLst>
      <p:ext uri="{BB962C8B-B14F-4D97-AF65-F5344CB8AC3E}">
        <p14:creationId xmlns:p14="http://schemas.microsoft.com/office/powerpoint/2010/main" val="1426062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038873-13EB-41EA-BE27-46620EEC8C5D}"/>
              </a:ext>
            </a:extLst>
          </p:cNvPr>
          <p:cNvSpPr>
            <a:spLocks noGrp="1"/>
          </p:cNvSpPr>
          <p:nvPr>
            <p:ph type="title"/>
          </p:nvPr>
        </p:nvSpPr>
        <p:spPr/>
        <p:txBody>
          <a:bodyPr/>
          <a:lstStyle/>
          <a:p>
            <a:r>
              <a:rPr kumimoji="1" lang="ja-JP" altLang="en-US" dirty="0"/>
              <a:t>結合テストに必要な観点</a:t>
            </a:r>
          </a:p>
        </p:txBody>
      </p:sp>
      <p:sp>
        <p:nvSpPr>
          <p:cNvPr id="3" name="コンテンツ プレースホルダー 2">
            <a:extLst>
              <a:ext uri="{FF2B5EF4-FFF2-40B4-BE49-F238E27FC236}">
                <a16:creationId xmlns:a16="http://schemas.microsoft.com/office/drawing/2014/main" id="{9C23B462-485A-4055-8DB2-F53F9E5A51EF}"/>
              </a:ext>
            </a:extLst>
          </p:cNvPr>
          <p:cNvSpPr>
            <a:spLocks noGrp="1"/>
          </p:cNvSpPr>
          <p:nvPr>
            <p:ph idx="1"/>
          </p:nvPr>
        </p:nvSpPr>
        <p:spPr/>
        <p:txBody>
          <a:bodyPr>
            <a:normAutofit/>
          </a:bodyPr>
          <a:lstStyle/>
          <a:p>
            <a:pPr>
              <a:buFont typeface="Wingdings" panose="05000000000000000000" pitchFamily="2" charset="2"/>
              <a:buChar char="l"/>
            </a:pPr>
            <a:endParaRPr kumimoji="1" lang="en-US" altLang="ja-JP" sz="2800" dirty="0"/>
          </a:p>
          <a:p>
            <a:pPr>
              <a:buFont typeface="Wingdings" panose="05000000000000000000" pitchFamily="2" charset="2"/>
              <a:buChar char="l"/>
            </a:pPr>
            <a:r>
              <a:rPr kumimoji="1" lang="ja-JP" altLang="en-US" sz="2800" dirty="0"/>
              <a:t>過負荷時動作</a:t>
            </a:r>
            <a:endParaRPr kumimoji="1" lang="en-US" altLang="ja-JP" sz="2800" dirty="0"/>
          </a:p>
          <a:p>
            <a:pPr>
              <a:buFont typeface="Wingdings" panose="05000000000000000000" pitchFamily="2" charset="2"/>
              <a:buChar char="l"/>
            </a:pPr>
            <a:r>
              <a:rPr kumimoji="1" lang="ja-JP" altLang="en-US" sz="2800" dirty="0"/>
              <a:t>処理性能</a:t>
            </a:r>
            <a:endParaRPr kumimoji="1" lang="en-US" altLang="ja-JP" sz="2800" dirty="0"/>
          </a:p>
          <a:p>
            <a:pPr>
              <a:buFont typeface="Wingdings" panose="05000000000000000000" pitchFamily="2" charset="2"/>
              <a:buChar char="l"/>
            </a:pPr>
            <a:r>
              <a:rPr kumimoji="1" lang="ja-JP" altLang="en-US" sz="2800" dirty="0"/>
              <a:t>障害回復性能</a:t>
            </a:r>
            <a:endParaRPr kumimoji="1" lang="en-US" altLang="ja-JP" sz="2800" dirty="0"/>
          </a:p>
          <a:p>
            <a:pPr>
              <a:buFont typeface="Wingdings" panose="05000000000000000000" pitchFamily="2" charset="2"/>
              <a:buChar char="l"/>
            </a:pPr>
            <a:r>
              <a:rPr kumimoji="1" lang="ja-JP" altLang="en-US" sz="2800" dirty="0"/>
              <a:t>保守運用機能</a:t>
            </a:r>
            <a:endParaRPr kumimoji="1" lang="en-US" altLang="ja-JP" sz="2800" dirty="0"/>
          </a:p>
          <a:p>
            <a:pPr>
              <a:buFont typeface="Wingdings" panose="05000000000000000000" pitchFamily="2" charset="2"/>
              <a:buChar char="l"/>
            </a:pPr>
            <a:r>
              <a:rPr kumimoji="1" lang="ja-JP" altLang="en-US" sz="2800" dirty="0"/>
              <a:t>操作応答</a:t>
            </a:r>
          </a:p>
        </p:txBody>
      </p:sp>
      <p:sp>
        <p:nvSpPr>
          <p:cNvPr id="4" name="フッター プレースホルダー 3">
            <a:extLst>
              <a:ext uri="{FF2B5EF4-FFF2-40B4-BE49-F238E27FC236}">
                <a16:creationId xmlns:a16="http://schemas.microsoft.com/office/drawing/2014/main" id="{A37656FB-346C-4582-8A5B-6C8E7C3BDB61}"/>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DC22B447-0038-4B35-978C-45BAEA9EBF7C}"/>
              </a:ext>
            </a:extLst>
          </p:cNvPr>
          <p:cNvSpPr>
            <a:spLocks noGrp="1"/>
          </p:cNvSpPr>
          <p:nvPr>
            <p:ph type="sldNum" sz="quarter" idx="12"/>
          </p:nvPr>
        </p:nvSpPr>
        <p:spPr/>
        <p:txBody>
          <a:bodyPr/>
          <a:lstStyle/>
          <a:p>
            <a:fld id="{9ED8222F-189A-4DFE-9F2B-19A1BB655325}" type="slidenum">
              <a:rPr kumimoji="1" lang="ja-JP" altLang="en-US" smtClean="0"/>
              <a:t>14</a:t>
            </a:fld>
            <a:endParaRPr kumimoji="1" lang="ja-JP" altLang="en-US"/>
          </a:p>
        </p:txBody>
      </p:sp>
    </p:spTree>
    <p:extLst>
      <p:ext uri="{BB962C8B-B14F-4D97-AF65-F5344CB8AC3E}">
        <p14:creationId xmlns:p14="http://schemas.microsoft.com/office/powerpoint/2010/main" val="3463392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15DD92-6469-476A-806A-8CB26DBFEF40}"/>
              </a:ext>
            </a:extLst>
          </p:cNvPr>
          <p:cNvSpPr>
            <a:spLocks noGrp="1"/>
          </p:cNvSpPr>
          <p:nvPr>
            <p:ph type="title"/>
          </p:nvPr>
        </p:nvSpPr>
        <p:spPr/>
        <p:txBody>
          <a:bodyPr/>
          <a:lstStyle/>
          <a:p>
            <a:r>
              <a:rPr kumimoji="1" lang="ja-JP" altLang="en-US" dirty="0"/>
              <a:t>品質保証</a:t>
            </a:r>
          </a:p>
        </p:txBody>
      </p:sp>
      <p:sp>
        <p:nvSpPr>
          <p:cNvPr id="3" name="コンテンツ プレースホルダー 2">
            <a:extLst>
              <a:ext uri="{FF2B5EF4-FFF2-40B4-BE49-F238E27FC236}">
                <a16:creationId xmlns:a16="http://schemas.microsoft.com/office/drawing/2014/main" id="{059949E9-CDF3-4301-9ED4-058818972E77}"/>
              </a:ext>
            </a:extLst>
          </p:cNvPr>
          <p:cNvSpPr>
            <a:spLocks noGrp="1"/>
          </p:cNvSpPr>
          <p:nvPr>
            <p:ph idx="1"/>
          </p:nvPr>
        </p:nvSpPr>
        <p:spPr/>
        <p:txBody>
          <a:bodyPr>
            <a:normAutofit/>
          </a:bodyPr>
          <a:lstStyle/>
          <a:p>
            <a:pPr marL="0" indent="0">
              <a:buNone/>
            </a:pPr>
            <a:endParaRPr kumimoji="1" lang="en-US" altLang="ja-JP" sz="2800" dirty="0"/>
          </a:p>
          <a:p>
            <a:pPr>
              <a:buFont typeface="Wingdings" panose="05000000000000000000" pitchFamily="2" charset="2"/>
              <a:buChar char="l"/>
            </a:pPr>
            <a:r>
              <a:rPr kumimoji="1" lang="ja-JP" altLang="en-US" sz="2800" dirty="0"/>
              <a:t>テストが十分に行われたことの確認</a:t>
            </a:r>
            <a:endParaRPr kumimoji="1" lang="en-US" altLang="ja-JP" sz="2800" dirty="0"/>
          </a:p>
          <a:p>
            <a:pPr>
              <a:buFont typeface="Wingdings" panose="05000000000000000000" pitchFamily="2" charset="2"/>
              <a:buChar char="l"/>
            </a:pPr>
            <a:r>
              <a:rPr kumimoji="1" lang="ja-JP" altLang="en-US" sz="2800" dirty="0"/>
              <a:t>バグがいつ無くなるかを判断する</a:t>
            </a:r>
            <a:endParaRPr kumimoji="1" lang="en-US" altLang="ja-JP" sz="2800" dirty="0"/>
          </a:p>
          <a:p>
            <a:pPr>
              <a:buFont typeface="Wingdings" panose="05000000000000000000" pitchFamily="2" charset="2"/>
              <a:buChar char="l"/>
            </a:pPr>
            <a:endParaRPr kumimoji="1" lang="en-US" altLang="ja-JP" sz="2800" dirty="0"/>
          </a:p>
          <a:p>
            <a:pPr marL="0" indent="0">
              <a:buNone/>
            </a:pPr>
            <a:endParaRPr kumimoji="1" lang="en-US" altLang="ja-JP" sz="2800" dirty="0"/>
          </a:p>
          <a:p>
            <a:pPr marL="0" indent="0">
              <a:buNone/>
            </a:pPr>
            <a:r>
              <a:rPr kumimoji="1" lang="ja-JP" altLang="en-US" sz="2800" dirty="0"/>
              <a:t>　</a:t>
            </a:r>
            <a:r>
              <a:rPr kumimoji="1" lang="ja-JP" altLang="en-US" sz="2800" dirty="0">
                <a:solidFill>
                  <a:srgbClr val="FF0000"/>
                </a:solidFill>
              </a:rPr>
              <a:t>バグ累積曲線</a:t>
            </a:r>
            <a:r>
              <a:rPr kumimoji="1" lang="ja-JP" altLang="en-US" sz="2800" dirty="0"/>
              <a:t>を用いて確認する</a:t>
            </a:r>
            <a:endParaRPr kumimoji="1" lang="en-US" altLang="ja-JP" sz="2800" dirty="0"/>
          </a:p>
        </p:txBody>
      </p:sp>
      <p:sp>
        <p:nvSpPr>
          <p:cNvPr id="4" name="矢印: 下 3">
            <a:extLst>
              <a:ext uri="{FF2B5EF4-FFF2-40B4-BE49-F238E27FC236}">
                <a16:creationId xmlns:a16="http://schemas.microsoft.com/office/drawing/2014/main" id="{47AE4F61-B153-4105-A523-DA3385F28ACB}"/>
              </a:ext>
            </a:extLst>
          </p:cNvPr>
          <p:cNvSpPr/>
          <p:nvPr/>
        </p:nvSpPr>
        <p:spPr>
          <a:xfrm>
            <a:off x="3524434" y="3737498"/>
            <a:ext cx="683582" cy="6036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ー 4">
            <a:extLst>
              <a:ext uri="{FF2B5EF4-FFF2-40B4-BE49-F238E27FC236}">
                <a16:creationId xmlns:a16="http://schemas.microsoft.com/office/drawing/2014/main" id="{38CE0EA8-FF9A-4507-A1CE-806FDF7606A0}"/>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スライド番号プレースホルダー 5">
            <a:extLst>
              <a:ext uri="{FF2B5EF4-FFF2-40B4-BE49-F238E27FC236}">
                <a16:creationId xmlns:a16="http://schemas.microsoft.com/office/drawing/2014/main" id="{4A3EB3FC-EC3A-4D60-A681-6CCD2D8D95F5}"/>
              </a:ext>
            </a:extLst>
          </p:cNvPr>
          <p:cNvSpPr>
            <a:spLocks noGrp="1"/>
          </p:cNvSpPr>
          <p:nvPr>
            <p:ph type="sldNum" sz="quarter" idx="12"/>
          </p:nvPr>
        </p:nvSpPr>
        <p:spPr/>
        <p:txBody>
          <a:bodyPr/>
          <a:lstStyle/>
          <a:p>
            <a:fld id="{9ED8222F-189A-4DFE-9F2B-19A1BB655325}" type="slidenum">
              <a:rPr kumimoji="1" lang="ja-JP" altLang="en-US" smtClean="0"/>
              <a:t>15</a:t>
            </a:fld>
            <a:endParaRPr kumimoji="1" lang="ja-JP" altLang="en-US"/>
          </a:p>
        </p:txBody>
      </p:sp>
    </p:spTree>
    <p:extLst>
      <p:ext uri="{BB962C8B-B14F-4D97-AF65-F5344CB8AC3E}">
        <p14:creationId xmlns:p14="http://schemas.microsoft.com/office/powerpoint/2010/main" val="1481407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四角形: 角を丸くする 3">
            <a:extLst>
              <a:ext uri="{FF2B5EF4-FFF2-40B4-BE49-F238E27FC236}">
                <a16:creationId xmlns:a16="http://schemas.microsoft.com/office/drawing/2014/main" id="{4B1D7DCE-484F-4B0E-9BD3-6BCF0DC8D590}"/>
              </a:ext>
            </a:extLst>
          </p:cNvPr>
          <p:cNvSpPr/>
          <p:nvPr/>
        </p:nvSpPr>
        <p:spPr>
          <a:xfrm>
            <a:off x="905522" y="3151573"/>
            <a:ext cx="7217546" cy="173114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6945C286-0B31-4D5C-ACBB-CEF1E70B6707}"/>
              </a:ext>
            </a:extLst>
          </p:cNvPr>
          <p:cNvSpPr>
            <a:spLocks noGrp="1"/>
          </p:cNvSpPr>
          <p:nvPr>
            <p:ph type="title"/>
          </p:nvPr>
        </p:nvSpPr>
        <p:spPr/>
        <p:txBody>
          <a:bodyPr/>
          <a:lstStyle/>
          <a:p>
            <a:r>
              <a:rPr kumimoji="1" lang="ja-JP" altLang="en-US" dirty="0"/>
              <a:t>バグ累積曲線</a:t>
            </a:r>
          </a:p>
        </p:txBody>
      </p:sp>
      <p:sp>
        <p:nvSpPr>
          <p:cNvPr id="3" name="コンテンツ プレースホルダー 2">
            <a:extLst>
              <a:ext uri="{FF2B5EF4-FFF2-40B4-BE49-F238E27FC236}">
                <a16:creationId xmlns:a16="http://schemas.microsoft.com/office/drawing/2014/main" id="{8EDB25EB-4080-4C50-A45F-99562B3897CE}"/>
              </a:ext>
            </a:extLst>
          </p:cNvPr>
          <p:cNvSpPr>
            <a:spLocks noGrp="1"/>
          </p:cNvSpPr>
          <p:nvPr>
            <p:ph idx="1"/>
          </p:nvPr>
        </p:nvSpPr>
        <p:spPr>
          <a:xfrm>
            <a:off x="822960" y="1845734"/>
            <a:ext cx="7543800" cy="4023360"/>
          </a:xfrm>
        </p:spPr>
        <p:txBody>
          <a:bodyPr>
            <a:normAutofit/>
          </a:bodyPr>
          <a:lstStyle/>
          <a:p>
            <a:pPr marL="0" indent="0">
              <a:buNone/>
            </a:pPr>
            <a:endParaRPr kumimoji="1" lang="en-US" altLang="ja-JP" sz="2800" dirty="0"/>
          </a:p>
          <a:p>
            <a:pPr marL="0" indent="0">
              <a:buNone/>
            </a:pPr>
            <a:r>
              <a:rPr kumimoji="1" lang="ja-JP" altLang="en-US" sz="2800" dirty="0"/>
              <a:t>　２つの大事な特徴</a:t>
            </a:r>
            <a:endParaRPr kumimoji="1" lang="en-US" altLang="ja-JP" sz="2800" dirty="0"/>
          </a:p>
          <a:p>
            <a:pPr marL="0" indent="0">
              <a:buNone/>
            </a:pPr>
            <a:endParaRPr kumimoji="1" lang="en-US" altLang="ja-JP" sz="2800" dirty="0"/>
          </a:p>
          <a:p>
            <a:pPr marL="0" indent="0">
              <a:buNone/>
            </a:pPr>
            <a:r>
              <a:rPr kumimoji="1" lang="ja-JP" altLang="en-US" sz="2800" dirty="0"/>
              <a:t>　（１）実施済みのテスト項目数は右肩上がり</a:t>
            </a:r>
            <a:endParaRPr kumimoji="1" lang="en-US" altLang="ja-JP" sz="2800" dirty="0"/>
          </a:p>
          <a:p>
            <a:pPr marL="0" indent="0">
              <a:buNone/>
            </a:pPr>
            <a:r>
              <a:rPr kumimoji="1" lang="ja-JP" altLang="en-US" sz="2800" dirty="0"/>
              <a:t>　（２）累計バグ数の変化は</a:t>
            </a:r>
            <a:r>
              <a:rPr kumimoji="1" lang="en-US" altLang="ja-JP" sz="2800" dirty="0"/>
              <a:t>S</a:t>
            </a:r>
            <a:r>
              <a:rPr kumimoji="1" lang="ja-JP" altLang="en-US" sz="2800" dirty="0"/>
              <a:t>字カーブ</a:t>
            </a:r>
          </a:p>
        </p:txBody>
      </p:sp>
      <p:sp>
        <p:nvSpPr>
          <p:cNvPr id="5" name="フッター プレースホルダー 4">
            <a:extLst>
              <a:ext uri="{FF2B5EF4-FFF2-40B4-BE49-F238E27FC236}">
                <a16:creationId xmlns:a16="http://schemas.microsoft.com/office/drawing/2014/main" id="{081B32F7-43A1-4E17-9346-5469D8BE820F}"/>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6" name="スライド番号プレースホルダー 5">
            <a:extLst>
              <a:ext uri="{FF2B5EF4-FFF2-40B4-BE49-F238E27FC236}">
                <a16:creationId xmlns:a16="http://schemas.microsoft.com/office/drawing/2014/main" id="{5DD6B0F0-D4FA-4010-9341-F899E81ED245}"/>
              </a:ext>
            </a:extLst>
          </p:cNvPr>
          <p:cNvSpPr>
            <a:spLocks noGrp="1"/>
          </p:cNvSpPr>
          <p:nvPr>
            <p:ph type="sldNum" sz="quarter" idx="12"/>
          </p:nvPr>
        </p:nvSpPr>
        <p:spPr/>
        <p:txBody>
          <a:bodyPr/>
          <a:lstStyle/>
          <a:p>
            <a:fld id="{9ED8222F-189A-4DFE-9F2B-19A1BB655325}" type="slidenum">
              <a:rPr kumimoji="1" lang="ja-JP" altLang="en-US" smtClean="0"/>
              <a:t>16</a:t>
            </a:fld>
            <a:endParaRPr kumimoji="1" lang="ja-JP" altLang="en-US"/>
          </a:p>
        </p:txBody>
      </p:sp>
    </p:spTree>
    <p:extLst>
      <p:ext uri="{BB962C8B-B14F-4D97-AF65-F5344CB8AC3E}">
        <p14:creationId xmlns:p14="http://schemas.microsoft.com/office/powerpoint/2010/main" val="2417932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楕円 26">
            <a:extLst>
              <a:ext uri="{FF2B5EF4-FFF2-40B4-BE49-F238E27FC236}">
                <a16:creationId xmlns:a16="http://schemas.microsoft.com/office/drawing/2014/main" id="{B7015722-DF51-4C73-B3CB-33E4642A7C6F}"/>
              </a:ext>
            </a:extLst>
          </p:cNvPr>
          <p:cNvSpPr/>
          <p:nvPr/>
        </p:nvSpPr>
        <p:spPr>
          <a:xfrm>
            <a:off x="5699463" y="2544323"/>
            <a:ext cx="1384917" cy="1388033"/>
          </a:xfrm>
          <a:prstGeom prst="ellipse">
            <a:avLst/>
          </a:prstGeom>
          <a:ln>
            <a:solidFill>
              <a:srgbClr val="00B05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E63B65F6-639A-4680-8F1E-F2C5833DC75C}"/>
              </a:ext>
            </a:extLst>
          </p:cNvPr>
          <p:cNvSpPr/>
          <p:nvPr/>
        </p:nvSpPr>
        <p:spPr>
          <a:xfrm>
            <a:off x="1145219" y="3656693"/>
            <a:ext cx="2361461" cy="2261183"/>
          </a:xfrm>
          <a:prstGeom prst="ellipse">
            <a:avLst/>
          </a:prstGeom>
          <a:ln>
            <a:solidFill>
              <a:srgbClr val="00B050"/>
            </a:solidFill>
            <a:prstDash val="lgDash"/>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27878E1D-703D-4AF7-84E9-FE1A34ACBC2E}"/>
              </a:ext>
            </a:extLst>
          </p:cNvPr>
          <p:cNvSpPr>
            <a:spLocks noGrp="1"/>
          </p:cNvSpPr>
          <p:nvPr>
            <p:ph type="title"/>
          </p:nvPr>
        </p:nvSpPr>
        <p:spPr/>
        <p:txBody>
          <a:bodyPr/>
          <a:lstStyle/>
          <a:p>
            <a:r>
              <a:rPr kumimoji="1" lang="ja-JP" altLang="en-US" dirty="0"/>
              <a:t>バグ累積曲線</a:t>
            </a:r>
          </a:p>
        </p:txBody>
      </p:sp>
      <p:cxnSp>
        <p:nvCxnSpPr>
          <p:cNvPr id="5" name="直線矢印コネクタ 4">
            <a:extLst>
              <a:ext uri="{FF2B5EF4-FFF2-40B4-BE49-F238E27FC236}">
                <a16:creationId xmlns:a16="http://schemas.microsoft.com/office/drawing/2014/main" id="{6D22D666-F405-42D5-B80C-8FA9732556B5}"/>
              </a:ext>
            </a:extLst>
          </p:cNvPr>
          <p:cNvCxnSpPr/>
          <p:nvPr/>
        </p:nvCxnSpPr>
        <p:spPr>
          <a:xfrm>
            <a:off x="1722268" y="5362113"/>
            <a:ext cx="5726097"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直線矢印コネクタ 6">
            <a:extLst>
              <a:ext uri="{FF2B5EF4-FFF2-40B4-BE49-F238E27FC236}">
                <a16:creationId xmlns:a16="http://schemas.microsoft.com/office/drawing/2014/main" id="{98AC5ABA-DA0E-4995-9183-06E3E91F0378}"/>
              </a:ext>
            </a:extLst>
          </p:cNvPr>
          <p:cNvCxnSpPr/>
          <p:nvPr/>
        </p:nvCxnSpPr>
        <p:spPr>
          <a:xfrm flipV="1">
            <a:off x="1704513" y="2539014"/>
            <a:ext cx="0" cy="28230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直線コネクタ 8">
            <a:extLst>
              <a:ext uri="{FF2B5EF4-FFF2-40B4-BE49-F238E27FC236}">
                <a16:creationId xmlns:a16="http://schemas.microsoft.com/office/drawing/2014/main" id="{AD5CE4B5-1A15-4BEE-A634-B4089665C3F1}"/>
              </a:ext>
            </a:extLst>
          </p:cNvPr>
          <p:cNvCxnSpPr/>
          <p:nvPr/>
        </p:nvCxnSpPr>
        <p:spPr>
          <a:xfrm>
            <a:off x="1704513" y="2840854"/>
            <a:ext cx="5539666" cy="0"/>
          </a:xfrm>
          <a:prstGeom prst="line">
            <a:avLst/>
          </a:prstGeom>
        </p:spPr>
        <p:style>
          <a:lnRef idx="2">
            <a:schemeClr val="dk1"/>
          </a:lnRef>
          <a:fillRef idx="0">
            <a:schemeClr val="dk1"/>
          </a:fillRef>
          <a:effectRef idx="1">
            <a:schemeClr val="dk1"/>
          </a:effectRef>
          <a:fontRef idx="minor">
            <a:schemeClr val="tx1"/>
          </a:fontRef>
        </p:style>
      </p:cxnSp>
      <p:cxnSp>
        <p:nvCxnSpPr>
          <p:cNvPr id="11" name="直線コネクタ 10">
            <a:extLst>
              <a:ext uri="{FF2B5EF4-FFF2-40B4-BE49-F238E27FC236}">
                <a16:creationId xmlns:a16="http://schemas.microsoft.com/office/drawing/2014/main" id="{5C0C6127-305A-48AB-919B-8764363EDF14}"/>
              </a:ext>
            </a:extLst>
          </p:cNvPr>
          <p:cNvCxnSpPr>
            <a:cxnSpLocks/>
          </p:cNvCxnSpPr>
          <p:nvPr/>
        </p:nvCxnSpPr>
        <p:spPr>
          <a:xfrm flipV="1">
            <a:off x="1695635" y="3213717"/>
            <a:ext cx="5486400" cy="2148396"/>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コネクタ: 曲線 13">
            <a:extLst>
              <a:ext uri="{FF2B5EF4-FFF2-40B4-BE49-F238E27FC236}">
                <a16:creationId xmlns:a16="http://schemas.microsoft.com/office/drawing/2014/main" id="{669FBE9F-F1F3-4A51-B4B3-4672BE37B1C3}"/>
              </a:ext>
            </a:extLst>
          </p:cNvPr>
          <p:cNvCxnSpPr/>
          <p:nvPr/>
        </p:nvCxnSpPr>
        <p:spPr>
          <a:xfrm rot="10800000" flipV="1">
            <a:off x="1828801" y="3027285"/>
            <a:ext cx="5415379" cy="2334828"/>
          </a:xfrm>
          <a:prstGeom prst="curvedConnector3">
            <a:avLst>
              <a:gd name="adj1" fmla="val 77868"/>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テキスト ボックス 17">
            <a:extLst>
              <a:ext uri="{FF2B5EF4-FFF2-40B4-BE49-F238E27FC236}">
                <a16:creationId xmlns:a16="http://schemas.microsoft.com/office/drawing/2014/main" id="{173D0648-A507-4275-9E2F-925F891A369E}"/>
              </a:ext>
            </a:extLst>
          </p:cNvPr>
          <p:cNvSpPr txBox="1"/>
          <p:nvPr/>
        </p:nvSpPr>
        <p:spPr>
          <a:xfrm>
            <a:off x="7599285" y="5220070"/>
            <a:ext cx="656941" cy="369332"/>
          </a:xfrm>
          <a:prstGeom prst="rect">
            <a:avLst/>
          </a:prstGeom>
          <a:noFill/>
        </p:spPr>
        <p:txBody>
          <a:bodyPr wrap="square" rtlCol="0">
            <a:spAutoFit/>
          </a:bodyPr>
          <a:lstStyle/>
          <a:p>
            <a:r>
              <a:rPr kumimoji="1" lang="ja-JP" altLang="en-US" dirty="0"/>
              <a:t>時間</a:t>
            </a:r>
          </a:p>
        </p:txBody>
      </p:sp>
      <p:sp>
        <p:nvSpPr>
          <p:cNvPr id="19" name="テキスト ボックス 18">
            <a:extLst>
              <a:ext uri="{FF2B5EF4-FFF2-40B4-BE49-F238E27FC236}">
                <a16:creationId xmlns:a16="http://schemas.microsoft.com/office/drawing/2014/main" id="{8CD4DF94-4CCA-4BD2-84B7-926890FBF8F2}"/>
              </a:ext>
            </a:extLst>
          </p:cNvPr>
          <p:cNvSpPr txBox="1"/>
          <p:nvPr/>
        </p:nvSpPr>
        <p:spPr>
          <a:xfrm>
            <a:off x="932156" y="1906869"/>
            <a:ext cx="1961965" cy="646331"/>
          </a:xfrm>
          <a:prstGeom prst="rect">
            <a:avLst/>
          </a:prstGeom>
          <a:noFill/>
        </p:spPr>
        <p:txBody>
          <a:bodyPr wrap="square" rtlCol="0">
            <a:spAutoFit/>
          </a:bodyPr>
          <a:lstStyle/>
          <a:p>
            <a:r>
              <a:rPr kumimoji="1" lang="ja-JP" altLang="en-US" dirty="0"/>
              <a:t>発見したバグ数</a:t>
            </a:r>
            <a:endParaRPr kumimoji="1" lang="en-US" altLang="ja-JP" dirty="0"/>
          </a:p>
          <a:p>
            <a:r>
              <a:rPr kumimoji="1" lang="ja-JP" altLang="en-US" dirty="0"/>
              <a:t>テスト項目数</a:t>
            </a:r>
          </a:p>
        </p:txBody>
      </p:sp>
      <p:cxnSp>
        <p:nvCxnSpPr>
          <p:cNvPr id="21" name="直線コネクタ 20">
            <a:extLst>
              <a:ext uri="{FF2B5EF4-FFF2-40B4-BE49-F238E27FC236}">
                <a16:creationId xmlns:a16="http://schemas.microsoft.com/office/drawing/2014/main" id="{19649CF1-936A-44BE-918B-D326F9E030CA}"/>
              </a:ext>
            </a:extLst>
          </p:cNvPr>
          <p:cNvCxnSpPr/>
          <p:nvPr/>
        </p:nvCxnSpPr>
        <p:spPr>
          <a:xfrm>
            <a:off x="5007006" y="5708342"/>
            <a:ext cx="123399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3" name="直線コネクタ 22">
            <a:extLst>
              <a:ext uri="{FF2B5EF4-FFF2-40B4-BE49-F238E27FC236}">
                <a16:creationId xmlns:a16="http://schemas.microsoft.com/office/drawing/2014/main" id="{A225A135-CF20-4AD3-B7B8-D0DD8AFBBFCA}"/>
              </a:ext>
            </a:extLst>
          </p:cNvPr>
          <p:cNvCxnSpPr/>
          <p:nvPr/>
        </p:nvCxnSpPr>
        <p:spPr>
          <a:xfrm>
            <a:off x="5007006" y="6036816"/>
            <a:ext cx="1233996" cy="0"/>
          </a:xfrm>
          <a:prstGeom prst="line">
            <a:avLst/>
          </a:prstGeom>
        </p:spPr>
        <p:style>
          <a:lnRef idx="2">
            <a:schemeClr val="accent1"/>
          </a:lnRef>
          <a:fillRef idx="0">
            <a:schemeClr val="accent1"/>
          </a:fillRef>
          <a:effectRef idx="1">
            <a:schemeClr val="accent1"/>
          </a:effectRef>
          <a:fontRef idx="minor">
            <a:schemeClr val="tx1"/>
          </a:fontRef>
        </p:style>
      </p:cxnSp>
      <p:sp>
        <p:nvSpPr>
          <p:cNvPr id="24" name="テキスト ボックス 23">
            <a:extLst>
              <a:ext uri="{FF2B5EF4-FFF2-40B4-BE49-F238E27FC236}">
                <a16:creationId xmlns:a16="http://schemas.microsoft.com/office/drawing/2014/main" id="{62C9521A-4538-4522-8578-8609A92B20F2}"/>
              </a:ext>
            </a:extLst>
          </p:cNvPr>
          <p:cNvSpPr txBox="1"/>
          <p:nvPr/>
        </p:nvSpPr>
        <p:spPr>
          <a:xfrm>
            <a:off x="6391922" y="5548544"/>
            <a:ext cx="1384916" cy="369332"/>
          </a:xfrm>
          <a:prstGeom prst="rect">
            <a:avLst/>
          </a:prstGeom>
          <a:noFill/>
        </p:spPr>
        <p:txBody>
          <a:bodyPr wrap="square" rtlCol="0">
            <a:spAutoFit/>
          </a:bodyPr>
          <a:lstStyle/>
          <a:p>
            <a:r>
              <a:rPr kumimoji="1" lang="ja-JP" altLang="en-US" dirty="0"/>
              <a:t>累計バグ数</a:t>
            </a:r>
          </a:p>
        </p:txBody>
      </p:sp>
      <p:sp>
        <p:nvSpPr>
          <p:cNvPr id="25" name="テキスト ボックス 24">
            <a:extLst>
              <a:ext uri="{FF2B5EF4-FFF2-40B4-BE49-F238E27FC236}">
                <a16:creationId xmlns:a16="http://schemas.microsoft.com/office/drawing/2014/main" id="{E51E8470-2971-41D2-977C-6B1ED5D132C9}"/>
              </a:ext>
            </a:extLst>
          </p:cNvPr>
          <p:cNvSpPr txBox="1"/>
          <p:nvPr/>
        </p:nvSpPr>
        <p:spPr>
          <a:xfrm>
            <a:off x="6391922" y="5852150"/>
            <a:ext cx="2343705" cy="369332"/>
          </a:xfrm>
          <a:prstGeom prst="rect">
            <a:avLst/>
          </a:prstGeom>
          <a:noFill/>
        </p:spPr>
        <p:txBody>
          <a:bodyPr wrap="square" rtlCol="0">
            <a:spAutoFit/>
          </a:bodyPr>
          <a:lstStyle/>
          <a:p>
            <a:r>
              <a:rPr kumimoji="1" lang="ja-JP" altLang="en-US" dirty="0"/>
              <a:t>実施済みテスト項目数</a:t>
            </a:r>
          </a:p>
        </p:txBody>
      </p:sp>
      <p:sp>
        <p:nvSpPr>
          <p:cNvPr id="28" name="フッター プレースホルダー 27">
            <a:extLst>
              <a:ext uri="{FF2B5EF4-FFF2-40B4-BE49-F238E27FC236}">
                <a16:creationId xmlns:a16="http://schemas.microsoft.com/office/drawing/2014/main" id="{4F382C14-FC27-46CE-AA68-A4D16E69B68A}"/>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29" name="スライド番号プレースホルダー 28">
            <a:extLst>
              <a:ext uri="{FF2B5EF4-FFF2-40B4-BE49-F238E27FC236}">
                <a16:creationId xmlns:a16="http://schemas.microsoft.com/office/drawing/2014/main" id="{6B5C9133-7AF4-4284-8638-33D9B7A45DD9}"/>
              </a:ext>
            </a:extLst>
          </p:cNvPr>
          <p:cNvSpPr>
            <a:spLocks noGrp="1"/>
          </p:cNvSpPr>
          <p:nvPr>
            <p:ph type="sldNum" sz="quarter" idx="12"/>
          </p:nvPr>
        </p:nvSpPr>
        <p:spPr/>
        <p:txBody>
          <a:bodyPr/>
          <a:lstStyle/>
          <a:p>
            <a:fld id="{9ED8222F-189A-4DFE-9F2B-19A1BB655325}" type="slidenum">
              <a:rPr kumimoji="1" lang="ja-JP" altLang="en-US" smtClean="0"/>
              <a:t>17</a:t>
            </a:fld>
            <a:endParaRPr kumimoji="1" lang="ja-JP" altLang="en-US"/>
          </a:p>
        </p:txBody>
      </p:sp>
    </p:spTree>
    <p:extLst>
      <p:ext uri="{BB962C8B-B14F-4D97-AF65-F5344CB8AC3E}">
        <p14:creationId xmlns:p14="http://schemas.microsoft.com/office/powerpoint/2010/main" val="3104965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79D492-24F6-48FC-9CA9-6C5A7D89D88A}"/>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A7D183A4-4B29-46EA-8A4D-6BDCE85BB7F1}"/>
              </a:ext>
            </a:extLst>
          </p:cNvPr>
          <p:cNvSpPr>
            <a:spLocks noGrp="1"/>
          </p:cNvSpPr>
          <p:nvPr>
            <p:ph idx="1"/>
          </p:nvPr>
        </p:nvSpPr>
        <p:spPr/>
        <p:txBody>
          <a:bodyPr>
            <a:normAutofit/>
          </a:bodyPr>
          <a:lstStyle/>
          <a:p>
            <a:endParaRPr lang="en-US" altLang="ja-JP" sz="3200" dirty="0"/>
          </a:p>
          <a:p>
            <a:pPr>
              <a:buFont typeface="Wingdings" panose="05000000000000000000" pitchFamily="2" charset="2"/>
              <a:buChar char="l"/>
            </a:pPr>
            <a:r>
              <a:rPr kumimoji="1" lang="ja-JP" altLang="en-US" sz="2800" dirty="0"/>
              <a:t>外部設計書などの機能が実現できているか</a:t>
            </a:r>
            <a:r>
              <a:rPr kumimoji="1" lang="en-US" altLang="ja-JP" sz="2800" dirty="0"/>
              <a:t>,</a:t>
            </a:r>
          </a:p>
          <a:p>
            <a:pPr marL="0" indent="0">
              <a:buNone/>
            </a:pPr>
            <a:r>
              <a:rPr lang="ja-JP" altLang="en-US" sz="2800" dirty="0"/>
              <a:t>　 テストを行う必要がある</a:t>
            </a:r>
            <a:endParaRPr lang="en-US" altLang="ja-JP" sz="2800" dirty="0"/>
          </a:p>
          <a:p>
            <a:pPr>
              <a:buFont typeface="Wingdings" panose="05000000000000000000" pitchFamily="2" charset="2"/>
              <a:buChar char="l"/>
            </a:pPr>
            <a:r>
              <a:rPr lang="ja-JP" altLang="en-US" sz="2800" dirty="0"/>
              <a:t>テストには多くの手間と時間を要する</a:t>
            </a:r>
            <a:endParaRPr lang="en-US" altLang="ja-JP" sz="2800" dirty="0"/>
          </a:p>
          <a:p>
            <a:pPr>
              <a:buFont typeface="Wingdings" panose="05000000000000000000" pitchFamily="2" charset="2"/>
              <a:buChar char="l"/>
            </a:pPr>
            <a:r>
              <a:rPr lang="ja-JP" altLang="en-US" sz="2800" dirty="0"/>
              <a:t>テストが十分に行われたことを</a:t>
            </a:r>
            <a:r>
              <a:rPr lang="en-US" altLang="ja-JP" sz="2800" dirty="0"/>
              <a:t>,</a:t>
            </a:r>
            <a:r>
              <a:rPr lang="ja-JP" altLang="en-US" sz="2800" dirty="0"/>
              <a:t>確認する必要がある</a:t>
            </a:r>
            <a:endParaRPr lang="en-US" altLang="ja-JP" sz="2800" dirty="0"/>
          </a:p>
          <a:p>
            <a:pPr>
              <a:buFont typeface="Wingdings" panose="05000000000000000000" pitchFamily="2" charset="2"/>
              <a:buChar char="l"/>
            </a:pPr>
            <a:endParaRPr kumimoji="1" lang="en-US" altLang="ja-JP" sz="2800" dirty="0"/>
          </a:p>
        </p:txBody>
      </p:sp>
      <p:sp>
        <p:nvSpPr>
          <p:cNvPr id="4" name="フッター プレースホルダー 3">
            <a:extLst>
              <a:ext uri="{FF2B5EF4-FFF2-40B4-BE49-F238E27FC236}">
                <a16:creationId xmlns:a16="http://schemas.microsoft.com/office/drawing/2014/main" id="{E4FDCB17-32C5-459A-958C-542DCB85AAA5}"/>
              </a:ext>
            </a:extLst>
          </p:cNvPr>
          <p:cNvSpPr>
            <a:spLocks noGrp="1"/>
          </p:cNvSpPr>
          <p:nvPr>
            <p:ph type="ftr" sz="quarter" idx="11"/>
          </p:nvPr>
        </p:nvSpPr>
        <p:spPr/>
        <p:txBody>
          <a:bodyPr/>
          <a:lstStyle/>
          <a:p>
            <a:r>
              <a:rPr kumimoji="1" lang="ja-JP" altLang="en-US"/>
              <a:t>第</a:t>
            </a:r>
            <a:r>
              <a:rPr kumimoji="1" lang="en-US" altLang="ja-JP"/>
              <a:t>8</a:t>
            </a:r>
            <a:r>
              <a:rPr kumimoji="1" lang="ja-JP" altLang="en-US"/>
              <a:t>章</a:t>
            </a:r>
            <a:r>
              <a:rPr kumimoji="1" lang="en-US" altLang="ja-JP"/>
              <a:t>:</a:t>
            </a:r>
            <a:r>
              <a:rPr kumimoji="1" lang="ja-JP" altLang="en-US"/>
              <a:t>テスト</a:t>
            </a:r>
          </a:p>
        </p:txBody>
      </p:sp>
      <p:sp>
        <p:nvSpPr>
          <p:cNvPr id="5" name="スライド番号プレースホルダー 4">
            <a:extLst>
              <a:ext uri="{FF2B5EF4-FFF2-40B4-BE49-F238E27FC236}">
                <a16:creationId xmlns:a16="http://schemas.microsoft.com/office/drawing/2014/main" id="{32E8A567-7D63-4F78-B2D6-0C070371F800}"/>
              </a:ext>
            </a:extLst>
          </p:cNvPr>
          <p:cNvSpPr>
            <a:spLocks noGrp="1"/>
          </p:cNvSpPr>
          <p:nvPr>
            <p:ph type="sldNum" sz="quarter" idx="12"/>
          </p:nvPr>
        </p:nvSpPr>
        <p:spPr/>
        <p:txBody>
          <a:bodyPr/>
          <a:lstStyle/>
          <a:p>
            <a:fld id="{9ED8222F-189A-4DFE-9F2B-19A1BB655325}" type="slidenum">
              <a:rPr kumimoji="1" lang="ja-JP" altLang="en-US" smtClean="0"/>
              <a:t>18</a:t>
            </a:fld>
            <a:endParaRPr kumimoji="1" lang="ja-JP" altLang="en-US"/>
          </a:p>
        </p:txBody>
      </p:sp>
    </p:spTree>
    <p:extLst>
      <p:ext uri="{BB962C8B-B14F-4D97-AF65-F5344CB8AC3E}">
        <p14:creationId xmlns:p14="http://schemas.microsoft.com/office/powerpoint/2010/main" val="792134352"/>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1258</TotalTime>
  <Words>823</Words>
  <Application>Microsoft Office PowerPoint</Application>
  <PresentationFormat>画面に合わせる (4:3)</PresentationFormat>
  <Paragraphs>180</Paragraphs>
  <Slides>18</Slides>
  <Notes>6</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ＭＳ Ｐゴシック</vt:lpstr>
      <vt:lpstr>游ゴシック</vt:lpstr>
      <vt:lpstr>Calibri</vt:lpstr>
      <vt:lpstr>Calibri Light</vt:lpstr>
      <vt:lpstr>Wingdings</vt:lpstr>
      <vt:lpstr>レトロスペクト</vt:lpstr>
      <vt:lpstr>テスト</vt:lpstr>
      <vt:lpstr>目次</vt:lpstr>
      <vt:lpstr>テストの位置づけ</vt:lpstr>
      <vt:lpstr>テストの作業手順</vt:lpstr>
      <vt:lpstr>結合テストの目的</vt:lpstr>
      <vt:lpstr>ブラックボックステスト</vt:lpstr>
      <vt:lpstr>同値分割</vt:lpstr>
      <vt:lpstr>ブラックボックステスト</vt:lpstr>
      <vt:lpstr>境界値分析</vt:lpstr>
      <vt:lpstr>ブラックボックステスト</vt:lpstr>
      <vt:lpstr>エラー推測</vt:lpstr>
      <vt:lpstr>結合テストのテスト項目</vt:lpstr>
      <vt:lpstr>総合テスト</vt:lpstr>
      <vt:lpstr>結合テストに必要な観点</vt:lpstr>
      <vt:lpstr>品質保証</vt:lpstr>
      <vt:lpstr>バグ累積曲線</vt:lpstr>
      <vt:lpstr>バグ累積曲線</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大東誠弥</dc:creator>
  <cp:lastModifiedBy>大東誠弥</cp:lastModifiedBy>
  <cp:revision>19</cp:revision>
  <dcterms:created xsi:type="dcterms:W3CDTF">2017-11-30T05:56:04Z</dcterms:created>
  <dcterms:modified xsi:type="dcterms:W3CDTF">2017-12-01T02:54:21Z</dcterms:modified>
</cp:coreProperties>
</file>