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1" r:id="rId6"/>
    <p:sldId id="262" r:id="rId7"/>
    <p:sldId id="263" r:id="rId8"/>
    <p:sldId id="264" r:id="rId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700" autoAdjust="0"/>
  </p:normalViewPr>
  <p:slideViewPr>
    <p:cSldViewPr snapToGrid="0">
      <p:cViewPr varScale="1">
        <p:scale>
          <a:sx n="98" d="100"/>
          <a:sy n="98" d="100"/>
        </p:scale>
        <p:origin x="84" y="19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CFDA3A-D304-4D0D-B418-1571E43D39E2}" type="datetimeFigureOut">
              <a:rPr kumimoji="1" lang="ja-JP" altLang="en-US" smtClean="0"/>
              <a:t>2015/6/9</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5CF604-A6F2-4AF2-BB27-C343D939DBAB}" type="slidenum">
              <a:rPr kumimoji="1" lang="ja-JP" altLang="en-US" smtClean="0"/>
              <a:t>‹#›</a:t>
            </a:fld>
            <a:endParaRPr kumimoji="1" lang="ja-JP" altLang="en-US"/>
          </a:p>
        </p:txBody>
      </p:sp>
    </p:spTree>
    <p:extLst>
      <p:ext uri="{BB962C8B-B14F-4D97-AF65-F5344CB8AC3E}">
        <p14:creationId xmlns:p14="http://schemas.microsoft.com/office/powerpoint/2010/main" val="21521944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EBE23759-EC95-4510-8C36-23F94D234DD6}" type="datetime1">
              <a:rPr kumimoji="1" lang="ja-JP" altLang="en-US" smtClean="0"/>
              <a:t>2015/6/9</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62931975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669D8707-C245-4E48-A215-111C6651ABC4}" type="datetime1">
              <a:rPr kumimoji="1" lang="ja-JP" altLang="en-US" smtClean="0"/>
              <a:t>2015/6/9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41899101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1C4A8CB4-EE3C-477E-ADC3-CC4F9AC5A3C4}" type="datetime1">
              <a:rPr kumimoji="1" lang="ja-JP" altLang="en-US" smtClean="0"/>
              <a:t>2015/6/9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605900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F68A8F2A-30DB-4163-9CD8-029C6DEE73AA}" type="datetime1">
              <a:rPr kumimoji="1" lang="ja-JP" altLang="en-US" smtClean="0"/>
              <a:t>2015/6/9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862570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F05DB626-B49B-4B72-B4C6-7110165741C1}" type="datetime1">
              <a:rPr kumimoji="1" lang="ja-JP" altLang="en-US" smtClean="0"/>
              <a:t>2015/6/9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085159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9FFFCE1C-2B7F-4E0B-BD90-25AFA328CB6C}" type="datetime1">
              <a:rPr kumimoji="1" lang="ja-JP" altLang="en-US" smtClean="0"/>
              <a:t>2015/6/9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582760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0894F9-E91E-4123-A96A-A7998D036CA9}" type="datetime1">
              <a:rPr kumimoji="1" lang="ja-JP" altLang="en-US" smtClean="0"/>
              <a:t>2015/6/9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412266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F29D0342-A4E0-4ABE-92CF-F096C0A3D82B}" type="datetime1">
              <a:rPr kumimoji="1" lang="ja-JP" altLang="en-US" smtClean="0"/>
              <a:t>2015/6/9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1674033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93FBFE8-4554-4018-882B-370531FC5863}" type="datetime1">
              <a:rPr kumimoji="1" lang="ja-JP" altLang="en-US" smtClean="0"/>
              <a:t>2015/6/9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769103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D2A185E-923F-4743-B773-5832754633F3}" type="datetime1">
              <a:rPr kumimoji="1" lang="ja-JP" altLang="en-US" smtClean="0"/>
              <a:t>2015/6/9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459466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1343ACC-BF88-4FB0-8F43-727F25E416EF}" type="datetime1">
              <a:rPr kumimoji="1" lang="ja-JP" altLang="en-US" smtClean="0"/>
              <a:t>2015/6/9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1532874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8A137F-7853-4893-934C-E827FC9F7F91}" type="datetime1">
              <a:rPr kumimoji="1" lang="ja-JP" altLang="en-US" smtClean="0"/>
              <a:t>2015/6/9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017667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ctrTitle"/>
          </p:nvPr>
        </p:nvSpPr>
        <p:spPr>
          <a:xfrm>
            <a:off x="685800" y="1122363"/>
            <a:ext cx="7952362" cy="2387600"/>
          </a:xfrm>
        </p:spPr>
        <p:txBody>
          <a:bodyPr>
            <a:normAutofit/>
          </a:bodyPr>
          <a:lstStyle/>
          <a:p>
            <a:r>
              <a:rPr kumimoji="1" lang="en-US" altLang="ja-JP" sz="4800" dirty="0" smtClean="0">
                <a:latin typeface="+mn-ea"/>
                <a:ea typeface="+mn-ea"/>
              </a:rPr>
              <a:t>High </a:t>
            </a:r>
            <a:r>
              <a:rPr lang="en-US" altLang="ja-JP" sz="4800" dirty="0" smtClean="0">
                <a:latin typeface="+mn-ea"/>
                <a:ea typeface="+mn-ea"/>
              </a:rPr>
              <a:t>Impact Bug</a:t>
            </a:r>
            <a:r>
              <a:rPr lang="ja-JP" altLang="en-US" sz="4800" dirty="0" smtClean="0"/>
              <a:t>に対する</a:t>
            </a:r>
            <a:r>
              <a:rPr lang="en-US" altLang="ja-JP" sz="4800" dirty="0" smtClean="0"/>
              <a:t/>
            </a:r>
            <a:br>
              <a:rPr lang="en-US" altLang="ja-JP" sz="4800" dirty="0" smtClean="0"/>
            </a:br>
            <a:r>
              <a:rPr lang="ja-JP" altLang="en-US" sz="4800" dirty="0" smtClean="0"/>
              <a:t>開発者の認識調査</a:t>
            </a:r>
            <a:r>
              <a:rPr lang="en-US" altLang="ja-JP" sz="4800" dirty="0" smtClean="0"/>
              <a:t/>
            </a:r>
            <a:br>
              <a:rPr lang="en-US" altLang="ja-JP" sz="4800" dirty="0" smtClean="0"/>
            </a:br>
            <a:r>
              <a:rPr kumimoji="1" lang="en-US" altLang="ja-JP" sz="4800" dirty="0" smtClean="0">
                <a:latin typeface="+mj-ea"/>
              </a:rPr>
              <a:t>(</a:t>
            </a:r>
            <a:r>
              <a:rPr kumimoji="1" lang="ja-JP" altLang="en-US" sz="4800" dirty="0" smtClean="0">
                <a:latin typeface="+mj-ea"/>
              </a:rPr>
              <a:t>小ゼミ</a:t>
            </a:r>
            <a:r>
              <a:rPr kumimoji="1" lang="en-US" altLang="ja-JP" sz="4800" dirty="0" smtClean="0">
                <a:latin typeface="+mj-ea"/>
              </a:rPr>
              <a:t>2015-6-9)</a:t>
            </a:r>
            <a:endParaRPr kumimoji="1" lang="ja-JP" altLang="en-US" sz="4800" dirty="0">
              <a:latin typeface="+mj-ea"/>
            </a:endParaRPr>
          </a:p>
        </p:txBody>
      </p:sp>
      <p:sp>
        <p:nvSpPr>
          <p:cNvPr id="7" name="サブタイトル 6"/>
          <p:cNvSpPr>
            <a:spLocks noGrp="1"/>
          </p:cNvSpPr>
          <p:nvPr>
            <p:ph type="subTitle" idx="1"/>
          </p:nvPr>
        </p:nvSpPr>
        <p:spPr/>
        <p:txBody>
          <a:bodyPr/>
          <a:lstStyle/>
          <a:p>
            <a:r>
              <a:rPr kumimoji="1" lang="en-US" altLang="ja-JP" dirty="0" smtClean="0"/>
              <a:t>B4 </a:t>
            </a:r>
            <a:r>
              <a:rPr kumimoji="1" lang="ja-JP" altLang="en-US" dirty="0" smtClean="0"/>
              <a:t>松野祐介</a:t>
            </a:r>
            <a:endParaRPr kumimoji="1" lang="ja-JP" altLang="en-US" dirty="0"/>
          </a:p>
        </p:txBody>
      </p:sp>
      <p:cxnSp>
        <p:nvCxnSpPr>
          <p:cNvPr id="8" name="直線コネクタ 7"/>
          <p:cNvCxnSpPr/>
          <p:nvPr/>
        </p:nvCxnSpPr>
        <p:spPr>
          <a:xfrm>
            <a:off x="1143000" y="3544934"/>
            <a:ext cx="685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スライド番号プレースホルダー 13"/>
          <p:cNvSpPr>
            <a:spLocks noGrp="1"/>
          </p:cNvSpPr>
          <p:nvPr>
            <p:ph type="sldNum" sz="quarter" idx="12"/>
          </p:nvPr>
        </p:nvSpPr>
        <p:spPr/>
        <p:txBody>
          <a:bodyPr/>
          <a:lstStyle/>
          <a:p>
            <a:fld id="{478870E5-24B9-4FF4-9773-D41B47BFD28C}" type="slidenum">
              <a:rPr kumimoji="1" lang="ja-JP" altLang="en-US" smtClean="0"/>
              <a:t>1</a:t>
            </a:fld>
            <a:endParaRPr kumimoji="1" lang="ja-JP" altLang="en-US"/>
          </a:p>
        </p:txBody>
      </p:sp>
    </p:spTree>
    <p:extLst>
      <p:ext uri="{BB962C8B-B14F-4D97-AF65-F5344CB8AC3E}">
        <p14:creationId xmlns:p14="http://schemas.microsoft.com/office/powerpoint/2010/main" val="1746990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既存の研究では、ユーザや開発者に大きな影響を与えるバグを対象とした分析が行われている</a:t>
            </a:r>
            <a:endParaRPr kumimoji="1" lang="en-US" altLang="ja-JP" dirty="0" smtClean="0"/>
          </a:p>
          <a:p>
            <a:endParaRPr lang="en-US" altLang="ja-JP" dirty="0" smtClean="0"/>
          </a:p>
          <a:p>
            <a:r>
              <a:rPr lang="en-US" altLang="ja-JP" dirty="0" smtClean="0"/>
              <a:t>Surprise Bug , Dormant Bug , Blocking Bug , Security Bug , Performance Bug , Breakage Bug</a:t>
            </a:r>
            <a:endParaRPr lang="en-US" altLang="ja-JP" dirty="0"/>
          </a:p>
          <a:p>
            <a:endParaRPr lang="en-US" altLang="ja-JP" dirty="0"/>
          </a:p>
          <a:p>
            <a:r>
              <a:rPr kumimoji="1" lang="ja-JP" altLang="en-US" dirty="0" smtClean="0"/>
              <a:t>しかし、いずれも研究者によって定義されたもの</a:t>
            </a:r>
            <a:endParaRPr kumimoji="1" lang="en-US" altLang="ja-JP" dirty="0" smtClean="0"/>
          </a:p>
          <a:p>
            <a:endParaRPr lang="en-US" altLang="ja-JP" dirty="0"/>
          </a:p>
          <a:p>
            <a:endParaRPr kumimoji="1" lang="ja-JP" altLang="en-US"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a:t>
            </a:fld>
            <a:endParaRPr kumimoji="1" lang="ja-JP" altLang="en-US"/>
          </a:p>
        </p:txBody>
      </p:sp>
    </p:spTree>
    <p:extLst>
      <p:ext uri="{BB962C8B-B14F-4D97-AF65-F5344CB8AC3E}">
        <p14:creationId xmlns:p14="http://schemas.microsoft.com/office/powerpoint/2010/main" val="1329553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目的</a:t>
            </a:r>
            <a:endParaRPr kumimoji="1" lang="ja-JP" altLang="en-US" dirty="0"/>
          </a:p>
        </p:txBody>
      </p:sp>
      <p:sp>
        <p:nvSpPr>
          <p:cNvPr id="3" name="コンテンツ プレースホルダー 2"/>
          <p:cNvSpPr>
            <a:spLocks noGrp="1"/>
          </p:cNvSpPr>
          <p:nvPr>
            <p:ph idx="1"/>
          </p:nvPr>
        </p:nvSpPr>
        <p:spPr/>
        <p:txBody>
          <a:bodyPr/>
          <a:lstStyle/>
          <a:p>
            <a:r>
              <a:rPr kumimoji="1" lang="ja-JP" altLang="en-US" smtClean="0"/>
              <a:t>影響力</a:t>
            </a:r>
            <a:r>
              <a:rPr kumimoji="1" lang="ja-JP" altLang="en-US" dirty="0" smtClean="0"/>
              <a:t>の高い</a:t>
            </a:r>
            <a:r>
              <a:rPr lang="ja-JP" altLang="en-US" dirty="0" smtClean="0"/>
              <a:t>バグとはどういったバグであるかを開発者の意見を元に調査する</a:t>
            </a:r>
            <a:endParaRPr lang="en-US" altLang="ja-JP" dirty="0" smtClean="0"/>
          </a:p>
          <a:p>
            <a:pPr lvl="1"/>
            <a:endParaRPr lang="en-US" altLang="ja-JP" dirty="0" smtClean="0"/>
          </a:p>
          <a:p>
            <a:pPr lvl="1"/>
            <a:r>
              <a:rPr lang="ja-JP" altLang="en-US" dirty="0" smtClean="0"/>
              <a:t>どのような意見があるか</a:t>
            </a:r>
            <a:endParaRPr lang="en-US" altLang="ja-JP" dirty="0"/>
          </a:p>
          <a:p>
            <a:pPr lvl="1"/>
            <a:r>
              <a:rPr lang="ja-JP" altLang="en-US" dirty="0" smtClean="0"/>
              <a:t>どのような開発者が意見を述べているか</a:t>
            </a:r>
            <a:endParaRPr lang="en-US" altLang="ja-JP" dirty="0" smtClean="0"/>
          </a:p>
          <a:p>
            <a:pPr lvl="1"/>
            <a:r>
              <a:rPr lang="ja-JP" altLang="en-US" dirty="0"/>
              <a:t>何</a:t>
            </a:r>
            <a:r>
              <a:rPr lang="ja-JP" altLang="en-US" dirty="0" smtClean="0"/>
              <a:t>に対して影響力が高いものであるか</a:t>
            </a:r>
            <a:endParaRPr lang="en-US" altLang="ja-JP" dirty="0" smtClean="0"/>
          </a:p>
          <a:p>
            <a:pPr lvl="1"/>
            <a:r>
              <a:rPr lang="ja-JP" altLang="en-US" dirty="0" smtClean="0"/>
              <a:t>なぜ影響力が高いのか</a:t>
            </a:r>
            <a:endParaRPr lang="en-US" altLang="ja-JP" dirty="0"/>
          </a:p>
          <a:p>
            <a:endParaRPr lang="en-US" altLang="ja-JP" dirty="0" smtClean="0"/>
          </a:p>
          <a:p>
            <a:endParaRPr lang="en-US" altLang="ja-JP" dirty="0" smtClean="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3</a:t>
            </a:fld>
            <a:endParaRPr kumimoji="1" lang="ja-JP" altLang="en-US"/>
          </a:p>
        </p:txBody>
      </p:sp>
    </p:spTree>
    <p:extLst>
      <p:ext uri="{BB962C8B-B14F-4D97-AF65-F5344CB8AC3E}">
        <p14:creationId xmlns:p14="http://schemas.microsoft.com/office/powerpoint/2010/main" val="189617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r>
              <a:rPr kumimoji="1" lang="en-US" altLang="ja-JP" dirty="0" smtClean="0"/>
              <a:t>(1/4)</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GitHub</a:t>
            </a:r>
            <a:r>
              <a:rPr kumimoji="1" lang="ja-JP" altLang="en-US" dirty="0" err="1" smtClean="0"/>
              <a:t>に登</a:t>
            </a:r>
            <a:r>
              <a:rPr kumimoji="1" lang="ja-JP" altLang="en-US" dirty="0" smtClean="0"/>
              <a:t>録されている開発者に対してメールを送ってアンケートを行う</a:t>
            </a:r>
            <a:endParaRPr kumimoji="1" lang="en-US" altLang="ja-JP" dirty="0" smtClean="0"/>
          </a:p>
          <a:p>
            <a:pPr lvl="1"/>
            <a:r>
              <a:rPr lang="ja-JP" altLang="en-US" dirty="0" smtClean="0"/>
              <a:t>約</a:t>
            </a:r>
            <a:r>
              <a:rPr lang="en-US" altLang="ja-JP" dirty="0" smtClean="0"/>
              <a:t>1000</a:t>
            </a:r>
            <a:r>
              <a:rPr lang="ja-JP" altLang="en-US" dirty="0" smtClean="0"/>
              <a:t>万人のユーザが登録</a:t>
            </a:r>
            <a:endParaRPr kumimoji="1" lang="en-US" altLang="ja-JP" dirty="0" smtClean="0"/>
          </a:p>
          <a:p>
            <a:pPr marL="0" indent="0">
              <a:buNone/>
            </a:pPr>
            <a:endParaRPr lang="en-US" altLang="ja-JP" dirty="0"/>
          </a:p>
          <a:p>
            <a:r>
              <a:rPr kumimoji="1" lang="ja-JP" altLang="en-US" dirty="0" smtClean="0"/>
              <a:t>その結果を集計し、調査する</a:t>
            </a:r>
            <a:endParaRPr kumimoji="1" lang="ja-JP" altLang="en-US"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4</a:t>
            </a:fld>
            <a:endParaRPr kumimoji="1" lang="ja-JP" altLang="en-US"/>
          </a:p>
        </p:txBody>
      </p:sp>
    </p:spTree>
    <p:extLst>
      <p:ext uri="{BB962C8B-B14F-4D97-AF65-F5344CB8AC3E}">
        <p14:creationId xmlns:p14="http://schemas.microsoft.com/office/powerpoint/2010/main" val="2511100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アプローチ</a:t>
            </a:r>
            <a:r>
              <a:rPr lang="en-US" altLang="ja-JP" dirty="0" smtClean="0"/>
              <a:t>(2/4)</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より活動的な開発者にアンケートを行うために、</a:t>
            </a:r>
            <a:r>
              <a:rPr lang="en-US" altLang="ja-JP" dirty="0" err="1" smtClean="0"/>
              <a:t>github</a:t>
            </a:r>
            <a:r>
              <a:rPr lang="en-US" altLang="ja-JP" dirty="0" smtClean="0"/>
              <a:t> </a:t>
            </a:r>
            <a:r>
              <a:rPr lang="en-US" altLang="ja-JP" dirty="0" err="1" smtClean="0"/>
              <a:t>api</a:t>
            </a:r>
            <a:r>
              <a:rPr lang="ja-JP" altLang="en-US" dirty="0" smtClean="0"/>
              <a:t>で開発者の</a:t>
            </a:r>
            <a:r>
              <a:rPr lang="en-US" altLang="ja-JP" dirty="0" smtClean="0"/>
              <a:t>contribution</a:t>
            </a:r>
            <a:r>
              <a:rPr lang="ja-JP" altLang="en-US" dirty="0" smtClean="0"/>
              <a:t>を見たい</a:t>
            </a:r>
            <a:endParaRPr lang="en-US" altLang="ja-JP" dirty="0" smtClean="0"/>
          </a:p>
          <a:p>
            <a:endParaRPr lang="en-US" altLang="ja-JP" dirty="0"/>
          </a:p>
          <a:p>
            <a:r>
              <a:rPr lang="ja-JP" altLang="en-US" dirty="0" smtClean="0"/>
              <a:t>開発者の属性に</a:t>
            </a:r>
            <a:r>
              <a:rPr lang="en-US" altLang="ja-JP" dirty="0" smtClean="0"/>
              <a:t>contribution</a:t>
            </a:r>
            <a:r>
              <a:rPr lang="ja-JP" altLang="en-US" dirty="0" smtClean="0"/>
              <a:t>は存在しない</a:t>
            </a:r>
            <a:endParaRPr lang="en-US" altLang="ja-JP" dirty="0" smtClean="0"/>
          </a:p>
          <a:p>
            <a:endParaRPr lang="en-US" altLang="ja-JP" dirty="0"/>
          </a:p>
          <a:p>
            <a:pPr>
              <a:buFont typeface="Wingdings" panose="05000000000000000000" pitchFamily="2" charset="2"/>
              <a:buChar char="Ø"/>
            </a:pPr>
            <a:r>
              <a:rPr lang="ja-JP" altLang="en-US" dirty="0" smtClean="0"/>
              <a:t>全リポジトリの</a:t>
            </a:r>
            <a:r>
              <a:rPr lang="en-US" altLang="ja-JP" dirty="0" smtClean="0"/>
              <a:t>contributor</a:t>
            </a:r>
            <a:r>
              <a:rPr lang="ja-JP" altLang="en-US" dirty="0" smtClean="0"/>
              <a:t>を見る</a:t>
            </a:r>
            <a:endParaRPr lang="en-US" altLang="ja-JP" dirty="0" smtClean="0"/>
          </a:p>
          <a:p>
            <a:pPr lvl="1"/>
            <a:r>
              <a:rPr lang="ja-JP" altLang="en-US" dirty="0" smtClean="0"/>
              <a:t>リポジトリの</a:t>
            </a:r>
            <a:r>
              <a:rPr lang="en-US" altLang="ja-JP" dirty="0" smtClean="0"/>
              <a:t>ID</a:t>
            </a:r>
            <a:r>
              <a:rPr lang="ja-JP" altLang="en-US" dirty="0" smtClean="0"/>
              <a:t>は約</a:t>
            </a:r>
            <a:r>
              <a:rPr lang="en-US" altLang="ja-JP" dirty="0" smtClean="0"/>
              <a:t>3500</a:t>
            </a:r>
            <a:r>
              <a:rPr lang="ja-JP" altLang="en-US" dirty="0" smtClean="0"/>
              <a:t>万件存在</a:t>
            </a:r>
            <a:endParaRPr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5</a:t>
            </a:fld>
            <a:endParaRPr kumimoji="1" lang="ja-JP" altLang="en-US"/>
          </a:p>
        </p:txBody>
      </p:sp>
    </p:spTree>
    <p:extLst>
      <p:ext uri="{BB962C8B-B14F-4D97-AF65-F5344CB8AC3E}">
        <p14:creationId xmlns:p14="http://schemas.microsoft.com/office/powerpoint/2010/main" val="3743681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49" y="160846"/>
            <a:ext cx="7886700" cy="1325563"/>
          </a:xfrm>
        </p:spPr>
        <p:txBody>
          <a:bodyPr/>
          <a:lstStyle/>
          <a:p>
            <a:r>
              <a:rPr lang="ja-JP" altLang="en-US" dirty="0"/>
              <a:t>アプローチ</a:t>
            </a:r>
            <a:r>
              <a:rPr lang="en-US" altLang="ja-JP" dirty="0" smtClean="0"/>
              <a:t>(</a:t>
            </a:r>
            <a:r>
              <a:rPr lang="en-US" altLang="ja-JP" dirty="0"/>
              <a:t>3</a:t>
            </a:r>
            <a:r>
              <a:rPr lang="en-US" altLang="ja-JP" dirty="0" smtClean="0"/>
              <a:t>/4)</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6</a:t>
            </a:fld>
            <a:endParaRPr kumimoji="1" lang="ja-JP" altLang="en-US"/>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739071989"/>
              </p:ext>
            </p:extLst>
          </p:nvPr>
        </p:nvGraphicFramePr>
        <p:xfrm>
          <a:off x="169530" y="1673961"/>
          <a:ext cx="2597286" cy="2301288"/>
        </p:xfrm>
        <a:graphic>
          <a:graphicData uri="http://schemas.openxmlformats.org/drawingml/2006/table">
            <a:tbl>
              <a:tblPr firstRow="1" bandRow="1">
                <a:tableStyleId>{5C22544A-7EE6-4342-B048-85BDC9FD1C3A}</a:tableStyleId>
              </a:tblPr>
              <a:tblGrid>
                <a:gridCol w="1298643"/>
                <a:gridCol w="1298643"/>
              </a:tblGrid>
              <a:tr h="383548">
                <a:tc>
                  <a:txBody>
                    <a:bodyPr/>
                    <a:lstStyle/>
                    <a:p>
                      <a:r>
                        <a:rPr kumimoji="1" lang="en-US" altLang="ja-JP" dirty="0" smtClean="0"/>
                        <a:t>contributor</a:t>
                      </a:r>
                      <a:endParaRPr kumimoji="1" lang="ja-JP" altLang="en-US" dirty="0"/>
                    </a:p>
                  </a:txBody>
                  <a:tcPr/>
                </a:tc>
                <a:tc>
                  <a:txBody>
                    <a:bodyPr/>
                    <a:lstStyle/>
                    <a:p>
                      <a:r>
                        <a:rPr kumimoji="1" lang="en-US" altLang="ja-JP" sz="1600" dirty="0" smtClean="0"/>
                        <a:t>contribution</a:t>
                      </a:r>
                      <a:endParaRPr kumimoji="1" lang="ja-JP" altLang="en-US" sz="1600" dirty="0"/>
                    </a:p>
                  </a:txBody>
                  <a:tcPr/>
                </a:tc>
              </a:tr>
              <a:tr h="383548">
                <a:tc>
                  <a:txBody>
                    <a:bodyPr/>
                    <a:lstStyle/>
                    <a:p>
                      <a:r>
                        <a:rPr kumimoji="1" lang="en-US" altLang="ja-JP" dirty="0" smtClean="0"/>
                        <a:t>user1</a:t>
                      </a:r>
                      <a:endParaRPr kumimoji="1" lang="ja-JP" altLang="en-US" dirty="0"/>
                    </a:p>
                  </a:txBody>
                  <a:tcPr/>
                </a:tc>
                <a:tc>
                  <a:txBody>
                    <a:bodyPr/>
                    <a:lstStyle/>
                    <a:p>
                      <a:r>
                        <a:rPr kumimoji="1" lang="en-US" altLang="ja-JP" dirty="0" smtClean="0"/>
                        <a:t>3000</a:t>
                      </a:r>
                      <a:endParaRPr kumimoji="1" lang="ja-JP" altLang="en-US" dirty="0"/>
                    </a:p>
                  </a:txBody>
                  <a:tcPr/>
                </a:tc>
              </a:tr>
              <a:tr h="383548">
                <a:tc>
                  <a:txBody>
                    <a:bodyPr/>
                    <a:lstStyle/>
                    <a:p>
                      <a:r>
                        <a:rPr kumimoji="1" lang="en-US" altLang="ja-JP" dirty="0" smtClean="0"/>
                        <a:t>user2</a:t>
                      </a:r>
                      <a:endParaRPr kumimoji="1" lang="ja-JP" altLang="en-US" dirty="0"/>
                    </a:p>
                  </a:txBody>
                  <a:tcPr/>
                </a:tc>
                <a:tc>
                  <a:txBody>
                    <a:bodyPr/>
                    <a:lstStyle/>
                    <a:p>
                      <a:r>
                        <a:rPr kumimoji="1" lang="en-US" altLang="ja-JP" dirty="0" smtClean="0"/>
                        <a:t>2500</a:t>
                      </a:r>
                      <a:endParaRPr kumimoji="1" lang="ja-JP" altLang="en-US" dirty="0"/>
                    </a:p>
                  </a:txBody>
                  <a:tcPr/>
                </a:tc>
              </a:tr>
              <a:tr h="383548">
                <a:tc>
                  <a:txBody>
                    <a:bodyPr/>
                    <a:lstStyle/>
                    <a:p>
                      <a:r>
                        <a:rPr kumimoji="1" lang="en-US" altLang="ja-JP" dirty="0" smtClean="0"/>
                        <a:t>user3</a:t>
                      </a:r>
                      <a:endParaRPr kumimoji="1" lang="ja-JP" altLang="en-US" dirty="0"/>
                    </a:p>
                  </a:txBody>
                  <a:tcPr/>
                </a:tc>
                <a:tc>
                  <a:txBody>
                    <a:bodyPr/>
                    <a:lstStyle/>
                    <a:p>
                      <a:r>
                        <a:rPr kumimoji="1" lang="en-US" altLang="ja-JP" dirty="0" smtClean="0"/>
                        <a:t>1234</a:t>
                      </a:r>
                      <a:endParaRPr kumimoji="1" lang="ja-JP" altLang="en-US" dirty="0"/>
                    </a:p>
                  </a:txBody>
                  <a:tcPr/>
                </a:tc>
              </a:tr>
              <a:tr h="383548">
                <a:tc>
                  <a:txBody>
                    <a:bodyPr/>
                    <a:lstStyle/>
                    <a:p>
                      <a:r>
                        <a:rPr kumimoji="1" lang="en-US" altLang="ja-JP" dirty="0" smtClean="0"/>
                        <a:t>...</a:t>
                      </a:r>
                      <a:endParaRPr kumimoji="1" lang="en-US" altLang="ja-JP" dirty="0" smtClean="0"/>
                    </a:p>
                  </a:txBody>
                  <a:tcPr/>
                </a:tc>
                <a:tc>
                  <a:txBody>
                    <a:bodyPr/>
                    <a:lstStyle/>
                    <a:p>
                      <a:endParaRPr kumimoji="1" lang="ja-JP" altLang="en-US" dirty="0"/>
                    </a:p>
                  </a:txBody>
                  <a:tcPr/>
                </a:tc>
              </a:tr>
              <a:tr h="383548">
                <a:tc>
                  <a:txBody>
                    <a:bodyPr/>
                    <a:lstStyle/>
                    <a:p>
                      <a:r>
                        <a:rPr kumimoji="1" lang="en-US" altLang="ja-JP" dirty="0" smtClean="0"/>
                        <a:t>user30</a:t>
                      </a:r>
                    </a:p>
                  </a:txBody>
                  <a:tcPr/>
                </a:tc>
                <a:tc>
                  <a:txBody>
                    <a:bodyPr/>
                    <a:lstStyle/>
                    <a:p>
                      <a:r>
                        <a:rPr kumimoji="1" lang="en-US" altLang="ja-JP" dirty="0" smtClean="0"/>
                        <a:t>7</a:t>
                      </a:r>
                      <a:endParaRPr kumimoji="1" lang="ja-JP" altLang="en-US" dirty="0"/>
                    </a:p>
                  </a:txBody>
                  <a:tcPr/>
                </a:tc>
              </a:tr>
            </a:tbl>
          </a:graphicData>
        </a:graphic>
      </p:graphicFrame>
      <p:sp>
        <p:nvSpPr>
          <p:cNvPr id="8" name="テキスト ボックス 7"/>
          <p:cNvSpPr txBox="1"/>
          <p:nvPr/>
        </p:nvSpPr>
        <p:spPr>
          <a:xfrm>
            <a:off x="1099226" y="1301743"/>
            <a:ext cx="737894" cy="369332"/>
          </a:xfrm>
          <a:prstGeom prst="rect">
            <a:avLst/>
          </a:prstGeom>
          <a:noFill/>
        </p:spPr>
        <p:txBody>
          <a:bodyPr wrap="none" rtlCol="0">
            <a:spAutoFit/>
          </a:bodyPr>
          <a:lstStyle/>
          <a:p>
            <a:r>
              <a:rPr kumimoji="1" lang="en-US" altLang="ja-JP" dirty="0" smtClean="0"/>
              <a:t>repo1</a:t>
            </a:r>
            <a:endParaRPr kumimoji="1" lang="ja-JP" altLang="en-US" dirty="0"/>
          </a:p>
        </p:txBody>
      </p:sp>
      <p:graphicFrame>
        <p:nvGraphicFramePr>
          <p:cNvPr id="9" name="コンテンツ プレースホルダー 6"/>
          <p:cNvGraphicFramePr>
            <a:graphicFrameLocks/>
          </p:cNvGraphicFramePr>
          <p:nvPr>
            <p:extLst>
              <p:ext uri="{D42A27DB-BD31-4B8C-83A1-F6EECF244321}">
                <p14:modId xmlns:p14="http://schemas.microsoft.com/office/powerpoint/2010/main" val="1440910066"/>
              </p:ext>
            </p:extLst>
          </p:nvPr>
        </p:nvGraphicFramePr>
        <p:xfrm>
          <a:off x="169530" y="4299087"/>
          <a:ext cx="2597286" cy="2301288"/>
        </p:xfrm>
        <a:graphic>
          <a:graphicData uri="http://schemas.openxmlformats.org/drawingml/2006/table">
            <a:tbl>
              <a:tblPr firstRow="1" bandRow="1">
                <a:tableStyleId>{5C22544A-7EE6-4342-B048-85BDC9FD1C3A}</a:tableStyleId>
              </a:tblPr>
              <a:tblGrid>
                <a:gridCol w="1298643"/>
                <a:gridCol w="1298643"/>
              </a:tblGrid>
              <a:tr h="383548">
                <a:tc>
                  <a:txBody>
                    <a:bodyPr/>
                    <a:lstStyle/>
                    <a:p>
                      <a:r>
                        <a:rPr kumimoji="1" lang="en-US" altLang="ja-JP" dirty="0" smtClean="0"/>
                        <a:t>contributor</a:t>
                      </a:r>
                      <a:endParaRPr kumimoji="1" lang="ja-JP" altLang="en-US" dirty="0"/>
                    </a:p>
                  </a:txBody>
                  <a:tcPr/>
                </a:tc>
                <a:tc>
                  <a:txBody>
                    <a:bodyPr/>
                    <a:lstStyle/>
                    <a:p>
                      <a:r>
                        <a:rPr kumimoji="1" lang="en-US" altLang="ja-JP" sz="1600" dirty="0" smtClean="0"/>
                        <a:t>contribution</a:t>
                      </a:r>
                      <a:endParaRPr kumimoji="1" lang="ja-JP" altLang="en-US" sz="1600" dirty="0"/>
                    </a:p>
                  </a:txBody>
                  <a:tcPr/>
                </a:tc>
              </a:tr>
              <a:tr h="383548">
                <a:tc>
                  <a:txBody>
                    <a:bodyPr/>
                    <a:lstStyle/>
                    <a:p>
                      <a:r>
                        <a:rPr kumimoji="1" lang="en-US" altLang="ja-JP" dirty="0" err="1" smtClean="0"/>
                        <a:t>userA</a:t>
                      </a:r>
                      <a:endParaRPr kumimoji="1" lang="ja-JP" altLang="en-US" dirty="0"/>
                    </a:p>
                  </a:txBody>
                  <a:tcPr/>
                </a:tc>
                <a:tc>
                  <a:txBody>
                    <a:bodyPr/>
                    <a:lstStyle/>
                    <a:p>
                      <a:r>
                        <a:rPr kumimoji="1" lang="en-US" altLang="ja-JP" dirty="0" smtClean="0"/>
                        <a:t>1000</a:t>
                      </a:r>
                      <a:endParaRPr kumimoji="1" lang="ja-JP" altLang="en-US" dirty="0"/>
                    </a:p>
                  </a:txBody>
                  <a:tcPr/>
                </a:tc>
              </a:tr>
              <a:tr h="383548">
                <a:tc>
                  <a:txBody>
                    <a:bodyPr/>
                    <a:lstStyle/>
                    <a:p>
                      <a:r>
                        <a:rPr kumimoji="1" lang="en-US" altLang="ja-JP" dirty="0" err="1" smtClean="0"/>
                        <a:t>userB</a:t>
                      </a:r>
                      <a:endParaRPr kumimoji="1" lang="ja-JP" altLang="en-US" dirty="0"/>
                    </a:p>
                  </a:txBody>
                  <a:tcPr/>
                </a:tc>
                <a:tc>
                  <a:txBody>
                    <a:bodyPr/>
                    <a:lstStyle/>
                    <a:p>
                      <a:r>
                        <a:rPr kumimoji="1" lang="en-US" altLang="ja-JP" dirty="0" smtClean="0"/>
                        <a:t>500</a:t>
                      </a:r>
                      <a:endParaRPr kumimoji="1" lang="ja-JP" altLang="en-US" dirty="0"/>
                    </a:p>
                  </a:txBody>
                  <a:tcPr/>
                </a:tc>
              </a:tr>
              <a:tr h="383548">
                <a:tc>
                  <a:txBody>
                    <a:bodyPr/>
                    <a:lstStyle/>
                    <a:p>
                      <a:r>
                        <a:rPr kumimoji="1" lang="en-US" altLang="ja-JP" dirty="0" err="1" smtClean="0"/>
                        <a:t>userC</a:t>
                      </a:r>
                      <a:endParaRPr kumimoji="1" lang="ja-JP" altLang="en-US" dirty="0"/>
                    </a:p>
                  </a:txBody>
                  <a:tcPr/>
                </a:tc>
                <a:tc>
                  <a:txBody>
                    <a:bodyPr/>
                    <a:lstStyle/>
                    <a:p>
                      <a:r>
                        <a:rPr kumimoji="1" lang="en-US" altLang="ja-JP" dirty="0" smtClean="0"/>
                        <a:t>100</a:t>
                      </a:r>
                      <a:endParaRPr kumimoji="1" lang="ja-JP" altLang="en-US" dirty="0"/>
                    </a:p>
                  </a:txBody>
                  <a:tcPr/>
                </a:tc>
              </a:tr>
              <a:tr h="383548">
                <a:tc>
                  <a:txBody>
                    <a:bodyPr/>
                    <a:lstStyle/>
                    <a:p>
                      <a:r>
                        <a:rPr kumimoji="1" lang="en-US" altLang="ja-JP" dirty="0" smtClean="0"/>
                        <a:t>...</a:t>
                      </a:r>
                      <a:endParaRPr kumimoji="1" lang="en-US" altLang="ja-JP" dirty="0" smtClean="0"/>
                    </a:p>
                  </a:txBody>
                  <a:tcPr/>
                </a:tc>
                <a:tc>
                  <a:txBody>
                    <a:bodyPr/>
                    <a:lstStyle/>
                    <a:p>
                      <a:endParaRPr kumimoji="1" lang="ja-JP" altLang="en-US" dirty="0"/>
                    </a:p>
                  </a:txBody>
                  <a:tcPr/>
                </a:tc>
              </a:tr>
              <a:tr h="383548">
                <a:tc>
                  <a:txBody>
                    <a:bodyPr/>
                    <a:lstStyle/>
                    <a:p>
                      <a:r>
                        <a:rPr kumimoji="1" lang="en-US" altLang="ja-JP" dirty="0" err="1" smtClean="0"/>
                        <a:t>userK</a:t>
                      </a:r>
                      <a:endParaRPr kumimoji="1" lang="en-US" altLang="ja-JP" dirty="0" smtClean="0"/>
                    </a:p>
                  </a:txBody>
                  <a:tcPr/>
                </a:tc>
                <a:tc>
                  <a:txBody>
                    <a:bodyPr/>
                    <a:lstStyle/>
                    <a:p>
                      <a:r>
                        <a:rPr kumimoji="1" lang="en-US" altLang="ja-JP" dirty="0" smtClean="0"/>
                        <a:t>1</a:t>
                      </a:r>
                      <a:endParaRPr kumimoji="1" lang="ja-JP" altLang="en-US" dirty="0"/>
                    </a:p>
                  </a:txBody>
                  <a:tcPr/>
                </a:tc>
              </a:tr>
            </a:tbl>
          </a:graphicData>
        </a:graphic>
      </p:graphicFrame>
      <p:sp>
        <p:nvSpPr>
          <p:cNvPr id="10" name="テキスト ボックス 9"/>
          <p:cNvSpPr txBox="1"/>
          <p:nvPr/>
        </p:nvSpPr>
        <p:spPr>
          <a:xfrm>
            <a:off x="1099226" y="3973035"/>
            <a:ext cx="737894" cy="369332"/>
          </a:xfrm>
          <a:prstGeom prst="rect">
            <a:avLst/>
          </a:prstGeom>
          <a:noFill/>
        </p:spPr>
        <p:txBody>
          <a:bodyPr wrap="none" rtlCol="0">
            <a:spAutoFit/>
          </a:bodyPr>
          <a:lstStyle/>
          <a:p>
            <a:r>
              <a:rPr kumimoji="1" lang="en-US" altLang="ja-JP" dirty="0" smtClean="0"/>
              <a:t>repo2</a:t>
            </a:r>
            <a:endParaRPr kumimoji="1" lang="ja-JP" altLang="en-US" dirty="0"/>
          </a:p>
        </p:txBody>
      </p:sp>
      <p:sp>
        <p:nvSpPr>
          <p:cNvPr id="15" name="テキスト ボックス 14"/>
          <p:cNvSpPr txBox="1"/>
          <p:nvPr/>
        </p:nvSpPr>
        <p:spPr>
          <a:xfrm>
            <a:off x="2723745" y="2501440"/>
            <a:ext cx="1524776" cy="646331"/>
          </a:xfrm>
          <a:prstGeom prst="rect">
            <a:avLst/>
          </a:prstGeom>
          <a:noFill/>
        </p:spPr>
        <p:txBody>
          <a:bodyPr wrap="none" rtlCol="0">
            <a:spAutoFit/>
          </a:bodyPr>
          <a:lstStyle/>
          <a:p>
            <a:r>
              <a:rPr lang="ja-JP" altLang="en-US" dirty="0" smtClean="0"/>
              <a:t>上位</a:t>
            </a:r>
            <a:r>
              <a:rPr lang="en-US" altLang="ja-JP" dirty="0" smtClean="0"/>
              <a:t>30</a:t>
            </a:r>
            <a:r>
              <a:rPr lang="ja-JP" altLang="en-US" dirty="0" smtClean="0"/>
              <a:t>人まで</a:t>
            </a:r>
            <a:endParaRPr lang="en-US" altLang="ja-JP" dirty="0" smtClean="0"/>
          </a:p>
          <a:p>
            <a:r>
              <a:rPr kumimoji="1" lang="ja-JP" altLang="en-US" dirty="0" smtClean="0"/>
              <a:t>参照</a:t>
            </a:r>
            <a:r>
              <a:rPr kumimoji="1" lang="ja-JP" altLang="en-US" dirty="0"/>
              <a:t>可</a:t>
            </a:r>
          </a:p>
        </p:txBody>
      </p:sp>
      <p:sp>
        <p:nvSpPr>
          <p:cNvPr id="17" name="右矢印 16"/>
          <p:cNvSpPr/>
          <p:nvPr/>
        </p:nvSpPr>
        <p:spPr>
          <a:xfrm>
            <a:off x="4158574" y="3649233"/>
            <a:ext cx="826851" cy="8032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8" name="表 17"/>
          <p:cNvGraphicFramePr>
            <a:graphicFrameLocks noGrp="1"/>
          </p:cNvGraphicFramePr>
          <p:nvPr>
            <p:extLst>
              <p:ext uri="{D42A27DB-BD31-4B8C-83A1-F6EECF244321}">
                <p14:modId xmlns:p14="http://schemas.microsoft.com/office/powerpoint/2010/main" val="1213166534"/>
              </p:ext>
            </p:extLst>
          </p:nvPr>
        </p:nvGraphicFramePr>
        <p:xfrm>
          <a:off x="5474205" y="2406722"/>
          <a:ext cx="3371480" cy="3657600"/>
        </p:xfrm>
        <a:graphic>
          <a:graphicData uri="http://schemas.openxmlformats.org/drawingml/2006/table">
            <a:tbl>
              <a:tblPr firstRow="1" bandRow="1">
                <a:tableStyleId>{5C22544A-7EE6-4342-B048-85BDC9FD1C3A}</a:tableStyleId>
              </a:tblPr>
              <a:tblGrid>
                <a:gridCol w="1685740"/>
                <a:gridCol w="1685740"/>
              </a:tblGrid>
              <a:tr h="323930">
                <a:tc>
                  <a:txBody>
                    <a:bodyPr/>
                    <a:lstStyle/>
                    <a:p>
                      <a:r>
                        <a:rPr kumimoji="1" lang="en-US" altLang="ja-JP" dirty="0" smtClean="0"/>
                        <a:t>repository</a:t>
                      </a:r>
                      <a:endParaRPr kumimoji="1" lang="ja-JP" altLang="en-US" dirty="0"/>
                    </a:p>
                  </a:txBody>
                  <a:tcPr/>
                </a:tc>
                <a:tc>
                  <a:txBody>
                    <a:bodyPr/>
                    <a:lstStyle/>
                    <a:p>
                      <a:r>
                        <a:rPr kumimoji="1" lang="en-US" altLang="ja-JP" dirty="0" smtClean="0"/>
                        <a:t>contribution</a:t>
                      </a:r>
                      <a:endParaRPr kumimoji="1" lang="ja-JP" altLang="en-US" dirty="0"/>
                    </a:p>
                  </a:txBody>
                  <a:tcPr/>
                </a:tc>
              </a:tr>
              <a:tr h="342765">
                <a:tc>
                  <a:txBody>
                    <a:bodyPr/>
                    <a:lstStyle/>
                    <a:p>
                      <a:r>
                        <a:rPr kumimoji="1" lang="en-US" altLang="ja-JP" dirty="0" smtClean="0"/>
                        <a:t>repo1</a:t>
                      </a:r>
                      <a:endParaRPr kumimoji="1" lang="ja-JP" altLang="en-US" dirty="0"/>
                    </a:p>
                  </a:txBody>
                  <a:tcPr/>
                </a:tc>
                <a:tc>
                  <a:txBody>
                    <a:bodyPr/>
                    <a:lstStyle/>
                    <a:p>
                      <a:r>
                        <a:rPr kumimoji="1" lang="en-US" altLang="ja-JP" dirty="0" smtClean="0"/>
                        <a:t>30000</a:t>
                      </a:r>
                      <a:endParaRPr kumimoji="1" lang="ja-JP" altLang="en-US" dirty="0"/>
                    </a:p>
                  </a:txBody>
                  <a:tcPr/>
                </a:tc>
              </a:tr>
              <a:tr h="342765">
                <a:tc>
                  <a:txBody>
                    <a:bodyPr/>
                    <a:lstStyle/>
                    <a:p>
                      <a:r>
                        <a:rPr kumimoji="1" lang="en-US" altLang="ja-JP" dirty="0" smtClean="0"/>
                        <a:t>repo3</a:t>
                      </a:r>
                      <a:endParaRPr kumimoji="1" lang="ja-JP" altLang="en-US" dirty="0"/>
                    </a:p>
                  </a:txBody>
                  <a:tcPr/>
                </a:tc>
                <a:tc>
                  <a:txBody>
                    <a:bodyPr/>
                    <a:lstStyle/>
                    <a:p>
                      <a:r>
                        <a:rPr kumimoji="1" lang="en-US" altLang="ja-JP" dirty="0" smtClean="0"/>
                        <a:t>28500</a:t>
                      </a:r>
                      <a:endParaRPr kumimoji="1" lang="ja-JP" altLang="en-US" dirty="0"/>
                    </a:p>
                  </a:txBody>
                  <a:tcPr/>
                </a:tc>
              </a:tr>
              <a:tr h="342765">
                <a:tc>
                  <a:txBody>
                    <a:bodyPr/>
                    <a:lstStyle/>
                    <a:p>
                      <a:r>
                        <a:rPr kumimoji="1" lang="en-US" altLang="ja-JP" dirty="0" smtClean="0"/>
                        <a:t>repo8</a:t>
                      </a:r>
                      <a:endParaRPr kumimoji="1" lang="ja-JP" altLang="en-US" dirty="0"/>
                    </a:p>
                  </a:txBody>
                  <a:tcPr/>
                </a:tc>
                <a:tc>
                  <a:txBody>
                    <a:bodyPr/>
                    <a:lstStyle/>
                    <a:p>
                      <a:r>
                        <a:rPr kumimoji="1" lang="en-US" altLang="ja-JP" dirty="0" smtClean="0"/>
                        <a:t>27000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repo4</a:t>
                      </a:r>
                      <a:endParaRPr kumimoji="1" lang="ja-JP" altLang="en-US" dirty="0"/>
                    </a:p>
                  </a:txBody>
                  <a:tcPr/>
                </a:tc>
                <a:tc>
                  <a:txBody>
                    <a:bodyPr/>
                    <a:lstStyle/>
                    <a:p>
                      <a:r>
                        <a:rPr kumimoji="1" lang="en-US" altLang="ja-JP" dirty="0" smtClean="0"/>
                        <a:t>100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bl>
          </a:graphicData>
        </a:graphic>
      </p:graphicFrame>
      <p:sp>
        <p:nvSpPr>
          <p:cNvPr id="19" name="テキスト ボックス 18"/>
          <p:cNvSpPr txBox="1"/>
          <p:nvPr/>
        </p:nvSpPr>
        <p:spPr>
          <a:xfrm>
            <a:off x="1289278" y="6538913"/>
            <a:ext cx="357790" cy="369332"/>
          </a:xfrm>
          <a:prstGeom prst="rect">
            <a:avLst/>
          </a:prstGeom>
          <a:noFill/>
        </p:spPr>
        <p:txBody>
          <a:bodyPr wrap="none" rtlCol="0">
            <a:spAutoFit/>
          </a:bodyPr>
          <a:lstStyle/>
          <a:p>
            <a:r>
              <a:rPr kumimoji="1" lang="en-US" altLang="ja-JP" dirty="0" smtClean="0"/>
              <a:t>...</a:t>
            </a:r>
          </a:p>
        </p:txBody>
      </p:sp>
    </p:spTree>
    <p:extLst>
      <p:ext uri="{BB962C8B-B14F-4D97-AF65-F5344CB8AC3E}">
        <p14:creationId xmlns:p14="http://schemas.microsoft.com/office/powerpoint/2010/main" val="1166051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アプローチ</a:t>
            </a:r>
            <a:r>
              <a:rPr lang="en-US" altLang="ja-JP" dirty="0" smtClean="0"/>
              <a:t>(4/4</a:t>
            </a:r>
            <a:r>
              <a:rPr lang="en-US" altLang="ja-JP"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7</a:t>
            </a:fld>
            <a:endParaRPr kumimoji="1" lang="ja-JP" altLang="en-US"/>
          </a:p>
        </p:txBody>
      </p:sp>
      <p:graphicFrame>
        <p:nvGraphicFramePr>
          <p:cNvPr id="6" name="表 5"/>
          <p:cNvGraphicFramePr>
            <a:graphicFrameLocks noGrp="1"/>
          </p:cNvGraphicFramePr>
          <p:nvPr>
            <p:extLst>
              <p:ext uri="{D42A27DB-BD31-4B8C-83A1-F6EECF244321}">
                <p14:modId xmlns:p14="http://schemas.microsoft.com/office/powerpoint/2010/main" val="2694619342"/>
              </p:ext>
            </p:extLst>
          </p:nvPr>
        </p:nvGraphicFramePr>
        <p:xfrm>
          <a:off x="143446" y="1871701"/>
          <a:ext cx="3371480" cy="3657600"/>
        </p:xfrm>
        <a:graphic>
          <a:graphicData uri="http://schemas.openxmlformats.org/drawingml/2006/table">
            <a:tbl>
              <a:tblPr firstRow="1" bandRow="1">
                <a:tableStyleId>{5C22544A-7EE6-4342-B048-85BDC9FD1C3A}</a:tableStyleId>
              </a:tblPr>
              <a:tblGrid>
                <a:gridCol w="1685740"/>
                <a:gridCol w="1685740"/>
              </a:tblGrid>
              <a:tr h="323930">
                <a:tc>
                  <a:txBody>
                    <a:bodyPr/>
                    <a:lstStyle/>
                    <a:p>
                      <a:r>
                        <a:rPr kumimoji="1" lang="en-US" altLang="ja-JP" dirty="0" smtClean="0"/>
                        <a:t>repository</a:t>
                      </a:r>
                      <a:endParaRPr kumimoji="1" lang="ja-JP" altLang="en-US" dirty="0"/>
                    </a:p>
                  </a:txBody>
                  <a:tcPr/>
                </a:tc>
                <a:tc>
                  <a:txBody>
                    <a:bodyPr/>
                    <a:lstStyle/>
                    <a:p>
                      <a:r>
                        <a:rPr kumimoji="1" lang="en-US" altLang="ja-JP" dirty="0" smtClean="0"/>
                        <a:t>contribution</a:t>
                      </a:r>
                      <a:endParaRPr kumimoji="1" lang="ja-JP" altLang="en-US" dirty="0"/>
                    </a:p>
                  </a:txBody>
                  <a:tcPr/>
                </a:tc>
              </a:tr>
              <a:tr h="342765">
                <a:tc>
                  <a:txBody>
                    <a:bodyPr/>
                    <a:lstStyle/>
                    <a:p>
                      <a:r>
                        <a:rPr kumimoji="1" lang="en-US" altLang="ja-JP" dirty="0" smtClean="0"/>
                        <a:t>repo1</a:t>
                      </a:r>
                      <a:endParaRPr kumimoji="1" lang="ja-JP" altLang="en-US" dirty="0"/>
                    </a:p>
                  </a:txBody>
                  <a:tcPr/>
                </a:tc>
                <a:tc>
                  <a:txBody>
                    <a:bodyPr/>
                    <a:lstStyle/>
                    <a:p>
                      <a:r>
                        <a:rPr kumimoji="1" lang="en-US" altLang="ja-JP" dirty="0" smtClean="0"/>
                        <a:t>30000</a:t>
                      </a:r>
                      <a:endParaRPr kumimoji="1" lang="ja-JP" altLang="en-US" dirty="0"/>
                    </a:p>
                  </a:txBody>
                  <a:tcPr/>
                </a:tc>
              </a:tr>
              <a:tr h="342765">
                <a:tc>
                  <a:txBody>
                    <a:bodyPr/>
                    <a:lstStyle/>
                    <a:p>
                      <a:r>
                        <a:rPr kumimoji="1" lang="en-US" altLang="ja-JP" dirty="0" smtClean="0"/>
                        <a:t>repo3</a:t>
                      </a:r>
                      <a:endParaRPr kumimoji="1" lang="ja-JP" altLang="en-US" dirty="0"/>
                    </a:p>
                  </a:txBody>
                  <a:tcPr/>
                </a:tc>
                <a:tc>
                  <a:txBody>
                    <a:bodyPr/>
                    <a:lstStyle/>
                    <a:p>
                      <a:r>
                        <a:rPr kumimoji="1" lang="en-US" altLang="ja-JP" dirty="0" smtClean="0"/>
                        <a:t>28500</a:t>
                      </a:r>
                      <a:endParaRPr kumimoji="1" lang="ja-JP" altLang="en-US" dirty="0"/>
                    </a:p>
                  </a:txBody>
                  <a:tcPr/>
                </a:tc>
              </a:tr>
              <a:tr h="342765">
                <a:tc>
                  <a:txBody>
                    <a:bodyPr/>
                    <a:lstStyle/>
                    <a:p>
                      <a:r>
                        <a:rPr kumimoji="1" lang="en-US" altLang="ja-JP" dirty="0" smtClean="0"/>
                        <a:t>repo8</a:t>
                      </a:r>
                      <a:endParaRPr kumimoji="1" lang="ja-JP" altLang="en-US" dirty="0"/>
                    </a:p>
                  </a:txBody>
                  <a:tcPr/>
                </a:tc>
                <a:tc>
                  <a:txBody>
                    <a:bodyPr/>
                    <a:lstStyle/>
                    <a:p>
                      <a:r>
                        <a:rPr kumimoji="1" lang="en-US" altLang="ja-JP" dirty="0" smtClean="0"/>
                        <a:t>27000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repo4</a:t>
                      </a:r>
                      <a:endParaRPr kumimoji="1" lang="ja-JP" altLang="en-US" dirty="0"/>
                    </a:p>
                  </a:txBody>
                  <a:tcPr/>
                </a:tc>
                <a:tc>
                  <a:txBody>
                    <a:bodyPr/>
                    <a:lstStyle/>
                    <a:p>
                      <a:r>
                        <a:rPr kumimoji="1" lang="en-US" altLang="ja-JP" dirty="0" smtClean="0"/>
                        <a:t>100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bl>
          </a:graphicData>
        </a:graphic>
      </p:graphicFrame>
      <p:sp>
        <p:nvSpPr>
          <p:cNvPr id="7" name="角丸四角形 6"/>
          <p:cNvSpPr/>
          <p:nvPr/>
        </p:nvSpPr>
        <p:spPr>
          <a:xfrm>
            <a:off x="44990" y="2237361"/>
            <a:ext cx="1167319" cy="1284051"/>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1079770" y="6125518"/>
            <a:ext cx="6489020" cy="461665"/>
          </a:xfrm>
          <a:prstGeom prst="rect">
            <a:avLst/>
          </a:prstGeom>
          <a:noFill/>
        </p:spPr>
        <p:txBody>
          <a:bodyPr wrap="none" rtlCol="0">
            <a:spAutoFit/>
          </a:bodyPr>
          <a:lstStyle/>
          <a:p>
            <a:r>
              <a:rPr kumimoji="1" lang="en-US" altLang="ja-JP" sz="2400" dirty="0" smtClean="0"/>
              <a:t>contribution</a:t>
            </a:r>
            <a:r>
              <a:rPr kumimoji="1" lang="ja-JP" altLang="en-US" sz="2400" dirty="0" smtClean="0"/>
              <a:t>の多い</a:t>
            </a:r>
            <a:r>
              <a:rPr kumimoji="1" lang="en-US" altLang="ja-JP" sz="2400" dirty="0" smtClean="0"/>
              <a:t>repository</a:t>
            </a:r>
            <a:r>
              <a:rPr kumimoji="1" lang="ja-JP" altLang="en-US" sz="2400" dirty="0" smtClean="0"/>
              <a:t>の</a:t>
            </a:r>
            <a:r>
              <a:rPr kumimoji="1" lang="en-US" altLang="ja-JP" sz="2400" dirty="0" smtClean="0"/>
              <a:t>contributor</a:t>
            </a:r>
            <a:r>
              <a:rPr kumimoji="1" lang="ja-JP" altLang="en-US" sz="2400" dirty="0" smtClean="0"/>
              <a:t>を見る</a:t>
            </a:r>
            <a:endParaRPr kumimoji="1" lang="en-US" altLang="ja-JP" sz="2400" dirty="0" smtClean="0"/>
          </a:p>
        </p:txBody>
      </p:sp>
      <p:sp>
        <p:nvSpPr>
          <p:cNvPr id="9" name="右矢印 8"/>
          <p:cNvSpPr/>
          <p:nvPr/>
        </p:nvSpPr>
        <p:spPr>
          <a:xfrm>
            <a:off x="3681919" y="3521412"/>
            <a:ext cx="826851" cy="8032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0" name="表 9"/>
          <p:cNvGraphicFramePr>
            <a:graphicFrameLocks noGrp="1"/>
          </p:cNvGraphicFramePr>
          <p:nvPr>
            <p:extLst>
              <p:ext uri="{D42A27DB-BD31-4B8C-83A1-F6EECF244321}">
                <p14:modId xmlns:p14="http://schemas.microsoft.com/office/powerpoint/2010/main" val="3887419739"/>
              </p:ext>
            </p:extLst>
          </p:nvPr>
        </p:nvGraphicFramePr>
        <p:xfrm>
          <a:off x="4571998" y="2384355"/>
          <a:ext cx="4445544" cy="3280779"/>
        </p:xfrm>
        <a:graphic>
          <a:graphicData uri="http://schemas.openxmlformats.org/drawingml/2006/table">
            <a:tbl>
              <a:tblPr firstRow="1" bandRow="1">
                <a:tableStyleId>{5C22544A-7EE6-4342-B048-85BDC9FD1C3A}</a:tableStyleId>
              </a:tblPr>
              <a:tblGrid>
                <a:gridCol w="1111386"/>
                <a:gridCol w="1111386"/>
                <a:gridCol w="1111386"/>
                <a:gridCol w="1111386"/>
              </a:tblGrid>
              <a:tr h="541724">
                <a:tc>
                  <a:txBody>
                    <a:bodyPr/>
                    <a:lstStyle/>
                    <a:p>
                      <a:r>
                        <a:rPr kumimoji="1" lang="en-US" altLang="ja-JP" sz="1600" dirty="0" smtClean="0"/>
                        <a:t>contributor</a:t>
                      </a:r>
                      <a:endParaRPr kumimoji="1" lang="ja-JP" altLang="en-US" sz="1600" dirty="0"/>
                    </a:p>
                  </a:txBody>
                  <a:tcPr/>
                </a:tc>
                <a:tc>
                  <a:txBody>
                    <a:bodyPr/>
                    <a:lstStyle/>
                    <a:p>
                      <a:r>
                        <a:rPr kumimoji="1" lang="en-US" altLang="ja-JP" dirty="0" smtClean="0"/>
                        <a:t>repo</a:t>
                      </a:r>
                      <a:endParaRPr kumimoji="1" lang="ja-JP" altLang="en-US" dirty="0"/>
                    </a:p>
                  </a:txBody>
                  <a:tcPr/>
                </a:tc>
                <a:tc>
                  <a:txBody>
                    <a:bodyPr/>
                    <a:lstStyle/>
                    <a:p>
                      <a:r>
                        <a:rPr kumimoji="1" lang="en-US" altLang="ja-JP" sz="1600" dirty="0" smtClean="0"/>
                        <a:t>contribution</a:t>
                      </a:r>
                      <a:endParaRPr kumimoji="1" lang="ja-JP" altLang="en-US" sz="1600" dirty="0"/>
                    </a:p>
                  </a:txBody>
                  <a:tcPr/>
                </a:tc>
                <a:tc>
                  <a:txBody>
                    <a:bodyPr/>
                    <a:lstStyle/>
                    <a:p>
                      <a:r>
                        <a:rPr kumimoji="1" lang="en-US" altLang="ja-JP" dirty="0" smtClean="0"/>
                        <a:t>email</a:t>
                      </a:r>
                      <a:endParaRPr kumimoji="1" lang="ja-JP" altLang="en-US" dirty="0"/>
                    </a:p>
                  </a:txBody>
                  <a:tcPr/>
                </a:tc>
              </a:tr>
              <a:tr h="382393">
                <a:tc>
                  <a:txBody>
                    <a:bodyPr/>
                    <a:lstStyle/>
                    <a:p>
                      <a:r>
                        <a:rPr kumimoji="1" lang="en-US" altLang="ja-JP" dirty="0" smtClean="0"/>
                        <a:t>user1</a:t>
                      </a:r>
                      <a:endParaRPr kumimoji="1" lang="ja-JP" altLang="en-US" dirty="0"/>
                    </a:p>
                  </a:txBody>
                  <a:tcPr/>
                </a:tc>
                <a:tc>
                  <a:txBody>
                    <a:bodyPr/>
                    <a:lstStyle/>
                    <a:p>
                      <a:r>
                        <a:rPr kumimoji="1" lang="en-US" altLang="ja-JP" dirty="0" smtClean="0"/>
                        <a:t>repo1</a:t>
                      </a:r>
                      <a:endParaRPr kumimoji="1" lang="ja-JP" altLang="en-US" dirty="0"/>
                    </a:p>
                  </a:txBody>
                  <a:tcPr/>
                </a:tc>
                <a:tc>
                  <a:txBody>
                    <a:bodyPr/>
                    <a:lstStyle/>
                    <a:p>
                      <a:r>
                        <a:rPr kumimoji="1" lang="en-US" altLang="ja-JP" dirty="0" smtClean="0"/>
                        <a:t>3000</a:t>
                      </a:r>
                      <a:endParaRPr kumimoji="1" lang="ja-JP" altLang="en-US" dirty="0"/>
                    </a:p>
                  </a:txBody>
                  <a:tcPr/>
                </a:tc>
                <a:tc>
                  <a:txBody>
                    <a:bodyPr/>
                    <a:lstStyle/>
                    <a:p>
                      <a:r>
                        <a:rPr kumimoji="1" lang="en-US" altLang="ja-JP" sz="1400" dirty="0" smtClean="0"/>
                        <a:t>aaa@gmail.com</a:t>
                      </a:r>
                      <a:endParaRPr kumimoji="1" lang="ja-JP" altLang="en-US" sz="1400" dirty="0"/>
                    </a:p>
                  </a:txBody>
                  <a:tcPr/>
                </a:tc>
              </a:tr>
              <a:tr h="382393">
                <a:tc>
                  <a:txBody>
                    <a:bodyPr/>
                    <a:lstStyle/>
                    <a:p>
                      <a:r>
                        <a:rPr kumimoji="1" lang="en-US" altLang="ja-JP" dirty="0" smtClean="0"/>
                        <a:t>user14</a:t>
                      </a:r>
                      <a:endParaRPr kumimoji="1" lang="ja-JP" altLang="en-US" dirty="0"/>
                    </a:p>
                  </a:txBody>
                  <a:tcPr/>
                </a:tc>
                <a:tc>
                  <a:txBody>
                    <a:bodyPr/>
                    <a:lstStyle/>
                    <a:p>
                      <a:r>
                        <a:rPr kumimoji="1" lang="en-US" altLang="ja-JP" dirty="0" smtClean="0"/>
                        <a:t>repo3</a:t>
                      </a:r>
                      <a:endParaRPr kumimoji="1" lang="ja-JP" altLang="en-US" dirty="0"/>
                    </a:p>
                  </a:txBody>
                  <a:tcPr/>
                </a:tc>
                <a:tc>
                  <a:txBody>
                    <a:bodyPr/>
                    <a:lstStyle/>
                    <a:p>
                      <a:r>
                        <a:rPr kumimoji="1" lang="en-US" altLang="ja-JP" dirty="0" smtClean="0"/>
                        <a:t>2900</a:t>
                      </a:r>
                      <a:endParaRPr kumimoji="1" lang="ja-JP" altLang="en-US" dirty="0"/>
                    </a:p>
                  </a:txBody>
                  <a:tcPr/>
                </a:tc>
                <a:tc>
                  <a:txBody>
                    <a:bodyPr/>
                    <a:lstStyle/>
                    <a:p>
                      <a:r>
                        <a:rPr kumimoji="1" lang="en-US" altLang="ja-JP" sz="1400" dirty="0" smtClean="0"/>
                        <a:t>bbb@gmail.com</a:t>
                      </a:r>
                      <a:endParaRPr kumimoji="1" lang="ja-JP" altLang="en-US" sz="1400" dirty="0"/>
                    </a:p>
                  </a:txBody>
                  <a:tcPr/>
                </a:tc>
              </a:tr>
              <a:tr h="382393">
                <a:tc>
                  <a:txBody>
                    <a:bodyPr/>
                    <a:lstStyle/>
                    <a:p>
                      <a:r>
                        <a:rPr kumimoji="1" lang="en-US" altLang="ja-JP" dirty="0" smtClean="0"/>
                        <a:t>...</a:t>
                      </a:r>
                      <a:endParaRPr kumimoji="1" lang="ja-JP" altLang="en-US" dirty="0"/>
                    </a:p>
                  </a:txBody>
                  <a:tcPr/>
                </a:tc>
                <a:tc>
                  <a:txBody>
                    <a:bodyPr/>
                    <a:lstStyle/>
                    <a:p>
                      <a:endParaRPr kumimoji="1" lang="ja-JP" altLang="en-US"/>
                    </a:p>
                  </a:txBody>
                  <a:tcPr/>
                </a:tc>
                <a:tc>
                  <a:txBody>
                    <a:bodyPr/>
                    <a:lstStyle/>
                    <a:p>
                      <a:endParaRPr kumimoji="1" lang="ja-JP" altLang="en-US"/>
                    </a:p>
                  </a:txBody>
                  <a:tcPr/>
                </a:tc>
                <a:tc>
                  <a:txBody>
                    <a:bodyPr/>
                    <a:lstStyle/>
                    <a:p>
                      <a:endParaRPr kumimoji="1" lang="ja-JP" altLang="en-US"/>
                    </a:p>
                  </a:txBody>
                  <a:tcPr/>
                </a:tc>
              </a:tr>
              <a:tr h="382393">
                <a:tc>
                  <a:txBody>
                    <a:bodyPr/>
                    <a:lstStyle/>
                    <a:p>
                      <a:r>
                        <a:rPr kumimoji="1" lang="en-US" altLang="ja-JP" dirty="0" smtClean="0"/>
                        <a:t>...</a:t>
                      </a:r>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r>
              <a:tr h="382393">
                <a:tc>
                  <a:txBody>
                    <a:bodyPr/>
                    <a:lstStyle/>
                    <a:p>
                      <a:r>
                        <a:rPr kumimoji="1" lang="en-US" altLang="ja-JP" dirty="0" smtClean="0"/>
                        <a:t>user21</a:t>
                      </a:r>
                      <a:endParaRPr kumimoji="1" lang="ja-JP" altLang="en-US" dirty="0"/>
                    </a:p>
                  </a:txBody>
                  <a:tcPr/>
                </a:tc>
                <a:tc>
                  <a:txBody>
                    <a:bodyPr/>
                    <a:lstStyle/>
                    <a:p>
                      <a:r>
                        <a:rPr kumimoji="1" lang="en-US" altLang="ja-JP" dirty="0" smtClean="0"/>
                        <a:t>repo8</a:t>
                      </a:r>
                      <a:endParaRPr kumimoji="1" lang="ja-JP" altLang="en-US" dirty="0"/>
                    </a:p>
                  </a:txBody>
                  <a:tcPr/>
                </a:tc>
                <a:tc>
                  <a:txBody>
                    <a:bodyPr/>
                    <a:lstStyle/>
                    <a:p>
                      <a:r>
                        <a:rPr kumimoji="1" lang="en-US" altLang="ja-JP" dirty="0" smtClean="0"/>
                        <a:t>2000</a:t>
                      </a:r>
                      <a:endParaRPr kumimoji="1" lang="ja-JP" altLang="en-US" dirty="0"/>
                    </a:p>
                  </a:txBody>
                  <a:tcPr/>
                </a:tc>
                <a:tc>
                  <a:txBody>
                    <a:bodyPr/>
                    <a:lstStyle/>
                    <a:p>
                      <a:r>
                        <a:rPr kumimoji="1" lang="en-US" altLang="ja-JP" sz="1400" dirty="0" smtClean="0"/>
                        <a:t>ccc@gmail.com</a:t>
                      </a:r>
                      <a:endParaRPr kumimoji="1" lang="ja-JP" altLang="en-US" sz="1400" dirty="0"/>
                    </a:p>
                  </a:txBody>
                  <a:tcPr/>
                </a:tc>
              </a:tr>
              <a:tr h="382393">
                <a:tc>
                  <a:txBody>
                    <a:bodyPr/>
                    <a:lstStyle/>
                    <a:p>
                      <a:r>
                        <a:rPr kumimoji="1" lang="en-US" altLang="ja-JP" dirty="0" smtClean="0"/>
                        <a:t>...</a:t>
                      </a:r>
                      <a:endParaRPr kumimoji="1" lang="ja-JP" altLang="en-US" dirty="0"/>
                    </a:p>
                  </a:txBody>
                  <a:tcPr/>
                </a:tc>
                <a:tc>
                  <a:txBody>
                    <a:bodyPr/>
                    <a:lstStyle/>
                    <a:p>
                      <a:endParaRPr kumimoji="1" lang="ja-JP" altLang="en-US"/>
                    </a:p>
                  </a:txBody>
                  <a:tcPr/>
                </a:tc>
                <a:tc>
                  <a:txBody>
                    <a:bodyPr/>
                    <a:lstStyle/>
                    <a:p>
                      <a:endParaRPr kumimoji="1" lang="ja-JP" altLang="en-US"/>
                    </a:p>
                  </a:txBody>
                  <a:tcPr/>
                </a:tc>
                <a:tc>
                  <a:txBody>
                    <a:bodyPr/>
                    <a:lstStyle/>
                    <a:p>
                      <a:endParaRPr kumimoji="1" lang="ja-JP" altLang="en-US" dirty="0"/>
                    </a:p>
                  </a:txBody>
                  <a:tcPr/>
                </a:tc>
              </a:tr>
            </a:tbl>
          </a:graphicData>
        </a:graphic>
      </p:graphicFrame>
    </p:spTree>
    <p:extLst>
      <p:ext uri="{BB962C8B-B14F-4D97-AF65-F5344CB8AC3E}">
        <p14:creationId xmlns:p14="http://schemas.microsoft.com/office/powerpoint/2010/main" val="3094794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2657642"/>
            <a:ext cx="7886700" cy="1325563"/>
          </a:xfrm>
        </p:spPr>
        <p:txBody>
          <a:bodyPr/>
          <a:lstStyle/>
          <a:p>
            <a:r>
              <a:rPr kumimoji="1" lang="en-US" altLang="ja-JP" dirty="0" smtClean="0"/>
              <a:t>DOING</a:t>
            </a:r>
            <a:endParaRPr kumimoji="1" lang="ja-JP" altLang="en-US" dirty="0"/>
          </a:p>
        </p:txBody>
      </p:sp>
      <p:sp>
        <p:nvSpPr>
          <p:cNvPr id="3" name="コンテンツ プレースホルダー 2"/>
          <p:cNvSpPr>
            <a:spLocks noGrp="1"/>
          </p:cNvSpPr>
          <p:nvPr>
            <p:ph idx="1"/>
          </p:nvPr>
        </p:nvSpPr>
        <p:spPr>
          <a:xfrm>
            <a:off x="628650" y="1455974"/>
            <a:ext cx="7886700" cy="1588783"/>
          </a:xfrm>
        </p:spPr>
        <p:txBody>
          <a:bodyPr/>
          <a:lstStyle/>
          <a:p>
            <a:r>
              <a:rPr kumimoji="1" lang="ja-JP" altLang="en-US" dirty="0" smtClean="0"/>
              <a:t>各種スクリプトの作成</a:t>
            </a:r>
            <a:endParaRPr kumimoji="1" lang="en-US" altLang="ja-JP" dirty="0" smtClean="0"/>
          </a:p>
          <a:p>
            <a:r>
              <a:rPr lang="ja-JP" altLang="en-US" dirty="0"/>
              <a:t>取得可能な属性の</a:t>
            </a:r>
            <a:r>
              <a:rPr lang="ja-JP" altLang="en-US" dirty="0" smtClean="0"/>
              <a:t>調査</a:t>
            </a:r>
            <a:endParaRPr kumimoji="1" lang="en-US" altLang="ja-JP" dirty="0" smtClean="0"/>
          </a:p>
          <a:p>
            <a:r>
              <a:rPr lang="en-US" altLang="ja-JP" dirty="0" smtClean="0"/>
              <a:t>PC</a:t>
            </a:r>
            <a:r>
              <a:rPr lang="ja-JP" altLang="en-US" dirty="0" smtClean="0"/>
              <a:t>の設置</a:t>
            </a:r>
            <a:endParaRPr lang="en-US" altLang="ja-JP" dirty="0" smtClean="0"/>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8</a:t>
            </a:fld>
            <a:endParaRPr kumimoji="1" lang="ja-JP" altLang="en-US"/>
          </a:p>
        </p:txBody>
      </p:sp>
      <p:sp>
        <p:nvSpPr>
          <p:cNvPr id="5" name="タイトル 1"/>
          <p:cNvSpPr txBox="1">
            <a:spLocks/>
          </p:cNvSpPr>
          <p:nvPr/>
        </p:nvSpPr>
        <p:spPr>
          <a:xfrm>
            <a:off x="781050" y="5175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mtClean="0"/>
              <a:t>DONE</a:t>
            </a:r>
            <a:endParaRPr lang="ja-JP" altLang="en-US" dirty="0"/>
          </a:p>
        </p:txBody>
      </p:sp>
      <p:sp>
        <p:nvSpPr>
          <p:cNvPr id="6" name="コンテンツ プレースホルダー 2"/>
          <p:cNvSpPr txBox="1">
            <a:spLocks/>
          </p:cNvSpPr>
          <p:nvPr/>
        </p:nvSpPr>
        <p:spPr>
          <a:xfrm>
            <a:off x="628650" y="3596090"/>
            <a:ext cx="7886700" cy="15887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dirty="0" smtClean="0"/>
              <a:t>repository</a:t>
            </a:r>
            <a:r>
              <a:rPr lang="ja-JP" altLang="en-US" dirty="0" smtClean="0"/>
              <a:t>の</a:t>
            </a:r>
            <a:r>
              <a:rPr lang="en-US" altLang="ja-JP" dirty="0" smtClean="0"/>
              <a:t>contribution</a:t>
            </a:r>
            <a:r>
              <a:rPr lang="ja-JP" altLang="en-US" dirty="0"/>
              <a:t>取得</a:t>
            </a:r>
            <a:endParaRPr lang="en-US" altLang="ja-JP" dirty="0" smtClean="0"/>
          </a:p>
        </p:txBody>
      </p:sp>
      <p:sp>
        <p:nvSpPr>
          <p:cNvPr id="7" name="タイトル 1"/>
          <p:cNvSpPr txBox="1">
            <a:spLocks/>
          </p:cNvSpPr>
          <p:nvPr/>
        </p:nvSpPr>
        <p:spPr>
          <a:xfrm>
            <a:off x="628650" y="3964830"/>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dirty="0" smtClean="0"/>
              <a:t>TODO</a:t>
            </a:r>
            <a:endParaRPr lang="ja-JP" altLang="en-US" dirty="0"/>
          </a:p>
        </p:txBody>
      </p:sp>
      <p:sp>
        <p:nvSpPr>
          <p:cNvPr id="8" name="コンテンツ プレースホルダー 2"/>
          <p:cNvSpPr txBox="1">
            <a:spLocks/>
          </p:cNvSpPr>
          <p:nvPr/>
        </p:nvSpPr>
        <p:spPr>
          <a:xfrm>
            <a:off x="628650" y="5013934"/>
            <a:ext cx="7886700" cy="17075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smtClean="0"/>
              <a:t>メールアドレスおよび属性の取得</a:t>
            </a:r>
            <a:endParaRPr lang="en-US" altLang="ja-JP" dirty="0" smtClean="0"/>
          </a:p>
          <a:p>
            <a:r>
              <a:rPr lang="ja-JP" altLang="en-US" dirty="0" smtClean="0"/>
              <a:t>アンケート、および集計</a:t>
            </a:r>
            <a:endParaRPr lang="en-US" altLang="ja-JP" dirty="0" smtClean="0"/>
          </a:p>
        </p:txBody>
      </p:sp>
    </p:spTree>
    <p:extLst>
      <p:ext uri="{BB962C8B-B14F-4D97-AF65-F5344CB8AC3E}">
        <p14:creationId xmlns:p14="http://schemas.microsoft.com/office/powerpoint/2010/main" val="141203000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106</TotalTime>
  <Words>324</Words>
  <Application>Microsoft Office PowerPoint</Application>
  <PresentationFormat>画面に合わせる (4:3)</PresentationFormat>
  <Paragraphs>123</Paragraphs>
  <Slides>8</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8</vt:i4>
      </vt:variant>
    </vt:vector>
  </HeadingPairs>
  <TitlesOfParts>
    <vt:vector size="14" baseType="lpstr">
      <vt:lpstr>ＭＳ Ｐゴシック</vt:lpstr>
      <vt:lpstr>Arial</vt:lpstr>
      <vt:lpstr>Calibri</vt:lpstr>
      <vt:lpstr>Calibri Light</vt:lpstr>
      <vt:lpstr>Wingdings</vt:lpstr>
      <vt:lpstr>Office テーマ</vt:lpstr>
      <vt:lpstr>High Impact Bugに対する 開発者の認識調査 (小ゼミ2015-6-9)</vt:lpstr>
      <vt:lpstr>背景</vt:lpstr>
      <vt:lpstr>目的</vt:lpstr>
      <vt:lpstr>アプローチ(1/4)</vt:lpstr>
      <vt:lpstr>アプローチ(2/4)</vt:lpstr>
      <vt:lpstr>アプローチ(3/4)</vt:lpstr>
      <vt:lpstr>アプローチ(4/4)</vt:lpstr>
      <vt:lpstr>DOING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s171050</dc:creator>
  <cp:lastModifiedBy>ysk</cp:lastModifiedBy>
  <cp:revision>79</cp:revision>
  <dcterms:created xsi:type="dcterms:W3CDTF">2015-04-28T01:50:04Z</dcterms:created>
  <dcterms:modified xsi:type="dcterms:W3CDTF">2015-06-09T01:17:43Z</dcterms:modified>
</cp:coreProperties>
</file>