
<file path=[Content_Types].xml><?xml version="1.0" encoding="utf-8"?>
<Types xmlns="http://schemas.openxmlformats.org/package/2006/content-types">
  <Default Extension="tmp" ContentType="image/png"/>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70" r:id="rId5"/>
    <p:sldId id="263" r:id="rId6"/>
    <p:sldId id="262" r:id="rId7"/>
    <p:sldId id="259" r:id="rId8"/>
    <p:sldId id="271" r:id="rId9"/>
    <p:sldId id="272" r:id="rId10"/>
    <p:sldId id="273" r:id="rId11"/>
    <p:sldId id="274" r:id="rId12"/>
    <p:sldId id="275" r:id="rId13"/>
    <p:sldId id="276" r:id="rId14"/>
    <p:sldId id="277" r:id="rId15"/>
    <p:sldId id="264" r:id="rId16"/>
    <p:sldId id="265" r:id="rId17"/>
    <p:sldId id="266" r:id="rId18"/>
    <p:sldId id="278" r:id="rId19"/>
    <p:sldId id="267" r:id="rId20"/>
    <p:sldId id="269" r:id="rId21"/>
    <p:sldId id="268" r:id="rId22"/>
    <p:sldId id="260" r:id="rId23"/>
    <p:sldId id="261"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6464" autoAdjust="0"/>
  </p:normalViewPr>
  <p:slideViewPr>
    <p:cSldViewPr snapToGrid="0">
      <p:cViewPr varScale="1">
        <p:scale>
          <a:sx n="61" d="100"/>
          <a:sy n="61" d="100"/>
        </p:scale>
        <p:origin x="1476" y="66"/>
      </p:cViewPr>
      <p:guideLst>
        <p:guide orient="horz" pos="2160"/>
        <p:guide pos="2880"/>
      </p:guideLst>
    </p:cSldViewPr>
  </p:slideViewPr>
  <p:outlineViewPr>
    <p:cViewPr>
      <p:scale>
        <a:sx n="33" d="100"/>
        <a:sy n="33" d="100"/>
      </p:scale>
      <p:origin x="0" y="27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ReLink</c:v>
                </c:pt>
              </c:strCache>
            </c:strRef>
          </c:tx>
          <c:invertIfNegative val="0"/>
          <c:cat>
            <c:strRef>
              <c:f>Sheet1!$A$2:$A$4</c:f>
              <c:strCache>
                <c:ptCount val="3"/>
                <c:pt idx="0">
                  <c:v>Precision</c:v>
                </c:pt>
                <c:pt idx="1">
                  <c:v>Recall</c:v>
                </c:pt>
                <c:pt idx="2">
                  <c:v>F-measure</c:v>
                </c:pt>
              </c:strCache>
            </c:strRef>
          </c:cat>
          <c:val>
            <c:numRef>
              <c:f>Sheet1!$B$2:$B$4</c:f>
              <c:numCache>
                <c:formatCode>General</c:formatCode>
                <c:ptCount val="3"/>
                <c:pt idx="0">
                  <c:v>0.747</c:v>
                </c:pt>
                <c:pt idx="1">
                  <c:v>0.873</c:v>
                </c:pt>
                <c:pt idx="2">
                  <c:v>0.80500000000000005</c:v>
                </c:pt>
              </c:numCache>
            </c:numRef>
          </c:val>
        </c:ser>
        <c:ser>
          <c:idx val="1"/>
          <c:order val="1"/>
          <c:tx>
            <c:strRef>
              <c:f>Sheet1!$C$1</c:f>
              <c:strCache>
                <c:ptCount val="1"/>
                <c:pt idx="0">
                  <c:v>Traditional</c:v>
                </c:pt>
              </c:strCache>
            </c:strRef>
          </c:tx>
          <c:invertIfNegative val="0"/>
          <c:cat>
            <c:strRef>
              <c:f>Sheet1!$A$2:$A$4</c:f>
              <c:strCache>
                <c:ptCount val="3"/>
                <c:pt idx="0">
                  <c:v>Precision</c:v>
                </c:pt>
                <c:pt idx="1">
                  <c:v>Recall</c:v>
                </c:pt>
                <c:pt idx="2">
                  <c:v>F-measure</c:v>
                </c:pt>
              </c:strCache>
            </c:strRef>
          </c:cat>
          <c:val>
            <c:numRef>
              <c:f>Sheet1!$C$2:$C$4</c:f>
              <c:numCache>
                <c:formatCode>General</c:formatCode>
                <c:ptCount val="3"/>
                <c:pt idx="0">
                  <c:v>0.746</c:v>
                </c:pt>
                <c:pt idx="1">
                  <c:v>0.76400000000000001</c:v>
                </c:pt>
                <c:pt idx="2">
                  <c:v>0.755</c:v>
                </c:pt>
              </c:numCache>
            </c:numRef>
          </c:val>
        </c:ser>
        <c:dLbls>
          <c:showLegendKey val="0"/>
          <c:showVal val="0"/>
          <c:showCatName val="0"/>
          <c:showSerName val="0"/>
          <c:showPercent val="0"/>
          <c:showBubbleSize val="0"/>
        </c:dLbls>
        <c:gapWidth val="150"/>
        <c:axId val="382175024"/>
        <c:axId val="382176200"/>
      </c:barChart>
      <c:catAx>
        <c:axId val="382175024"/>
        <c:scaling>
          <c:orientation val="minMax"/>
        </c:scaling>
        <c:delete val="0"/>
        <c:axPos val="l"/>
        <c:numFmt formatCode="General" sourceLinked="0"/>
        <c:majorTickMark val="out"/>
        <c:minorTickMark val="none"/>
        <c:tickLblPos val="nextTo"/>
        <c:crossAx val="382176200"/>
        <c:crosses val="autoZero"/>
        <c:auto val="1"/>
        <c:lblAlgn val="ctr"/>
        <c:lblOffset val="100"/>
        <c:noMultiLvlLbl val="0"/>
      </c:catAx>
      <c:valAx>
        <c:axId val="382176200"/>
        <c:scaling>
          <c:orientation val="minMax"/>
        </c:scaling>
        <c:delete val="0"/>
        <c:axPos val="b"/>
        <c:majorGridlines/>
        <c:numFmt formatCode="General" sourceLinked="1"/>
        <c:majorTickMark val="out"/>
        <c:minorTickMark val="none"/>
        <c:tickLblPos val="nextTo"/>
        <c:crossAx val="382175024"/>
        <c:crosses val="autoZero"/>
        <c:crossBetween val="between"/>
      </c:valAx>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46DECD-61DA-46B1-87BB-B660D3CBD206}" type="datetimeFigureOut">
              <a:rPr kumimoji="1" lang="ja-JP" altLang="en-US" smtClean="0"/>
              <a:t>2016/10/12</a:t>
            </a:fld>
            <a:endParaRPr kumimoji="1" lang="ja-JP"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F58B43-57B2-4070-B79F-8C1B95A77D5C}" type="slidenum">
              <a:rPr kumimoji="1" lang="ja-JP" altLang="en-US" smtClean="0"/>
              <a:t>‹#›</a:t>
            </a:fld>
            <a:endParaRPr kumimoji="1" lang="ja-JP" altLang="en-US"/>
          </a:p>
        </p:txBody>
      </p:sp>
    </p:spTree>
    <p:extLst>
      <p:ext uri="{BB962C8B-B14F-4D97-AF65-F5344CB8AC3E}">
        <p14:creationId xmlns:p14="http://schemas.microsoft.com/office/powerpoint/2010/main" val="345898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今回、読んだ論文のタイトルとしては</a:t>
            </a:r>
            <a:r>
              <a:rPr kumimoji="1" lang="en-US" altLang="ja-JP" dirty="0" smtClean="0"/>
              <a:t>relink: recovering links between</a:t>
            </a:r>
            <a:r>
              <a:rPr kumimoji="1" lang="en-US" altLang="ja-JP" baseline="0" dirty="0" smtClean="0"/>
              <a:t> bugs and changes</a:t>
            </a:r>
            <a:r>
              <a:rPr kumimoji="1" lang="ja-JP" altLang="en-US" baseline="0" dirty="0" smtClean="0"/>
              <a:t>です、この論文はバグと変更ログ間の関連性に関するソフトウェア品質向上を支援する論文です</a:t>
            </a:r>
            <a:endParaRPr kumimoji="1" lang="en-US" altLang="ja-JP" baseline="0" dirty="0" smtClean="0"/>
          </a:p>
          <a:p>
            <a:endParaRPr kumimoji="1" lang="en-US" altLang="ja-JP" baseline="0" dirty="0" smtClean="0"/>
          </a:p>
          <a:p>
            <a:r>
              <a:rPr kumimoji="1" lang="en-US" altLang="ja-JP" dirty="0" err="1" smtClean="0"/>
              <a:t>ReLink</a:t>
            </a:r>
            <a:r>
              <a:rPr kumimoji="1" lang="ja-JP" altLang="en-US" dirty="0" smtClean="0"/>
              <a:t>は、著者たちによって提案されている</a:t>
            </a:r>
            <a:r>
              <a:rPr kumimoji="1" lang="ja-JP" altLang="en-US" baseline="0" dirty="0" smtClean="0"/>
              <a:t>バグと変更ログ間の</a:t>
            </a:r>
            <a:r>
              <a:rPr kumimoji="1" lang="en-US" altLang="ja-JP" baseline="0" dirty="0" smtClean="0"/>
              <a:t>link</a:t>
            </a:r>
            <a:r>
              <a:rPr kumimoji="1" lang="ja-JP" altLang="en-US" baseline="0" dirty="0" smtClean="0"/>
              <a:t>を修復できるツールです。</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a:t>
            </a:fld>
            <a:endParaRPr kumimoji="1" lang="ja-JP" altLang="en-US"/>
          </a:p>
        </p:txBody>
      </p:sp>
    </p:spTree>
    <p:extLst>
      <p:ext uri="{BB962C8B-B14F-4D97-AF65-F5344CB8AC3E}">
        <p14:creationId xmlns:p14="http://schemas.microsoft.com/office/powerpoint/2010/main" val="912880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まず、リンクと言う定義を説明して行きたいと思います。</a:t>
            </a:r>
            <a:r>
              <a:rPr kumimoji="1" lang="en-US" altLang="ja-JP" dirty="0" smtClean="0"/>
              <a:t>Links</a:t>
            </a:r>
            <a:r>
              <a:rPr kumimoji="1" lang="ja-JP" altLang="en-US" dirty="0" smtClean="0"/>
              <a:t>は、この論文で、修正したバグと変更ログ間にある関連性を指します。</a:t>
            </a:r>
            <a:endParaRPr kumimoji="1" lang="en-US" altLang="ja-JP" dirty="0" smtClean="0"/>
          </a:p>
          <a:p>
            <a:r>
              <a:rPr kumimoji="1" lang="ja-JP" altLang="en-US" dirty="0" smtClean="0"/>
              <a:t>ここで、修正したバグと変更ログの間のリンクの重要性は主に二つがあります。一つ目は、このリンクは</a:t>
            </a:r>
            <a:r>
              <a:rPr kumimoji="1" lang="en-US" altLang="ja-JP" dirty="0" smtClean="0"/>
              <a:t>software</a:t>
            </a:r>
            <a:r>
              <a:rPr kumimoji="1" lang="ja-JP" altLang="en-US" dirty="0" smtClean="0"/>
              <a:t>品質を図ることができます、二つ目はモジュールに含まれる欠陥情報を目的変数として構築されることができます。（目的変数は</a:t>
            </a:r>
            <a:r>
              <a:rPr kumimoji="1" lang="ja-JP" altLang="en-US" sz="1200" b="0" i="0" kern="1200" dirty="0" smtClean="0">
                <a:solidFill>
                  <a:schemeClr val="tx1"/>
                </a:solidFill>
                <a:effectLst/>
                <a:latin typeface="+mn-lt"/>
                <a:ea typeface="+mn-ea"/>
                <a:cs typeface="+mn-cs"/>
              </a:rPr>
              <a:t>予測したい変数のこと</a:t>
            </a:r>
            <a:r>
              <a:rPr kumimoji="1" lang="ja-JP" altLang="en-US" dirty="0" smtClean="0"/>
              <a:t>）</a:t>
            </a:r>
            <a:r>
              <a:rPr kumimoji="1" lang="en-US" altLang="ja-JP" dirty="0" smtClean="0"/>
              <a:t>						</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2</a:t>
            </a:fld>
            <a:endParaRPr kumimoji="1" lang="ja-JP" altLang="en-US"/>
          </a:p>
        </p:txBody>
      </p:sp>
    </p:spTree>
    <p:extLst>
      <p:ext uri="{BB962C8B-B14F-4D97-AF65-F5344CB8AC3E}">
        <p14:creationId xmlns:p14="http://schemas.microsoft.com/office/powerpoint/2010/main" val="1950835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先行研究</a:t>
            </a:r>
            <a:r>
              <a:rPr kumimoji="1" lang="ja-JP" altLang="en-US" dirty="0" smtClean="0"/>
              <a:t>で変更</a:t>
            </a:r>
            <a:r>
              <a:rPr kumimoji="1" lang="ja-JP" altLang="en-US" dirty="0" smtClean="0"/>
              <a:t>ログ中にあるバグ票の番号からバグ票と修正コミットと対応 付けを行う手法が提案されています</a:t>
            </a:r>
            <a:r>
              <a:rPr kumimoji="1" lang="ja-JP" altLang="en-US" dirty="0" smtClean="0"/>
              <a:t>、</a:t>
            </a:r>
            <a:endParaRPr kumimoji="1" lang="en-US" altLang="ja-JP" dirty="0" smtClean="0"/>
          </a:p>
          <a:p>
            <a:r>
              <a:rPr kumimoji="1" lang="ja-JP" altLang="en-US" dirty="0" smtClean="0"/>
              <a:t>その先行研究でこういう手順になってます、まず</a:t>
            </a:r>
            <a:r>
              <a:rPr kumimoji="1" lang="en-US" altLang="ja-JP" dirty="0" smtClean="0"/>
              <a:t>change log</a:t>
            </a:r>
            <a:r>
              <a:rPr kumimoji="1" lang="ja-JP" altLang="en-US" dirty="0" smtClean="0"/>
              <a:t>でバグ</a:t>
            </a:r>
            <a:r>
              <a:rPr kumimoji="1" lang="en-US" altLang="ja-JP" dirty="0" smtClean="0"/>
              <a:t>id</a:t>
            </a:r>
            <a:r>
              <a:rPr kumimoji="1" lang="ja-JP" altLang="en-US" dirty="0" smtClean="0"/>
              <a:t>をスキャンします、間違えた</a:t>
            </a:r>
            <a:r>
              <a:rPr kumimoji="1" lang="en-US" altLang="ja-JP" dirty="0" smtClean="0"/>
              <a:t>id</a:t>
            </a:r>
            <a:r>
              <a:rPr kumimoji="1" lang="ja-JP" altLang="en-US" dirty="0" smtClean="0"/>
              <a:t>を除いて、潜在的な</a:t>
            </a:r>
            <a:r>
              <a:rPr kumimoji="1" lang="en-US" altLang="ja-JP" dirty="0" smtClean="0"/>
              <a:t>bug number</a:t>
            </a:r>
            <a:r>
              <a:rPr kumimoji="1" lang="ja-JP" altLang="en-US" dirty="0" smtClean="0"/>
              <a:t>を繰り返しスキャンします、それで、新しい</a:t>
            </a:r>
            <a:r>
              <a:rPr kumimoji="1" lang="en-US" altLang="ja-JP" dirty="0" smtClean="0"/>
              <a:t>bug id</a:t>
            </a:r>
            <a:r>
              <a:rPr kumimoji="1" lang="ja-JP" altLang="en-US" dirty="0" smtClean="0"/>
              <a:t>の形式を加えます。もし、潜在的なバグ</a:t>
            </a:r>
            <a:r>
              <a:rPr kumimoji="1" lang="en-US" altLang="ja-JP" dirty="0" smtClean="0"/>
              <a:t>id</a:t>
            </a:r>
            <a:r>
              <a:rPr kumimoji="1" lang="ja-JP" altLang="en-US" dirty="0" smtClean="0"/>
              <a:t>がバグ管理システムの中に存在すると、修正したという状態とみなします</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3</a:t>
            </a:fld>
            <a:endParaRPr kumimoji="1" lang="ja-JP" altLang="en-US"/>
          </a:p>
        </p:txBody>
      </p:sp>
    </p:spTree>
    <p:extLst>
      <p:ext uri="{BB962C8B-B14F-4D97-AF65-F5344CB8AC3E}">
        <p14:creationId xmlns:p14="http://schemas.microsoft.com/office/powerpoint/2010/main" val="1543488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先行研究によって、</a:t>
            </a:r>
            <a:r>
              <a:rPr kumimoji="1" lang="en-US" altLang="ja-JP" dirty="0" smtClean="0"/>
              <a:t>android</a:t>
            </a:r>
            <a:r>
              <a:rPr kumimoji="1" lang="ja-JP" altLang="en-US" dirty="0" smtClean="0"/>
              <a:t>　</a:t>
            </a:r>
            <a:r>
              <a:rPr kumimoji="1" lang="en-US" altLang="ja-JP" dirty="0" smtClean="0"/>
              <a:t>project</a:t>
            </a:r>
            <a:r>
              <a:rPr kumimoji="1" lang="ja-JP" altLang="en-US" dirty="0" smtClean="0"/>
              <a:t>を対象プロジェクトとして、バグ数が</a:t>
            </a:r>
            <a:r>
              <a:rPr kumimoji="1" lang="en-US" altLang="ja-JP" dirty="0" smtClean="0"/>
              <a:t>change log</a:t>
            </a:r>
            <a:r>
              <a:rPr kumimoji="1" lang="ja-JP" altLang="en-US" dirty="0" smtClean="0"/>
              <a:t>とリンクされていない所は多いです、</a:t>
            </a:r>
            <a:endParaRPr kumimoji="1" lang="en-US" altLang="ja-JP" dirty="0" smtClean="0"/>
          </a:p>
          <a:p>
            <a:r>
              <a:rPr kumimoji="1" lang="ja-JP" altLang="en-US" dirty="0" smtClean="0"/>
              <a:t>この表から、リンク</a:t>
            </a:r>
            <a:r>
              <a:rPr kumimoji="1" lang="ja-JP" altLang="en-US" dirty="0" smtClean="0"/>
              <a:t>された</a:t>
            </a:r>
            <a:r>
              <a:rPr kumimoji="1" lang="ja-JP" altLang="en-US" dirty="0" smtClean="0"/>
              <a:t>バグ数ただ</a:t>
            </a:r>
            <a:r>
              <a:rPr kumimoji="1" lang="en-US" altLang="ja-JP" dirty="0" smtClean="0"/>
              <a:t>40.7%</a:t>
            </a:r>
            <a:r>
              <a:rPr kumimoji="1" lang="ja-JP" altLang="en-US" dirty="0" smtClean="0"/>
              <a:t>が、</a:t>
            </a:r>
            <a:r>
              <a:rPr kumimoji="1" lang="ja-JP" altLang="en-US" dirty="0" smtClean="0"/>
              <a:t>特定された</a:t>
            </a:r>
            <a:r>
              <a:rPr kumimoji="1" lang="ja-JP" altLang="en-US" dirty="0" smtClean="0"/>
              <a:t>バグ数　　　　つまり、確率が低いということがわかります。</a:t>
            </a:r>
            <a:endParaRPr kumimoji="1" lang="en-US" altLang="ja-JP" dirty="0" smtClean="0"/>
          </a:p>
          <a:p>
            <a:endParaRPr kumimoji="1" lang="en-US" altLang="ja-JP" dirty="0" smtClean="0"/>
          </a:p>
          <a:p>
            <a:r>
              <a:rPr kumimoji="1" lang="ja-JP" altLang="en-US" dirty="0" smtClean="0"/>
              <a:t>それに対して、もっと多くのリンク数を見つけることができるように、本論文の目的になります。</a:t>
            </a:r>
            <a:endParaRPr kumimoji="1" lang="en-US" altLang="ja-JP" dirty="0" smtClean="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4</a:t>
            </a:fld>
            <a:endParaRPr kumimoji="1" lang="ja-JP" altLang="en-US"/>
          </a:p>
        </p:txBody>
      </p:sp>
    </p:spTree>
    <p:extLst>
      <p:ext uri="{BB962C8B-B14F-4D97-AF65-F5344CB8AC3E}">
        <p14:creationId xmlns:p14="http://schemas.microsoft.com/office/powerpoint/2010/main" val="2167847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絵で表すと、だいたいこいう風になってます、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0F58B43-57B2-4070-B79F-8C1B95A77D5C}" type="slidenum">
              <a:rPr kumimoji="1" lang="ja-JP" altLang="en-US" smtClean="0"/>
              <a:t>5</a:t>
            </a:fld>
            <a:endParaRPr kumimoji="1" lang="ja-JP" altLang="en-US"/>
          </a:p>
        </p:txBody>
      </p:sp>
    </p:spTree>
    <p:extLst>
      <p:ext uri="{BB962C8B-B14F-4D97-AF65-F5344CB8AC3E}">
        <p14:creationId xmlns:p14="http://schemas.microsoft.com/office/powerpoint/2010/main" val="3881532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a:t>
            </a:r>
            <a:r>
              <a:rPr kumimoji="1" lang="en-US" altLang="ja-JP" dirty="0" smtClean="0"/>
              <a:t>missing </a:t>
            </a:r>
            <a:r>
              <a:rPr kumimoji="1" lang="en-US" altLang="ja-JP" dirty="0" smtClean="0"/>
              <a:t>link</a:t>
            </a:r>
            <a:r>
              <a:rPr kumimoji="1" lang="ja-JP" altLang="en-US" dirty="0" smtClean="0"/>
              <a:t>になるんですか？というと、基本的に二つ原因があります、ひとつは</a:t>
            </a:r>
            <a:r>
              <a:rPr kumimoji="1" lang="en-US" altLang="ja-JP" dirty="0" smtClean="0"/>
              <a:t>change log</a:t>
            </a:r>
            <a:r>
              <a:rPr kumimoji="1" lang="ja-JP" altLang="en-US" dirty="0" smtClean="0"/>
              <a:t>の情報不足で、例えば、例としては、修正した</a:t>
            </a:r>
            <a:r>
              <a:rPr kumimoji="1" lang="en-US" altLang="ja-JP" dirty="0" smtClean="0"/>
              <a:t>bug</a:t>
            </a:r>
            <a:r>
              <a:rPr kumimoji="1" lang="ja-JP" altLang="en-US" dirty="0" smtClean="0"/>
              <a:t>の対応するバージョン番号載せてないことで、関連性がなくなります。二つ目は不規則な命名規則で、一貫性がなくなり、混乱が生じます</a:t>
            </a:r>
            <a:r>
              <a:rPr kumimoji="1" lang="ja-JP" altLang="en-US" dirty="0" smtClean="0"/>
              <a:t>。</a:t>
            </a:r>
            <a:endParaRPr kumimoji="1" lang="en-US" altLang="ja-JP" dirty="0" smtClean="0"/>
          </a:p>
          <a:p>
            <a:endParaRPr kumimoji="1" lang="en-US" altLang="ja-JP" dirty="0" smtClean="0"/>
          </a:p>
          <a:p>
            <a:r>
              <a:rPr kumimoji="1" lang="ja-JP" altLang="en-US" sz="1200" b="0" i="0" kern="1200" dirty="0" smtClean="0">
                <a:solidFill>
                  <a:schemeClr val="tx1"/>
                </a:solidFill>
                <a:effectLst/>
                <a:latin typeface="+mn-lt"/>
                <a:ea typeface="+mn-ea"/>
                <a:cs typeface="+mn-cs"/>
              </a:rPr>
              <a:t>入力ミス</a:t>
            </a:r>
            <a:endParaRPr kumimoji="1" lang="en-US" altLang="ja-JP" sz="1200" b="0" i="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0F58B43-57B2-4070-B79F-8C1B95A77D5C}" type="slidenum">
              <a:rPr kumimoji="1" lang="ja-JP" altLang="en-US" smtClean="0"/>
              <a:t>6</a:t>
            </a:fld>
            <a:endParaRPr kumimoji="1" lang="ja-JP" altLang="en-US"/>
          </a:p>
        </p:txBody>
      </p:sp>
    </p:spTree>
    <p:extLst>
      <p:ext uri="{BB962C8B-B14F-4D97-AF65-F5344CB8AC3E}">
        <p14:creationId xmlns:p14="http://schemas.microsoft.com/office/powerpoint/2010/main" val="2065511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本論文はこの</a:t>
            </a:r>
            <a:r>
              <a:rPr kumimoji="1" lang="ja-JP" altLang="en-US" dirty="0" smtClean="0"/>
              <a:t>ページで、リンクの特徴を説明していきたいと思います、</a:t>
            </a:r>
            <a:endParaRPr kumimoji="1" lang="en-US" altLang="ja-JP" dirty="0" smtClean="0"/>
          </a:p>
          <a:p>
            <a:r>
              <a:rPr kumimoji="1" lang="ja-JP" altLang="en-US" dirty="0" smtClean="0"/>
              <a:t>コミットからバグ票が修正済みになるまでの 時間 </a:t>
            </a:r>
            <a:r>
              <a:rPr kumimoji="1" lang="en-US" altLang="ja-JP" dirty="0" smtClean="0"/>
              <a:t>----</a:t>
            </a:r>
            <a:endParaRPr kumimoji="1" lang="en-US" altLang="ja-JP" dirty="0" smtClean="0"/>
          </a:p>
          <a:p>
            <a:r>
              <a:rPr kumimoji="1" lang="ja-JP" altLang="en-US" dirty="0" smtClean="0"/>
              <a:t>バグ修正責任者とコミッタ </a:t>
            </a:r>
            <a:r>
              <a:rPr kumimoji="1" lang="en-US" altLang="ja-JP" dirty="0" smtClean="0"/>
              <a:t>----- </a:t>
            </a:r>
            <a:r>
              <a:rPr kumimoji="1" lang="ja-JP" altLang="en-US" dirty="0" smtClean="0"/>
              <a:t>修正を行ったコミッタとバグ修正の責任者は同じ 人物である </a:t>
            </a:r>
            <a:endParaRPr kumimoji="1" lang="en-US" altLang="ja-JP" dirty="0" smtClean="0"/>
          </a:p>
          <a:p>
            <a:r>
              <a:rPr kumimoji="1" lang="ja-JP" altLang="en-US" dirty="0" smtClean="0"/>
              <a:t>テキストの類似度 </a:t>
            </a:r>
            <a:r>
              <a:rPr kumimoji="1" lang="en-US" altLang="ja-JP" dirty="0" smtClean="0"/>
              <a:t>(TFIDF) – </a:t>
            </a:r>
            <a:r>
              <a:rPr kumimoji="1" lang="ja-JP" altLang="en-US" dirty="0" smtClean="0"/>
              <a:t>同じ事柄を扱っているため，変更ログとバグ票は 同じようなキーワードを共有することです </a:t>
            </a:r>
            <a:endParaRPr kumimoji="1" lang="en-US" altLang="ja-JP" dirty="0" smtClean="0"/>
          </a:p>
          <a:p>
            <a:r>
              <a:rPr kumimoji="1" lang="ja-JP" altLang="en-US" dirty="0" smtClean="0"/>
              <a:t>次で、リンクの特徴をそれぞれ説明していきます。</a:t>
            </a:r>
            <a:endParaRPr kumimoji="1" lang="ja-JP" altLang="en-US" dirty="0"/>
          </a:p>
        </p:txBody>
      </p:sp>
      <p:sp>
        <p:nvSpPr>
          <p:cNvPr id="4" name="スライド番号プレースホルダー 3"/>
          <p:cNvSpPr>
            <a:spLocks noGrp="1"/>
          </p:cNvSpPr>
          <p:nvPr>
            <p:ph type="sldNum" sz="quarter" idx="10"/>
          </p:nvPr>
        </p:nvSpPr>
        <p:spPr/>
        <p:txBody>
          <a:bodyPr/>
          <a:lstStyle/>
          <a:p>
            <a:fld id="{A0F58B43-57B2-4070-B79F-8C1B95A77D5C}" type="slidenum">
              <a:rPr kumimoji="1" lang="ja-JP" altLang="en-US" smtClean="0"/>
              <a:t>7</a:t>
            </a:fld>
            <a:endParaRPr kumimoji="1" lang="ja-JP" altLang="en-US"/>
          </a:p>
        </p:txBody>
      </p:sp>
    </p:spTree>
    <p:extLst>
      <p:ext uri="{BB962C8B-B14F-4D97-AF65-F5344CB8AC3E}">
        <p14:creationId xmlns:p14="http://schemas.microsoft.com/office/powerpoint/2010/main" val="704939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コミットからバグ票が修正済みになるまでの 時間 </a:t>
            </a:r>
            <a:r>
              <a:rPr kumimoji="1" lang="ja-JP" altLang="en-US" dirty="0" err="1" smtClean="0"/>
              <a:t>。。</a:t>
            </a:r>
            <a:r>
              <a:rPr kumimoji="1" lang="ja-JP" altLang="en-US" dirty="0" err="1" smtClean="0"/>
              <a:t>。</a:t>
            </a:r>
            <a:r>
              <a:rPr kumimoji="1" lang="ja-JP" altLang="en-US" dirty="0" smtClean="0"/>
              <a:t>基本的に、修正</a:t>
            </a:r>
            <a:r>
              <a:rPr kumimoji="1" lang="ja-JP" altLang="en-US" dirty="0" smtClean="0"/>
              <a:t>コミットが行われたらすぐに“修正済み”に変 更されたり，コメントが投稿</a:t>
            </a:r>
            <a:r>
              <a:rPr kumimoji="1" lang="ja-JP" altLang="en-US" dirty="0" smtClean="0"/>
              <a:t>されたりしますが、修正済に変更されていない時に、バグ修正した時の日付と</a:t>
            </a:r>
            <a:r>
              <a:rPr kumimoji="1" lang="en-US" altLang="ja-JP" dirty="0" smtClean="0"/>
              <a:t>change-commit</a:t>
            </a:r>
            <a:r>
              <a:rPr kumimoji="1" lang="ja-JP" altLang="en-US" dirty="0" smtClean="0"/>
              <a:t>の日付の間の</a:t>
            </a:r>
            <a:r>
              <a:rPr kumimoji="1" lang="en-US" altLang="ja-JP" dirty="0" smtClean="0"/>
              <a:t>comment</a:t>
            </a:r>
            <a:r>
              <a:rPr kumimoji="1" lang="ja-JP" altLang="en-US" dirty="0" smtClean="0"/>
              <a:t>からリンクを見つけることができます。</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8</a:t>
            </a:fld>
            <a:endParaRPr kumimoji="1" lang="ja-JP" altLang="en-US"/>
          </a:p>
        </p:txBody>
      </p:sp>
    </p:spTree>
    <p:extLst>
      <p:ext uri="{BB962C8B-B14F-4D97-AF65-F5344CB8AC3E}">
        <p14:creationId xmlns:p14="http://schemas.microsoft.com/office/powerpoint/2010/main" val="1836366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バグ修正責任者とコミッタ</a:t>
            </a:r>
            <a:r>
              <a:rPr kumimoji="1" lang="ja-JP" altLang="en-US" dirty="0" err="1" smtClean="0"/>
              <a:t>。。</a:t>
            </a:r>
            <a:r>
              <a:rPr kumimoji="1" lang="ja-JP" altLang="en-US" dirty="0" err="1" smtClean="0"/>
              <a:t>。</a:t>
            </a:r>
            <a:r>
              <a:rPr kumimoji="1" lang="ja-JP" altLang="en-US" dirty="0" smtClean="0"/>
              <a:t>つまり、修正</a:t>
            </a:r>
            <a:r>
              <a:rPr kumimoji="1" lang="ja-JP" altLang="en-US" dirty="0" smtClean="0"/>
              <a:t>を行ったコミッタとバグ修正の責任者は同じ </a:t>
            </a:r>
            <a:r>
              <a:rPr kumimoji="1" lang="ja-JP" altLang="en-US" dirty="0" smtClean="0"/>
              <a:t>人物である 、先行研究で、</a:t>
            </a:r>
            <a:r>
              <a:rPr kumimoji="1" lang="en-US" altLang="ja-JP" dirty="0" smtClean="0"/>
              <a:t>report owner</a:t>
            </a:r>
            <a:r>
              <a:rPr kumimoji="1" lang="ja-JP" altLang="en-US" dirty="0" smtClean="0"/>
              <a:t>と</a:t>
            </a:r>
            <a:r>
              <a:rPr kumimoji="1" lang="en-US" altLang="ja-JP" dirty="0" smtClean="0"/>
              <a:t>change committer</a:t>
            </a:r>
            <a:r>
              <a:rPr kumimoji="1" lang="ja-JP" altLang="en-US" dirty="0" smtClean="0"/>
              <a:t>は違う人になっていることも多いです、原因としては、同じ人でただ使った名前（仮名）は違うことが分かりました。</a:t>
            </a:r>
            <a:endParaRPr kumimoji="1" lang="en-US" altLang="ja-JP" dirty="0" smtClean="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9</a:t>
            </a:fld>
            <a:endParaRPr kumimoji="1" lang="ja-JP" altLang="en-US"/>
          </a:p>
        </p:txBody>
      </p:sp>
    </p:spTree>
    <p:extLst>
      <p:ext uri="{BB962C8B-B14F-4D97-AF65-F5344CB8AC3E}">
        <p14:creationId xmlns:p14="http://schemas.microsoft.com/office/powerpoint/2010/main" val="1769116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テキストの類似度 </a:t>
            </a:r>
            <a:r>
              <a:rPr kumimoji="1" lang="en-US" altLang="ja-JP" dirty="0" smtClean="0"/>
              <a:t>(TFIDF)</a:t>
            </a:r>
            <a:r>
              <a:rPr kumimoji="1" lang="ja-JP" altLang="en-US" dirty="0" err="1" smtClean="0"/>
              <a:t>。。。</a:t>
            </a:r>
            <a:r>
              <a:rPr kumimoji="1" lang="ja-JP" altLang="en-US" dirty="0" smtClean="0"/>
              <a:t>同じ事柄を扱っているため，変更ログとバグ票は 同じようなキーワードを共有することです </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10</a:t>
            </a:fld>
            <a:endParaRPr kumimoji="1" lang="ja-JP" altLang="en-US"/>
          </a:p>
        </p:txBody>
      </p:sp>
    </p:spTree>
    <p:extLst>
      <p:ext uri="{BB962C8B-B14F-4D97-AF65-F5344CB8AC3E}">
        <p14:creationId xmlns:p14="http://schemas.microsoft.com/office/powerpoint/2010/main" val="840236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先行研究での提案手法から、徹底的に最適な比較法で２つ値から最大値が出来ました</a:t>
            </a:r>
            <a:endParaRPr kumimoji="1" lang="en-US" altLang="ja-JP" dirty="0" smtClean="0"/>
          </a:p>
          <a:p>
            <a:r>
              <a:rPr kumimoji="1" lang="ja-JP" altLang="en-US" dirty="0" smtClean="0"/>
              <a:t>明確なリンクから、</a:t>
            </a:r>
            <a:r>
              <a:rPr kumimoji="1" lang="en-US" altLang="ja-JP" dirty="0" smtClean="0"/>
              <a:t>Bug owner </a:t>
            </a:r>
            <a:r>
              <a:rPr kumimoji="1" lang="ja-JP" altLang="en-US" dirty="0" smtClean="0"/>
              <a:t>と </a:t>
            </a:r>
            <a:r>
              <a:rPr kumimoji="1" lang="en-US" altLang="ja-JP" dirty="0" smtClean="0"/>
              <a:t>committer</a:t>
            </a:r>
            <a:r>
              <a:rPr kumimoji="1" lang="ja-JP" altLang="en-US" dirty="0" smtClean="0"/>
              <a:t>の対応付けることが出来ます</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11</a:t>
            </a:fld>
            <a:endParaRPr kumimoji="1" lang="ja-JP" altLang="en-US"/>
          </a:p>
        </p:txBody>
      </p:sp>
    </p:spTree>
    <p:extLst>
      <p:ext uri="{BB962C8B-B14F-4D97-AF65-F5344CB8AC3E}">
        <p14:creationId xmlns:p14="http://schemas.microsoft.com/office/powerpoint/2010/main" val="1253930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12</a:t>
            </a:fld>
            <a:endParaRPr kumimoji="1" lang="ja-JP" altLang="en-US"/>
          </a:p>
        </p:txBody>
      </p:sp>
    </p:spTree>
    <p:extLst>
      <p:ext uri="{BB962C8B-B14F-4D97-AF65-F5344CB8AC3E}">
        <p14:creationId xmlns:p14="http://schemas.microsoft.com/office/powerpoint/2010/main" val="779849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A0F58B43-57B2-4070-B79F-8C1B95A77D5C}" type="slidenum">
              <a:rPr kumimoji="1" lang="ja-JP" altLang="en-US" smtClean="0"/>
              <a:t>13</a:t>
            </a:fld>
            <a:endParaRPr kumimoji="1" lang="ja-JP" altLang="en-US"/>
          </a:p>
        </p:txBody>
      </p:sp>
    </p:spTree>
    <p:extLst>
      <p:ext uri="{BB962C8B-B14F-4D97-AF65-F5344CB8AC3E}">
        <p14:creationId xmlns:p14="http://schemas.microsoft.com/office/powerpoint/2010/main" val="236762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mtClean="0"/>
              <a:t>今回のアプローチとしては、この図のように</a:t>
            </a:r>
            <a:endParaRPr kumimoji="1" lang="ja-JP" altLang="en-US"/>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14</a:t>
            </a:fld>
            <a:endParaRPr kumimoji="1" lang="ja-JP" altLang="en-US"/>
          </a:p>
        </p:txBody>
      </p:sp>
    </p:spTree>
    <p:extLst>
      <p:ext uri="{BB962C8B-B14F-4D97-AF65-F5344CB8AC3E}">
        <p14:creationId xmlns:p14="http://schemas.microsoft.com/office/powerpoint/2010/main" val="202977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15</a:t>
            </a:fld>
            <a:endParaRPr kumimoji="1" lang="ja-JP" altLang="en-US"/>
          </a:p>
        </p:txBody>
      </p:sp>
    </p:spTree>
    <p:extLst>
      <p:ext uri="{BB962C8B-B14F-4D97-AF65-F5344CB8AC3E}">
        <p14:creationId xmlns:p14="http://schemas.microsoft.com/office/powerpoint/2010/main" val="3117982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err="1" smtClean="0"/>
              <a:t>Tp</a:t>
            </a:r>
            <a:r>
              <a:rPr kumimoji="1" lang="ja-JP" altLang="en-US" dirty="0" smtClean="0"/>
              <a:t>というのは正確なリンクのこととみなされています、</a:t>
            </a:r>
            <a:r>
              <a:rPr kumimoji="1" lang="en-US" altLang="ja-JP" dirty="0" err="1" smtClean="0"/>
              <a:t>fp</a:t>
            </a:r>
            <a:r>
              <a:rPr kumimoji="1" lang="ja-JP" altLang="en-US" dirty="0" smtClean="0"/>
              <a:t>は誤ったリンクのことで、</a:t>
            </a:r>
            <a:r>
              <a:rPr kumimoji="1" lang="en-US" altLang="ja-JP" dirty="0" smtClean="0"/>
              <a:t>FN</a:t>
            </a:r>
            <a:r>
              <a:rPr kumimoji="1" lang="ja-JP" altLang="en-US" dirty="0" err="1" smtClean="0"/>
              <a:t>って</a:t>
            </a:r>
            <a:r>
              <a:rPr kumimoji="1" lang="ja-JP" altLang="en-US" dirty="0" smtClean="0"/>
              <a:t>いうのは、失われた正確なリンク、と</a:t>
            </a:r>
            <a:r>
              <a:rPr kumimoji="1" lang="en-US" altLang="ja-JP" dirty="0" smtClean="0"/>
              <a:t>TN</a:t>
            </a:r>
            <a:r>
              <a:rPr kumimoji="1" lang="ja-JP" altLang="en-US" dirty="0" smtClean="0"/>
              <a:t>は失われた正確ではないリンクのことです。</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16</a:t>
            </a:fld>
            <a:endParaRPr kumimoji="1" lang="ja-JP" altLang="en-US"/>
          </a:p>
        </p:txBody>
      </p:sp>
    </p:spTree>
    <p:extLst>
      <p:ext uri="{BB962C8B-B14F-4D97-AF65-F5344CB8AC3E}">
        <p14:creationId xmlns:p14="http://schemas.microsoft.com/office/powerpoint/2010/main" val="616091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評価結果、アプローチとしては、従来手法と</a:t>
            </a:r>
            <a:r>
              <a:rPr kumimoji="1" lang="en-US" altLang="ja-JP" dirty="0" smtClean="0"/>
              <a:t>Relink</a:t>
            </a:r>
            <a:r>
              <a:rPr kumimoji="1" lang="ja-JP" altLang="en-US" dirty="0" smtClean="0"/>
              <a:t>を比べてみますと、精度、再現率、</a:t>
            </a:r>
            <a:r>
              <a:rPr kumimoji="1" lang="en-US" altLang="ja-JP" dirty="0" smtClean="0"/>
              <a:t>F</a:t>
            </a:r>
            <a:r>
              <a:rPr kumimoji="1" lang="ja-JP" altLang="en-US" dirty="0" smtClean="0"/>
              <a:t>値、</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17</a:t>
            </a:fld>
            <a:endParaRPr kumimoji="1" lang="ja-JP" altLang="en-US"/>
          </a:p>
        </p:txBody>
      </p:sp>
    </p:spTree>
    <p:extLst>
      <p:ext uri="{BB962C8B-B14F-4D97-AF65-F5344CB8AC3E}">
        <p14:creationId xmlns:p14="http://schemas.microsoft.com/office/powerpoint/2010/main" val="3973554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A0F58B43-57B2-4070-B79F-8C1B95A77D5C}" type="slidenum">
              <a:rPr kumimoji="1" lang="ja-JP" altLang="en-US" smtClean="0"/>
              <a:t>18</a:t>
            </a:fld>
            <a:endParaRPr kumimoji="1" lang="ja-JP" altLang="en-US"/>
          </a:p>
        </p:txBody>
      </p:sp>
    </p:spTree>
    <p:extLst>
      <p:ext uri="{BB962C8B-B14F-4D97-AF65-F5344CB8AC3E}">
        <p14:creationId xmlns:p14="http://schemas.microsoft.com/office/powerpoint/2010/main" val="487401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次は、</a:t>
            </a:r>
            <a:r>
              <a:rPr kumimoji="1" lang="en-US" altLang="ja-JP" dirty="0" err="1" smtClean="0"/>
              <a:t>ReLink</a:t>
            </a:r>
            <a:r>
              <a:rPr kumimoji="1" lang="ja-JP" altLang="en-US" dirty="0" smtClean="0"/>
              <a:t>の実際の効力を説明します</a:t>
            </a:r>
            <a:endParaRPr kumimoji="1" lang="en-US" altLang="ja-JP" dirty="0" smtClean="0"/>
          </a:p>
          <a:p>
            <a:endParaRPr kumimoji="1" lang="en-US" altLang="ja-JP" dirty="0" smtClean="0"/>
          </a:p>
          <a:p>
            <a:r>
              <a:rPr kumimoji="1" lang="ja-JP" altLang="en-US" dirty="0" smtClean="0"/>
              <a:t>保守性の定量化を改善することが出来ます（）</a:t>
            </a:r>
            <a:endParaRPr kumimoji="1" lang="en-US" altLang="ja-JP" dirty="0" smtClean="0"/>
          </a:p>
          <a:p>
            <a:r>
              <a:rPr kumimoji="1" lang="en-US" altLang="ja-JP" dirty="0" smtClean="0"/>
              <a:t>Software</a:t>
            </a:r>
            <a:r>
              <a:rPr kumimoji="1" lang="ja-JP" altLang="en-US" dirty="0" smtClean="0"/>
              <a:t>の欠陥モジュール予測モデルが以前より、良いモデルは構築されることができました</a:t>
            </a:r>
            <a:endParaRPr kumimoji="1" lang="en-US" altLang="ja-JP" dirty="0" smtClean="0"/>
          </a:p>
          <a:p>
            <a:r>
              <a:rPr kumimoji="1" lang="ja-JP" altLang="en-US" sz="1200" b="1" i="0" kern="1200" dirty="0" smtClean="0">
                <a:solidFill>
                  <a:schemeClr val="tx1"/>
                </a:solidFill>
                <a:effectLst/>
                <a:latin typeface="+mn-lt"/>
                <a:ea typeface="+mn-ea"/>
                <a:cs typeface="+mn-cs"/>
              </a:rPr>
              <a:t>欠陥モジュール予測</a:t>
            </a:r>
            <a:r>
              <a:rPr kumimoji="1" lang="ja-JP" altLang="en-US" sz="1200" b="0" i="0" kern="1200" dirty="0" smtClean="0">
                <a:solidFill>
                  <a:schemeClr val="tx1"/>
                </a:solidFill>
                <a:effectLst/>
                <a:latin typeface="+mn-lt"/>
                <a:ea typeface="+mn-ea"/>
                <a:cs typeface="+mn-cs"/>
              </a:rPr>
              <a:t>精度が高くなって来ます</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19</a:t>
            </a:fld>
            <a:endParaRPr kumimoji="1" lang="ja-JP" altLang="en-US"/>
          </a:p>
        </p:txBody>
      </p:sp>
    </p:spTree>
    <p:extLst>
      <p:ext uri="{BB962C8B-B14F-4D97-AF65-F5344CB8AC3E}">
        <p14:creationId xmlns:p14="http://schemas.microsoft.com/office/powerpoint/2010/main" val="1361689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バグ予測手法への適用</a:t>
            </a:r>
            <a:endParaRPr kumimoji="1" lang="en-US" altLang="ja-JP" dirty="0" smtClean="0"/>
          </a:p>
          <a:p>
            <a:r>
              <a:rPr kumimoji="1" lang="ja-JP" altLang="en-US" dirty="0" smtClean="0"/>
              <a:t>従来手法、と</a:t>
            </a:r>
            <a:r>
              <a:rPr kumimoji="1" lang="en-US" altLang="ja-JP" dirty="0" err="1" smtClean="0"/>
              <a:t>ReLink</a:t>
            </a:r>
            <a:r>
              <a:rPr kumimoji="1" lang="ja-JP" altLang="en-US" dirty="0" smtClean="0"/>
              <a:t>を使って</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21</a:t>
            </a:fld>
            <a:endParaRPr kumimoji="1" lang="ja-JP" altLang="en-US"/>
          </a:p>
        </p:txBody>
      </p:sp>
    </p:spTree>
    <p:extLst>
      <p:ext uri="{BB962C8B-B14F-4D97-AF65-F5344CB8AC3E}">
        <p14:creationId xmlns:p14="http://schemas.microsoft.com/office/powerpoint/2010/main" val="2887328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sz="1200" b="0" i="0" kern="1200" dirty="0" smtClean="0">
                <a:solidFill>
                  <a:schemeClr val="tx1"/>
                </a:solidFill>
                <a:effectLst/>
                <a:latin typeface="+mn-lt"/>
                <a:ea typeface="+mn-ea"/>
                <a:cs typeface="+mn-cs"/>
              </a:rPr>
              <a:t>妥当性（だとうせい）への脅威きょうい</a:t>
            </a:r>
            <a:endParaRPr kumimoji="1" lang="en-US" altLang="ja-JP" sz="1200" b="0" i="0" kern="1200" dirty="0" smtClean="0">
              <a:solidFill>
                <a:schemeClr val="tx1"/>
              </a:solidFill>
              <a:effectLst/>
              <a:latin typeface="+mn-lt"/>
              <a:ea typeface="+mn-ea"/>
              <a:cs typeface="+mn-cs"/>
            </a:endParaRPr>
          </a:p>
          <a:p>
            <a:endParaRPr kumimoji="1" lang="en-US" altLang="ja-JP" sz="1200" b="0" i="0" kern="1200" dirty="0" smtClean="0">
              <a:solidFill>
                <a:schemeClr val="tx1"/>
              </a:solidFill>
              <a:effectLst/>
              <a:latin typeface="+mn-lt"/>
              <a:ea typeface="+mn-ea"/>
              <a:cs typeface="+mn-cs"/>
            </a:endParaRPr>
          </a:p>
          <a:p>
            <a:r>
              <a:rPr kumimoji="1" lang="ja-JP" altLang="en-US" dirty="0" smtClean="0"/>
              <a:t>すべて</a:t>
            </a:r>
            <a:r>
              <a:rPr kumimoji="1" lang="ja-JP" altLang="en-US" dirty="0" smtClean="0"/>
              <a:t>のリンクを確かめることができないです</a:t>
            </a:r>
            <a:endParaRPr kumimoji="1" lang="en-US" altLang="ja-JP" dirty="0" smtClean="0"/>
          </a:p>
          <a:p>
            <a:r>
              <a:rPr kumimoji="1" lang="en-US" altLang="ja-JP" dirty="0" smtClean="0"/>
              <a:t>Dataset</a:t>
            </a:r>
            <a:r>
              <a:rPr kumimoji="1" lang="ja-JP" altLang="en-US" dirty="0" smtClean="0"/>
              <a:t>としては、全部</a:t>
            </a:r>
            <a:r>
              <a:rPr kumimoji="1" lang="en-US" altLang="ja-JP" dirty="0" err="1" smtClean="0"/>
              <a:t>opensource</a:t>
            </a:r>
            <a:r>
              <a:rPr kumimoji="1" lang="ja-JP" altLang="en-US" dirty="0" smtClean="0"/>
              <a:t>プロジェクトから収集されましたから、汎用性が高いかどうかわからなかったです。</a:t>
            </a:r>
            <a:endParaRPr kumimoji="1" lang="en-US" altLang="ja-JP" dirty="0" smtClean="0"/>
          </a:p>
          <a:p>
            <a:r>
              <a:rPr kumimoji="1" lang="ja-JP" altLang="en-US" dirty="0" smtClean="0"/>
              <a:t>本論文提出された</a:t>
            </a:r>
            <a:r>
              <a:rPr kumimoji="1" lang="ja-JP" altLang="en-US" dirty="0" smtClean="0"/>
              <a:t>アプローチはもっと多くの</a:t>
            </a:r>
            <a:r>
              <a:rPr kumimoji="1" lang="en-US" altLang="ja-JP" dirty="0" smtClean="0"/>
              <a:t>project</a:t>
            </a:r>
            <a:r>
              <a:rPr kumimoji="1" lang="ja-JP" altLang="en-US" dirty="0" smtClean="0"/>
              <a:t>で確認する必要があります。</a:t>
            </a:r>
            <a:endParaRPr kumimoji="1" lang="en-US" altLang="ja-JP" dirty="0" smtClean="0"/>
          </a:p>
          <a:p>
            <a:r>
              <a:rPr kumimoji="1" lang="en-US" altLang="ja-JP" dirty="0" smtClean="0"/>
              <a:t>Our </a:t>
            </a:r>
            <a:r>
              <a:rPr kumimoji="1" lang="en-US" altLang="ja-JP" dirty="0" smtClean="0"/>
              <a:t>approach is based on the assumption that the descriptions of bugs and committed changes are similar. </a:t>
            </a:r>
            <a:endParaRPr kumimoji="1" lang="ja-JP" altLang="en-US" dirty="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22</a:t>
            </a:fld>
            <a:endParaRPr kumimoji="1" lang="ja-JP" altLang="en-US"/>
          </a:p>
        </p:txBody>
      </p:sp>
    </p:spTree>
    <p:extLst>
      <p:ext uri="{BB962C8B-B14F-4D97-AF65-F5344CB8AC3E}">
        <p14:creationId xmlns:p14="http://schemas.microsoft.com/office/powerpoint/2010/main" val="121682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バグ票と変更ログ間の未発見のリンク を自動的に復元する</a:t>
            </a:r>
            <a:r>
              <a:rPr kumimoji="1" lang="en-US" altLang="ja-JP" dirty="0" err="1" smtClean="0"/>
              <a:t>ReLink</a:t>
            </a:r>
            <a:r>
              <a:rPr kumimoji="1" lang="ja-JP" altLang="en-US" dirty="0" smtClean="0"/>
              <a:t>を提案</a:t>
            </a:r>
            <a:r>
              <a:rPr kumimoji="1" lang="ja-JP" altLang="en-US" dirty="0" smtClean="0"/>
              <a:t>しました</a:t>
            </a:r>
            <a:endParaRPr kumimoji="1" lang="en-US" altLang="ja-JP" dirty="0" smtClean="0"/>
          </a:p>
          <a:p>
            <a:r>
              <a:rPr kumimoji="1" lang="ja-JP" altLang="en-US" dirty="0" smtClean="0"/>
              <a:t>修復されたリンクはソフトウェアメンテナンス研究における、欠陥予測とメンテンス手法も含まれています。</a:t>
            </a:r>
            <a:endParaRPr kumimoji="1" lang="en-US" altLang="ja-JP" dirty="0" smtClean="0"/>
          </a:p>
          <a:p>
            <a:r>
              <a:rPr kumimoji="1" lang="ja-JP" altLang="en-US" dirty="0" smtClean="0"/>
              <a:t>将来の研究</a:t>
            </a:r>
            <a:endParaRPr kumimoji="1" lang="en-US" altLang="ja-JP" dirty="0" smtClean="0"/>
          </a:p>
          <a:p>
            <a:endParaRPr kumimoji="1" lang="en-US" altLang="ja-JP" dirty="0" smtClean="0"/>
          </a:p>
          <a:p>
            <a:r>
              <a:rPr kumimoji="1" lang="en-US" altLang="ja-JP" dirty="0" smtClean="0"/>
              <a:t>Relink </a:t>
            </a:r>
            <a:r>
              <a:rPr kumimoji="1" lang="ja-JP" altLang="en-US" dirty="0" smtClean="0"/>
              <a:t>の</a:t>
            </a:r>
            <a:r>
              <a:rPr kumimoji="1" lang="en-US" altLang="ja-JP" dirty="0" smtClean="0"/>
              <a:t>performance</a:t>
            </a:r>
            <a:r>
              <a:rPr kumimoji="1" lang="ja-JP" altLang="en-US" dirty="0" smtClean="0"/>
              <a:t>を改善すること</a:t>
            </a:r>
            <a:endParaRPr kumimoji="1" lang="en-US" altLang="ja-JP" dirty="0" smtClean="0"/>
          </a:p>
          <a:p>
            <a:r>
              <a:rPr kumimoji="1" lang="ja-JP" altLang="en-US" dirty="0" smtClean="0"/>
              <a:t>工業ソフトウェアを含めて</a:t>
            </a:r>
            <a:r>
              <a:rPr lang="ja-JP" altLang="ja-JP" dirty="0" smtClean="0"/>
              <a:t>適用します</a:t>
            </a:r>
            <a:endParaRPr kumimoji="1" lang="en-US" altLang="ja-JP" dirty="0" smtClean="0"/>
          </a:p>
        </p:txBody>
      </p:sp>
      <p:sp>
        <p:nvSpPr>
          <p:cNvPr id="4" name="Slide Number Placeholder 3"/>
          <p:cNvSpPr>
            <a:spLocks noGrp="1"/>
          </p:cNvSpPr>
          <p:nvPr>
            <p:ph type="sldNum" sz="quarter" idx="10"/>
          </p:nvPr>
        </p:nvSpPr>
        <p:spPr/>
        <p:txBody>
          <a:bodyPr/>
          <a:lstStyle/>
          <a:p>
            <a:fld id="{A0F58B43-57B2-4070-B79F-8C1B95A77D5C}" type="slidenum">
              <a:rPr kumimoji="1" lang="ja-JP" altLang="en-US" smtClean="0"/>
              <a:t>23</a:t>
            </a:fld>
            <a:endParaRPr kumimoji="1" lang="ja-JP" altLang="en-US"/>
          </a:p>
        </p:txBody>
      </p:sp>
    </p:spTree>
    <p:extLst>
      <p:ext uri="{BB962C8B-B14F-4D97-AF65-F5344CB8AC3E}">
        <p14:creationId xmlns:p14="http://schemas.microsoft.com/office/powerpoint/2010/main" val="1135647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ltLang="ja-JP"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smtClean="0"/>
              <a:t>Click to edit Master subtitle style</a:t>
            </a:r>
            <a:endParaRPr lang="en-US" dirty="0"/>
          </a:p>
        </p:txBody>
      </p:sp>
      <p:sp>
        <p:nvSpPr>
          <p:cNvPr id="4" name="Date Placeholder 3"/>
          <p:cNvSpPr>
            <a:spLocks noGrp="1"/>
          </p:cNvSpPr>
          <p:nvPr>
            <p:ph type="dt" sz="half" idx="10"/>
          </p:nvPr>
        </p:nvSpPr>
        <p:spPr/>
        <p:txBody>
          <a:bodyPr/>
          <a:lstStyle/>
          <a:p>
            <a:fld id="{4C17117A-B17A-4AF0-B1C3-C9EAA0F32378}" type="datetime1">
              <a:rPr kumimoji="1" lang="ja-JP" altLang="en-US" smtClean="0"/>
              <a:t>2016/10/12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1196729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C8AB299A-A162-4937-979B-BC2D6063357C}" type="datetime1">
              <a:rPr kumimoji="1" lang="ja-JP" altLang="en-US" smtClean="0"/>
              <a:t>2016/10/12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282424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ltLang="ja-JP"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p>
            <a:fld id="{492E7174-CFBC-4231-B590-1D9D3918A68A}" type="datetime1">
              <a:rPr kumimoji="1" lang="ja-JP" altLang="en-US" smtClean="0"/>
              <a:t>2016/10/12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2555681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p>
            <a:fld id="{9B73C1EC-50A3-4268-BFD5-ECD36D39644E}" type="datetime1">
              <a:rPr kumimoji="1" lang="ja-JP" altLang="en-US" smtClean="0"/>
              <a:t>2016/10/12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408470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ltLang="ja-JP"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7" name="Date Placeholder 6"/>
          <p:cNvSpPr>
            <a:spLocks noGrp="1"/>
          </p:cNvSpPr>
          <p:nvPr>
            <p:ph type="dt" sz="half" idx="10"/>
          </p:nvPr>
        </p:nvSpPr>
        <p:spPr/>
        <p:txBody>
          <a:bodyPr/>
          <a:lstStyle/>
          <a:p>
            <a:fld id="{10B8A621-D2E2-42F4-BD15-06155D035B8C}" type="datetime1">
              <a:rPr kumimoji="1" lang="ja-JP" altLang="en-US" smtClean="0"/>
              <a:t>2016/10/12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1077023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p>
            <a:fld id="{DDAB3331-3C36-48CA-85B8-1F80C77D5A6E}" type="datetime1">
              <a:rPr kumimoji="1" lang="ja-JP" altLang="en-US" smtClean="0"/>
              <a:t>2016/10/12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619336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E839C-151B-42AC-8E10-540A414D5699}" type="datetime1">
              <a:rPr kumimoji="1" lang="ja-JP" altLang="en-US" smtClean="0"/>
              <a:t>2016/10/12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1085442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ja-JP"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ja-JP" smtClean="0"/>
              <a:t>Click to edit Master text styles</a:t>
            </a:r>
          </a:p>
        </p:txBody>
      </p:sp>
      <p:sp>
        <p:nvSpPr>
          <p:cNvPr id="5" name="Date Placeholder 4"/>
          <p:cNvSpPr>
            <a:spLocks noGrp="1"/>
          </p:cNvSpPr>
          <p:nvPr>
            <p:ph type="dt" sz="half" idx="10"/>
          </p:nvPr>
        </p:nvSpPr>
        <p:spPr/>
        <p:txBody>
          <a:bodyPr/>
          <a:lstStyle/>
          <a:p>
            <a:fld id="{E324A952-C208-497A-BCCD-E8617ADA74D0}" type="datetime1">
              <a:rPr kumimoji="1" lang="ja-JP" altLang="en-US" smtClean="0"/>
              <a:t>2016/10/12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1664476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ja-JP"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ja-JP"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ja-JP" smtClean="0"/>
              <a:t>Click to edit Master text styles</a:t>
            </a:r>
          </a:p>
        </p:txBody>
      </p:sp>
      <p:sp>
        <p:nvSpPr>
          <p:cNvPr id="5" name="Date Placeholder 4"/>
          <p:cNvSpPr>
            <a:spLocks noGrp="1"/>
          </p:cNvSpPr>
          <p:nvPr>
            <p:ph type="dt" sz="half" idx="10"/>
          </p:nvPr>
        </p:nvSpPr>
        <p:spPr/>
        <p:txBody>
          <a:bodyPr/>
          <a:lstStyle/>
          <a:p>
            <a:fld id="{0AE814CD-2909-415F-B8DB-20C0A3D50882}" type="datetime1">
              <a:rPr kumimoji="1" lang="ja-JP" altLang="en-US" smtClean="0"/>
              <a:t>2016/10/12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1434671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A63CC11B-5711-484F-9D67-B45E5550789C}" type="datetime1">
              <a:rPr kumimoji="1" lang="ja-JP" altLang="en-US" smtClean="0"/>
              <a:t>2016/10/12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369830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E48343C0-FCA6-49D7-A0C0-4E0CDD04F49C}" type="datetime1">
              <a:rPr kumimoji="1" lang="ja-JP" altLang="en-US" smtClean="0"/>
              <a:t>2016/10/12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1126275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ja-JP"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3FAA0-4110-4D6D-A081-625E93944F51}" type="datetime1">
              <a:rPr kumimoji="1" lang="ja-JP" altLang="en-US" smtClean="0"/>
              <a:t>2016/10/12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3F162F-CE74-4B98-AE42-86A7298D0811}" type="slidenum">
              <a:rPr kumimoji="1" lang="ja-JP" altLang="en-US" smtClean="0"/>
              <a:t>‹#›</a:t>
            </a:fld>
            <a:endParaRPr kumimoji="1" lang="ja-JP" altLang="en-US"/>
          </a:p>
        </p:txBody>
      </p:sp>
    </p:spTree>
    <p:extLst>
      <p:ext uri="{BB962C8B-B14F-4D97-AF65-F5344CB8AC3E}">
        <p14:creationId xmlns:p14="http://schemas.microsoft.com/office/powerpoint/2010/main" val="25830252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7700" y="258128"/>
            <a:ext cx="7772400" cy="2387600"/>
          </a:xfrm>
        </p:spPr>
        <p:txBody>
          <a:bodyPr>
            <a:normAutofit fontScale="90000"/>
          </a:bodyPr>
          <a:lstStyle/>
          <a:p>
            <a:r>
              <a:rPr kumimoji="1" lang="en-US" altLang="ja-JP" dirty="0" smtClean="0"/>
              <a:t>Relink: Recovering Links between Bugs and Changes</a:t>
            </a:r>
            <a:endParaRPr kumimoji="1" lang="ja-JP" altLang="en-US" dirty="0"/>
          </a:p>
        </p:txBody>
      </p:sp>
      <p:sp>
        <p:nvSpPr>
          <p:cNvPr id="3" name="Subtitle 2"/>
          <p:cNvSpPr>
            <a:spLocks noGrp="1"/>
          </p:cNvSpPr>
          <p:nvPr>
            <p:ph type="subTitle" idx="1"/>
          </p:nvPr>
        </p:nvSpPr>
        <p:spPr>
          <a:xfrm>
            <a:off x="1117600" y="3132456"/>
            <a:ext cx="7137400" cy="1655762"/>
          </a:xfrm>
        </p:spPr>
        <p:txBody>
          <a:bodyPr/>
          <a:lstStyle/>
          <a:p>
            <a:r>
              <a:rPr kumimoji="1" lang="en-US" altLang="ja-JP" dirty="0" smtClean="0"/>
              <a:t>Author: </a:t>
            </a:r>
            <a:r>
              <a:rPr kumimoji="1" lang="en-US" altLang="ja-JP" dirty="0" err="1" smtClean="0"/>
              <a:t>Rongxin</a:t>
            </a:r>
            <a:r>
              <a:rPr lang="en-US" altLang="ja-JP" dirty="0"/>
              <a:t> </a:t>
            </a:r>
            <a:r>
              <a:rPr lang="en-US" altLang="ja-JP" dirty="0" smtClean="0"/>
              <a:t>Wu ,</a:t>
            </a:r>
            <a:r>
              <a:rPr lang="ja-JP" altLang="en-US" dirty="0" smtClean="0"/>
              <a:t>　</a:t>
            </a:r>
            <a:r>
              <a:rPr lang="en-US" altLang="ja-JP" dirty="0" err="1" smtClean="0"/>
              <a:t>Sunghun</a:t>
            </a:r>
            <a:r>
              <a:rPr lang="en-US" altLang="ja-JP" dirty="0" smtClean="0"/>
              <a:t> Kim,  </a:t>
            </a:r>
            <a:r>
              <a:rPr kumimoji="1" lang="en-US" altLang="ja-JP" dirty="0" smtClean="0"/>
              <a:t>S.C. Cheung</a:t>
            </a:r>
          </a:p>
          <a:p>
            <a:r>
              <a:rPr lang="en-US" altLang="ja-JP" dirty="0" smtClean="0"/>
              <a:t>School of Software, Tsinghua University</a:t>
            </a:r>
          </a:p>
          <a:p>
            <a:r>
              <a:rPr lang="en-US" altLang="ja-JP" dirty="0" smtClean="0"/>
              <a:t>The Hong Kong University of Science and Technology</a:t>
            </a:r>
            <a:endParaRPr kumimoji="1" lang="ja-JP" altLang="en-US" dirty="0"/>
          </a:p>
        </p:txBody>
      </p:sp>
      <p:graphicFrame>
        <p:nvGraphicFramePr>
          <p:cNvPr id="7" name="Table 6"/>
          <p:cNvGraphicFramePr>
            <a:graphicFrameLocks noGrp="1"/>
          </p:cNvGraphicFramePr>
          <p:nvPr>
            <p:extLst>
              <p:ext uri="{D42A27DB-BD31-4B8C-83A1-F6EECF244321}">
                <p14:modId xmlns:p14="http://schemas.microsoft.com/office/powerpoint/2010/main" val="453575865"/>
              </p:ext>
            </p:extLst>
          </p:nvPr>
        </p:nvGraphicFramePr>
        <p:xfrm>
          <a:off x="412750" y="5054918"/>
          <a:ext cx="3651250" cy="1343025"/>
        </p:xfrm>
        <a:graphic>
          <a:graphicData uri="http://schemas.openxmlformats.org/drawingml/2006/table">
            <a:tbl>
              <a:tblPr/>
              <a:tblGrid>
                <a:gridCol w="3651250"/>
              </a:tblGrid>
              <a:tr h="450897">
                <a:tc>
                  <a:txBody>
                    <a:bodyPr/>
                    <a:lstStyle/>
                    <a:p>
                      <a:r>
                        <a:rPr lang="en-US" sz="1600" b="0" dirty="0">
                          <a:effectLst/>
                          <a:latin typeface="+mn-lt"/>
                        </a:rPr>
                        <a:t>Proceedings of the 19th ACM SIGSOFT symposium and the 13th European conference on Foundations of software engineering</a:t>
                      </a:r>
                    </a:p>
                  </a:txBody>
                  <a:tcPr marL="95250" marR="9525" marT="9525" marB="9525">
                    <a:lnL>
                      <a:noFill/>
                    </a:lnL>
                    <a:lnR>
                      <a:noFill/>
                    </a:lnR>
                    <a:lnT>
                      <a:noFill/>
                    </a:lnT>
                    <a:lnB>
                      <a:noFill/>
                    </a:lnB>
                    <a:solidFill>
                      <a:srgbClr val="FFFFFF"/>
                    </a:solidFill>
                  </a:tcPr>
                </a:tc>
              </a:tr>
              <a:tr h="301102">
                <a:tc>
                  <a:txBody>
                    <a:bodyPr/>
                    <a:lstStyle/>
                    <a:p>
                      <a:r>
                        <a:rPr lang="en-US" sz="1600" b="0" dirty="0">
                          <a:effectLst/>
                          <a:latin typeface="+mn-lt"/>
                        </a:rPr>
                        <a:t>Pages 15-25 </a:t>
                      </a:r>
                    </a:p>
                  </a:txBody>
                  <a:tcPr marL="95250" marR="9525" marT="9525" marB="95250">
                    <a:lnL>
                      <a:noFill/>
                    </a:lnL>
                    <a:lnR>
                      <a:noFill/>
                    </a:lnR>
                    <a:lnT>
                      <a:noFill/>
                    </a:lnT>
                    <a:lnB>
                      <a:noFill/>
                    </a:lnB>
                    <a:solidFill>
                      <a:srgbClr val="FFFFFF"/>
                    </a:solidFill>
                  </a:tcPr>
                </a:tc>
              </a:tr>
            </a:tbl>
          </a:graphicData>
        </a:graphic>
      </p:graphicFrame>
      <p:sp>
        <p:nvSpPr>
          <p:cNvPr id="8" name="Slide Number Placeholder 7"/>
          <p:cNvSpPr>
            <a:spLocks noGrp="1"/>
          </p:cNvSpPr>
          <p:nvPr>
            <p:ph type="sldNum" sz="quarter" idx="12"/>
          </p:nvPr>
        </p:nvSpPr>
        <p:spPr/>
        <p:txBody>
          <a:bodyPr/>
          <a:lstStyle/>
          <a:p>
            <a:fld id="{4C3F162F-CE74-4B98-AE42-86A7298D0811}" type="slidenum">
              <a:rPr kumimoji="1" lang="ja-JP" altLang="en-US" smtClean="0"/>
              <a:t>1</a:t>
            </a:fld>
            <a:endParaRPr kumimoji="1" lang="ja-JP" altLang="en-US"/>
          </a:p>
        </p:txBody>
      </p:sp>
    </p:spTree>
    <p:extLst>
      <p:ext uri="{BB962C8B-B14F-4D97-AF65-F5344CB8AC3E}">
        <p14:creationId xmlns:p14="http://schemas.microsoft.com/office/powerpoint/2010/main" val="24487321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Links</a:t>
            </a:r>
            <a:endParaRPr kumimoji="1" lang="ja-JP" altLang="en-US" dirty="0"/>
          </a:p>
        </p:txBody>
      </p:sp>
      <p:sp>
        <p:nvSpPr>
          <p:cNvPr id="3" name="Content Placeholder 2"/>
          <p:cNvSpPr>
            <a:spLocks noGrp="1"/>
          </p:cNvSpPr>
          <p:nvPr>
            <p:ph idx="1"/>
          </p:nvPr>
        </p:nvSpPr>
        <p:spPr/>
        <p:txBody>
          <a:bodyPr/>
          <a:lstStyle/>
          <a:p>
            <a:r>
              <a:rPr kumimoji="1" lang="en-US" altLang="ja-JP" dirty="0" smtClean="0"/>
              <a:t>The links between fixed bugs and committed changes are important:</a:t>
            </a:r>
          </a:p>
          <a:p>
            <a:pPr lvl="1"/>
            <a:r>
              <a:rPr lang="en-US" altLang="ja-JP" dirty="0" smtClean="0"/>
              <a:t>For measuring software quality</a:t>
            </a:r>
          </a:p>
          <a:p>
            <a:pPr lvl="1"/>
            <a:r>
              <a:rPr kumimoji="1" lang="en-US" altLang="ja-JP" dirty="0" smtClean="0"/>
              <a:t>For constructing defect prediction models</a:t>
            </a:r>
            <a:endParaRPr kumimoji="1" lang="ja-JP" altLang="en-US" dirty="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2</a:t>
            </a:fld>
            <a:endParaRPr kumimoji="1" lang="ja-JP" altLang="en-US"/>
          </a:p>
        </p:txBody>
      </p:sp>
      <p:sp>
        <p:nvSpPr>
          <p:cNvPr id="5" name="Flowchart: Magnetic Disk 4"/>
          <p:cNvSpPr/>
          <p:nvPr/>
        </p:nvSpPr>
        <p:spPr>
          <a:xfrm>
            <a:off x="1115568" y="4572000"/>
            <a:ext cx="1499616" cy="12435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t>Bugzilla</a:t>
            </a:r>
            <a:endParaRPr kumimoji="1" lang="ja-JP" altLang="en-US" dirty="0"/>
          </a:p>
        </p:txBody>
      </p:sp>
      <p:sp>
        <p:nvSpPr>
          <p:cNvPr id="6" name="Flowchart: Magnetic Disk 5"/>
          <p:cNvSpPr/>
          <p:nvPr/>
        </p:nvSpPr>
        <p:spPr>
          <a:xfrm>
            <a:off x="5401056" y="4572000"/>
            <a:ext cx="1499616" cy="1243584"/>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t>CVS/SVN</a:t>
            </a:r>
            <a:endParaRPr kumimoji="1" lang="ja-JP" altLang="en-US" dirty="0"/>
          </a:p>
        </p:txBody>
      </p:sp>
      <p:sp>
        <p:nvSpPr>
          <p:cNvPr id="7" name="Curved Down Arrow 6"/>
          <p:cNvSpPr/>
          <p:nvPr/>
        </p:nvSpPr>
        <p:spPr>
          <a:xfrm>
            <a:off x="1719072" y="3895344"/>
            <a:ext cx="4738878" cy="896112"/>
          </a:xfrm>
          <a:prstGeom prst="curvedDown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TextBox 7"/>
          <p:cNvSpPr txBox="1"/>
          <p:nvPr/>
        </p:nvSpPr>
        <p:spPr>
          <a:xfrm>
            <a:off x="1115568" y="6122908"/>
            <a:ext cx="1554480" cy="369332"/>
          </a:xfrm>
          <a:prstGeom prst="rect">
            <a:avLst/>
          </a:prstGeom>
          <a:noFill/>
        </p:spPr>
        <p:txBody>
          <a:bodyPr wrap="square" rtlCol="0">
            <a:spAutoFit/>
          </a:bodyPr>
          <a:lstStyle/>
          <a:p>
            <a:r>
              <a:rPr kumimoji="1" lang="en-US" altLang="ja-JP" dirty="0" smtClean="0"/>
              <a:t>Fixed Bugs</a:t>
            </a:r>
            <a:endParaRPr kumimoji="1" lang="ja-JP" altLang="en-US" dirty="0"/>
          </a:p>
        </p:txBody>
      </p:sp>
      <p:sp>
        <p:nvSpPr>
          <p:cNvPr id="9" name="TextBox 8"/>
          <p:cNvSpPr txBox="1"/>
          <p:nvPr/>
        </p:nvSpPr>
        <p:spPr>
          <a:xfrm>
            <a:off x="5401056" y="6075145"/>
            <a:ext cx="2371344" cy="369332"/>
          </a:xfrm>
          <a:prstGeom prst="rect">
            <a:avLst/>
          </a:prstGeom>
          <a:noFill/>
        </p:spPr>
        <p:txBody>
          <a:bodyPr wrap="square" rtlCol="0">
            <a:spAutoFit/>
          </a:bodyPr>
          <a:lstStyle/>
          <a:p>
            <a:r>
              <a:rPr kumimoji="1" lang="en-US" altLang="ja-JP" dirty="0" smtClean="0"/>
              <a:t>Committed Changes</a:t>
            </a:r>
            <a:endParaRPr kumimoji="1" lang="ja-JP" altLang="en-US" dirty="0"/>
          </a:p>
        </p:txBody>
      </p:sp>
    </p:spTree>
    <p:extLst>
      <p:ext uri="{BB962C8B-B14F-4D97-AF65-F5344CB8AC3E}">
        <p14:creationId xmlns:p14="http://schemas.microsoft.com/office/powerpoint/2010/main" val="4263352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Traditional Heuristics</a:t>
            </a:r>
            <a:endParaRPr kumimoji="1" lang="ja-JP" altLang="en-US" dirty="0"/>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9970" y="1690689"/>
            <a:ext cx="7724060" cy="3334685"/>
          </a:xfrm>
        </p:spPr>
      </p:pic>
      <p:sp>
        <p:nvSpPr>
          <p:cNvPr id="4" name="Slide Number Placeholder 3"/>
          <p:cNvSpPr>
            <a:spLocks noGrp="1"/>
          </p:cNvSpPr>
          <p:nvPr>
            <p:ph type="sldNum" sz="quarter" idx="12"/>
          </p:nvPr>
        </p:nvSpPr>
        <p:spPr/>
        <p:txBody>
          <a:bodyPr/>
          <a:lstStyle/>
          <a:p>
            <a:fld id="{4C3F162F-CE74-4B98-AE42-86A7298D0811}" type="slidenum">
              <a:rPr kumimoji="1" lang="ja-JP" altLang="en-US" smtClean="0"/>
              <a:t>3</a:t>
            </a:fld>
            <a:endParaRPr kumimoji="1" lang="ja-JP" altLang="en-US"/>
          </a:p>
        </p:txBody>
      </p:sp>
      <p:sp>
        <p:nvSpPr>
          <p:cNvPr id="6" name="TextBox 5"/>
          <p:cNvSpPr txBox="1"/>
          <p:nvPr/>
        </p:nvSpPr>
        <p:spPr>
          <a:xfrm>
            <a:off x="1217295" y="5615583"/>
            <a:ext cx="6709410" cy="923330"/>
          </a:xfrm>
          <a:prstGeom prst="rect">
            <a:avLst/>
          </a:prstGeom>
          <a:noFill/>
        </p:spPr>
        <p:txBody>
          <a:bodyPr wrap="square" rtlCol="0">
            <a:spAutoFit/>
          </a:bodyPr>
          <a:lstStyle/>
          <a:p>
            <a:r>
              <a:rPr kumimoji="1" lang="en-US" altLang="ja-JP" dirty="0" smtClean="0"/>
              <a:t>Proposed by Bachmann and </a:t>
            </a:r>
            <a:r>
              <a:rPr kumimoji="1" lang="en-US" altLang="ja-JP" dirty="0" err="1" smtClean="0"/>
              <a:t>Bemstein</a:t>
            </a:r>
            <a:r>
              <a:rPr kumimoji="1" lang="en-US" altLang="ja-JP" dirty="0" smtClean="0"/>
              <a:t>. </a:t>
            </a:r>
          </a:p>
          <a:p>
            <a:r>
              <a:rPr kumimoji="1" lang="en-US" altLang="ja-JP" i="1" dirty="0" smtClean="0"/>
              <a:t>Software process data quality and characteristics – a historical view on open and closed source projects.</a:t>
            </a:r>
            <a:endParaRPr kumimoji="1" lang="ja-JP" altLang="en-US" i="1" dirty="0"/>
          </a:p>
        </p:txBody>
      </p:sp>
    </p:spTree>
    <p:extLst>
      <p:ext uri="{BB962C8B-B14F-4D97-AF65-F5344CB8AC3E}">
        <p14:creationId xmlns:p14="http://schemas.microsoft.com/office/powerpoint/2010/main" val="3832470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ja-JP" dirty="0" smtClean="0"/>
              <a:t>Traditional heuristics </a:t>
            </a:r>
            <a:endParaRPr kumimoji="1" lang="ja-JP" altLang="en-US" dirty="0"/>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2336382"/>
            <a:ext cx="8515350" cy="2118520"/>
          </a:xfrm>
        </p:spPr>
      </p:pic>
      <p:sp>
        <p:nvSpPr>
          <p:cNvPr id="4" name="Slide Number Placeholder 3"/>
          <p:cNvSpPr>
            <a:spLocks noGrp="1"/>
          </p:cNvSpPr>
          <p:nvPr>
            <p:ph type="sldNum" sz="quarter" idx="12"/>
          </p:nvPr>
        </p:nvSpPr>
        <p:spPr/>
        <p:txBody>
          <a:bodyPr/>
          <a:lstStyle/>
          <a:p>
            <a:fld id="{4C3F162F-CE74-4B98-AE42-86A7298D0811}" type="slidenum">
              <a:rPr kumimoji="1" lang="ja-JP" altLang="en-US" smtClean="0"/>
              <a:t>4</a:t>
            </a:fld>
            <a:endParaRPr kumimoji="1" lang="ja-JP" altLang="en-US"/>
          </a:p>
        </p:txBody>
      </p:sp>
    </p:spTree>
    <p:extLst>
      <p:ext uri="{BB962C8B-B14F-4D97-AF65-F5344CB8AC3E}">
        <p14:creationId xmlns:p14="http://schemas.microsoft.com/office/powerpoint/2010/main" val="584660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Missing Links!</a:t>
            </a:r>
            <a:endParaRPr kumimoji="1" lang="ja-JP" altLang="en-US" dirty="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5</a:t>
            </a:fld>
            <a:endParaRPr kumimoji="1" lang="ja-JP" altLang="en-US"/>
          </a:p>
        </p:txBody>
      </p:sp>
      <p:sp>
        <p:nvSpPr>
          <p:cNvPr id="5" name="Flowchart: Alternate Process 4"/>
          <p:cNvSpPr/>
          <p:nvPr/>
        </p:nvSpPr>
        <p:spPr>
          <a:xfrm>
            <a:off x="628650" y="1956816"/>
            <a:ext cx="3127248" cy="3986784"/>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sz="2000" dirty="0" smtClean="0"/>
              <a:t>Source Code Repository</a:t>
            </a:r>
          </a:p>
          <a:p>
            <a:pPr algn="ctr"/>
            <a:r>
              <a:rPr lang="en-US" altLang="ja-JP" sz="2000" dirty="0" smtClean="0"/>
              <a:t>all commits </a:t>
            </a:r>
            <a:endParaRPr kumimoji="1" lang="en-US" altLang="ja-JP" dirty="0"/>
          </a:p>
          <a:p>
            <a:pPr algn="ctr"/>
            <a:r>
              <a:rPr lang="en-US" altLang="ja-JP" dirty="0" smtClean="0"/>
              <a:t>{Bug fixes}</a:t>
            </a:r>
          </a:p>
          <a:p>
            <a:pPr algn="ctr"/>
            <a:endParaRPr lang="en-US" altLang="ja-JP" dirty="0" smtClean="0"/>
          </a:p>
          <a:p>
            <a:pPr algn="ctr"/>
            <a:r>
              <a:rPr lang="en-US" altLang="ja-JP" dirty="0" smtClean="0"/>
              <a:t>{commit}</a:t>
            </a:r>
          </a:p>
          <a:p>
            <a:pPr algn="ctr"/>
            <a:r>
              <a:rPr lang="en-US" altLang="ja-JP" dirty="0" smtClean="0"/>
              <a:t>{commit}</a:t>
            </a:r>
          </a:p>
          <a:p>
            <a:pPr algn="ctr"/>
            <a:r>
              <a:rPr lang="en-US" altLang="ja-JP" dirty="0" smtClean="0"/>
              <a:t>{commit}</a:t>
            </a:r>
          </a:p>
          <a:p>
            <a:pPr algn="ctr"/>
            <a:endParaRPr kumimoji="1" lang="en-US" altLang="ja-JP" dirty="0"/>
          </a:p>
          <a:p>
            <a:pPr algn="ctr"/>
            <a:r>
              <a:rPr lang="en-US" altLang="ja-JP" dirty="0" smtClean="0"/>
              <a:t>Linked bug fixes</a:t>
            </a:r>
          </a:p>
          <a:p>
            <a:pPr algn="ctr"/>
            <a:r>
              <a:rPr lang="en-US" altLang="ja-JP" dirty="0" smtClean="0"/>
              <a:t>{commit}</a:t>
            </a:r>
          </a:p>
          <a:p>
            <a:pPr algn="ctr"/>
            <a:r>
              <a:rPr lang="en-US" altLang="ja-JP" dirty="0" smtClean="0"/>
              <a:t>{commit}</a:t>
            </a:r>
          </a:p>
          <a:p>
            <a:pPr algn="ctr"/>
            <a:endParaRPr kumimoji="1" lang="en-US" altLang="ja-JP" dirty="0"/>
          </a:p>
        </p:txBody>
      </p:sp>
      <p:sp>
        <p:nvSpPr>
          <p:cNvPr id="7" name="Flowchart: Alternate Process 6"/>
          <p:cNvSpPr/>
          <p:nvPr/>
        </p:nvSpPr>
        <p:spPr>
          <a:xfrm>
            <a:off x="5737098" y="1975628"/>
            <a:ext cx="3127248" cy="3986784"/>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en-US" altLang="ja-JP" sz="2000" dirty="0" smtClean="0"/>
              <a:t>Bug Database</a:t>
            </a:r>
          </a:p>
          <a:p>
            <a:pPr algn="ctr"/>
            <a:r>
              <a:rPr lang="en-US" altLang="ja-JP" sz="2000" dirty="0" smtClean="0"/>
              <a:t>all bugs</a:t>
            </a:r>
          </a:p>
          <a:p>
            <a:pPr algn="ctr"/>
            <a:endParaRPr kumimoji="1" lang="en-US" altLang="ja-JP" dirty="0"/>
          </a:p>
          <a:p>
            <a:pPr algn="ctr"/>
            <a:r>
              <a:rPr lang="en-US" altLang="ja-JP" dirty="0" smtClean="0"/>
              <a:t>Fixed bugs</a:t>
            </a:r>
          </a:p>
          <a:p>
            <a:pPr algn="ctr"/>
            <a:r>
              <a:rPr lang="en-US" altLang="ja-JP" dirty="0" smtClean="0"/>
              <a:t>{record}</a:t>
            </a:r>
          </a:p>
          <a:p>
            <a:pPr algn="ctr"/>
            <a:r>
              <a:rPr lang="en-US" altLang="ja-JP" dirty="0" smtClean="0"/>
              <a:t>{record}</a:t>
            </a:r>
          </a:p>
          <a:p>
            <a:pPr algn="ctr"/>
            <a:r>
              <a:rPr lang="en-US" altLang="ja-JP" dirty="0"/>
              <a:t>{record}</a:t>
            </a:r>
            <a:endParaRPr lang="en-US" altLang="ja-JP" dirty="0" smtClean="0"/>
          </a:p>
          <a:p>
            <a:pPr algn="ctr"/>
            <a:endParaRPr kumimoji="1" lang="en-US" altLang="ja-JP" dirty="0"/>
          </a:p>
          <a:p>
            <a:pPr algn="ctr"/>
            <a:r>
              <a:rPr lang="en-US" altLang="ja-JP" dirty="0" smtClean="0"/>
              <a:t>Linked bug fixes</a:t>
            </a:r>
          </a:p>
          <a:p>
            <a:pPr algn="ctr"/>
            <a:r>
              <a:rPr lang="en-US" altLang="ja-JP" dirty="0"/>
              <a:t>{record}</a:t>
            </a:r>
            <a:endParaRPr lang="en-US" altLang="ja-JP" dirty="0" smtClean="0"/>
          </a:p>
          <a:p>
            <a:pPr algn="ctr"/>
            <a:r>
              <a:rPr lang="en-US" altLang="ja-JP" dirty="0"/>
              <a:t>{record}</a:t>
            </a:r>
            <a:endParaRPr lang="en-US" altLang="ja-JP" dirty="0" smtClean="0"/>
          </a:p>
          <a:p>
            <a:pPr algn="ctr"/>
            <a:endParaRPr kumimoji="1" lang="en-US" altLang="ja-JP" dirty="0"/>
          </a:p>
        </p:txBody>
      </p:sp>
      <p:sp>
        <p:nvSpPr>
          <p:cNvPr id="8" name="Oval 7"/>
          <p:cNvSpPr/>
          <p:nvPr/>
        </p:nvSpPr>
        <p:spPr>
          <a:xfrm>
            <a:off x="1049274" y="4315968"/>
            <a:ext cx="2352294" cy="128016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Rounded Rectangle 8"/>
          <p:cNvSpPr/>
          <p:nvPr/>
        </p:nvSpPr>
        <p:spPr>
          <a:xfrm>
            <a:off x="896112" y="3236976"/>
            <a:ext cx="2670048" cy="25786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Straight Arrow Connector 10"/>
          <p:cNvCxnSpPr/>
          <p:nvPr/>
        </p:nvCxnSpPr>
        <p:spPr>
          <a:xfrm>
            <a:off x="2670048" y="3593054"/>
            <a:ext cx="4206240" cy="21515"/>
          </a:xfrm>
          <a:prstGeom prst="straightConnector1">
            <a:avLst/>
          </a:prstGeom>
          <a:ln w="28575">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670048" y="3840480"/>
            <a:ext cx="4206240" cy="32273"/>
          </a:xfrm>
          <a:prstGeom prst="straightConnector1">
            <a:avLst/>
          </a:prstGeom>
          <a:ln w="28575">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670048" y="4120179"/>
            <a:ext cx="4206240" cy="21515"/>
          </a:xfrm>
          <a:prstGeom prst="straightConnector1">
            <a:avLst/>
          </a:prstGeom>
          <a:ln w="28575">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078224" y="2615184"/>
            <a:ext cx="1496500" cy="646331"/>
          </a:xfrm>
          <a:prstGeom prst="rect">
            <a:avLst/>
          </a:prstGeom>
          <a:noFill/>
        </p:spPr>
        <p:txBody>
          <a:bodyPr wrap="none" rtlCol="0">
            <a:spAutoFit/>
          </a:bodyPr>
          <a:lstStyle/>
          <a:p>
            <a:r>
              <a:rPr kumimoji="1" lang="en-US" altLang="ja-JP" dirty="0" smtClean="0"/>
              <a:t>Related,</a:t>
            </a:r>
          </a:p>
          <a:p>
            <a:r>
              <a:rPr lang="en-US" altLang="ja-JP" dirty="0" smtClean="0"/>
              <a:t>But not linked</a:t>
            </a:r>
            <a:endParaRPr kumimoji="1" lang="ja-JP" altLang="en-US" dirty="0"/>
          </a:p>
        </p:txBody>
      </p:sp>
      <p:cxnSp>
        <p:nvCxnSpPr>
          <p:cNvPr id="15" name="Straight Arrow Connector 14"/>
          <p:cNvCxnSpPr/>
          <p:nvPr/>
        </p:nvCxnSpPr>
        <p:spPr>
          <a:xfrm>
            <a:off x="2670048" y="4949952"/>
            <a:ext cx="4206240" cy="9323"/>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670048" y="5217459"/>
            <a:ext cx="4206240" cy="10967"/>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078224" y="5317654"/>
            <a:ext cx="1469136" cy="646331"/>
          </a:xfrm>
          <a:prstGeom prst="rect">
            <a:avLst/>
          </a:prstGeom>
          <a:noFill/>
        </p:spPr>
        <p:txBody>
          <a:bodyPr wrap="square" rtlCol="0">
            <a:spAutoFit/>
          </a:bodyPr>
          <a:lstStyle/>
          <a:p>
            <a:r>
              <a:rPr lang="en-US" altLang="ja-JP" dirty="0" smtClean="0"/>
              <a:t>Linked via log message</a:t>
            </a:r>
            <a:endParaRPr kumimoji="1" lang="ja-JP" altLang="en-US" dirty="0"/>
          </a:p>
        </p:txBody>
      </p:sp>
    </p:spTree>
    <p:extLst>
      <p:ext uri="{BB962C8B-B14F-4D97-AF65-F5344CB8AC3E}">
        <p14:creationId xmlns:p14="http://schemas.microsoft.com/office/powerpoint/2010/main" val="2631670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Why Missing Links?</a:t>
            </a:r>
            <a:endParaRPr kumimoji="1" lang="ja-JP" altLang="en-US" dirty="0"/>
          </a:p>
        </p:txBody>
      </p:sp>
      <p:sp>
        <p:nvSpPr>
          <p:cNvPr id="3" name="Content Placeholder 2"/>
          <p:cNvSpPr>
            <a:spLocks noGrp="1"/>
          </p:cNvSpPr>
          <p:nvPr>
            <p:ph idx="1"/>
          </p:nvPr>
        </p:nvSpPr>
        <p:spPr/>
        <p:txBody>
          <a:bodyPr/>
          <a:lstStyle/>
          <a:p>
            <a:r>
              <a:rPr kumimoji="1" lang="en-US" altLang="ja-JP" dirty="0" smtClean="0"/>
              <a:t>Missing bug reference in change log</a:t>
            </a:r>
          </a:p>
          <a:p>
            <a:endParaRPr lang="en-US" altLang="ja-JP" dirty="0"/>
          </a:p>
          <a:p>
            <a:endParaRPr kumimoji="1" lang="en-US" altLang="ja-JP" dirty="0" smtClean="0"/>
          </a:p>
          <a:p>
            <a:endParaRPr lang="en-US" altLang="ja-JP" dirty="0" smtClean="0"/>
          </a:p>
          <a:p>
            <a:endParaRPr lang="en-US" altLang="ja-JP" dirty="0"/>
          </a:p>
          <a:p>
            <a:r>
              <a:rPr lang="en-US" altLang="ja-JP" dirty="0" smtClean="0"/>
              <a:t>Irregular bug reference formats</a:t>
            </a:r>
          </a:p>
          <a:p>
            <a:pPr lvl="1">
              <a:buFont typeface="Wingdings" panose="05000000000000000000" pitchFamily="2" charset="2"/>
              <a:buChar char="u"/>
            </a:pPr>
            <a:r>
              <a:rPr kumimoji="1" lang="en-US" altLang="ja-JP" dirty="0" smtClean="0"/>
              <a:t> “issue 681”, “bug 232”, “fixed for #239”</a:t>
            </a:r>
          </a:p>
          <a:p>
            <a:pPr lvl="1">
              <a:buFont typeface="Wingdings" panose="05000000000000000000" pitchFamily="2" charset="2"/>
              <a:buChar char="u"/>
            </a:pPr>
            <a:r>
              <a:rPr lang="en-US" altLang="ja-JP" dirty="0" smtClean="0"/>
              <a:t>Typos: “Fic 239”</a:t>
            </a:r>
            <a:endParaRPr kumimoji="1" lang="en-US" altLang="ja-JP" dirty="0" smtClean="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6</a:t>
            </a:fld>
            <a:endParaRPr kumimoji="1" lang="ja-JP" altLang="en-US"/>
          </a:p>
        </p:txBody>
      </p:sp>
      <p:pic>
        <p:nvPicPr>
          <p:cNvPr id="5" name="Picture 4"/>
          <p:cNvPicPr>
            <a:picLocks noChangeAspect="1"/>
          </p:cNvPicPr>
          <p:nvPr/>
        </p:nvPicPr>
        <p:blipFill>
          <a:blip r:embed="rId3"/>
          <a:stretch>
            <a:fillRect/>
          </a:stretch>
        </p:blipFill>
        <p:spPr>
          <a:xfrm>
            <a:off x="914960" y="2355315"/>
            <a:ext cx="6571690" cy="1920299"/>
          </a:xfrm>
          <a:prstGeom prst="rect">
            <a:avLst/>
          </a:prstGeom>
        </p:spPr>
      </p:pic>
    </p:spTree>
    <p:extLst>
      <p:ext uri="{BB962C8B-B14F-4D97-AF65-F5344CB8AC3E}">
        <p14:creationId xmlns:p14="http://schemas.microsoft.com/office/powerpoint/2010/main" val="3330762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Features of Links</a:t>
            </a:r>
            <a:r>
              <a:rPr kumimoji="1" lang="ja-JP" altLang="en-US" dirty="0" smtClean="0"/>
              <a:t>　</a:t>
            </a:r>
            <a:endParaRPr kumimoji="1" lang="ja-JP" altLang="en-US" dirty="0"/>
          </a:p>
        </p:txBody>
      </p:sp>
      <p:sp>
        <p:nvSpPr>
          <p:cNvPr id="3" name="Content Placeholder 2"/>
          <p:cNvSpPr>
            <a:spLocks noGrp="1"/>
          </p:cNvSpPr>
          <p:nvPr>
            <p:ph idx="1"/>
          </p:nvPr>
        </p:nvSpPr>
        <p:spPr/>
        <p:txBody>
          <a:bodyPr/>
          <a:lstStyle/>
          <a:p>
            <a:pPr lvl="1">
              <a:buFont typeface="Wingdings" panose="05000000000000000000" pitchFamily="2" charset="2"/>
              <a:buChar char="l"/>
            </a:pPr>
            <a:r>
              <a:rPr kumimoji="1" lang="en-US" altLang="ja-JP" dirty="0" smtClean="0"/>
              <a:t>Time interval: the bug-</a:t>
            </a:r>
            <a:r>
              <a:rPr lang="en-US" altLang="ja-JP" dirty="0" smtClean="0"/>
              <a:t>fix time and change committed time are close</a:t>
            </a:r>
          </a:p>
          <a:p>
            <a:pPr lvl="1">
              <a:buFont typeface="Wingdings" panose="05000000000000000000" pitchFamily="2" charset="2"/>
              <a:buChar char="l"/>
            </a:pPr>
            <a:endParaRPr lang="en-US" altLang="ja-JP" dirty="0" smtClean="0"/>
          </a:p>
          <a:p>
            <a:pPr lvl="1">
              <a:buFont typeface="Wingdings" panose="05000000000000000000" pitchFamily="2" charset="2"/>
              <a:buChar char="l"/>
            </a:pPr>
            <a:r>
              <a:rPr kumimoji="1" lang="en-US" altLang="ja-JP" dirty="0" smtClean="0"/>
              <a:t>Bug owner and change committer: they are often the same person, or have mapping relationships</a:t>
            </a:r>
          </a:p>
          <a:p>
            <a:pPr lvl="1">
              <a:buFont typeface="Wingdings" panose="05000000000000000000" pitchFamily="2" charset="2"/>
              <a:buChar char="l"/>
            </a:pPr>
            <a:endParaRPr kumimoji="1" lang="en-US" altLang="ja-JP" dirty="0" smtClean="0"/>
          </a:p>
          <a:p>
            <a:pPr lvl="1">
              <a:buFont typeface="Wingdings" panose="05000000000000000000" pitchFamily="2" charset="2"/>
              <a:buChar char="l"/>
            </a:pPr>
            <a:r>
              <a:rPr lang="en-US" altLang="ja-JP" dirty="0" smtClean="0"/>
              <a:t>Text similarity: the textual descriptions in the bug report are often similar to those in the change logs</a:t>
            </a:r>
            <a:endParaRPr kumimoji="1" lang="ja-JP" altLang="en-US" dirty="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7</a:t>
            </a:fld>
            <a:endParaRPr kumimoji="1" lang="ja-JP" altLang="en-US"/>
          </a:p>
        </p:txBody>
      </p:sp>
    </p:spTree>
    <p:extLst>
      <p:ext uri="{BB962C8B-B14F-4D97-AF65-F5344CB8AC3E}">
        <p14:creationId xmlns:p14="http://schemas.microsoft.com/office/powerpoint/2010/main" val="2157832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4413" y="177839"/>
            <a:ext cx="7886700" cy="1325563"/>
          </a:xfrm>
        </p:spPr>
        <p:txBody>
          <a:bodyPr/>
          <a:lstStyle/>
          <a:p>
            <a:pPr algn="ctr"/>
            <a:r>
              <a:rPr lang="en-US" dirty="0" smtClean="0"/>
              <a:t>Mining Features of Links 1/3</a:t>
            </a:r>
            <a:endParaRPr lang="en-US" dirty="0"/>
          </a:p>
        </p:txBody>
      </p:sp>
      <p:sp>
        <p:nvSpPr>
          <p:cNvPr id="3" name="内容占位符 2"/>
          <p:cNvSpPr>
            <a:spLocks noGrp="1"/>
          </p:cNvSpPr>
          <p:nvPr>
            <p:ph idx="1"/>
          </p:nvPr>
        </p:nvSpPr>
        <p:spPr>
          <a:xfrm>
            <a:off x="595601" y="1307832"/>
            <a:ext cx="7886700" cy="4351338"/>
          </a:xfrm>
        </p:spPr>
        <p:txBody>
          <a:bodyPr/>
          <a:lstStyle/>
          <a:p>
            <a:r>
              <a:rPr lang="en-US" dirty="0" smtClean="0"/>
              <a:t>The Interval between the Bug-fixing time and the Change-Commit Time</a:t>
            </a:r>
          </a:p>
          <a:p>
            <a:pPr marL="0" indent="0">
              <a:buNone/>
            </a:pPr>
            <a:endParaRPr lang="en-US" dirty="0"/>
          </a:p>
        </p:txBody>
      </p:sp>
      <p:sp>
        <p:nvSpPr>
          <p:cNvPr id="4" name="灯片编号占位符 3"/>
          <p:cNvSpPr>
            <a:spLocks noGrp="1"/>
          </p:cNvSpPr>
          <p:nvPr>
            <p:ph type="sldNum" sz="quarter" idx="12"/>
          </p:nvPr>
        </p:nvSpPr>
        <p:spPr/>
        <p:txBody>
          <a:bodyPr/>
          <a:lstStyle/>
          <a:p>
            <a:fld id="{4C3F162F-CE74-4B98-AE42-86A7298D0811}" type="slidenum">
              <a:rPr kumimoji="1" lang="ja-JP" altLang="en-US" smtClean="0"/>
              <a:t>8</a:t>
            </a:fld>
            <a:endParaRPr kumimoji="1" lang="ja-JP" altLang="en-US"/>
          </a:p>
        </p:txBody>
      </p:sp>
      <p:pic>
        <p:nvPicPr>
          <p:cNvPr id="5" name="图片 4"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185" y="2390660"/>
            <a:ext cx="4267830" cy="4114800"/>
          </a:xfrm>
          <a:prstGeom prst="rect">
            <a:avLst/>
          </a:prstGeom>
        </p:spPr>
      </p:pic>
    </p:spTree>
    <p:extLst>
      <p:ext uri="{BB962C8B-B14F-4D97-AF65-F5344CB8AC3E}">
        <p14:creationId xmlns:p14="http://schemas.microsoft.com/office/powerpoint/2010/main" val="1740110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smtClean="0"/>
              <a:t>Mining Features of Links 2/3</a:t>
            </a:r>
            <a:endParaRPr lang="en-US" dirty="0"/>
          </a:p>
        </p:txBody>
      </p:sp>
      <p:pic>
        <p:nvPicPr>
          <p:cNvPr id="5" name="内容占位符 4" descr="屏幕剪辑"/>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1449" y="2723857"/>
            <a:ext cx="6982799" cy="2400635"/>
          </a:xfrm>
        </p:spPr>
      </p:pic>
      <p:sp>
        <p:nvSpPr>
          <p:cNvPr id="4" name="灯片编号占位符 3"/>
          <p:cNvSpPr>
            <a:spLocks noGrp="1"/>
          </p:cNvSpPr>
          <p:nvPr>
            <p:ph type="sldNum" sz="quarter" idx="12"/>
          </p:nvPr>
        </p:nvSpPr>
        <p:spPr/>
        <p:txBody>
          <a:bodyPr/>
          <a:lstStyle/>
          <a:p>
            <a:fld id="{4C3F162F-CE74-4B98-AE42-86A7298D0811}" type="slidenum">
              <a:rPr kumimoji="1" lang="ja-JP" altLang="en-US" smtClean="0"/>
              <a:t>9</a:t>
            </a:fld>
            <a:endParaRPr kumimoji="1" lang="ja-JP" altLang="en-US"/>
          </a:p>
        </p:txBody>
      </p:sp>
      <p:sp>
        <p:nvSpPr>
          <p:cNvPr id="6" name="TextBox 5"/>
          <p:cNvSpPr txBox="1"/>
          <p:nvPr/>
        </p:nvSpPr>
        <p:spPr>
          <a:xfrm>
            <a:off x="1112703" y="1763740"/>
            <a:ext cx="5894026" cy="461665"/>
          </a:xfrm>
          <a:prstGeom prst="rect">
            <a:avLst/>
          </a:prstGeom>
          <a:noFill/>
        </p:spPr>
        <p:txBody>
          <a:bodyPr wrap="square" rtlCol="0">
            <a:spAutoFit/>
          </a:bodyPr>
          <a:lstStyle/>
          <a:p>
            <a:r>
              <a:rPr lang="en-US" sz="2400" dirty="0" smtClean="0"/>
              <a:t>Bug Owners and change Committers</a:t>
            </a:r>
            <a:endParaRPr lang="en-US" sz="2400" dirty="0"/>
          </a:p>
        </p:txBody>
      </p:sp>
    </p:spTree>
    <p:extLst>
      <p:ext uri="{BB962C8B-B14F-4D97-AF65-F5344CB8AC3E}">
        <p14:creationId xmlns:p14="http://schemas.microsoft.com/office/powerpoint/2010/main" val="3134196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smtClean="0"/>
              <a:t>Mining Features of Links 3/3</a:t>
            </a:r>
            <a:endParaRPr lang="en-US" dirty="0"/>
          </a:p>
        </p:txBody>
      </p:sp>
      <p:sp>
        <p:nvSpPr>
          <p:cNvPr id="3" name="内容占位符 2"/>
          <p:cNvSpPr>
            <a:spLocks noGrp="1"/>
          </p:cNvSpPr>
          <p:nvPr>
            <p:ph idx="1"/>
          </p:nvPr>
        </p:nvSpPr>
        <p:spPr/>
        <p:txBody>
          <a:bodyPr/>
          <a:lstStyle/>
          <a:p>
            <a:r>
              <a:rPr lang="en-US" dirty="0" smtClean="0"/>
              <a:t>Text Similarity</a:t>
            </a:r>
            <a:endParaRPr lang="en-US" dirty="0"/>
          </a:p>
        </p:txBody>
      </p:sp>
      <p:sp>
        <p:nvSpPr>
          <p:cNvPr id="4" name="灯片编号占位符 3"/>
          <p:cNvSpPr>
            <a:spLocks noGrp="1"/>
          </p:cNvSpPr>
          <p:nvPr>
            <p:ph type="sldNum" sz="quarter" idx="12"/>
          </p:nvPr>
        </p:nvSpPr>
        <p:spPr/>
        <p:txBody>
          <a:bodyPr/>
          <a:lstStyle/>
          <a:p>
            <a:fld id="{4C3F162F-CE74-4B98-AE42-86A7298D0811}" type="slidenum">
              <a:rPr kumimoji="1" lang="ja-JP" altLang="en-US" smtClean="0"/>
              <a:t>10</a:t>
            </a:fld>
            <a:endParaRPr kumimoji="1" lang="ja-JP" altLang="en-US"/>
          </a:p>
        </p:txBody>
      </p:sp>
      <p:pic>
        <p:nvPicPr>
          <p:cNvPr id="5" name="图片 4"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185" y="2390660"/>
            <a:ext cx="4267830" cy="4114800"/>
          </a:xfrm>
          <a:prstGeom prst="rect">
            <a:avLst/>
          </a:prstGeom>
        </p:spPr>
      </p:pic>
      <p:sp>
        <p:nvSpPr>
          <p:cNvPr id="6" name="圆角矩形 5"/>
          <p:cNvSpPr/>
          <p:nvPr/>
        </p:nvSpPr>
        <p:spPr>
          <a:xfrm>
            <a:off x="903383" y="2588964"/>
            <a:ext cx="3536415" cy="253388"/>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圆角矩形 6"/>
          <p:cNvSpPr/>
          <p:nvPr/>
        </p:nvSpPr>
        <p:spPr>
          <a:xfrm>
            <a:off x="903382" y="5076939"/>
            <a:ext cx="4190633" cy="57471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246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smtClean="0"/>
              <a:t>Learning Criteria of </a:t>
            </a:r>
            <a:r>
              <a:rPr lang="en-US" dirty="0" smtClean="0"/>
              <a:t>Features 1/3</a:t>
            </a:r>
            <a:endParaRPr lang="en-US" dirty="0"/>
          </a:p>
        </p:txBody>
      </p:sp>
      <p:sp>
        <p:nvSpPr>
          <p:cNvPr id="3" name="内容占位符 2"/>
          <p:cNvSpPr>
            <a:spLocks noGrp="1"/>
          </p:cNvSpPr>
          <p:nvPr>
            <p:ph idx="1"/>
          </p:nvPr>
        </p:nvSpPr>
        <p:spPr/>
        <p:txBody>
          <a:bodyPr/>
          <a:lstStyle/>
          <a:p>
            <a:r>
              <a:rPr lang="en-US" dirty="0" smtClean="0"/>
              <a:t>To determine the criteria of features, we learn from the explicit links that can be identified through traditional heuristics:</a:t>
            </a:r>
          </a:p>
          <a:p>
            <a:pPr lvl="1"/>
            <a:r>
              <a:rPr lang="en-US" dirty="0" smtClean="0"/>
              <a:t>For the time interval feature and the text similarity feature, we exhaustively search for the optimal combination of these two values so that the maximum F-measure can be achieved.</a:t>
            </a:r>
          </a:p>
          <a:p>
            <a:pPr lvl="1"/>
            <a:r>
              <a:rPr lang="en-US" dirty="0" smtClean="0"/>
              <a:t>For the mappings between bug owners and change committers, we also learn them from the explicit links.</a:t>
            </a:r>
            <a:endParaRPr lang="en-US" dirty="0"/>
          </a:p>
        </p:txBody>
      </p:sp>
      <p:sp>
        <p:nvSpPr>
          <p:cNvPr id="4" name="灯片编号占位符 3"/>
          <p:cNvSpPr>
            <a:spLocks noGrp="1"/>
          </p:cNvSpPr>
          <p:nvPr>
            <p:ph type="sldNum" sz="quarter" idx="12"/>
          </p:nvPr>
        </p:nvSpPr>
        <p:spPr/>
        <p:txBody>
          <a:bodyPr/>
          <a:lstStyle/>
          <a:p>
            <a:fld id="{4C3F162F-CE74-4B98-AE42-86A7298D0811}" type="slidenum">
              <a:rPr kumimoji="1" lang="ja-JP" altLang="en-US" smtClean="0"/>
              <a:t>11</a:t>
            </a:fld>
            <a:endParaRPr kumimoji="1" lang="ja-JP" altLang="en-US"/>
          </a:p>
        </p:txBody>
      </p:sp>
    </p:spTree>
    <p:extLst>
      <p:ext uri="{BB962C8B-B14F-4D97-AF65-F5344CB8AC3E}">
        <p14:creationId xmlns:p14="http://schemas.microsoft.com/office/powerpoint/2010/main" val="1123535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smtClean="0"/>
              <a:t>Learning Criteria of </a:t>
            </a:r>
            <a:r>
              <a:rPr lang="en-US" dirty="0" smtClean="0"/>
              <a:t>Features 2/3</a:t>
            </a:r>
            <a:endParaRPr lang="en-US" dirty="0"/>
          </a:p>
        </p:txBody>
      </p:sp>
      <p:pic>
        <p:nvPicPr>
          <p:cNvPr id="5" name="内容占位符 4" descr="屏幕剪辑"/>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75101" y="2321385"/>
            <a:ext cx="5615829" cy="4351338"/>
          </a:xfrm>
        </p:spPr>
      </p:pic>
      <p:sp>
        <p:nvSpPr>
          <p:cNvPr id="4" name="灯片编号占位符 3"/>
          <p:cNvSpPr>
            <a:spLocks noGrp="1"/>
          </p:cNvSpPr>
          <p:nvPr>
            <p:ph type="sldNum" sz="quarter" idx="12"/>
          </p:nvPr>
        </p:nvSpPr>
        <p:spPr/>
        <p:txBody>
          <a:bodyPr/>
          <a:lstStyle/>
          <a:p>
            <a:fld id="{4C3F162F-CE74-4B98-AE42-86A7298D0811}" type="slidenum">
              <a:rPr kumimoji="1" lang="ja-JP" altLang="en-US" smtClean="0"/>
              <a:t>12</a:t>
            </a:fld>
            <a:endParaRPr kumimoji="1" lang="ja-JP" altLang="en-US"/>
          </a:p>
        </p:txBody>
      </p:sp>
      <p:sp>
        <p:nvSpPr>
          <p:cNvPr id="6" name="TextBox 5"/>
          <p:cNvSpPr txBox="1"/>
          <p:nvPr/>
        </p:nvSpPr>
        <p:spPr>
          <a:xfrm>
            <a:off x="605928" y="1685057"/>
            <a:ext cx="7039778" cy="461665"/>
          </a:xfrm>
          <a:prstGeom prst="rect">
            <a:avLst/>
          </a:prstGeom>
          <a:noFill/>
        </p:spPr>
        <p:txBody>
          <a:bodyPr wrap="square" rtlCol="0">
            <a:spAutoFit/>
          </a:bodyPr>
          <a:lstStyle/>
          <a:p>
            <a:r>
              <a:rPr lang="en-US" sz="2400" dirty="0" smtClean="0"/>
              <a:t>Determine time interval and similarity threshold</a:t>
            </a:r>
            <a:endParaRPr lang="en-US" sz="2400" dirty="0"/>
          </a:p>
        </p:txBody>
      </p:sp>
    </p:spTree>
    <p:extLst>
      <p:ext uri="{BB962C8B-B14F-4D97-AF65-F5344CB8AC3E}">
        <p14:creationId xmlns:p14="http://schemas.microsoft.com/office/powerpoint/2010/main" val="107180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en-US" dirty="0"/>
              <a:t>Learning Criteria of </a:t>
            </a:r>
            <a:r>
              <a:rPr lang="en-US" dirty="0" smtClean="0"/>
              <a:t>Features 3/3</a:t>
            </a:r>
            <a:endParaRPr lang="en-US" dirty="0"/>
          </a:p>
        </p:txBody>
      </p:sp>
      <p:pic>
        <p:nvPicPr>
          <p:cNvPr id="5" name="内容占位符 4" descr="屏幕剪辑"/>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4801" y="2773154"/>
            <a:ext cx="5885315" cy="3910586"/>
          </a:xfrm>
        </p:spPr>
      </p:pic>
      <p:sp>
        <p:nvSpPr>
          <p:cNvPr id="4" name="灯片编号占位符 3"/>
          <p:cNvSpPr>
            <a:spLocks noGrp="1"/>
          </p:cNvSpPr>
          <p:nvPr>
            <p:ph type="sldNum" sz="quarter" idx="12"/>
          </p:nvPr>
        </p:nvSpPr>
        <p:spPr/>
        <p:txBody>
          <a:bodyPr/>
          <a:lstStyle/>
          <a:p>
            <a:fld id="{4C3F162F-CE74-4B98-AE42-86A7298D0811}" type="slidenum">
              <a:rPr kumimoji="1" lang="ja-JP" altLang="en-US" smtClean="0"/>
              <a:t>13</a:t>
            </a:fld>
            <a:endParaRPr kumimoji="1" lang="ja-JP" altLang="en-US"/>
          </a:p>
        </p:txBody>
      </p:sp>
      <p:sp>
        <p:nvSpPr>
          <p:cNvPr id="6" name="TextBox 5"/>
          <p:cNvSpPr txBox="1"/>
          <p:nvPr/>
        </p:nvSpPr>
        <p:spPr>
          <a:xfrm>
            <a:off x="495759" y="1729648"/>
            <a:ext cx="7414352" cy="830997"/>
          </a:xfrm>
          <a:prstGeom prst="rect">
            <a:avLst/>
          </a:prstGeom>
          <a:noFill/>
        </p:spPr>
        <p:txBody>
          <a:bodyPr wrap="square" rtlCol="0">
            <a:spAutoFit/>
          </a:bodyPr>
          <a:lstStyle/>
          <a:p>
            <a:r>
              <a:rPr lang="en-US" sz="2400" dirty="0"/>
              <a:t>Determining the mappings between bug owners and change committers</a:t>
            </a:r>
          </a:p>
        </p:txBody>
      </p:sp>
    </p:spTree>
    <p:extLst>
      <p:ext uri="{BB962C8B-B14F-4D97-AF65-F5344CB8AC3E}">
        <p14:creationId xmlns:p14="http://schemas.microsoft.com/office/powerpoint/2010/main" val="1302787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smtClean="0"/>
              <a:t>Recovering the Missing Links</a:t>
            </a:r>
            <a:endParaRPr lang="en-US" dirty="0"/>
          </a:p>
        </p:txBody>
      </p:sp>
      <p:pic>
        <p:nvPicPr>
          <p:cNvPr id="5" name="内容占位符 4" descr="屏幕剪辑"/>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7086" y="1825625"/>
            <a:ext cx="4269828" cy="4351338"/>
          </a:xfrm>
        </p:spPr>
      </p:pic>
      <p:sp>
        <p:nvSpPr>
          <p:cNvPr id="4" name="灯片编号占位符 3"/>
          <p:cNvSpPr>
            <a:spLocks noGrp="1"/>
          </p:cNvSpPr>
          <p:nvPr>
            <p:ph type="sldNum" sz="quarter" idx="12"/>
          </p:nvPr>
        </p:nvSpPr>
        <p:spPr/>
        <p:txBody>
          <a:bodyPr/>
          <a:lstStyle/>
          <a:p>
            <a:fld id="{4C3F162F-CE74-4B98-AE42-86A7298D0811}" type="slidenum">
              <a:rPr kumimoji="1" lang="ja-JP" altLang="en-US" smtClean="0"/>
              <a:t>14</a:t>
            </a:fld>
            <a:endParaRPr kumimoji="1" lang="ja-JP" altLang="en-US"/>
          </a:p>
        </p:txBody>
      </p:sp>
    </p:spTree>
    <p:extLst>
      <p:ext uri="{BB962C8B-B14F-4D97-AF65-F5344CB8AC3E}">
        <p14:creationId xmlns:p14="http://schemas.microsoft.com/office/powerpoint/2010/main" val="3264317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93142"/>
            <a:ext cx="7886700" cy="1325563"/>
          </a:xfrm>
        </p:spPr>
        <p:txBody>
          <a:bodyPr/>
          <a:lstStyle/>
          <a:p>
            <a:pPr algn="ctr"/>
            <a:r>
              <a:rPr kumimoji="1" lang="en-US" altLang="ja-JP" dirty="0" smtClean="0"/>
              <a:t>Evaluation Subjects</a:t>
            </a:r>
            <a:endParaRPr kumimoji="1" lang="ja-JP" altLang="en-US" dirty="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15</a:t>
            </a:fld>
            <a:endParaRPr kumimoji="1" lang="ja-JP" altLang="en-US"/>
          </a:p>
        </p:txBody>
      </p:sp>
      <p:pic>
        <p:nvPicPr>
          <p:cNvPr id="7" name="Content Placeholder 6"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7280" y="1818704"/>
            <a:ext cx="7418070" cy="4902771"/>
          </a:xfrm>
        </p:spPr>
      </p:pic>
    </p:spTree>
    <p:extLst>
      <p:ext uri="{BB962C8B-B14F-4D97-AF65-F5344CB8AC3E}">
        <p14:creationId xmlns:p14="http://schemas.microsoft.com/office/powerpoint/2010/main" val="623223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Evaluation Metrics</a:t>
            </a:r>
            <a:endParaRPr kumimoji="1" lang="ja-JP" altLang="en-US" dirty="0"/>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1940" y="1854238"/>
            <a:ext cx="6610460" cy="2667636"/>
          </a:xfrm>
        </p:spPr>
      </p:pic>
      <p:sp>
        <p:nvSpPr>
          <p:cNvPr id="4" name="Slide Number Placeholder 3"/>
          <p:cNvSpPr>
            <a:spLocks noGrp="1"/>
          </p:cNvSpPr>
          <p:nvPr>
            <p:ph type="sldNum" sz="quarter" idx="12"/>
          </p:nvPr>
        </p:nvSpPr>
        <p:spPr/>
        <p:txBody>
          <a:bodyPr/>
          <a:lstStyle/>
          <a:p>
            <a:fld id="{4C3F162F-CE74-4B98-AE42-86A7298D0811}" type="slidenum">
              <a:rPr kumimoji="1" lang="ja-JP" altLang="en-US" smtClean="0"/>
              <a:t>16</a:t>
            </a:fld>
            <a:endParaRPr kumimoji="1" lang="ja-JP" altLang="en-US"/>
          </a:p>
        </p:txBody>
      </p:sp>
      <p:sp>
        <p:nvSpPr>
          <p:cNvPr id="6" name="TextBox 5"/>
          <p:cNvSpPr txBox="1"/>
          <p:nvPr/>
        </p:nvSpPr>
        <p:spPr>
          <a:xfrm>
            <a:off x="1161940" y="4838948"/>
            <a:ext cx="3885548" cy="1200329"/>
          </a:xfrm>
          <a:prstGeom prst="rect">
            <a:avLst/>
          </a:prstGeom>
          <a:noFill/>
        </p:spPr>
        <p:txBody>
          <a:bodyPr wrap="square" rtlCol="0">
            <a:spAutoFit/>
          </a:bodyPr>
          <a:lstStyle/>
          <a:p>
            <a:r>
              <a:rPr kumimoji="1" lang="en-US" altLang="ja-JP" dirty="0" smtClean="0"/>
              <a:t>TP: A link we identify is a true link</a:t>
            </a:r>
          </a:p>
          <a:p>
            <a:r>
              <a:rPr lang="en-US" altLang="ja-JP" dirty="0" smtClean="0"/>
              <a:t>FP: A link we identify is not a true link</a:t>
            </a:r>
          </a:p>
          <a:p>
            <a:r>
              <a:rPr kumimoji="1" lang="en-US" altLang="ja-JP" dirty="0" smtClean="0"/>
              <a:t>FN: </a:t>
            </a:r>
            <a:r>
              <a:rPr lang="en-US" altLang="ja-JP" dirty="0" smtClean="0"/>
              <a:t>A link we  miss is a true link</a:t>
            </a:r>
          </a:p>
          <a:p>
            <a:r>
              <a:rPr kumimoji="1" lang="en-US" altLang="ja-JP" dirty="0" smtClean="0"/>
              <a:t>TN: </a:t>
            </a:r>
            <a:r>
              <a:rPr lang="en-US" altLang="ja-JP" dirty="0" smtClean="0"/>
              <a:t>A link we miss is not a true link</a:t>
            </a:r>
            <a:endParaRPr kumimoji="1" lang="ja-JP" altLang="en-US" dirty="0"/>
          </a:p>
        </p:txBody>
      </p:sp>
    </p:spTree>
    <p:extLst>
      <p:ext uri="{BB962C8B-B14F-4D97-AF65-F5344CB8AC3E}">
        <p14:creationId xmlns:p14="http://schemas.microsoft.com/office/powerpoint/2010/main" val="1140124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Evaluation Result</a:t>
            </a:r>
            <a:endParaRPr kumimoji="1" lang="ja-JP" altLang="en-US" dirty="0"/>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9184" y="1690689"/>
            <a:ext cx="8186166" cy="4665662"/>
          </a:xfrm>
        </p:spPr>
      </p:pic>
      <p:sp>
        <p:nvSpPr>
          <p:cNvPr id="4" name="Slide Number Placeholder 3"/>
          <p:cNvSpPr>
            <a:spLocks noGrp="1"/>
          </p:cNvSpPr>
          <p:nvPr>
            <p:ph type="sldNum" sz="quarter" idx="12"/>
          </p:nvPr>
        </p:nvSpPr>
        <p:spPr/>
        <p:txBody>
          <a:bodyPr/>
          <a:lstStyle/>
          <a:p>
            <a:fld id="{4C3F162F-CE74-4B98-AE42-86A7298D0811}" type="slidenum">
              <a:rPr kumimoji="1" lang="ja-JP" altLang="en-US" smtClean="0"/>
              <a:t>17</a:t>
            </a:fld>
            <a:endParaRPr kumimoji="1" lang="ja-JP" altLang="en-US"/>
          </a:p>
        </p:txBody>
      </p:sp>
      <p:sp>
        <p:nvSpPr>
          <p:cNvPr id="6" name="Flowchart: Alternate Process 5"/>
          <p:cNvSpPr/>
          <p:nvPr/>
        </p:nvSpPr>
        <p:spPr>
          <a:xfrm>
            <a:off x="7662672" y="2487168"/>
            <a:ext cx="603504" cy="822960"/>
          </a:xfrm>
          <a:prstGeom prst="flowChartAlternateProcess">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 name="Flowchart: Alternate Process 6"/>
          <p:cNvSpPr/>
          <p:nvPr/>
        </p:nvSpPr>
        <p:spPr>
          <a:xfrm>
            <a:off x="7662672" y="5742431"/>
            <a:ext cx="603504" cy="613919"/>
          </a:xfrm>
          <a:prstGeom prst="flowChartAlternateProcess">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1129334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en-US" dirty="0" smtClean="0"/>
              <a:t>Evaluation Result </a:t>
            </a:r>
            <a:endParaRPr lang="en-US" dirty="0"/>
          </a:p>
        </p:txBody>
      </p:sp>
      <p:graphicFrame>
        <p:nvGraphicFramePr>
          <p:cNvPr id="5" name="内容占位符 4"/>
          <p:cNvGraphicFramePr>
            <a:graphicFrameLocks noGrp="1"/>
          </p:cNvGraphicFramePr>
          <p:nvPr>
            <p:ph idx="1"/>
            <p:extLst>
              <p:ext uri="{D42A27DB-BD31-4B8C-83A1-F6EECF244321}">
                <p14:modId xmlns:p14="http://schemas.microsoft.com/office/powerpoint/2010/main" val="2598764005"/>
              </p:ext>
            </p:extLst>
          </p:nvPr>
        </p:nvGraphicFramePr>
        <p:xfrm>
          <a:off x="650684" y="1572237"/>
          <a:ext cx="78867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4" name="灯片编号占位符 3"/>
          <p:cNvSpPr>
            <a:spLocks noGrp="1"/>
          </p:cNvSpPr>
          <p:nvPr>
            <p:ph type="sldNum" sz="quarter" idx="12"/>
          </p:nvPr>
        </p:nvSpPr>
        <p:spPr/>
        <p:txBody>
          <a:bodyPr/>
          <a:lstStyle/>
          <a:p>
            <a:fld id="{4C3F162F-CE74-4B98-AE42-86A7298D0811}" type="slidenum">
              <a:rPr kumimoji="1" lang="ja-JP" altLang="en-US" smtClean="0"/>
              <a:t>18</a:t>
            </a:fld>
            <a:endParaRPr kumimoji="1" lang="ja-JP" altLang="en-US"/>
          </a:p>
        </p:txBody>
      </p:sp>
      <p:sp>
        <p:nvSpPr>
          <p:cNvPr id="6" name="TextBox 5"/>
          <p:cNvSpPr txBox="1"/>
          <p:nvPr/>
        </p:nvSpPr>
        <p:spPr>
          <a:xfrm>
            <a:off x="2467777" y="5976384"/>
            <a:ext cx="3953711" cy="369332"/>
          </a:xfrm>
          <a:prstGeom prst="rect">
            <a:avLst/>
          </a:prstGeom>
          <a:noFill/>
        </p:spPr>
        <p:txBody>
          <a:bodyPr wrap="none" rtlCol="0">
            <a:spAutoFit/>
          </a:bodyPr>
          <a:lstStyle/>
          <a:p>
            <a:r>
              <a:rPr lang="en-US" dirty="0" smtClean="0"/>
              <a:t>Performance of Relink in Apache Project</a:t>
            </a:r>
            <a:endParaRPr lang="en-US" dirty="0"/>
          </a:p>
        </p:txBody>
      </p:sp>
    </p:spTree>
    <p:extLst>
      <p:ext uri="{BB962C8B-B14F-4D97-AF65-F5344CB8AC3E}">
        <p14:creationId xmlns:p14="http://schemas.microsoft.com/office/powerpoint/2010/main" val="3200775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Practical Effects of </a:t>
            </a:r>
            <a:r>
              <a:rPr kumimoji="1" lang="en-US" altLang="ja-JP" dirty="0" err="1" smtClean="0"/>
              <a:t>ReLink</a:t>
            </a:r>
            <a:r>
              <a:rPr kumimoji="1" lang="en-US" altLang="ja-JP" dirty="0" smtClean="0"/>
              <a:t> 1</a:t>
            </a:r>
            <a:endParaRPr kumimoji="1" lang="ja-JP" altLang="en-US" dirty="0"/>
          </a:p>
        </p:txBody>
      </p:sp>
      <p:sp>
        <p:nvSpPr>
          <p:cNvPr id="3" name="Content Placeholder 2"/>
          <p:cNvSpPr>
            <a:spLocks noGrp="1"/>
          </p:cNvSpPr>
          <p:nvPr>
            <p:ph idx="1"/>
          </p:nvPr>
        </p:nvSpPr>
        <p:spPr>
          <a:xfrm>
            <a:off x="628650" y="1825625"/>
            <a:ext cx="7886700" cy="4351338"/>
          </a:xfrm>
        </p:spPr>
        <p:txBody>
          <a:bodyPr>
            <a:normAutofit/>
          </a:bodyPr>
          <a:lstStyle/>
          <a:p>
            <a:r>
              <a:rPr kumimoji="1" lang="en-US" altLang="ja-JP" dirty="0" smtClean="0"/>
              <a:t>What can we do with the recovered links?</a:t>
            </a:r>
          </a:p>
          <a:p>
            <a:pPr lvl="1"/>
            <a:r>
              <a:rPr lang="en-US" altLang="ja-JP" dirty="0" smtClean="0"/>
              <a:t>Improving Maintainability Measurement</a:t>
            </a:r>
          </a:p>
          <a:p>
            <a:pPr lvl="2"/>
            <a:r>
              <a:rPr kumimoji="1" lang="en-US" altLang="ja-JP" dirty="0" smtClean="0"/>
              <a:t>The percentage of bug-fixing changes</a:t>
            </a:r>
          </a:p>
          <a:p>
            <a:pPr lvl="2"/>
            <a:r>
              <a:rPr lang="en-US" altLang="ja-JP" dirty="0" smtClean="0"/>
              <a:t>The percentage of buggy files</a:t>
            </a:r>
          </a:p>
          <a:p>
            <a:pPr lvl="2"/>
            <a:r>
              <a:rPr kumimoji="1" lang="en-US" altLang="ja-JP" dirty="0" smtClean="0"/>
              <a:t>Mean time to fix</a:t>
            </a:r>
            <a:endParaRPr lang="en-US" altLang="ja-JP" dirty="0"/>
          </a:p>
          <a:p>
            <a:pPr lvl="2"/>
            <a:endParaRPr kumimoji="1" lang="en-US" altLang="ja-JP" dirty="0" smtClean="0"/>
          </a:p>
          <a:p>
            <a:pPr lvl="1"/>
            <a:r>
              <a:rPr lang="en-US" altLang="ja-JP" dirty="0" smtClean="0"/>
              <a:t>Constructing better software defect prediction models</a:t>
            </a:r>
            <a:endParaRPr lang="en-US" altLang="ja-JP" dirty="0"/>
          </a:p>
          <a:p>
            <a:pPr lvl="2"/>
            <a:endParaRPr kumimoji="1" lang="en-US" altLang="ja-JP" dirty="0" smtClean="0"/>
          </a:p>
          <a:p>
            <a:pPr lvl="2"/>
            <a:endParaRPr lang="en-US" altLang="ja-JP" dirty="0"/>
          </a:p>
          <a:p>
            <a:pPr lvl="2"/>
            <a:endParaRPr kumimoji="1" lang="en-US" altLang="ja-JP" dirty="0" smtClean="0"/>
          </a:p>
          <a:p>
            <a:pPr lvl="2"/>
            <a:endParaRPr lang="en-US" altLang="ja-JP" dirty="0"/>
          </a:p>
          <a:p>
            <a:pPr marL="914400" lvl="2" indent="0">
              <a:buNone/>
            </a:pPr>
            <a:r>
              <a:rPr kumimoji="1" lang="en-US" altLang="ja-JP" dirty="0" smtClean="0"/>
              <a:t>	</a:t>
            </a:r>
          </a:p>
          <a:p>
            <a:pPr lvl="3"/>
            <a:endParaRPr kumimoji="1" lang="en-US" altLang="ja-JP" dirty="0" smtClean="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19</a:t>
            </a:fld>
            <a:endParaRPr kumimoji="1" lang="ja-JP" altLang="en-US"/>
          </a:p>
        </p:txBody>
      </p:sp>
    </p:spTree>
    <p:extLst>
      <p:ext uri="{BB962C8B-B14F-4D97-AF65-F5344CB8AC3E}">
        <p14:creationId xmlns:p14="http://schemas.microsoft.com/office/powerpoint/2010/main" val="285107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ja-JP" dirty="0"/>
              <a:t>Practical Effects of </a:t>
            </a:r>
            <a:r>
              <a:rPr lang="en-US" altLang="ja-JP" dirty="0" err="1"/>
              <a:t>ReLink</a:t>
            </a:r>
            <a:r>
              <a:rPr lang="en-US" altLang="ja-JP" dirty="0"/>
              <a:t> </a:t>
            </a:r>
            <a:r>
              <a:rPr lang="en-US" altLang="ja-JP" dirty="0" smtClean="0"/>
              <a:t>2</a:t>
            </a:r>
            <a:endParaRPr kumimoji="1" lang="ja-JP" altLang="en-US"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4952" y="1690689"/>
            <a:ext cx="6474096" cy="4144451"/>
          </a:xfrm>
        </p:spPr>
      </p:pic>
      <p:sp>
        <p:nvSpPr>
          <p:cNvPr id="4" name="Slide Number Placeholder 3"/>
          <p:cNvSpPr>
            <a:spLocks noGrp="1"/>
          </p:cNvSpPr>
          <p:nvPr>
            <p:ph type="sldNum" sz="quarter" idx="12"/>
          </p:nvPr>
        </p:nvSpPr>
        <p:spPr/>
        <p:txBody>
          <a:bodyPr/>
          <a:lstStyle/>
          <a:p>
            <a:fld id="{4C3F162F-CE74-4B98-AE42-86A7298D0811}" type="slidenum">
              <a:rPr kumimoji="1" lang="ja-JP" altLang="en-US" smtClean="0"/>
              <a:t>20</a:t>
            </a:fld>
            <a:endParaRPr kumimoji="1" lang="ja-JP" altLang="en-US"/>
          </a:p>
        </p:txBody>
      </p:sp>
    </p:spTree>
    <p:extLst>
      <p:ext uri="{BB962C8B-B14F-4D97-AF65-F5344CB8AC3E}">
        <p14:creationId xmlns:p14="http://schemas.microsoft.com/office/powerpoint/2010/main" val="2077179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Practical Effects of </a:t>
            </a:r>
            <a:r>
              <a:rPr kumimoji="1" lang="en-US" altLang="ja-JP" dirty="0" err="1" smtClean="0"/>
              <a:t>ReLink</a:t>
            </a:r>
            <a:r>
              <a:rPr kumimoji="1" lang="en-US" altLang="ja-JP" dirty="0" smtClean="0"/>
              <a:t> 3</a:t>
            </a:r>
            <a:endParaRPr kumimoji="1" lang="ja-JP" altLang="en-US" dirty="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21</a:t>
            </a:fld>
            <a:endParaRPr kumimoji="1" lang="ja-JP" altLang="en-US"/>
          </a:p>
        </p:txBody>
      </p:sp>
      <p:pic>
        <p:nvPicPr>
          <p:cNvPr id="7" name="Content Placeholder 6"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7548" y="1929261"/>
            <a:ext cx="7668903" cy="4188517"/>
          </a:xfrm>
        </p:spPr>
      </p:pic>
    </p:spTree>
    <p:extLst>
      <p:ext uri="{BB962C8B-B14F-4D97-AF65-F5344CB8AC3E}">
        <p14:creationId xmlns:p14="http://schemas.microsoft.com/office/powerpoint/2010/main" val="3211230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Threats to Validity	</a:t>
            </a:r>
            <a:endParaRPr kumimoji="1" lang="ja-JP" altLang="en-US" dirty="0"/>
          </a:p>
        </p:txBody>
      </p:sp>
      <p:sp>
        <p:nvSpPr>
          <p:cNvPr id="3" name="Content Placeholder 2"/>
          <p:cNvSpPr>
            <a:spLocks noGrp="1"/>
          </p:cNvSpPr>
          <p:nvPr>
            <p:ph idx="1"/>
          </p:nvPr>
        </p:nvSpPr>
        <p:spPr/>
        <p:txBody>
          <a:bodyPr/>
          <a:lstStyle/>
          <a:p>
            <a:r>
              <a:rPr kumimoji="1" lang="en-US" altLang="ja-JP" dirty="0" smtClean="0"/>
              <a:t>The quality of golden set of links can’t be completely assured</a:t>
            </a:r>
          </a:p>
          <a:p>
            <a:endParaRPr lang="en-US" altLang="ja-JP" dirty="0"/>
          </a:p>
          <a:p>
            <a:r>
              <a:rPr kumimoji="1" lang="en-US" altLang="ja-JP" dirty="0" smtClean="0"/>
              <a:t>All the datasets are collected from open source projects</a:t>
            </a:r>
          </a:p>
          <a:p>
            <a:endParaRPr lang="en-US" altLang="ja-JP" dirty="0"/>
          </a:p>
          <a:p>
            <a:r>
              <a:rPr kumimoji="1" lang="en-US" altLang="ja-JP" dirty="0" smtClean="0"/>
              <a:t>The approach needs to be verified in more projects</a:t>
            </a:r>
            <a:endParaRPr kumimoji="1" lang="ja-JP" altLang="en-US" dirty="0"/>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22</a:t>
            </a:fld>
            <a:endParaRPr kumimoji="1" lang="ja-JP" altLang="en-US"/>
          </a:p>
        </p:txBody>
      </p:sp>
    </p:spTree>
    <p:extLst>
      <p:ext uri="{BB962C8B-B14F-4D97-AF65-F5344CB8AC3E}">
        <p14:creationId xmlns:p14="http://schemas.microsoft.com/office/powerpoint/2010/main" val="1777047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Summary	</a:t>
            </a:r>
            <a:endParaRPr kumimoji="1" lang="ja-JP" altLang="en-US" dirty="0"/>
          </a:p>
        </p:txBody>
      </p:sp>
      <p:sp>
        <p:nvSpPr>
          <p:cNvPr id="3" name="Content Placeholder 2"/>
          <p:cNvSpPr>
            <a:spLocks noGrp="1"/>
          </p:cNvSpPr>
          <p:nvPr>
            <p:ph idx="1"/>
          </p:nvPr>
        </p:nvSpPr>
        <p:spPr/>
        <p:txBody>
          <a:bodyPr/>
          <a:lstStyle/>
          <a:p>
            <a:r>
              <a:rPr kumimoji="1" lang="en-US" altLang="ja-JP" dirty="0" smtClean="0"/>
              <a:t>We propose Relink to recover the missing links</a:t>
            </a:r>
          </a:p>
          <a:p>
            <a:r>
              <a:rPr lang="en-US" altLang="ja-JP" dirty="0" smtClean="0"/>
              <a:t>The recovered links have positive impact on the follow-up software maintenance studies including defect prediction and maintainability</a:t>
            </a:r>
            <a:r>
              <a:rPr lang="ja-JP" altLang="en-US" dirty="0" smtClean="0"/>
              <a:t> </a:t>
            </a:r>
            <a:r>
              <a:rPr lang="en-US" altLang="ja-JP" dirty="0" smtClean="0"/>
              <a:t>measurement</a:t>
            </a:r>
          </a:p>
          <a:p>
            <a:r>
              <a:rPr lang="en-US" altLang="ja-JP" dirty="0" smtClean="0"/>
              <a:t>Future work:</a:t>
            </a:r>
          </a:p>
          <a:p>
            <a:pPr lvl="1"/>
            <a:r>
              <a:rPr lang="en-US" altLang="ja-JP" dirty="0" smtClean="0"/>
              <a:t>Further improving the performance of </a:t>
            </a:r>
            <a:r>
              <a:rPr lang="en-US" altLang="ja-JP" dirty="0" err="1" smtClean="0"/>
              <a:t>ReLink</a:t>
            </a:r>
            <a:endParaRPr lang="en-US" altLang="ja-JP" dirty="0" smtClean="0"/>
          </a:p>
          <a:p>
            <a:pPr lvl="1"/>
            <a:r>
              <a:rPr lang="en-US" altLang="ja-JP" dirty="0" smtClean="0"/>
              <a:t>Applying to more projects including industrial projects</a:t>
            </a:r>
          </a:p>
        </p:txBody>
      </p:sp>
      <p:sp>
        <p:nvSpPr>
          <p:cNvPr id="4" name="Slide Number Placeholder 3"/>
          <p:cNvSpPr>
            <a:spLocks noGrp="1"/>
          </p:cNvSpPr>
          <p:nvPr>
            <p:ph type="sldNum" sz="quarter" idx="12"/>
          </p:nvPr>
        </p:nvSpPr>
        <p:spPr/>
        <p:txBody>
          <a:bodyPr/>
          <a:lstStyle/>
          <a:p>
            <a:fld id="{4C3F162F-CE74-4B98-AE42-86A7298D0811}" type="slidenum">
              <a:rPr kumimoji="1" lang="ja-JP" altLang="en-US" smtClean="0"/>
              <a:t>23</a:t>
            </a:fld>
            <a:endParaRPr kumimoji="1" lang="ja-JP" altLang="en-US"/>
          </a:p>
        </p:txBody>
      </p:sp>
    </p:spTree>
    <p:extLst>
      <p:ext uri="{BB962C8B-B14F-4D97-AF65-F5344CB8AC3E}">
        <p14:creationId xmlns:p14="http://schemas.microsoft.com/office/powerpoint/2010/main" val="24682435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8861</TotalTime>
  <Words>1485</Words>
  <Application>Microsoft Office PowerPoint</Application>
  <PresentationFormat>On-screen Show (4:3)</PresentationFormat>
  <Paragraphs>203</Paragraphs>
  <Slides>23</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ＭＳ Ｐゴシック</vt:lpstr>
      <vt:lpstr>Arial</vt:lpstr>
      <vt:lpstr>Calibri</vt:lpstr>
      <vt:lpstr>Calibri Light</vt:lpstr>
      <vt:lpstr>Wingdings</vt:lpstr>
      <vt:lpstr>Office Theme</vt:lpstr>
      <vt:lpstr>Relink: Recovering Links between Bugs and Changes</vt:lpstr>
      <vt:lpstr>Links</vt:lpstr>
      <vt:lpstr>Traditional Heuristics</vt:lpstr>
      <vt:lpstr>Traditional heuristics </vt:lpstr>
      <vt:lpstr>Missing Links!</vt:lpstr>
      <vt:lpstr>Why Missing Links?</vt:lpstr>
      <vt:lpstr>Features of Links　</vt:lpstr>
      <vt:lpstr>Mining Features of Links 1/3</vt:lpstr>
      <vt:lpstr>Mining Features of Links 2/3</vt:lpstr>
      <vt:lpstr>Mining Features of Links 3/3</vt:lpstr>
      <vt:lpstr>Learning Criteria of Features 1/3</vt:lpstr>
      <vt:lpstr>Learning Criteria of Features 2/3</vt:lpstr>
      <vt:lpstr>Learning Criteria of Features 3/3</vt:lpstr>
      <vt:lpstr>Recovering the Missing Links</vt:lpstr>
      <vt:lpstr>Evaluation Subjects</vt:lpstr>
      <vt:lpstr>Evaluation Metrics</vt:lpstr>
      <vt:lpstr>Evaluation Result</vt:lpstr>
      <vt:lpstr>Evaluation Result </vt:lpstr>
      <vt:lpstr>Practical Effects of ReLink 1</vt:lpstr>
      <vt:lpstr>Practical Effects of ReLink 2</vt:lpstr>
      <vt:lpstr>Practical Effects of ReLink 3</vt:lpstr>
      <vt:lpstr>Threats to Validity </vt:lpstr>
      <vt:lpstr>Summary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Relink: Recovering Links between Bugs and Changes</dc:title>
  <dc:creator>Shiryaku Chin</dc:creator>
  <cp:lastModifiedBy>Shiryaku Chin</cp:lastModifiedBy>
  <cp:revision>91</cp:revision>
  <dcterms:created xsi:type="dcterms:W3CDTF">2016-09-20T09:33:24Z</dcterms:created>
  <dcterms:modified xsi:type="dcterms:W3CDTF">2016-10-12T00:33:05Z</dcterms:modified>
</cp:coreProperties>
</file>