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49" r:id="rId1"/>
  </p:sldMasterIdLst>
  <p:notesMasterIdLst>
    <p:notesMasterId r:id="rId37"/>
  </p:notesMasterIdLst>
  <p:sldIdLst>
    <p:sldId id="256" r:id="rId2"/>
    <p:sldId id="257" r:id="rId3"/>
    <p:sldId id="258" r:id="rId4"/>
    <p:sldId id="259" r:id="rId5"/>
    <p:sldId id="260" r:id="rId6"/>
    <p:sldId id="261" r:id="rId7"/>
    <p:sldId id="262" r:id="rId8"/>
    <p:sldId id="263" r:id="rId9"/>
    <p:sldId id="264" r:id="rId10"/>
    <p:sldId id="265" r:id="rId11"/>
    <p:sldId id="266" r:id="rId12"/>
    <p:sldId id="269" r:id="rId13"/>
    <p:sldId id="270" r:id="rId14"/>
    <p:sldId id="271" r:id="rId15"/>
    <p:sldId id="272" r:id="rId16"/>
    <p:sldId id="273" r:id="rId17"/>
    <p:sldId id="275" r:id="rId18"/>
    <p:sldId id="276" r:id="rId19"/>
    <p:sldId id="288" r:id="rId20"/>
    <p:sldId id="277" r:id="rId21"/>
    <p:sldId id="290" r:id="rId22"/>
    <p:sldId id="289" r:id="rId23"/>
    <p:sldId id="291" r:id="rId24"/>
    <p:sldId id="279" r:id="rId25"/>
    <p:sldId id="280" r:id="rId26"/>
    <p:sldId id="281" r:id="rId27"/>
    <p:sldId id="282" r:id="rId28"/>
    <p:sldId id="283" r:id="rId29"/>
    <p:sldId id="292" r:id="rId30"/>
    <p:sldId id="293" r:id="rId31"/>
    <p:sldId id="284" r:id="rId32"/>
    <p:sldId id="285" r:id="rId33"/>
    <p:sldId id="286" r:id="rId34"/>
    <p:sldId id="287" r:id="rId35"/>
    <p:sldId id="294" r:id="rId36"/>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辻　裕真" initials="辻　裕真" lastIdx="1" clrIdx="0">
    <p:extLst>
      <p:ext uri="{19B8F6BF-5375-455C-9EA6-DF929625EA0E}">
        <p15:presenceInfo xmlns:p15="http://schemas.microsoft.com/office/powerpoint/2012/main" userId="辻　裕真"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varScale="1">
        <p:scale>
          <a:sx n="85" d="100"/>
          <a:sy n="85" d="100"/>
        </p:scale>
        <p:origin x="1406" y="4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commentAuthors" Target="commentAuthor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notesMaster" Target="notesMasters/notesMaster1.xml"/><Relationship Id="rId40"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67C4163-C5EF-4717-9EC4-B290A44607AF}" type="datetimeFigureOut">
              <a:rPr kumimoji="1" lang="ja-JP" altLang="en-US" smtClean="0"/>
              <a:t>2020/1/9</a:t>
            </a:fld>
            <a:endParaRPr kumimoji="1" lang="ja-JP" altLang="en-US"/>
          </a:p>
        </p:txBody>
      </p:sp>
      <p:sp>
        <p:nvSpPr>
          <p:cNvPr id="4" name="スライド イメージ プレースホルダー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ー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96C25E3-8635-4DBB-86A2-E5EB706CEB6B}" type="slidenum">
              <a:rPr kumimoji="1" lang="ja-JP" altLang="en-US" smtClean="0"/>
              <a:t>‹#›</a:t>
            </a:fld>
            <a:endParaRPr kumimoji="1" lang="ja-JP" altLang="en-US"/>
          </a:p>
        </p:txBody>
      </p:sp>
    </p:spTree>
    <p:extLst>
      <p:ext uri="{BB962C8B-B14F-4D97-AF65-F5344CB8AC3E}">
        <p14:creationId xmlns:p14="http://schemas.microsoft.com/office/powerpoint/2010/main" val="3676287964"/>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タイトル スライド">
    <p:spTree>
      <p:nvGrpSpPr>
        <p:cNvPr id="1" name=""/>
        <p:cNvGrpSpPr/>
        <p:nvPr/>
      </p:nvGrpSpPr>
      <p:grpSpPr>
        <a:xfrm>
          <a:off x="0" y="0"/>
          <a:ext cx="0" cy="0"/>
          <a:chOff x="0" y="0"/>
          <a:chExt cx="0" cy="0"/>
        </a:xfrm>
      </p:grpSpPr>
      <p:sp>
        <p:nvSpPr>
          <p:cNvPr id="7" name="Rectangle 6"/>
          <p:cNvSpPr/>
          <p:nvPr/>
        </p:nvSpPr>
        <p:spPr>
          <a:xfrm>
            <a:off x="2382" y="6400800"/>
            <a:ext cx="9141619" cy="457200"/>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822960" y="758952"/>
            <a:ext cx="7543800" cy="3566160"/>
          </a:xfrm>
        </p:spPr>
        <p:txBody>
          <a:bodyPr anchor="b">
            <a:normAutofit/>
          </a:bodyPr>
          <a:lstStyle>
            <a:lvl1pPr algn="l">
              <a:lnSpc>
                <a:spcPct val="85000"/>
              </a:lnSpc>
              <a:defRPr sz="8000" spc="-50" baseline="0">
                <a:solidFill>
                  <a:schemeClr val="tx1">
                    <a:lumMod val="85000"/>
                    <a:lumOff val="15000"/>
                  </a:schemeClr>
                </a:solidFill>
              </a:defRPr>
            </a:lvl1pPr>
          </a:lstStyle>
          <a:p>
            <a:r>
              <a:rPr lang="ja-JP" altLang="en-US"/>
              <a:t>マスター タイトルの書式設定</a:t>
            </a:r>
            <a:endParaRPr lang="en-US" dirty="0"/>
          </a:p>
        </p:txBody>
      </p:sp>
      <p:sp>
        <p:nvSpPr>
          <p:cNvPr id="3" name="Subtitle 2"/>
          <p:cNvSpPr>
            <a:spLocks noGrp="1"/>
          </p:cNvSpPr>
          <p:nvPr>
            <p:ph type="subTitle" idx="1"/>
          </p:nvPr>
        </p:nvSpPr>
        <p:spPr>
          <a:xfrm>
            <a:off x="825038" y="4455621"/>
            <a:ext cx="7543800" cy="1143000"/>
          </a:xfrm>
        </p:spPr>
        <p:txBody>
          <a:bodyPr lIns="91440" rIns="91440">
            <a:norm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ja-JP" altLang="en-US"/>
              <a:t>マスター サブタイトルの書式設定</a:t>
            </a:r>
            <a:endParaRPr lang="en-US" dirty="0"/>
          </a:p>
        </p:txBody>
      </p:sp>
      <p:sp>
        <p:nvSpPr>
          <p:cNvPr id="4" name="Date Placeholder 3"/>
          <p:cNvSpPr>
            <a:spLocks noGrp="1"/>
          </p:cNvSpPr>
          <p:nvPr>
            <p:ph type="dt" sz="half" idx="10"/>
          </p:nvPr>
        </p:nvSpPr>
        <p:spPr/>
        <p:txBody>
          <a:bodyPr/>
          <a:lstStyle/>
          <a:p>
            <a:fld id="{AE6F243F-2AF1-472D-8253-DB54434DC877}" type="datetime1">
              <a:rPr kumimoji="1" lang="ja-JP" altLang="en-US" smtClean="0"/>
              <a:t>2020/1/9</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lvl1pPr>
              <a:defRPr sz="2400"/>
            </a:lvl1pPr>
          </a:lstStyle>
          <a:p>
            <a:fld id="{F6B31617-83C2-4116-A292-35893FC60E85}" type="slidenum">
              <a:rPr kumimoji="1" lang="ja-JP" altLang="en-US" smtClean="0"/>
              <a:pPr/>
              <a:t>‹#›</a:t>
            </a:fld>
            <a:endParaRPr kumimoji="1" lang="ja-JP" altLang="en-US" dirty="0"/>
          </a:p>
        </p:txBody>
      </p:sp>
      <p:cxnSp>
        <p:nvCxnSpPr>
          <p:cNvPr id="9" name="Straight Connector 8"/>
          <p:cNvCxnSpPr/>
          <p:nvPr/>
        </p:nvCxnSpPr>
        <p:spPr>
          <a:xfrm>
            <a:off x="905744" y="4343400"/>
            <a:ext cx="740664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10" name="Rectangle 9"/>
          <p:cNvSpPr/>
          <p:nvPr/>
        </p:nvSpPr>
        <p:spPr>
          <a:xfrm>
            <a:off x="0" y="6334315"/>
            <a:ext cx="9144001" cy="6599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304884911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idx="1"/>
          </p:nvPr>
        </p:nvSpPr>
        <p:spPr/>
        <p:txBody>
          <a:bodyPr/>
          <a:lstStyle>
            <a:lvl1pPr>
              <a:defRPr sz="3200"/>
            </a:lvl1pPr>
          </a:lstStyle>
          <a:p>
            <a:pPr lvl="0"/>
            <a:r>
              <a:rPr lang="ja-JP" altLang="en-US" dirty="0"/>
              <a:t>マスター テキストの書式設定</a:t>
            </a:r>
          </a:p>
          <a:p>
            <a:pPr lvl="1"/>
            <a:r>
              <a:rPr lang="ja-JP" altLang="en-US" dirty="0"/>
              <a:t>第 </a:t>
            </a:r>
            <a:r>
              <a:rPr lang="en-US" altLang="ja-JP" dirty="0"/>
              <a:t>2 </a:t>
            </a:r>
            <a:r>
              <a:rPr lang="ja-JP" altLang="en-US" dirty="0"/>
              <a:t>レベル</a:t>
            </a:r>
          </a:p>
          <a:p>
            <a:pPr lvl="2"/>
            <a:r>
              <a:rPr lang="ja-JP" altLang="en-US" dirty="0"/>
              <a:t>第 </a:t>
            </a:r>
            <a:r>
              <a:rPr lang="en-US" altLang="ja-JP" dirty="0"/>
              <a:t>3 </a:t>
            </a:r>
            <a:r>
              <a:rPr lang="ja-JP" altLang="en-US" dirty="0"/>
              <a:t>レベル</a:t>
            </a:r>
          </a:p>
          <a:p>
            <a:pPr lvl="3"/>
            <a:r>
              <a:rPr lang="ja-JP" altLang="en-US" dirty="0"/>
              <a:t>第 </a:t>
            </a:r>
            <a:r>
              <a:rPr lang="en-US" altLang="ja-JP" dirty="0"/>
              <a:t>4 </a:t>
            </a:r>
            <a:r>
              <a:rPr lang="ja-JP" altLang="en-US" dirty="0"/>
              <a:t>レベル</a:t>
            </a:r>
          </a:p>
          <a:p>
            <a:pPr lvl="4"/>
            <a:r>
              <a:rPr lang="ja-JP" altLang="en-US" dirty="0"/>
              <a:t>第 </a:t>
            </a:r>
            <a:r>
              <a:rPr lang="en-US" altLang="ja-JP" dirty="0"/>
              <a:t>5 </a:t>
            </a:r>
            <a:r>
              <a:rPr lang="ja-JP" altLang="en-US" dirty="0"/>
              <a:t>レベル</a:t>
            </a:r>
            <a:endParaRPr lang="en-US" dirty="0"/>
          </a:p>
        </p:txBody>
      </p:sp>
      <p:sp>
        <p:nvSpPr>
          <p:cNvPr id="4" name="Date Placeholder 3"/>
          <p:cNvSpPr>
            <a:spLocks noGrp="1"/>
          </p:cNvSpPr>
          <p:nvPr>
            <p:ph type="dt" sz="half" idx="10"/>
          </p:nvPr>
        </p:nvSpPr>
        <p:spPr/>
        <p:txBody>
          <a:bodyPr/>
          <a:lstStyle/>
          <a:p>
            <a:fld id="{FFC726FF-28D6-4F46-870F-964DBB874BCF}" type="datetime1">
              <a:rPr kumimoji="1" lang="ja-JP" altLang="en-US" smtClean="0"/>
              <a:t>2020/1/9</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lvl1pPr>
              <a:defRPr sz="2400"/>
            </a:lvl1pPr>
          </a:lstStyle>
          <a:p>
            <a:fld id="{F6B31617-83C2-4116-A292-35893FC60E85}" type="slidenum">
              <a:rPr kumimoji="1" lang="ja-JP" altLang="en-US" smtClean="0"/>
              <a:pPr/>
              <a:t>‹#›</a:t>
            </a:fld>
            <a:endParaRPr kumimoji="1" lang="ja-JP" altLang="en-US" dirty="0"/>
          </a:p>
        </p:txBody>
      </p:sp>
    </p:spTree>
    <p:extLst>
      <p:ext uri="{BB962C8B-B14F-4D97-AF65-F5344CB8AC3E}">
        <p14:creationId xmlns:p14="http://schemas.microsoft.com/office/powerpoint/2010/main" val="124629549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セクション見出し">
    <p:spTree>
      <p:nvGrpSpPr>
        <p:cNvPr id="1" name=""/>
        <p:cNvGrpSpPr/>
        <p:nvPr/>
      </p:nvGrpSpPr>
      <p:grpSpPr>
        <a:xfrm>
          <a:off x="0" y="0"/>
          <a:ext cx="0" cy="0"/>
          <a:chOff x="0" y="0"/>
          <a:chExt cx="0" cy="0"/>
        </a:xfrm>
      </p:grpSpPr>
      <p:sp>
        <p:nvSpPr>
          <p:cNvPr id="7" name="Rectangle 6"/>
          <p:cNvSpPr/>
          <p:nvPr/>
        </p:nvSpPr>
        <p:spPr>
          <a:xfrm>
            <a:off x="2382" y="6400800"/>
            <a:ext cx="9141619" cy="457200"/>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22960" y="758952"/>
            <a:ext cx="7543800" cy="3566160"/>
          </a:xfrm>
        </p:spPr>
        <p:txBody>
          <a:bodyPr anchor="b" anchorCtr="0">
            <a:normAutofit/>
          </a:bodyPr>
          <a:lstStyle>
            <a:lvl1pPr>
              <a:lnSpc>
                <a:spcPct val="85000"/>
              </a:lnSpc>
              <a:defRPr sz="8000" b="0">
                <a:solidFill>
                  <a:schemeClr val="tx1">
                    <a:lumMod val="85000"/>
                    <a:lumOff val="15000"/>
                  </a:schemeClr>
                </a:solidFill>
              </a:defRPr>
            </a:lvl1pPr>
          </a:lstStyle>
          <a:p>
            <a:r>
              <a:rPr lang="ja-JP" altLang="en-US"/>
              <a:t>マスター タイトルの書式設定</a:t>
            </a:r>
            <a:endParaRPr lang="en-US" dirty="0"/>
          </a:p>
        </p:txBody>
      </p:sp>
      <p:sp>
        <p:nvSpPr>
          <p:cNvPr id="3" name="Text Placeholder 2"/>
          <p:cNvSpPr>
            <a:spLocks noGrp="1"/>
          </p:cNvSpPr>
          <p:nvPr>
            <p:ph type="body" idx="1"/>
          </p:nvPr>
        </p:nvSpPr>
        <p:spPr>
          <a:xfrm>
            <a:off x="822960" y="4453128"/>
            <a:ext cx="75438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ja-JP" altLang="en-US"/>
              <a:t>マスター テキストの書式設定</a:t>
            </a:r>
          </a:p>
        </p:txBody>
      </p:sp>
      <p:sp>
        <p:nvSpPr>
          <p:cNvPr id="4" name="Date Placeholder 3"/>
          <p:cNvSpPr>
            <a:spLocks noGrp="1"/>
          </p:cNvSpPr>
          <p:nvPr>
            <p:ph type="dt" sz="half" idx="10"/>
          </p:nvPr>
        </p:nvSpPr>
        <p:spPr/>
        <p:txBody>
          <a:bodyPr/>
          <a:lstStyle/>
          <a:p>
            <a:fld id="{66DAEAD3-141A-4D91-92D7-5CE37DD0BCEA}" type="datetime1">
              <a:rPr kumimoji="1" lang="ja-JP" altLang="en-US" smtClean="0"/>
              <a:t>2020/1/9</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F6B31617-83C2-4116-A292-35893FC60E85}" type="slidenum">
              <a:rPr kumimoji="1" lang="ja-JP" altLang="en-US" smtClean="0"/>
              <a:t>‹#›</a:t>
            </a:fld>
            <a:endParaRPr kumimoji="1" lang="ja-JP" altLang="en-US"/>
          </a:p>
        </p:txBody>
      </p:sp>
      <p:cxnSp>
        <p:nvCxnSpPr>
          <p:cNvPr id="9" name="Straight Connector 8"/>
          <p:cNvCxnSpPr/>
          <p:nvPr/>
        </p:nvCxnSpPr>
        <p:spPr>
          <a:xfrm>
            <a:off x="905744" y="4343400"/>
            <a:ext cx="740664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10" name="Rectangle 9"/>
          <p:cNvSpPr/>
          <p:nvPr/>
        </p:nvSpPr>
        <p:spPr>
          <a:xfrm>
            <a:off x="0" y="6334315"/>
            <a:ext cx="9144001" cy="6599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306605023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8" name="Title 7"/>
          <p:cNvSpPr>
            <a:spLocks noGrp="1"/>
          </p:cNvSpPr>
          <p:nvPr>
            <p:ph type="title"/>
          </p:nvPr>
        </p:nvSpPr>
        <p:spPr>
          <a:xfrm>
            <a:off x="822960" y="286604"/>
            <a:ext cx="7543800" cy="1450757"/>
          </a:xfrm>
        </p:spPr>
        <p:txBody>
          <a:bodyPr/>
          <a:lstStyle/>
          <a:p>
            <a:r>
              <a:rPr lang="ja-JP" altLang="en-US"/>
              <a:t>マスター タイトルの書式設定</a:t>
            </a:r>
            <a:endParaRPr lang="en-US" dirty="0"/>
          </a:p>
        </p:txBody>
      </p:sp>
      <p:sp>
        <p:nvSpPr>
          <p:cNvPr id="3" name="Content Placeholder 2"/>
          <p:cNvSpPr>
            <a:spLocks noGrp="1"/>
          </p:cNvSpPr>
          <p:nvPr>
            <p:ph sz="half" idx="1"/>
          </p:nvPr>
        </p:nvSpPr>
        <p:spPr>
          <a:xfrm>
            <a:off x="822960" y="1845734"/>
            <a:ext cx="3703320" cy="4023360"/>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Content Placeholder 3"/>
          <p:cNvSpPr>
            <a:spLocks noGrp="1"/>
          </p:cNvSpPr>
          <p:nvPr>
            <p:ph sz="half" idx="2"/>
          </p:nvPr>
        </p:nvSpPr>
        <p:spPr>
          <a:xfrm>
            <a:off x="4663440" y="1845735"/>
            <a:ext cx="3703320" cy="4023360"/>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Date Placeholder 4"/>
          <p:cNvSpPr>
            <a:spLocks noGrp="1"/>
          </p:cNvSpPr>
          <p:nvPr>
            <p:ph type="dt" sz="half" idx="10"/>
          </p:nvPr>
        </p:nvSpPr>
        <p:spPr/>
        <p:txBody>
          <a:bodyPr/>
          <a:lstStyle/>
          <a:p>
            <a:fld id="{522E07D9-1B72-407F-920F-390AC0AF5887}" type="datetime1">
              <a:rPr kumimoji="1" lang="ja-JP" altLang="en-US" smtClean="0"/>
              <a:t>2020/1/9</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F6B31617-83C2-4116-A292-35893FC60E85}" type="slidenum">
              <a:rPr kumimoji="1" lang="ja-JP" altLang="en-US" smtClean="0"/>
              <a:t>‹#›</a:t>
            </a:fld>
            <a:endParaRPr kumimoji="1" lang="ja-JP" altLang="en-US"/>
          </a:p>
        </p:txBody>
      </p:sp>
    </p:spTree>
    <p:extLst>
      <p:ext uri="{BB962C8B-B14F-4D97-AF65-F5344CB8AC3E}">
        <p14:creationId xmlns:p14="http://schemas.microsoft.com/office/powerpoint/2010/main" val="1352834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10" name="Title 9"/>
          <p:cNvSpPr>
            <a:spLocks noGrp="1"/>
          </p:cNvSpPr>
          <p:nvPr>
            <p:ph type="title"/>
          </p:nvPr>
        </p:nvSpPr>
        <p:spPr>
          <a:xfrm>
            <a:off x="822960" y="286604"/>
            <a:ext cx="7543800" cy="1450757"/>
          </a:xfrm>
        </p:spPr>
        <p:txBody>
          <a:bodyPr/>
          <a:lstStyle/>
          <a:p>
            <a:r>
              <a:rPr lang="ja-JP" altLang="en-US"/>
              <a:t>マスター タイトルの書式設定</a:t>
            </a:r>
            <a:endParaRPr lang="en-US" dirty="0"/>
          </a:p>
        </p:txBody>
      </p:sp>
      <p:sp>
        <p:nvSpPr>
          <p:cNvPr id="3" name="Text Placeholder 2"/>
          <p:cNvSpPr>
            <a:spLocks noGrp="1"/>
          </p:cNvSpPr>
          <p:nvPr>
            <p:ph type="body" idx="1"/>
          </p:nvPr>
        </p:nvSpPr>
        <p:spPr>
          <a:xfrm>
            <a:off x="822960" y="1846052"/>
            <a:ext cx="370332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4" name="Content Placeholder 3"/>
          <p:cNvSpPr>
            <a:spLocks noGrp="1"/>
          </p:cNvSpPr>
          <p:nvPr>
            <p:ph sz="half" idx="2"/>
          </p:nvPr>
        </p:nvSpPr>
        <p:spPr>
          <a:xfrm>
            <a:off x="822960" y="2582334"/>
            <a:ext cx="3703320" cy="3378200"/>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Text Placeholder 4"/>
          <p:cNvSpPr>
            <a:spLocks noGrp="1"/>
          </p:cNvSpPr>
          <p:nvPr>
            <p:ph type="body" sz="quarter" idx="3"/>
          </p:nvPr>
        </p:nvSpPr>
        <p:spPr>
          <a:xfrm>
            <a:off x="4663440" y="1846052"/>
            <a:ext cx="370332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6" name="Content Placeholder 5"/>
          <p:cNvSpPr>
            <a:spLocks noGrp="1"/>
          </p:cNvSpPr>
          <p:nvPr>
            <p:ph sz="quarter" idx="4"/>
          </p:nvPr>
        </p:nvSpPr>
        <p:spPr>
          <a:xfrm>
            <a:off x="4663440" y="2582334"/>
            <a:ext cx="3703320" cy="3378200"/>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7" name="Date Placeholder 6"/>
          <p:cNvSpPr>
            <a:spLocks noGrp="1"/>
          </p:cNvSpPr>
          <p:nvPr>
            <p:ph type="dt" sz="half" idx="10"/>
          </p:nvPr>
        </p:nvSpPr>
        <p:spPr/>
        <p:txBody>
          <a:bodyPr/>
          <a:lstStyle/>
          <a:p>
            <a:fld id="{958F2460-2238-4D25-A06B-CD48FEE3982A}" type="datetime1">
              <a:rPr kumimoji="1" lang="ja-JP" altLang="en-US" smtClean="0"/>
              <a:t>2020/1/9</a:t>
            </a:fld>
            <a:endParaRPr kumimoji="1" lang="ja-JP" altLang="en-US"/>
          </a:p>
        </p:txBody>
      </p:sp>
      <p:sp>
        <p:nvSpPr>
          <p:cNvPr id="8" name="Footer Placeholder 7"/>
          <p:cNvSpPr>
            <a:spLocks noGrp="1"/>
          </p:cNvSpPr>
          <p:nvPr>
            <p:ph type="ftr" sz="quarter" idx="11"/>
          </p:nvPr>
        </p:nvSpPr>
        <p:spPr/>
        <p:txBody>
          <a:bodyPr/>
          <a:lstStyle/>
          <a:p>
            <a:endParaRPr kumimoji="1" lang="ja-JP" altLang="en-US"/>
          </a:p>
        </p:txBody>
      </p:sp>
      <p:sp>
        <p:nvSpPr>
          <p:cNvPr id="9" name="Slide Number Placeholder 8"/>
          <p:cNvSpPr>
            <a:spLocks noGrp="1"/>
          </p:cNvSpPr>
          <p:nvPr>
            <p:ph type="sldNum" sz="quarter" idx="12"/>
          </p:nvPr>
        </p:nvSpPr>
        <p:spPr/>
        <p:txBody>
          <a:bodyPr/>
          <a:lstStyle/>
          <a:p>
            <a:fld id="{F6B31617-83C2-4116-A292-35893FC60E85}" type="slidenum">
              <a:rPr kumimoji="1" lang="ja-JP" altLang="en-US" smtClean="0"/>
              <a:t>‹#›</a:t>
            </a:fld>
            <a:endParaRPr kumimoji="1" lang="ja-JP" altLang="en-US"/>
          </a:p>
        </p:txBody>
      </p:sp>
    </p:spTree>
    <p:extLst>
      <p:ext uri="{BB962C8B-B14F-4D97-AF65-F5344CB8AC3E}">
        <p14:creationId xmlns:p14="http://schemas.microsoft.com/office/powerpoint/2010/main" val="128684919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Date Placeholder 2"/>
          <p:cNvSpPr>
            <a:spLocks noGrp="1"/>
          </p:cNvSpPr>
          <p:nvPr>
            <p:ph type="dt" sz="half" idx="10"/>
          </p:nvPr>
        </p:nvSpPr>
        <p:spPr/>
        <p:txBody>
          <a:bodyPr/>
          <a:lstStyle/>
          <a:p>
            <a:fld id="{069C11E9-231F-418A-940A-CE6271CAEED3}" type="datetime1">
              <a:rPr kumimoji="1" lang="ja-JP" altLang="en-US" smtClean="0"/>
              <a:t>2020/1/9</a:t>
            </a:fld>
            <a:endParaRPr kumimoji="1" lang="ja-JP" altLang="en-US"/>
          </a:p>
        </p:txBody>
      </p:sp>
      <p:sp>
        <p:nvSpPr>
          <p:cNvPr id="4" name="Footer Placeholder 3"/>
          <p:cNvSpPr>
            <a:spLocks noGrp="1"/>
          </p:cNvSpPr>
          <p:nvPr>
            <p:ph type="ftr" sz="quarter" idx="11"/>
          </p:nvPr>
        </p:nvSpPr>
        <p:spPr/>
        <p:txBody>
          <a:bodyPr/>
          <a:lstStyle/>
          <a:p>
            <a:endParaRPr kumimoji="1" lang="ja-JP" altLang="en-US"/>
          </a:p>
        </p:txBody>
      </p:sp>
      <p:sp>
        <p:nvSpPr>
          <p:cNvPr id="5" name="Slide Number Placeholder 4"/>
          <p:cNvSpPr>
            <a:spLocks noGrp="1"/>
          </p:cNvSpPr>
          <p:nvPr>
            <p:ph type="sldNum" sz="quarter" idx="12"/>
          </p:nvPr>
        </p:nvSpPr>
        <p:spPr/>
        <p:txBody>
          <a:bodyPr/>
          <a:lstStyle/>
          <a:p>
            <a:fld id="{F6B31617-83C2-4116-A292-35893FC60E85}" type="slidenum">
              <a:rPr kumimoji="1" lang="ja-JP" altLang="en-US" smtClean="0"/>
              <a:t>‹#›</a:t>
            </a:fld>
            <a:endParaRPr kumimoji="1" lang="ja-JP" altLang="en-US"/>
          </a:p>
        </p:txBody>
      </p:sp>
    </p:spTree>
    <p:extLst>
      <p:ext uri="{BB962C8B-B14F-4D97-AF65-F5344CB8AC3E}">
        <p14:creationId xmlns:p14="http://schemas.microsoft.com/office/powerpoint/2010/main" val="223042508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白紙">
    <p:spTree>
      <p:nvGrpSpPr>
        <p:cNvPr id="1" name=""/>
        <p:cNvGrpSpPr/>
        <p:nvPr/>
      </p:nvGrpSpPr>
      <p:grpSpPr>
        <a:xfrm>
          <a:off x="0" y="0"/>
          <a:ext cx="0" cy="0"/>
          <a:chOff x="0" y="0"/>
          <a:chExt cx="0" cy="0"/>
        </a:xfrm>
      </p:grpSpPr>
      <p:sp>
        <p:nvSpPr>
          <p:cNvPr id="5" name="Rectangle 4"/>
          <p:cNvSpPr/>
          <p:nvPr/>
        </p:nvSpPr>
        <p:spPr>
          <a:xfrm>
            <a:off x="2382" y="6400800"/>
            <a:ext cx="9141619" cy="457200"/>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2" y="6334316"/>
            <a:ext cx="9141619" cy="6400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fld id="{9D235F1E-4671-47D0-949C-0D8A43E55FDB}" type="datetime1">
              <a:rPr kumimoji="1" lang="ja-JP" altLang="en-US" smtClean="0"/>
              <a:t>2020/1/9</a:t>
            </a:fld>
            <a:endParaRPr kumimoji="1" lang="ja-JP" altLang="en-US"/>
          </a:p>
        </p:txBody>
      </p:sp>
      <p:sp>
        <p:nvSpPr>
          <p:cNvPr id="8" name="Footer Placeholder 7"/>
          <p:cNvSpPr>
            <a:spLocks noGrp="1"/>
          </p:cNvSpPr>
          <p:nvPr>
            <p:ph type="ftr" sz="quarter" idx="11"/>
          </p:nvPr>
        </p:nvSpPr>
        <p:spPr/>
        <p:txBody>
          <a:bodyPr/>
          <a:lstStyle>
            <a:lvl1pPr>
              <a:defRPr>
                <a:solidFill>
                  <a:srgbClr val="FFFFFF"/>
                </a:solidFill>
              </a:defRPr>
            </a:lvl1pPr>
          </a:lstStyle>
          <a:p>
            <a:endParaRPr kumimoji="1" lang="ja-JP" altLang="en-US"/>
          </a:p>
        </p:txBody>
      </p:sp>
      <p:sp>
        <p:nvSpPr>
          <p:cNvPr id="9" name="Slide Number Placeholder 8"/>
          <p:cNvSpPr>
            <a:spLocks noGrp="1"/>
          </p:cNvSpPr>
          <p:nvPr>
            <p:ph type="sldNum" sz="quarter" idx="12"/>
          </p:nvPr>
        </p:nvSpPr>
        <p:spPr/>
        <p:txBody>
          <a:bodyPr/>
          <a:lstStyle/>
          <a:p>
            <a:fld id="{F6B31617-83C2-4116-A292-35893FC60E85}" type="slidenum">
              <a:rPr kumimoji="1" lang="ja-JP" altLang="en-US" smtClean="0"/>
              <a:t>‹#›</a:t>
            </a:fld>
            <a:endParaRPr kumimoji="1" lang="ja-JP" altLang="en-US"/>
          </a:p>
        </p:txBody>
      </p:sp>
    </p:spTree>
    <p:extLst>
      <p:ext uri="{BB962C8B-B14F-4D97-AF65-F5344CB8AC3E}">
        <p14:creationId xmlns:p14="http://schemas.microsoft.com/office/powerpoint/2010/main" val="93957598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タイトル付きのコンテンツ">
    <p:spTree>
      <p:nvGrpSpPr>
        <p:cNvPr id="1" name=""/>
        <p:cNvGrpSpPr/>
        <p:nvPr/>
      </p:nvGrpSpPr>
      <p:grpSpPr>
        <a:xfrm>
          <a:off x="0" y="0"/>
          <a:ext cx="0" cy="0"/>
          <a:chOff x="0" y="0"/>
          <a:chExt cx="0" cy="0"/>
        </a:xfrm>
      </p:grpSpPr>
      <p:sp>
        <p:nvSpPr>
          <p:cNvPr id="8" name="Rectangle 7"/>
          <p:cNvSpPr/>
          <p:nvPr/>
        </p:nvSpPr>
        <p:spPr>
          <a:xfrm>
            <a:off x="13" y="0"/>
            <a:ext cx="3038093" cy="6858000"/>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3030053" y="0"/>
            <a:ext cx="48006" cy="685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342900" y="594359"/>
            <a:ext cx="2400300" cy="2286000"/>
          </a:xfrm>
        </p:spPr>
        <p:txBody>
          <a:bodyPr anchor="b">
            <a:normAutofit/>
          </a:bodyPr>
          <a:lstStyle>
            <a:lvl1pPr>
              <a:defRPr sz="3600" b="0">
                <a:solidFill>
                  <a:srgbClr val="FFFFFF"/>
                </a:solidFill>
              </a:defRPr>
            </a:lvl1pPr>
          </a:lstStyle>
          <a:p>
            <a:r>
              <a:rPr lang="ja-JP" altLang="en-US"/>
              <a:t>マスター タイトルの書式設定</a:t>
            </a:r>
            <a:endParaRPr lang="en-US" dirty="0"/>
          </a:p>
        </p:txBody>
      </p:sp>
      <p:sp>
        <p:nvSpPr>
          <p:cNvPr id="3" name="Content Placeholder 2"/>
          <p:cNvSpPr>
            <a:spLocks noGrp="1"/>
          </p:cNvSpPr>
          <p:nvPr>
            <p:ph idx="1"/>
          </p:nvPr>
        </p:nvSpPr>
        <p:spPr>
          <a:xfrm>
            <a:off x="3600450" y="731520"/>
            <a:ext cx="4869180" cy="5257800"/>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Text Placeholder 3"/>
          <p:cNvSpPr>
            <a:spLocks noGrp="1"/>
          </p:cNvSpPr>
          <p:nvPr>
            <p:ph type="body" sz="half" idx="2"/>
          </p:nvPr>
        </p:nvSpPr>
        <p:spPr>
          <a:xfrm>
            <a:off x="342900" y="2926080"/>
            <a:ext cx="24003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a:t>マスター テキストの書式設定</a:t>
            </a:r>
          </a:p>
        </p:txBody>
      </p:sp>
      <p:sp>
        <p:nvSpPr>
          <p:cNvPr id="5" name="Date Placeholder 4"/>
          <p:cNvSpPr>
            <a:spLocks noGrp="1"/>
          </p:cNvSpPr>
          <p:nvPr>
            <p:ph type="dt" sz="half" idx="10"/>
          </p:nvPr>
        </p:nvSpPr>
        <p:spPr>
          <a:xfrm>
            <a:off x="349134" y="6459786"/>
            <a:ext cx="1963883" cy="365125"/>
          </a:xfrm>
        </p:spPr>
        <p:txBody>
          <a:bodyPr/>
          <a:lstStyle>
            <a:lvl1pPr algn="l">
              <a:defRPr/>
            </a:lvl1pPr>
          </a:lstStyle>
          <a:p>
            <a:fld id="{6154FFD8-FC97-41A3-A5EB-2DA12CCD58D7}" type="datetime1">
              <a:rPr kumimoji="1" lang="ja-JP" altLang="en-US" smtClean="0"/>
              <a:t>2020/1/9</a:t>
            </a:fld>
            <a:endParaRPr kumimoji="1" lang="ja-JP" altLang="en-US"/>
          </a:p>
        </p:txBody>
      </p:sp>
      <p:sp>
        <p:nvSpPr>
          <p:cNvPr id="6" name="Footer Placeholder 5"/>
          <p:cNvSpPr>
            <a:spLocks noGrp="1"/>
          </p:cNvSpPr>
          <p:nvPr>
            <p:ph type="ftr" sz="quarter" idx="11"/>
          </p:nvPr>
        </p:nvSpPr>
        <p:spPr>
          <a:xfrm>
            <a:off x="3600450" y="6459786"/>
            <a:ext cx="3486150" cy="365125"/>
          </a:xfrm>
        </p:spPr>
        <p:txBody>
          <a:bodyPr/>
          <a:lstStyle>
            <a:lvl1pPr algn="l">
              <a:defRPr>
                <a:solidFill>
                  <a:schemeClr val="tx2"/>
                </a:solidFill>
              </a:defRPr>
            </a:lvl1pPr>
          </a:lstStyle>
          <a:p>
            <a:endParaRPr kumimoji="1" lang="ja-JP" altLang="en-US"/>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F6B31617-83C2-4116-A292-35893FC60E85}" type="slidenum">
              <a:rPr kumimoji="1" lang="ja-JP" altLang="en-US" smtClean="0"/>
              <a:t>‹#›</a:t>
            </a:fld>
            <a:endParaRPr kumimoji="1" lang="ja-JP" altLang="en-US"/>
          </a:p>
        </p:txBody>
      </p:sp>
    </p:spTree>
    <p:extLst>
      <p:ext uri="{BB962C8B-B14F-4D97-AF65-F5344CB8AC3E}">
        <p14:creationId xmlns:p14="http://schemas.microsoft.com/office/powerpoint/2010/main" val="137381576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タイトル付きの図">
    <p:spTree>
      <p:nvGrpSpPr>
        <p:cNvPr id="1" name=""/>
        <p:cNvGrpSpPr/>
        <p:nvPr/>
      </p:nvGrpSpPr>
      <p:grpSpPr>
        <a:xfrm>
          <a:off x="0" y="0"/>
          <a:ext cx="0" cy="0"/>
          <a:chOff x="0" y="0"/>
          <a:chExt cx="0" cy="0"/>
        </a:xfrm>
      </p:grpSpPr>
      <p:sp>
        <p:nvSpPr>
          <p:cNvPr id="8" name="Rectangle 7"/>
          <p:cNvSpPr/>
          <p:nvPr/>
        </p:nvSpPr>
        <p:spPr>
          <a:xfrm>
            <a:off x="0" y="4953000"/>
            <a:ext cx="9141619" cy="1905000"/>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2" y="4915076"/>
            <a:ext cx="9141619" cy="6400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22960" y="5074920"/>
            <a:ext cx="7585234" cy="822960"/>
          </a:xfrm>
        </p:spPr>
        <p:txBody>
          <a:bodyPr tIns="0" bIns="0" anchor="b">
            <a:noAutofit/>
          </a:bodyPr>
          <a:lstStyle>
            <a:lvl1pPr>
              <a:defRPr sz="3600" b="0">
                <a:solidFill>
                  <a:srgbClr val="FFFFFF"/>
                </a:solidFill>
              </a:defRPr>
            </a:lvl1pPr>
          </a:lstStyle>
          <a:p>
            <a:r>
              <a:rPr lang="ja-JP" altLang="en-US"/>
              <a:t>マスター タイトルの書式設定</a:t>
            </a:r>
            <a:endParaRPr lang="en-US" dirty="0"/>
          </a:p>
        </p:txBody>
      </p:sp>
      <p:sp>
        <p:nvSpPr>
          <p:cNvPr id="3" name="Picture Placeholder 2"/>
          <p:cNvSpPr>
            <a:spLocks noGrp="1" noChangeAspect="1"/>
          </p:cNvSpPr>
          <p:nvPr>
            <p:ph type="pic" idx="1"/>
          </p:nvPr>
        </p:nvSpPr>
        <p:spPr>
          <a:xfrm>
            <a:off x="12" y="0"/>
            <a:ext cx="9143989" cy="4915076"/>
          </a:xfrm>
          <a:solidFill>
            <a:schemeClr val="bg2">
              <a:lumMod val="90000"/>
            </a:schemeClr>
          </a:solidFill>
        </p:spPr>
        <p:txBody>
          <a:bodyPr lIns="457200" tIns="457200"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ja-JP" altLang="en-US"/>
              <a:t>アイコンをクリックして図を追加</a:t>
            </a:r>
            <a:endParaRPr lang="en-US" dirty="0"/>
          </a:p>
        </p:txBody>
      </p:sp>
      <p:sp>
        <p:nvSpPr>
          <p:cNvPr id="4" name="Text Placeholder 3"/>
          <p:cNvSpPr>
            <a:spLocks noGrp="1"/>
          </p:cNvSpPr>
          <p:nvPr>
            <p:ph type="body" sz="half" idx="2"/>
          </p:nvPr>
        </p:nvSpPr>
        <p:spPr>
          <a:xfrm>
            <a:off x="822960" y="5907024"/>
            <a:ext cx="7589520"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C8E6628D-360A-4246-A58C-396D563EAC3D}" type="datetime1">
              <a:rPr kumimoji="1" lang="ja-JP" altLang="en-US" smtClean="0"/>
              <a:t>2020/1/9</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F6B31617-83C2-4116-A292-35893FC60E85}" type="slidenum">
              <a:rPr kumimoji="1" lang="ja-JP" altLang="en-US" smtClean="0"/>
              <a:t>‹#›</a:t>
            </a:fld>
            <a:endParaRPr kumimoji="1" lang="ja-JP" altLang="en-US"/>
          </a:p>
        </p:txBody>
      </p:sp>
    </p:spTree>
    <p:extLst>
      <p:ext uri="{BB962C8B-B14F-4D97-AF65-F5344CB8AC3E}">
        <p14:creationId xmlns:p14="http://schemas.microsoft.com/office/powerpoint/2010/main" val="215061039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72C1511F-445B-4C64-8ACA-56D101578CB5}" type="datetime1">
              <a:rPr kumimoji="1" lang="ja-JP" altLang="en-US" smtClean="0"/>
              <a:t>2020/1/9</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F6B31617-83C2-4116-A292-35893FC60E85}" type="slidenum">
              <a:rPr kumimoji="1" lang="ja-JP" altLang="en-US" smtClean="0"/>
              <a:t>‹#›</a:t>
            </a:fld>
            <a:endParaRPr kumimoji="1" lang="ja-JP" altLang="en-US"/>
          </a:p>
        </p:txBody>
      </p:sp>
    </p:spTree>
    <p:extLst>
      <p:ext uri="{BB962C8B-B14F-4D97-AF65-F5344CB8AC3E}">
        <p14:creationId xmlns:p14="http://schemas.microsoft.com/office/powerpoint/2010/main" val="413583489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縦書きタイトルと&#10;縦書きテキスト">
    <p:spTree>
      <p:nvGrpSpPr>
        <p:cNvPr id="1" name=""/>
        <p:cNvGrpSpPr/>
        <p:nvPr/>
      </p:nvGrpSpPr>
      <p:grpSpPr>
        <a:xfrm>
          <a:off x="0" y="0"/>
          <a:ext cx="0" cy="0"/>
          <a:chOff x="0" y="0"/>
          <a:chExt cx="0" cy="0"/>
        </a:xfrm>
      </p:grpSpPr>
      <p:sp>
        <p:nvSpPr>
          <p:cNvPr id="7" name="Rectangle 6"/>
          <p:cNvSpPr/>
          <p:nvPr/>
        </p:nvSpPr>
        <p:spPr>
          <a:xfrm>
            <a:off x="2382" y="6400800"/>
            <a:ext cx="9141619" cy="457200"/>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2" y="6334316"/>
            <a:ext cx="9143989" cy="6400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6543675" y="412302"/>
            <a:ext cx="1971675" cy="5759898"/>
          </a:xfrm>
        </p:spPr>
        <p:txBody>
          <a:bodyPr vert="eaVert"/>
          <a:lstStyle/>
          <a:p>
            <a:r>
              <a:rPr lang="ja-JP" altLang="en-US"/>
              <a:t>マスター タイトルの書式設定</a:t>
            </a:r>
            <a:endParaRPr lang="en-US" dirty="0"/>
          </a:p>
        </p:txBody>
      </p:sp>
      <p:sp>
        <p:nvSpPr>
          <p:cNvPr id="3" name="Vertical Text Placeholder 2"/>
          <p:cNvSpPr>
            <a:spLocks noGrp="1"/>
          </p:cNvSpPr>
          <p:nvPr>
            <p:ph type="body" orient="vert" idx="1"/>
          </p:nvPr>
        </p:nvSpPr>
        <p:spPr>
          <a:xfrm>
            <a:off x="628650" y="412302"/>
            <a:ext cx="5800725" cy="5759898"/>
          </a:xfrm>
        </p:spPr>
        <p:txBody>
          <a:bodyPr vert="eaVert" lIns="45720" tIns="0" rIns="45720" bIns="0"/>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DA99CF95-ECE5-4FAE-8657-5B4FCC7400B4}" type="datetime1">
              <a:rPr kumimoji="1" lang="ja-JP" altLang="en-US" smtClean="0"/>
              <a:t>2020/1/9</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F6B31617-83C2-4116-A292-35893FC60E85}" type="slidenum">
              <a:rPr kumimoji="1" lang="ja-JP" altLang="en-US" smtClean="0"/>
              <a:t>‹#›</a:t>
            </a:fld>
            <a:endParaRPr kumimoji="1" lang="ja-JP" altLang="en-US"/>
          </a:p>
        </p:txBody>
      </p:sp>
    </p:spTree>
    <p:extLst>
      <p:ext uri="{BB962C8B-B14F-4D97-AF65-F5344CB8AC3E}">
        <p14:creationId xmlns:p14="http://schemas.microsoft.com/office/powerpoint/2010/main" val="181344119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7" name="Rectangle 6"/>
          <p:cNvSpPr/>
          <p:nvPr/>
        </p:nvSpPr>
        <p:spPr>
          <a:xfrm>
            <a:off x="0" y="6400800"/>
            <a:ext cx="9144001" cy="457200"/>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0" y="6334315"/>
            <a:ext cx="9144001" cy="6599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822960" y="286604"/>
            <a:ext cx="7543800" cy="1450757"/>
          </a:xfrm>
          <a:prstGeom prst="rect">
            <a:avLst/>
          </a:prstGeom>
        </p:spPr>
        <p:txBody>
          <a:bodyPr vert="horz" lIns="91440" tIns="45720" rIns="91440" bIns="45720" rtlCol="0" anchor="b">
            <a:normAutofit/>
          </a:bodyPr>
          <a:lstStyle/>
          <a:p>
            <a:r>
              <a:rPr lang="ja-JP" altLang="en-US"/>
              <a:t>マスター タイトルの書式設定</a:t>
            </a:r>
            <a:endParaRPr lang="en-US" dirty="0"/>
          </a:p>
        </p:txBody>
      </p:sp>
      <p:sp>
        <p:nvSpPr>
          <p:cNvPr id="3" name="Text Placeholder 2"/>
          <p:cNvSpPr>
            <a:spLocks noGrp="1"/>
          </p:cNvSpPr>
          <p:nvPr>
            <p:ph type="body" idx="1"/>
          </p:nvPr>
        </p:nvSpPr>
        <p:spPr>
          <a:xfrm>
            <a:off x="822959" y="1845734"/>
            <a:ext cx="7543801" cy="4023360"/>
          </a:xfrm>
          <a:prstGeom prst="rect">
            <a:avLst/>
          </a:prstGeom>
        </p:spPr>
        <p:txBody>
          <a:bodyPr vert="horz" lIns="0" tIns="45720" rIns="0" bIns="45720" rtlCol="0">
            <a:normAutofit/>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2"/>
          </p:nvPr>
        </p:nvSpPr>
        <p:spPr>
          <a:xfrm>
            <a:off x="822961" y="6459786"/>
            <a:ext cx="1854203" cy="365125"/>
          </a:xfrm>
          <a:prstGeom prst="rect">
            <a:avLst/>
          </a:prstGeom>
        </p:spPr>
        <p:txBody>
          <a:bodyPr vert="horz" lIns="91440" tIns="45720" rIns="91440" bIns="45720" rtlCol="0" anchor="ctr"/>
          <a:lstStyle>
            <a:lvl1pPr algn="l">
              <a:defRPr sz="900">
                <a:solidFill>
                  <a:srgbClr val="FFFFFF"/>
                </a:solidFill>
              </a:defRPr>
            </a:lvl1pPr>
          </a:lstStyle>
          <a:p>
            <a:fld id="{E096E077-52A0-443E-8123-D53FC20FEBA7}" type="datetime1">
              <a:rPr kumimoji="1" lang="ja-JP" altLang="en-US" smtClean="0"/>
              <a:t>2020/1/9</a:t>
            </a:fld>
            <a:endParaRPr kumimoji="1" lang="ja-JP" altLang="en-US"/>
          </a:p>
        </p:txBody>
      </p:sp>
      <p:sp>
        <p:nvSpPr>
          <p:cNvPr id="5" name="Footer Placeholder 4"/>
          <p:cNvSpPr>
            <a:spLocks noGrp="1"/>
          </p:cNvSpPr>
          <p:nvPr>
            <p:ph type="ftr" sz="quarter" idx="3"/>
          </p:nvPr>
        </p:nvSpPr>
        <p:spPr>
          <a:xfrm>
            <a:off x="2764639" y="6459786"/>
            <a:ext cx="3617103" cy="365125"/>
          </a:xfrm>
          <a:prstGeom prst="rect">
            <a:avLst/>
          </a:prstGeom>
        </p:spPr>
        <p:txBody>
          <a:bodyPr vert="horz" lIns="91440" tIns="45720" rIns="91440" bIns="45720" rtlCol="0" anchor="ctr"/>
          <a:lstStyle>
            <a:lvl1pPr algn="ctr">
              <a:defRPr sz="900" cap="all" baseline="0">
                <a:solidFill>
                  <a:srgbClr val="FFFFFF"/>
                </a:solidFill>
              </a:defRPr>
            </a:lvl1pPr>
          </a:lstStyle>
          <a:p>
            <a:endParaRPr kumimoji="1" lang="ja-JP" altLang="en-US"/>
          </a:p>
        </p:txBody>
      </p:sp>
      <p:sp>
        <p:nvSpPr>
          <p:cNvPr id="6" name="Slide Number Placeholder 5"/>
          <p:cNvSpPr>
            <a:spLocks noGrp="1"/>
          </p:cNvSpPr>
          <p:nvPr>
            <p:ph type="sldNum" sz="quarter" idx="4"/>
          </p:nvPr>
        </p:nvSpPr>
        <p:spPr>
          <a:xfrm>
            <a:off x="7425344" y="6459786"/>
            <a:ext cx="984019" cy="365125"/>
          </a:xfrm>
          <a:prstGeom prst="rect">
            <a:avLst/>
          </a:prstGeom>
        </p:spPr>
        <p:txBody>
          <a:bodyPr vert="horz" lIns="91440" tIns="45720" rIns="91440" bIns="45720" rtlCol="0" anchor="ctr"/>
          <a:lstStyle>
            <a:lvl1pPr algn="r">
              <a:defRPr sz="1050">
                <a:solidFill>
                  <a:srgbClr val="FFFFFF"/>
                </a:solidFill>
              </a:defRPr>
            </a:lvl1pPr>
          </a:lstStyle>
          <a:p>
            <a:fld id="{F6B31617-83C2-4116-A292-35893FC60E85}" type="slidenum">
              <a:rPr kumimoji="1" lang="ja-JP" altLang="en-US" smtClean="0"/>
              <a:t>‹#›</a:t>
            </a:fld>
            <a:endParaRPr kumimoji="1" lang="ja-JP" altLang="en-US"/>
          </a:p>
        </p:txBody>
      </p:sp>
      <p:cxnSp>
        <p:nvCxnSpPr>
          <p:cNvPr id="10" name="Straight Connector 9"/>
          <p:cNvCxnSpPr/>
          <p:nvPr/>
        </p:nvCxnSpPr>
        <p:spPr>
          <a:xfrm>
            <a:off x="895149" y="1737845"/>
            <a:ext cx="74752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953486909"/>
      </p:ext>
    </p:extLst>
  </p:cSld>
  <p:clrMap bg1="lt1" tx1="dk1" bg2="lt2" tx2="dk2" accent1="accent1" accent2="accent2" accent3="accent3" accent4="accent4" accent5="accent5" accent6="accent6" hlink="hlink" folHlink="folHlink"/>
  <p:sldLayoutIdLst>
    <p:sldLayoutId id="2147483750" r:id="rId1"/>
    <p:sldLayoutId id="2147483751" r:id="rId2"/>
    <p:sldLayoutId id="2147483752" r:id="rId3"/>
    <p:sldLayoutId id="2147483753" r:id="rId4"/>
    <p:sldLayoutId id="2147483754" r:id="rId5"/>
    <p:sldLayoutId id="2147483755" r:id="rId6"/>
    <p:sldLayoutId id="2147483756" r:id="rId7"/>
    <p:sldLayoutId id="2147483757" r:id="rId8"/>
    <p:sldLayoutId id="2147483758" r:id="rId9"/>
    <p:sldLayoutId id="2147483759" r:id="rId10"/>
    <p:sldLayoutId id="2147483760" r:id="rId11"/>
  </p:sldLayoutIdLst>
  <p:hf hdr="0" ftr="0" dt="0"/>
  <p:txStyles>
    <p:titleStyle>
      <a:lvl1pPr algn="l" defTabSz="914400" rtl="0" eaLnBrk="1" latinLnBrk="0" hangingPunct="1">
        <a:lnSpc>
          <a:spcPct val="85000"/>
        </a:lnSpc>
        <a:spcBef>
          <a:spcPct val="0"/>
        </a:spcBef>
        <a:buNone/>
        <a:defRPr kumimoji="1" sz="48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kumimoji="1"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kumimoji="1"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kumimoji="1"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kumimoji="1"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kumimoji="1"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kumimoji="1"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kumimoji="1"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kumimoji="1"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kumimoji="1"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99E5AC13-0935-4A96-9B2A-D42B63B3B611}"/>
              </a:ext>
            </a:extLst>
          </p:cNvPr>
          <p:cNvSpPr>
            <a:spLocks noGrp="1"/>
          </p:cNvSpPr>
          <p:nvPr>
            <p:ph type="ctrTitle"/>
          </p:nvPr>
        </p:nvSpPr>
        <p:spPr>
          <a:xfrm>
            <a:off x="851933" y="2442323"/>
            <a:ext cx="7543800" cy="857250"/>
          </a:xfrm>
        </p:spPr>
        <p:txBody>
          <a:bodyPr>
            <a:normAutofit fontScale="90000"/>
          </a:bodyPr>
          <a:lstStyle/>
          <a:p>
            <a:pPr algn="ctr"/>
            <a:r>
              <a:rPr lang="ja-JP" altLang="en-US" sz="4050" dirty="0"/>
              <a:t>統計学</a:t>
            </a:r>
            <a:br>
              <a:rPr lang="en-US" altLang="ja-JP" sz="4050" dirty="0"/>
            </a:br>
            <a:br>
              <a:rPr lang="en-US" altLang="ja-JP" sz="4050" dirty="0"/>
            </a:br>
            <a:r>
              <a:rPr lang="en-US" altLang="ja-JP" sz="4050" dirty="0"/>
              <a:t>25.</a:t>
            </a:r>
            <a:r>
              <a:rPr lang="ja-JP" altLang="en-US" sz="4050" dirty="0"/>
              <a:t>さまざまな検定</a:t>
            </a:r>
          </a:p>
        </p:txBody>
      </p:sp>
      <p:sp>
        <p:nvSpPr>
          <p:cNvPr id="3" name="字幕 2">
            <a:extLst>
              <a:ext uri="{FF2B5EF4-FFF2-40B4-BE49-F238E27FC236}">
                <a16:creationId xmlns:a16="http://schemas.microsoft.com/office/drawing/2014/main" id="{4BD86F41-BEF5-4C4B-9013-69FF0940A944}"/>
              </a:ext>
            </a:extLst>
          </p:cNvPr>
          <p:cNvSpPr>
            <a:spLocks noGrp="1"/>
          </p:cNvSpPr>
          <p:nvPr>
            <p:ph type="subTitle" idx="1"/>
          </p:nvPr>
        </p:nvSpPr>
        <p:spPr>
          <a:xfrm>
            <a:off x="5773271" y="4818791"/>
            <a:ext cx="2622462" cy="329332"/>
          </a:xfrm>
        </p:spPr>
        <p:txBody>
          <a:bodyPr>
            <a:noAutofit/>
          </a:bodyPr>
          <a:lstStyle/>
          <a:p>
            <a:r>
              <a:rPr kumimoji="1" lang="ja-JP" altLang="en-US" dirty="0"/>
              <a:t>発表者：辻　裕真</a:t>
            </a:r>
          </a:p>
        </p:txBody>
      </p:sp>
      <p:sp>
        <p:nvSpPr>
          <p:cNvPr id="4" name="スライド番号プレースホルダー 3">
            <a:extLst>
              <a:ext uri="{FF2B5EF4-FFF2-40B4-BE49-F238E27FC236}">
                <a16:creationId xmlns:a16="http://schemas.microsoft.com/office/drawing/2014/main" id="{EEB70BCA-C99C-4430-A055-FD654D0933BA}"/>
              </a:ext>
            </a:extLst>
          </p:cNvPr>
          <p:cNvSpPr>
            <a:spLocks noGrp="1"/>
          </p:cNvSpPr>
          <p:nvPr>
            <p:ph type="sldNum" sz="quarter" idx="12"/>
          </p:nvPr>
        </p:nvSpPr>
        <p:spPr/>
        <p:txBody>
          <a:bodyPr/>
          <a:lstStyle/>
          <a:p>
            <a:fld id="{F6B31617-83C2-4116-A292-35893FC60E85}" type="slidenum">
              <a:rPr kumimoji="1" lang="ja-JP" altLang="en-US" smtClean="0"/>
              <a:t>1</a:t>
            </a:fld>
            <a:endParaRPr kumimoji="1" lang="ja-JP" altLang="en-US" dirty="0"/>
          </a:p>
        </p:txBody>
      </p:sp>
    </p:spTree>
    <p:extLst>
      <p:ext uri="{BB962C8B-B14F-4D97-AF65-F5344CB8AC3E}">
        <p14:creationId xmlns:p14="http://schemas.microsoft.com/office/powerpoint/2010/main" val="47442450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7D33BD74-54FD-42CC-8219-CAC6C0424BD1}"/>
              </a:ext>
            </a:extLst>
          </p:cNvPr>
          <p:cNvSpPr>
            <a:spLocks noGrp="1"/>
          </p:cNvSpPr>
          <p:nvPr>
            <p:ph type="title"/>
          </p:nvPr>
        </p:nvSpPr>
        <p:spPr/>
        <p:txBody>
          <a:bodyPr/>
          <a:lstStyle/>
          <a:p>
            <a:r>
              <a:rPr kumimoji="1" lang="en-US" altLang="ja-JP" dirty="0"/>
              <a:t>1.</a:t>
            </a:r>
            <a:r>
              <a:rPr lang="ja-JP" altLang="en-US" dirty="0"/>
              <a:t>母比率の検定</a:t>
            </a:r>
            <a:endParaRPr kumimoji="1" lang="ja-JP" altLang="en-US" dirty="0"/>
          </a:p>
        </p:txBody>
      </p:sp>
      <p:sp>
        <p:nvSpPr>
          <p:cNvPr id="3" name="コンテンツ プレースホルダー 2">
            <a:extLst>
              <a:ext uri="{FF2B5EF4-FFF2-40B4-BE49-F238E27FC236}">
                <a16:creationId xmlns:a16="http://schemas.microsoft.com/office/drawing/2014/main" id="{5E1973F4-C602-469E-9EE1-AC526D6CB4AF}"/>
              </a:ext>
            </a:extLst>
          </p:cNvPr>
          <p:cNvSpPr>
            <a:spLocks noGrp="1"/>
          </p:cNvSpPr>
          <p:nvPr>
            <p:ph idx="1"/>
          </p:nvPr>
        </p:nvSpPr>
        <p:spPr/>
        <p:txBody>
          <a:bodyPr/>
          <a:lstStyle/>
          <a:p>
            <a:pPr marL="0" indent="0">
              <a:buNone/>
            </a:pPr>
            <a:endParaRPr lang="en-US" altLang="ja-JP" dirty="0"/>
          </a:p>
          <a:p>
            <a:pPr marL="0" indent="0">
              <a:buNone/>
            </a:pPr>
            <a:r>
              <a:rPr lang="ja-JP" altLang="en-US" dirty="0"/>
              <a:t>例題</a:t>
            </a:r>
            <a:r>
              <a:rPr lang="en-US" altLang="ja-JP" dirty="0"/>
              <a:t>:</a:t>
            </a:r>
          </a:p>
          <a:p>
            <a:pPr marL="0" indent="0">
              <a:buNone/>
            </a:pPr>
            <a:r>
              <a:rPr lang="ja-JP" altLang="en-US" dirty="0"/>
              <a:t>あるサイコロを</a:t>
            </a:r>
            <a:r>
              <a:rPr lang="en-US" altLang="ja-JP" dirty="0"/>
              <a:t>12000</a:t>
            </a:r>
            <a:r>
              <a:rPr lang="ja-JP" altLang="en-US" dirty="0"/>
              <a:t>回投げたとき，</a:t>
            </a:r>
            <a:r>
              <a:rPr lang="en-US" altLang="ja-JP" dirty="0"/>
              <a:t>1</a:t>
            </a:r>
            <a:r>
              <a:rPr lang="ja-JP" altLang="en-US" dirty="0"/>
              <a:t>が</a:t>
            </a:r>
            <a:r>
              <a:rPr lang="en-US" altLang="ja-JP" dirty="0"/>
              <a:t>2200</a:t>
            </a:r>
            <a:r>
              <a:rPr lang="ja-JP" altLang="en-US" dirty="0"/>
              <a:t>回出た</a:t>
            </a:r>
            <a:r>
              <a:rPr lang="en-US" altLang="ja-JP" dirty="0"/>
              <a:t>.</a:t>
            </a:r>
            <a:r>
              <a:rPr lang="ja-JP" altLang="en-US" dirty="0"/>
              <a:t>このサイコロはどの目も等しく出るサイコロといえるか</a:t>
            </a:r>
            <a:r>
              <a:rPr lang="en-US" altLang="ja-JP" dirty="0"/>
              <a:t>.</a:t>
            </a:r>
            <a:endParaRPr kumimoji="1" lang="ja-JP" altLang="en-US" dirty="0"/>
          </a:p>
        </p:txBody>
      </p:sp>
      <p:sp>
        <p:nvSpPr>
          <p:cNvPr id="4" name="スライド番号プレースホルダー 3">
            <a:extLst>
              <a:ext uri="{FF2B5EF4-FFF2-40B4-BE49-F238E27FC236}">
                <a16:creationId xmlns:a16="http://schemas.microsoft.com/office/drawing/2014/main" id="{A92136A3-55ED-4C97-92A7-FFEDBD974BB3}"/>
              </a:ext>
            </a:extLst>
          </p:cNvPr>
          <p:cNvSpPr>
            <a:spLocks noGrp="1"/>
          </p:cNvSpPr>
          <p:nvPr>
            <p:ph type="sldNum" sz="quarter" idx="12"/>
          </p:nvPr>
        </p:nvSpPr>
        <p:spPr/>
        <p:txBody>
          <a:bodyPr/>
          <a:lstStyle/>
          <a:p>
            <a:fld id="{F6B31617-83C2-4116-A292-35893FC60E85}" type="slidenum">
              <a:rPr kumimoji="1" lang="ja-JP" altLang="en-US" smtClean="0"/>
              <a:pPr/>
              <a:t>2</a:t>
            </a:fld>
            <a:endParaRPr kumimoji="1" lang="ja-JP" altLang="en-US" dirty="0"/>
          </a:p>
        </p:txBody>
      </p:sp>
    </p:spTree>
    <p:extLst>
      <p:ext uri="{BB962C8B-B14F-4D97-AF65-F5344CB8AC3E}">
        <p14:creationId xmlns:p14="http://schemas.microsoft.com/office/powerpoint/2010/main" val="335383942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530450C4-AB7C-44D2-814B-5C2003ECAB87}"/>
              </a:ext>
            </a:extLst>
          </p:cNvPr>
          <p:cNvSpPr>
            <a:spLocks noGrp="1"/>
          </p:cNvSpPr>
          <p:nvPr>
            <p:ph type="title"/>
          </p:nvPr>
        </p:nvSpPr>
        <p:spPr/>
        <p:txBody>
          <a:bodyPr/>
          <a:lstStyle/>
          <a:p>
            <a:r>
              <a:rPr lang="en-US" altLang="ja-JP" dirty="0"/>
              <a:t>1.</a:t>
            </a:r>
            <a:r>
              <a:rPr lang="ja-JP" altLang="en-US" dirty="0"/>
              <a:t>母比率の検定</a:t>
            </a:r>
            <a:endParaRPr kumimoji="1" lang="ja-JP" altLang="en-US" dirty="0"/>
          </a:p>
        </p:txBody>
      </p:sp>
      <mc:AlternateContent xmlns:mc="http://schemas.openxmlformats.org/markup-compatibility/2006" xmlns:a14="http://schemas.microsoft.com/office/drawing/2010/main">
        <mc:Choice Requires="a14">
          <p:sp>
            <p:nvSpPr>
              <p:cNvPr id="3" name="コンテンツ プレースホルダー 2">
                <a:extLst>
                  <a:ext uri="{FF2B5EF4-FFF2-40B4-BE49-F238E27FC236}">
                    <a16:creationId xmlns:a16="http://schemas.microsoft.com/office/drawing/2014/main" id="{E3FAAF8E-5E79-458F-A82D-6794E6BE5E47}"/>
                  </a:ext>
                </a:extLst>
              </p:cNvPr>
              <p:cNvSpPr>
                <a:spLocks noGrp="1"/>
              </p:cNvSpPr>
              <p:nvPr>
                <p:ph idx="1"/>
              </p:nvPr>
            </p:nvSpPr>
            <p:spPr/>
            <p:txBody>
              <a:bodyPr>
                <a:normAutofit/>
              </a:bodyPr>
              <a:lstStyle/>
              <a:p>
                <a:r>
                  <a:rPr kumimoji="1" lang="en-US" altLang="ja-JP" dirty="0"/>
                  <a:t>1.</a:t>
                </a:r>
                <a:r>
                  <a:rPr kumimoji="1" lang="ja-JP" altLang="en-US" dirty="0"/>
                  <a:t>仮説を立てる</a:t>
                </a:r>
                <a:endParaRPr kumimoji="1" lang="en-US" altLang="ja-JP" dirty="0"/>
              </a:p>
              <a:p>
                <a:r>
                  <a:rPr lang="ja-JP" altLang="en-US" dirty="0"/>
                  <a:t>帰無仮説</a:t>
                </a:r>
                <a14:m>
                  <m:oMath xmlns:m="http://schemas.openxmlformats.org/officeDocument/2006/math">
                    <m:sSub>
                      <m:sSubPr>
                        <m:ctrlPr>
                          <a:rPr lang="en-US" altLang="ja-JP" i="1" smtClean="0">
                            <a:latin typeface="Cambria Math" panose="02040503050406030204" pitchFamily="18" charset="0"/>
                          </a:rPr>
                        </m:ctrlPr>
                      </m:sSubPr>
                      <m:e>
                        <m:r>
                          <a:rPr lang="en-US" altLang="ja-JP" b="0" i="1" smtClean="0">
                            <a:latin typeface="Cambria Math" panose="02040503050406030204" pitchFamily="18" charset="0"/>
                          </a:rPr>
                          <m:t>𝐻</m:t>
                        </m:r>
                      </m:e>
                      <m:sub>
                        <m:r>
                          <a:rPr lang="en-US" altLang="ja-JP" b="0" i="1" smtClean="0">
                            <a:latin typeface="Cambria Math" panose="02040503050406030204" pitchFamily="18" charset="0"/>
                          </a:rPr>
                          <m:t>0</m:t>
                        </m:r>
                      </m:sub>
                    </m:sSub>
                    <m:r>
                      <a:rPr lang="ja-JP" altLang="en-US" i="1">
                        <a:latin typeface="Cambria Math" panose="02040503050406030204" pitchFamily="18" charset="0"/>
                      </a:rPr>
                      <m:t>は</m:t>
                    </m:r>
                  </m:oMath>
                </a14:m>
                <a:r>
                  <a:rPr kumimoji="1" lang="ja-JP" altLang="en-US" dirty="0"/>
                  <a:t>「このサイコロの</a:t>
                </a:r>
                <a:r>
                  <a:rPr kumimoji="1" lang="en-US" altLang="ja-JP" dirty="0"/>
                  <a:t>1</a:t>
                </a:r>
                <a:r>
                  <a:rPr kumimoji="1" lang="ja-JP" altLang="en-US" dirty="0"/>
                  <a:t>が出る確率は</a:t>
                </a:r>
                <a:r>
                  <a:rPr kumimoji="1" lang="en-US" altLang="ja-JP" dirty="0"/>
                  <a:t>1/6</a:t>
                </a:r>
                <a:r>
                  <a:rPr kumimoji="1" lang="ja-JP" altLang="en-US" dirty="0"/>
                  <a:t>である」とし，対立仮説</a:t>
                </a:r>
                <a14:m>
                  <m:oMath xmlns:m="http://schemas.openxmlformats.org/officeDocument/2006/math">
                    <m:sSub>
                      <m:sSubPr>
                        <m:ctrlPr>
                          <a:rPr lang="en-US" altLang="ja-JP" i="1">
                            <a:latin typeface="Cambria Math" panose="02040503050406030204" pitchFamily="18" charset="0"/>
                          </a:rPr>
                        </m:ctrlPr>
                      </m:sSubPr>
                      <m:e>
                        <m:r>
                          <a:rPr lang="en-US" altLang="ja-JP" i="1">
                            <a:latin typeface="Cambria Math" panose="02040503050406030204" pitchFamily="18" charset="0"/>
                          </a:rPr>
                          <m:t>𝐻</m:t>
                        </m:r>
                      </m:e>
                      <m:sub>
                        <m:r>
                          <a:rPr lang="en-US" altLang="ja-JP" b="0" i="1" smtClean="0">
                            <a:latin typeface="Cambria Math" panose="02040503050406030204" pitchFamily="18" charset="0"/>
                          </a:rPr>
                          <m:t>1</m:t>
                        </m:r>
                      </m:sub>
                    </m:sSub>
                  </m:oMath>
                </a14:m>
                <a:r>
                  <a:rPr kumimoji="1" lang="ja-JP" altLang="en-US" dirty="0"/>
                  <a:t>は「このサイコロの</a:t>
                </a:r>
                <a:r>
                  <a:rPr kumimoji="1" lang="en-US" altLang="ja-JP" dirty="0"/>
                  <a:t>1</a:t>
                </a:r>
                <a:r>
                  <a:rPr kumimoji="1" lang="ja-JP" altLang="en-US" dirty="0"/>
                  <a:t>が出る確率は</a:t>
                </a:r>
                <a:r>
                  <a:rPr kumimoji="1" lang="en-US" altLang="ja-JP" dirty="0"/>
                  <a:t>1/6</a:t>
                </a:r>
                <a:r>
                  <a:rPr kumimoji="1" lang="ja-JP" altLang="en-US" dirty="0"/>
                  <a:t>ではない」となる</a:t>
                </a:r>
                <a:r>
                  <a:rPr kumimoji="1" lang="en-US" altLang="ja-JP" dirty="0"/>
                  <a:t>.</a:t>
                </a:r>
              </a:p>
              <a:p>
                <a:endParaRPr lang="en-US" altLang="ja-JP" dirty="0"/>
              </a:p>
              <a:p>
                <a:r>
                  <a:rPr kumimoji="1" lang="en-US" altLang="ja-JP" dirty="0"/>
                  <a:t>2.</a:t>
                </a:r>
                <a:r>
                  <a:rPr kumimoji="1" lang="ja-JP" altLang="en-US" dirty="0"/>
                  <a:t>有意水準を設定する</a:t>
                </a:r>
                <a:endParaRPr kumimoji="1" lang="en-US" altLang="ja-JP" dirty="0"/>
              </a:p>
              <a:p>
                <a:r>
                  <a:rPr kumimoji="1" lang="en-US" altLang="ja-JP" dirty="0"/>
                  <a:t>α = 0.05</a:t>
                </a:r>
                <a:r>
                  <a:rPr kumimoji="1" lang="ja-JP" altLang="en-US" dirty="0"/>
                  <a:t>とする</a:t>
                </a:r>
                <a:r>
                  <a:rPr kumimoji="1" lang="en-US" altLang="ja-JP" dirty="0"/>
                  <a:t>.</a:t>
                </a:r>
                <a:endParaRPr kumimoji="1" lang="ja-JP" altLang="en-US" dirty="0"/>
              </a:p>
            </p:txBody>
          </p:sp>
        </mc:Choice>
        <mc:Fallback xmlns="">
          <p:sp>
            <p:nvSpPr>
              <p:cNvPr id="3" name="コンテンツ プレースホルダー 2">
                <a:extLst>
                  <a:ext uri="{FF2B5EF4-FFF2-40B4-BE49-F238E27FC236}">
                    <a16:creationId xmlns:a16="http://schemas.microsoft.com/office/drawing/2014/main" id="{E3FAAF8E-5E79-458F-A82D-6794E6BE5E47}"/>
                  </a:ext>
                </a:extLst>
              </p:cNvPr>
              <p:cNvSpPr>
                <a:spLocks noGrp="1" noRot="1" noChangeAspect="1" noMove="1" noResize="1" noEditPoints="1" noAdjustHandles="1" noChangeArrowheads="1" noChangeShapeType="1" noTextEdit="1"/>
              </p:cNvSpPr>
              <p:nvPr>
                <p:ph idx="1"/>
              </p:nvPr>
            </p:nvSpPr>
            <p:spPr>
              <a:blipFill>
                <a:blip r:embed="rId2"/>
                <a:stretch>
                  <a:fillRect l="-2019" t="-3939" r="-3231" b="-1515"/>
                </a:stretch>
              </a:blipFill>
            </p:spPr>
            <p:txBody>
              <a:bodyPr/>
              <a:lstStyle/>
              <a:p>
                <a:r>
                  <a:rPr lang="ja-JP" altLang="en-US">
                    <a:noFill/>
                  </a:rPr>
                  <a:t> </a:t>
                </a:r>
              </a:p>
            </p:txBody>
          </p:sp>
        </mc:Fallback>
      </mc:AlternateContent>
      <p:sp>
        <p:nvSpPr>
          <p:cNvPr id="4" name="スライド番号プレースホルダー 3">
            <a:extLst>
              <a:ext uri="{FF2B5EF4-FFF2-40B4-BE49-F238E27FC236}">
                <a16:creationId xmlns:a16="http://schemas.microsoft.com/office/drawing/2014/main" id="{59A93C99-DF12-4FA9-B42A-80821F0CF959}"/>
              </a:ext>
            </a:extLst>
          </p:cNvPr>
          <p:cNvSpPr>
            <a:spLocks noGrp="1"/>
          </p:cNvSpPr>
          <p:nvPr>
            <p:ph type="sldNum" sz="quarter" idx="12"/>
          </p:nvPr>
        </p:nvSpPr>
        <p:spPr/>
        <p:txBody>
          <a:bodyPr/>
          <a:lstStyle/>
          <a:p>
            <a:fld id="{F6B31617-83C2-4116-A292-35893FC60E85}" type="slidenum">
              <a:rPr kumimoji="1" lang="ja-JP" altLang="en-US" smtClean="0"/>
              <a:pPr/>
              <a:t>3</a:t>
            </a:fld>
            <a:endParaRPr kumimoji="1" lang="ja-JP" altLang="en-US" dirty="0"/>
          </a:p>
        </p:txBody>
      </p:sp>
    </p:spTree>
    <p:extLst>
      <p:ext uri="{BB962C8B-B14F-4D97-AF65-F5344CB8AC3E}">
        <p14:creationId xmlns:p14="http://schemas.microsoft.com/office/powerpoint/2010/main" val="323610341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A52432B3-AF1E-42DF-B061-47434BE8074A}"/>
              </a:ext>
            </a:extLst>
          </p:cNvPr>
          <p:cNvSpPr>
            <a:spLocks noGrp="1"/>
          </p:cNvSpPr>
          <p:nvPr>
            <p:ph type="title"/>
          </p:nvPr>
        </p:nvSpPr>
        <p:spPr/>
        <p:txBody>
          <a:bodyPr/>
          <a:lstStyle/>
          <a:p>
            <a:r>
              <a:rPr lang="en-US" altLang="ja-JP" dirty="0"/>
              <a:t>1.</a:t>
            </a:r>
            <a:r>
              <a:rPr lang="ja-JP" altLang="en-US" dirty="0"/>
              <a:t>母比率の検定</a:t>
            </a:r>
            <a:endParaRPr kumimoji="1" lang="ja-JP" altLang="en-US" dirty="0"/>
          </a:p>
        </p:txBody>
      </p:sp>
      <mc:AlternateContent xmlns:mc="http://schemas.openxmlformats.org/markup-compatibility/2006" xmlns:a14="http://schemas.microsoft.com/office/drawing/2010/main">
        <mc:Choice Requires="a14">
          <p:sp>
            <p:nvSpPr>
              <p:cNvPr id="3" name="コンテンツ プレースホルダー 2">
                <a:extLst>
                  <a:ext uri="{FF2B5EF4-FFF2-40B4-BE49-F238E27FC236}">
                    <a16:creationId xmlns:a16="http://schemas.microsoft.com/office/drawing/2014/main" id="{B5E7FDD9-005E-481D-B0CB-EB0BDA9D2BDE}"/>
                  </a:ext>
                </a:extLst>
              </p:cNvPr>
              <p:cNvSpPr>
                <a:spLocks noGrp="1"/>
              </p:cNvSpPr>
              <p:nvPr>
                <p:ph idx="1"/>
              </p:nvPr>
            </p:nvSpPr>
            <p:spPr/>
            <p:txBody>
              <a:bodyPr/>
              <a:lstStyle/>
              <a:p>
                <a:r>
                  <a:rPr kumimoji="1" lang="en-US" altLang="ja-JP" dirty="0"/>
                  <a:t>3.</a:t>
                </a:r>
                <a:r>
                  <a:rPr kumimoji="1" lang="ja-JP" altLang="en-US" dirty="0"/>
                  <a:t>適切な検定統計量を決める</a:t>
                </a:r>
                <a:endParaRPr kumimoji="1" lang="en-US" altLang="ja-JP" dirty="0"/>
              </a:p>
              <a:p>
                <a:r>
                  <a:rPr kumimoji="1" lang="ja-JP" altLang="en-US" dirty="0"/>
                  <a:t>母比率の検定では</a:t>
                </a:r>
                <a:r>
                  <a:rPr kumimoji="1" lang="en-US" altLang="ja-JP" dirty="0"/>
                  <a:t>n</a:t>
                </a:r>
                <a:r>
                  <a:rPr kumimoji="1" lang="ja-JP" altLang="en-US" dirty="0"/>
                  <a:t>が十分に大きいときは以下の式で得られる統計量</a:t>
                </a:r>
                <a:r>
                  <a:rPr kumimoji="1" lang="en-US" altLang="ja-JP" dirty="0"/>
                  <a:t>z</a:t>
                </a:r>
                <a:r>
                  <a:rPr kumimoji="1" lang="ja-JP" altLang="en-US" dirty="0"/>
                  <a:t>は標準正規分布に従う</a:t>
                </a:r>
                <a:r>
                  <a:rPr kumimoji="1" lang="en-US" altLang="ja-JP" dirty="0"/>
                  <a:t>.</a:t>
                </a:r>
              </a:p>
              <a:p>
                <a:pPr algn="ctr"/>
                <a14:m>
                  <m:oMath xmlns:m="http://schemas.openxmlformats.org/officeDocument/2006/math">
                    <m:r>
                      <a:rPr kumimoji="1" lang="en-US" altLang="ja-JP" b="0" i="1" smtClean="0">
                        <a:latin typeface="Cambria Math" panose="02040503050406030204" pitchFamily="18" charset="0"/>
                      </a:rPr>
                      <m:t>𝑧</m:t>
                    </m:r>
                  </m:oMath>
                </a14:m>
                <a:r>
                  <a:rPr kumimoji="1" lang="en-US" altLang="ja-JP" dirty="0"/>
                  <a:t> = </a:t>
                </a:r>
                <a14:m>
                  <m:oMath xmlns:m="http://schemas.openxmlformats.org/officeDocument/2006/math">
                    <m:f>
                      <m:fPr>
                        <m:ctrlPr>
                          <a:rPr kumimoji="1" lang="en-US" altLang="ja-JP" i="1" smtClean="0">
                            <a:latin typeface="Cambria Math" panose="02040503050406030204" pitchFamily="18" charset="0"/>
                          </a:rPr>
                        </m:ctrlPr>
                      </m:fPr>
                      <m:num>
                        <m:acc>
                          <m:accPr>
                            <m:chr m:val="̂"/>
                            <m:ctrlPr>
                              <a:rPr kumimoji="1" lang="en-US" altLang="ja-JP" i="1" smtClean="0">
                                <a:latin typeface="Cambria Math" panose="02040503050406030204" pitchFamily="18" charset="0"/>
                              </a:rPr>
                            </m:ctrlPr>
                          </m:accPr>
                          <m:e>
                            <m:r>
                              <a:rPr kumimoji="1" lang="en-US" altLang="ja-JP" b="0" i="1" smtClean="0">
                                <a:latin typeface="Cambria Math" panose="02040503050406030204" pitchFamily="18" charset="0"/>
                              </a:rPr>
                              <m:t>𝑝</m:t>
                            </m:r>
                          </m:e>
                        </m:acc>
                        <m:r>
                          <a:rPr kumimoji="1" lang="en-US" altLang="ja-JP" b="0" i="1" smtClean="0">
                            <a:latin typeface="Cambria Math" panose="02040503050406030204" pitchFamily="18" charset="0"/>
                          </a:rPr>
                          <m:t> − </m:t>
                        </m:r>
                        <m:sSub>
                          <m:sSubPr>
                            <m:ctrlPr>
                              <a:rPr kumimoji="1" lang="en-US" altLang="ja-JP" b="0" i="1" smtClean="0">
                                <a:latin typeface="Cambria Math" panose="02040503050406030204" pitchFamily="18" charset="0"/>
                              </a:rPr>
                            </m:ctrlPr>
                          </m:sSubPr>
                          <m:e>
                            <m:r>
                              <a:rPr kumimoji="1" lang="en-US" altLang="ja-JP" b="0" i="1" smtClean="0">
                                <a:latin typeface="Cambria Math" panose="02040503050406030204" pitchFamily="18" charset="0"/>
                              </a:rPr>
                              <m:t>𝑝</m:t>
                            </m:r>
                          </m:e>
                          <m:sub>
                            <m:r>
                              <a:rPr kumimoji="1" lang="en-US" altLang="ja-JP" b="0" i="1" smtClean="0">
                                <a:latin typeface="Cambria Math" panose="02040503050406030204" pitchFamily="18" charset="0"/>
                              </a:rPr>
                              <m:t>0</m:t>
                            </m:r>
                          </m:sub>
                        </m:sSub>
                      </m:num>
                      <m:den>
                        <m:rad>
                          <m:radPr>
                            <m:degHide m:val="on"/>
                            <m:ctrlPr>
                              <a:rPr kumimoji="1" lang="en-US" altLang="ja-JP" i="1" smtClean="0">
                                <a:latin typeface="Cambria Math" panose="02040503050406030204" pitchFamily="18" charset="0"/>
                              </a:rPr>
                            </m:ctrlPr>
                          </m:radPr>
                          <m:deg/>
                          <m:e>
                            <m:f>
                              <m:fPr>
                                <m:ctrlPr>
                                  <a:rPr kumimoji="1" lang="en-US" altLang="ja-JP" i="1" smtClean="0">
                                    <a:latin typeface="Cambria Math" panose="02040503050406030204" pitchFamily="18" charset="0"/>
                                  </a:rPr>
                                </m:ctrlPr>
                              </m:fPr>
                              <m:num>
                                <m:sSub>
                                  <m:sSubPr>
                                    <m:ctrlPr>
                                      <a:rPr kumimoji="1" lang="en-US" altLang="ja-JP" i="1" smtClean="0">
                                        <a:latin typeface="Cambria Math" panose="02040503050406030204" pitchFamily="18" charset="0"/>
                                      </a:rPr>
                                    </m:ctrlPr>
                                  </m:sSubPr>
                                  <m:e>
                                    <m:r>
                                      <a:rPr kumimoji="1" lang="en-US" altLang="ja-JP" b="0" i="1" smtClean="0">
                                        <a:latin typeface="Cambria Math" panose="02040503050406030204" pitchFamily="18" charset="0"/>
                                      </a:rPr>
                                      <m:t>𝑝</m:t>
                                    </m:r>
                                  </m:e>
                                  <m:sub>
                                    <m:r>
                                      <a:rPr kumimoji="1" lang="en-US" altLang="ja-JP" b="0" i="1" smtClean="0">
                                        <a:latin typeface="Cambria Math" panose="02040503050406030204" pitchFamily="18" charset="0"/>
                                      </a:rPr>
                                      <m:t>0</m:t>
                                    </m:r>
                                  </m:sub>
                                </m:sSub>
                                <m:r>
                                  <a:rPr kumimoji="1" lang="en-US" altLang="ja-JP" b="0" i="1" smtClean="0">
                                    <a:latin typeface="Cambria Math" panose="02040503050406030204" pitchFamily="18" charset="0"/>
                                  </a:rPr>
                                  <m:t>(1 − </m:t>
                                </m:r>
                                <m:sSub>
                                  <m:sSubPr>
                                    <m:ctrlPr>
                                      <a:rPr kumimoji="1" lang="en-US" altLang="ja-JP" b="0" i="1" smtClean="0">
                                        <a:latin typeface="Cambria Math" panose="02040503050406030204" pitchFamily="18" charset="0"/>
                                      </a:rPr>
                                    </m:ctrlPr>
                                  </m:sSubPr>
                                  <m:e>
                                    <m:r>
                                      <a:rPr kumimoji="1" lang="en-US" altLang="ja-JP" b="0" i="1" smtClean="0">
                                        <a:latin typeface="Cambria Math" panose="02040503050406030204" pitchFamily="18" charset="0"/>
                                      </a:rPr>
                                      <m:t>𝑝</m:t>
                                    </m:r>
                                  </m:e>
                                  <m:sub>
                                    <m:r>
                                      <a:rPr kumimoji="1" lang="en-US" altLang="ja-JP" b="0" i="1" smtClean="0">
                                        <a:latin typeface="Cambria Math" panose="02040503050406030204" pitchFamily="18" charset="0"/>
                                      </a:rPr>
                                      <m:t>0</m:t>
                                    </m:r>
                                  </m:sub>
                                </m:sSub>
                                <m:r>
                                  <a:rPr kumimoji="1" lang="en-US" altLang="ja-JP" b="0" i="1" smtClean="0">
                                    <a:latin typeface="Cambria Math" panose="02040503050406030204" pitchFamily="18" charset="0"/>
                                  </a:rPr>
                                  <m:t>)</m:t>
                                </m:r>
                              </m:num>
                              <m:den>
                                <m:r>
                                  <a:rPr kumimoji="1" lang="en-US" altLang="ja-JP" b="0" i="1" smtClean="0">
                                    <a:latin typeface="Cambria Math" panose="02040503050406030204" pitchFamily="18" charset="0"/>
                                  </a:rPr>
                                  <m:t>𝑛</m:t>
                                </m:r>
                              </m:den>
                            </m:f>
                          </m:e>
                        </m:rad>
                      </m:den>
                    </m:f>
                  </m:oMath>
                </a14:m>
                <a:endParaRPr kumimoji="1" lang="en-US" altLang="ja-JP" dirty="0"/>
              </a:p>
              <a:p>
                <a:pPr algn="ctr"/>
                <a14:m>
                  <m:oMath xmlns:m="http://schemas.openxmlformats.org/officeDocument/2006/math">
                    <m:acc>
                      <m:accPr>
                        <m:chr m:val="̂"/>
                        <m:ctrlPr>
                          <a:rPr kumimoji="1" lang="ja-JP" altLang="en-US" sz="2000" i="1" smtClean="0">
                            <a:latin typeface="Cambria Math" panose="02040503050406030204" pitchFamily="18" charset="0"/>
                          </a:rPr>
                        </m:ctrlPr>
                      </m:accPr>
                      <m:e>
                        <m:r>
                          <a:rPr kumimoji="1" lang="en-US" altLang="ja-JP" sz="2000" b="0" i="1" smtClean="0">
                            <a:latin typeface="Cambria Math" panose="02040503050406030204" pitchFamily="18" charset="0"/>
                          </a:rPr>
                          <m:t>𝑝</m:t>
                        </m:r>
                      </m:e>
                    </m:acc>
                    <m:r>
                      <a:rPr kumimoji="1" lang="en-US" altLang="ja-JP" sz="2000" b="0" i="1" smtClean="0">
                        <a:latin typeface="Cambria Math" panose="02040503050406030204" pitchFamily="18" charset="0"/>
                      </a:rPr>
                      <m:t>:</m:t>
                    </m:r>
                    <m:r>
                      <a:rPr lang="ja-JP" altLang="en-US" sz="2000" i="1">
                        <a:latin typeface="Cambria Math" panose="02040503050406030204" pitchFamily="18" charset="0"/>
                      </a:rPr>
                      <m:t>標本比率</m:t>
                    </m:r>
                    <m:r>
                      <a:rPr lang="ja-JP" altLang="en-US" sz="2000" i="1" smtClean="0">
                        <a:latin typeface="Cambria Math" panose="02040503050406030204" pitchFamily="18" charset="0"/>
                      </a:rPr>
                      <m:t>　</m:t>
                    </m:r>
                    <m:sSub>
                      <m:sSubPr>
                        <m:ctrlPr>
                          <a:rPr lang="en-US" altLang="ja-JP" sz="2000" i="1">
                            <a:latin typeface="Cambria Math" panose="02040503050406030204" pitchFamily="18" charset="0"/>
                          </a:rPr>
                        </m:ctrlPr>
                      </m:sSubPr>
                      <m:e>
                        <m:r>
                          <a:rPr lang="en-US" altLang="ja-JP" sz="2000" i="1">
                            <a:latin typeface="Cambria Math" panose="02040503050406030204" pitchFamily="18" charset="0"/>
                          </a:rPr>
                          <m:t>𝑝</m:t>
                        </m:r>
                      </m:e>
                      <m:sub>
                        <m:r>
                          <a:rPr lang="en-US" altLang="ja-JP" sz="2000" i="1">
                            <a:latin typeface="Cambria Math" panose="02040503050406030204" pitchFamily="18" charset="0"/>
                          </a:rPr>
                          <m:t>0</m:t>
                        </m:r>
                      </m:sub>
                    </m:sSub>
                  </m:oMath>
                </a14:m>
                <a:r>
                  <a:rPr kumimoji="1" lang="en-US" altLang="ja-JP" sz="2000" dirty="0"/>
                  <a:t>:</a:t>
                </a:r>
                <a:r>
                  <a:rPr kumimoji="1" lang="ja-JP" altLang="en-US" sz="2000" dirty="0"/>
                  <a:t>母比率</a:t>
                </a:r>
                <a:endParaRPr kumimoji="1" lang="ja-JP" altLang="en-US" dirty="0"/>
              </a:p>
            </p:txBody>
          </p:sp>
        </mc:Choice>
        <mc:Fallback xmlns="">
          <p:sp>
            <p:nvSpPr>
              <p:cNvPr id="3" name="コンテンツ プレースホルダー 2">
                <a:extLst>
                  <a:ext uri="{FF2B5EF4-FFF2-40B4-BE49-F238E27FC236}">
                    <a16:creationId xmlns:a16="http://schemas.microsoft.com/office/drawing/2014/main" id="{B5E7FDD9-005E-481D-B0CB-EB0BDA9D2BDE}"/>
                  </a:ext>
                </a:extLst>
              </p:cNvPr>
              <p:cNvSpPr>
                <a:spLocks noGrp="1" noRot="1" noChangeAspect="1" noMove="1" noResize="1" noEditPoints="1" noAdjustHandles="1" noChangeArrowheads="1" noChangeShapeType="1" noTextEdit="1"/>
              </p:cNvSpPr>
              <p:nvPr>
                <p:ph idx="1"/>
              </p:nvPr>
            </p:nvSpPr>
            <p:spPr>
              <a:blipFill>
                <a:blip r:embed="rId2"/>
                <a:stretch>
                  <a:fillRect l="-2019" t="-3939" r="-1454"/>
                </a:stretch>
              </a:blipFill>
            </p:spPr>
            <p:txBody>
              <a:bodyPr/>
              <a:lstStyle/>
              <a:p>
                <a:r>
                  <a:rPr lang="ja-JP" altLang="en-US">
                    <a:noFill/>
                  </a:rPr>
                  <a:t> </a:t>
                </a:r>
              </a:p>
            </p:txBody>
          </p:sp>
        </mc:Fallback>
      </mc:AlternateContent>
      <p:sp>
        <p:nvSpPr>
          <p:cNvPr id="4" name="スライド番号プレースホルダー 3">
            <a:extLst>
              <a:ext uri="{FF2B5EF4-FFF2-40B4-BE49-F238E27FC236}">
                <a16:creationId xmlns:a16="http://schemas.microsoft.com/office/drawing/2014/main" id="{A793AD02-E63D-4008-995B-312D3C7B6DD3}"/>
              </a:ext>
            </a:extLst>
          </p:cNvPr>
          <p:cNvSpPr>
            <a:spLocks noGrp="1"/>
          </p:cNvSpPr>
          <p:nvPr>
            <p:ph type="sldNum" sz="quarter" idx="12"/>
          </p:nvPr>
        </p:nvSpPr>
        <p:spPr/>
        <p:txBody>
          <a:bodyPr/>
          <a:lstStyle/>
          <a:p>
            <a:fld id="{F6B31617-83C2-4116-A292-35893FC60E85}" type="slidenum">
              <a:rPr kumimoji="1" lang="ja-JP" altLang="en-US" smtClean="0"/>
              <a:pPr/>
              <a:t>4</a:t>
            </a:fld>
            <a:endParaRPr kumimoji="1" lang="ja-JP" altLang="en-US" dirty="0"/>
          </a:p>
        </p:txBody>
      </p:sp>
    </p:spTree>
    <p:extLst>
      <p:ext uri="{BB962C8B-B14F-4D97-AF65-F5344CB8AC3E}">
        <p14:creationId xmlns:p14="http://schemas.microsoft.com/office/powerpoint/2010/main" val="60366153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E4C46646-BA16-48BE-B5E3-5C8A1E33BE56}"/>
              </a:ext>
            </a:extLst>
          </p:cNvPr>
          <p:cNvSpPr>
            <a:spLocks noGrp="1"/>
          </p:cNvSpPr>
          <p:nvPr>
            <p:ph type="title"/>
          </p:nvPr>
        </p:nvSpPr>
        <p:spPr/>
        <p:txBody>
          <a:bodyPr/>
          <a:lstStyle/>
          <a:p>
            <a:r>
              <a:rPr lang="en-US" altLang="ja-JP" dirty="0"/>
              <a:t>1.</a:t>
            </a:r>
            <a:r>
              <a:rPr lang="ja-JP" altLang="en-US" dirty="0"/>
              <a:t>母比率の検定</a:t>
            </a:r>
            <a:endParaRPr kumimoji="1" lang="ja-JP" altLang="en-US" dirty="0"/>
          </a:p>
        </p:txBody>
      </p:sp>
      <mc:AlternateContent xmlns:mc="http://schemas.openxmlformats.org/markup-compatibility/2006" xmlns:a14="http://schemas.microsoft.com/office/drawing/2010/main">
        <mc:Choice Requires="a14">
          <p:sp>
            <p:nvSpPr>
              <p:cNvPr id="3" name="コンテンツ プレースホルダー 2">
                <a:extLst>
                  <a:ext uri="{FF2B5EF4-FFF2-40B4-BE49-F238E27FC236}">
                    <a16:creationId xmlns:a16="http://schemas.microsoft.com/office/drawing/2014/main" id="{4EF6795D-54BC-4752-9986-D07B1C79AAB9}"/>
                  </a:ext>
                </a:extLst>
              </p:cNvPr>
              <p:cNvSpPr>
                <a:spLocks noGrp="1"/>
              </p:cNvSpPr>
              <p:nvPr>
                <p:ph idx="1"/>
              </p:nvPr>
            </p:nvSpPr>
            <p:spPr/>
            <p:txBody>
              <a:bodyPr/>
              <a:lstStyle/>
              <a:p>
                <a:r>
                  <a:rPr kumimoji="1" lang="en-US" altLang="ja-JP" dirty="0"/>
                  <a:t>4.</a:t>
                </a:r>
                <a:r>
                  <a:rPr kumimoji="1" lang="ja-JP" altLang="en-US" dirty="0"/>
                  <a:t>棄却ルールを決める</a:t>
                </a:r>
                <a:endParaRPr kumimoji="1" lang="en-US" altLang="ja-JP" dirty="0"/>
              </a:p>
              <a:p>
                <a:r>
                  <a:rPr lang="ja-JP" altLang="en-US" dirty="0"/>
                  <a:t>サイコロの</a:t>
                </a:r>
                <a:r>
                  <a:rPr lang="en-US" altLang="ja-JP" dirty="0"/>
                  <a:t>1</a:t>
                </a:r>
                <a:r>
                  <a:rPr lang="ja-JP" altLang="en-US" dirty="0"/>
                  <a:t>の目の出方に歪みがないかを確認したいので両側検定を行う</a:t>
                </a:r>
                <a:r>
                  <a:rPr lang="en-US" altLang="ja-JP" dirty="0"/>
                  <a:t>.</a:t>
                </a:r>
              </a:p>
              <a:p>
                <a14:m>
                  <m:oMath xmlns:m="http://schemas.openxmlformats.org/officeDocument/2006/math">
                    <m:sSub>
                      <m:sSubPr>
                        <m:ctrlPr>
                          <a:rPr kumimoji="1" lang="en-US" altLang="ja-JP" i="1" smtClean="0">
                            <a:latin typeface="Cambria Math" panose="02040503050406030204" pitchFamily="18" charset="0"/>
                          </a:rPr>
                        </m:ctrlPr>
                      </m:sSubPr>
                      <m:e>
                        <m:r>
                          <a:rPr kumimoji="1" lang="en-US" altLang="ja-JP" b="0" i="1" smtClean="0">
                            <a:latin typeface="Cambria Math" panose="02040503050406030204" pitchFamily="18" charset="0"/>
                          </a:rPr>
                          <m:t>𝑧</m:t>
                        </m:r>
                      </m:e>
                      <m:sub>
                        <m:r>
                          <a:rPr kumimoji="1" lang="en-US" altLang="ja-JP" b="0" i="1" smtClean="0">
                            <a:latin typeface="Cambria Math" panose="02040503050406030204" pitchFamily="18" charset="0"/>
                          </a:rPr>
                          <m:t>0.025</m:t>
                        </m:r>
                      </m:sub>
                    </m:sSub>
                    <m:r>
                      <a:rPr kumimoji="1" lang="en-US" altLang="ja-JP" b="0" i="1" smtClean="0">
                        <a:latin typeface="Cambria Math" panose="02040503050406030204" pitchFamily="18" charset="0"/>
                      </a:rPr>
                      <m:t>=1.96</m:t>
                    </m:r>
                    <m:r>
                      <a:rPr lang="ja-JP" altLang="en-US" i="1">
                        <a:latin typeface="Cambria Math" panose="02040503050406030204" pitchFamily="18" charset="0"/>
                      </a:rPr>
                      <m:t>を用いる</m:t>
                    </m:r>
                  </m:oMath>
                </a14:m>
                <a:r>
                  <a:rPr kumimoji="1" lang="en-US" altLang="ja-JP" dirty="0"/>
                  <a:t>.</a:t>
                </a:r>
              </a:p>
            </p:txBody>
          </p:sp>
        </mc:Choice>
        <mc:Fallback xmlns="">
          <p:sp>
            <p:nvSpPr>
              <p:cNvPr id="3" name="コンテンツ プレースホルダー 2">
                <a:extLst>
                  <a:ext uri="{FF2B5EF4-FFF2-40B4-BE49-F238E27FC236}">
                    <a16:creationId xmlns:a16="http://schemas.microsoft.com/office/drawing/2014/main" id="{4EF6795D-54BC-4752-9986-D07B1C79AAB9}"/>
                  </a:ext>
                </a:extLst>
              </p:cNvPr>
              <p:cNvSpPr>
                <a:spLocks noGrp="1" noRot="1" noChangeAspect="1" noMove="1" noResize="1" noEditPoints="1" noAdjustHandles="1" noChangeArrowheads="1" noChangeShapeType="1" noTextEdit="1"/>
              </p:cNvSpPr>
              <p:nvPr>
                <p:ph idx="1"/>
              </p:nvPr>
            </p:nvSpPr>
            <p:spPr>
              <a:blipFill>
                <a:blip r:embed="rId2"/>
                <a:stretch>
                  <a:fillRect l="-2019" t="-3939" r="-81"/>
                </a:stretch>
              </a:blipFill>
            </p:spPr>
            <p:txBody>
              <a:bodyPr/>
              <a:lstStyle/>
              <a:p>
                <a:r>
                  <a:rPr lang="ja-JP" altLang="en-US">
                    <a:noFill/>
                  </a:rPr>
                  <a:t> </a:t>
                </a:r>
              </a:p>
            </p:txBody>
          </p:sp>
        </mc:Fallback>
      </mc:AlternateContent>
      <p:sp>
        <p:nvSpPr>
          <p:cNvPr id="4" name="スライド番号プレースホルダー 3">
            <a:extLst>
              <a:ext uri="{FF2B5EF4-FFF2-40B4-BE49-F238E27FC236}">
                <a16:creationId xmlns:a16="http://schemas.microsoft.com/office/drawing/2014/main" id="{43CC5837-D4D6-4C3B-B094-2DB88AEEDD3C}"/>
              </a:ext>
            </a:extLst>
          </p:cNvPr>
          <p:cNvSpPr>
            <a:spLocks noGrp="1"/>
          </p:cNvSpPr>
          <p:nvPr>
            <p:ph type="sldNum" sz="quarter" idx="12"/>
          </p:nvPr>
        </p:nvSpPr>
        <p:spPr/>
        <p:txBody>
          <a:bodyPr/>
          <a:lstStyle/>
          <a:p>
            <a:fld id="{F6B31617-83C2-4116-A292-35893FC60E85}" type="slidenum">
              <a:rPr kumimoji="1" lang="ja-JP" altLang="en-US" smtClean="0"/>
              <a:pPr/>
              <a:t>5</a:t>
            </a:fld>
            <a:endParaRPr kumimoji="1" lang="ja-JP" altLang="en-US" dirty="0"/>
          </a:p>
        </p:txBody>
      </p:sp>
    </p:spTree>
    <p:extLst>
      <p:ext uri="{BB962C8B-B14F-4D97-AF65-F5344CB8AC3E}">
        <p14:creationId xmlns:p14="http://schemas.microsoft.com/office/powerpoint/2010/main" val="1784429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624D9B5A-A8C4-43FE-97FC-0E93795D1165}"/>
              </a:ext>
            </a:extLst>
          </p:cNvPr>
          <p:cNvSpPr>
            <a:spLocks noGrp="1"/>
          </p:cNvSpPr>
          <p:nvPr>
            <p:ph type="title"/>
          </p:nvPr>
        </p:nvSpPr>
        <p:spPr/>
        <p:txBody>
          <a:bodyPr/>
          <a:lstStyle/>
          <a:p>
            <a:r>
              <a:rPr lang="en-US" altLang="ja-JP" dirty="0"/>
              <a:t>1.</a:t>
            </a:r>
            <a:r>
              <a:rPr lang="ja-JP" altLang="en-US" dirty="0"/>
              <a:t>母比率の検定</a:t>
            </a:r>
            <a:endParaRPr kumimoji="1" lang="ja-JP" altLang="en-US" dirty="0"/>
          </a:p>
        </p:txBody>
      </p:sp>
      <mc:AlternateContent xmlns:mc="http://schemas.openxmlformats.org/markup-compatibility/2006" xmlns:a14="http://schemas.microsoft.com/office/drawing/2010/main">
        <mc:Choice Requires="a14">
          <p:sp>
            <p:nvSpPr>
              <p:cNvPr id="3" name="コンテンツ プレースホルダー 2">
                <a:extLst>
                  <a:ext uri="{FF2B5EF4-FFF2-40B4-BE49-F238E27FC236}">
                    <a16:creationId xmlns:a16="http://schemas.microsoft.com/office/drawing/2014/main" id="{4E7F604F-22B8-4718-A3D6-49FA675E954C}"/>
                  </a:ext>
                </a:extLst>
              </p:cNvPr>
              <p:cNvSpPr>
                <a:spLocks noGrp="1"/>
              </p:cNvSpPr>
              <p:nvPr>
                <p:ph idx="1"/>
              </p:nvPr>
            </p:nvSpPr>
            <p:spPr/>
            <p:txBody>
              <a:bodyPr/>
              <a:lstStyle/>
              <a:p>
                <a:r>
                  <a:rPr lang="en-US" altLang="ja-JP" dirty="0"/>
                  <a:t>5.</a:t>
                </a:r>
                <a:r>
                  <a:rPr lang="ja-JP" altLang="en-US" dirty="0"/>
                  <a:t>検定統計量から結論を出す</a:t>
                </a:r>
              </a:p>
              <a:p>
                <a:pPr algn="ctr"/>
                <a14:m>
                  <m:oMath xmlns:m="http://schemas.openxmlformats.org/officeDocument/2006/math">
                    <m:acc>
                      <m:accPr>
                        <m:chr m:val="̂"/>
                        <m:ctrlPr>
                          <a:rPr kumimoji="1" lang="ja-JP" altLang="en-US" i="1" smtClean="0">
                            <a:latin typeface="Cambria Math" panose="02040503050406030204" pitchFamily="18" charset="0"/>
                          </a:rPr>
                        </m:ctrlPr>
                      </m:accPr>
                      <m:e>
                        <m:r>
                          <a:rPr kumimoji="1" lang="en-US" altLang="ja-JP" b="0" i="1" smtClean="0">
                            <a:latin typeface="Cambria Math" panose="02040503050406030204" pitchFamily="18" charset="0"/>
                          </a:rPr>
                          <m:t>𝑝</m:t>
                        </m:r>
                      </m:e>
                    </m:acc>
                  </m:oMath>
                </a14:m>
                <a:r>
                  <a:rPr kumimoji="1" lang="ja-JP" altLang="en-US" dirty="0"/>
                  <a:t> </a:t>
                </a:r>
                <a:r>
                  <a:rPr kumimoji="1" lang="en-US" altLang="ja-JP" dirty="0"/>
                  <a:t>= </a:t>
                </a:r>
                <a14:m>
                  <m:oMath xmlns:m="http://schemas.openxmlformats.org/officeDocument/2006/math">
                    <m:f>
                      <m:fPr>
                        <m:ctrlPr>
                          <a:rPr kumimoji="1" lang="en-US" altLang="ja-JP" i="1" smtClean="0">
                            <a:latin typeface="Cambria Math" panose="02040503050406030204" pitchFamily="18" charset="0"/>
                          </a:rPr>
                        </m:ctrlPr>
                      </m:fPr>
                      <m:num>
                        <m:r>
                          <a:rPr kumimoji="1" lang="en-US" altLang="ja-JP" b="0" i="1" smtClean="0">
                            <a:latin typeface="Cambria Math" panose="02040503050406030204" pitchFamily="18" charset="0"/>
                          </a:rPr>
                          <m:t>2200</m:t>
                        </m:r>
                      </m:num>
                      <m:den>
                        <m:r>
                          <a:rPr kumimoji="1" lang="en-US" altLang="ja-JP" b="0" i="1" smtClean="0">
                            <a:latin typeface="Cambria Math" panose="02040503050406030204" pitchFamily="18" charset="0"/>
                          </a:rPr>
                          <m:t>12000</m:t>
                        </m:r>
                      </m:den>
                    </m:f>
                  </m:oMath>
                </a14:m>
                <a:r>
                  <a:rPr kumimoji="1" lang="ja-JP" altLang="en-US" dirty="0"/>
                  <a:t> </a:t>
                </a:r>
                <a:r>
                  <a:rPr kumimoji="1" lang="en-US" altLang="ja-JP" dirty="0"/>
                  <a:t>= </a:t>
                </a:r>
                <a14:m>
                  <m:oMath xmlns:m="http://schemas.openxmlformats.org/officeDocument/2006/math">
                    <m:f>
                      <m:fPr>
                        <m:ctrlPr>
                          <a:rPr kumimoji="1" lang="en-US" altLang="ja-JP" i="1" smtClean="0">
                            <a:latin typeface="Cambria Math" panose="02040503050406030204" pitchFamily="18" charset="0"/>
                          </a:rPr>
                        </m:ctrlPr>
                      </m:fPr>
                      <m:num>
                        <m:r>
                          <a:rPr kumimoji="1" lang="en-US" altLang="ja-JP" b="0" i="1" smtClean="0">
                            <a:latin typeface="Cambria Math" panose="02040503050406030204" pitchFamily="18" charset="0"/>
                          </a:rPr>
                          <m:t>11</m:t>
                        </m:r>
                      </m:num>
                      <m:den>
                        <m:r>
                          <a:rPr kumimoji="1" lang="en-US" altLang="ja-JP" b="0" i="1" smtClean="0">
                            <a:latin typeface="Cambria Math" panose="02040503050406030204" pitchFamily="18" charset="0"/>
                          </a:rPr>
                          <m:t>60</m:t>
                        </m:r>
                      </m:den>
                    </m:f>
                  </m:oMath>
                </a14:m>
                <a:r>
                  <a:rPr kumimoji="1" lang="ja-JP" altLang="en-US" dirty="0"/>
                  <a:t>， </a:t>
                </a:r>
                <a14:m>
                  <m:oMath xmlns:m="http://schemas.openxmlformats.org/officeDocument/2006/math">
                    <m:sSub>
                      <m:sSubPr>
                        <m:ctrlPr>
                          <a:rPr kumimoji="1" lang="en-US" altLang="ja-JP" i="1" dirty="0" smtClean="0">
                            <a:latin typeface="Cambria Math" panose="02040503050406030204" pitchFamily="18" charset="0"/>
                          </a:rPr>
                        </m:ctrlPr>
                      </m:sSubPr>
                      <m:e>
                        <m:r>
                          <a:rPr kumimoji="1" lang="en-US" altLang="ja-JP" b="0" i="1" dirty="0" smtClean="0">
                            <a:latin typeface="Cambria Math" panose="02040503050406030204" pitchFamily="18" charset="0"/>
                          </a:rPr>
                          <m:t>𝑝</m:t>
                        </m:r>
                      </m:e>
                      <m:sub>
                        <m:r>
                          <a:rPr kumimoji="1" lang="en-US" altLang="ja-JP" b="0" i="1" dirty="0" smtClean="0">
                            <a:latin typeface="Cambria Math" panose="02040503050406030204" pitchFamily="18" charset="0"/>
                          </a:rPr>
                          <m:t>0</m:t>
                        </m:r>
                      </m:sub>
                    </m:sSub>
                  </m:oMath>
                </a14:m>
                <a:r>
                  <a:rPr kumimoji="1" lang="ja-JP" altLang="en-US" dirty="0"/>
                  <a:t> </a:t>
                </a:r>
                <a:r>
                  <a:rPr kumimoji="1" lang="en-US" altLang="ja-JP" dirty="0"/>
                  <a:t>= </a:t>
                </a:r>
                <a14:m>
                  <m:oMath xmlns:m="http://schemas.openxmlformats.org/officeDocument/2006/math">
                    <m:f>
                      <m:fPr>
                        <m:ctrlPr>
                          <a:rPr kumimoji="1" lang="en-US" altLang="ja-JP" i="1" smtClean="0">
                            <a:latin typeface="Cambria Math" panose="02040503050406030204" pitchFamily="18" charset="0"/>
                          </a:rPr>
                        </m:ctrlPr>
                      </m:fPr>
                      <m:num>
                        <m:r>
                          <a:rPr kumimoji="1" lang="en-US" altLang="ja-JP" b="0" i="1" smtClean="0">
                            <a:latin typeface="Cambria Math" panose="02040503050406030204" pitchFamily="18" charset="0"/>
                          </a:rPr>
                          <m:t>1</m:t>
                        </m:r>
                      </m:num>
                      <m:den>
                        <m:r>
                          <a:rPr kumimoji="1" lang="en-US" altLang="ja-JP" b="0" i="1" smtClean="0">
                            <a:latin typeface="Cambria Math" panose="02040503050406030204" pitchFamily="18" charset="0"/>
                          </a:rPr>
                          <m:t>6</m:t>
                        </m:r>
                      </m:den>
                    </m:f>
                  </m:oMath>
                </a14:m>
                <a:r>
                  <a:rPr kumimoji="1" lang="ja-JP" altLang="en-US" dirty="0"/>
                  <a:t>， </a:t>
                </a:r>
                <a14:m>
                  <m:oMath xmlns:m="http://schemas.openxmlformats.org/officeDocument/2006/math">
                    <m:r>
                      <a:rPr kumimoji="1" lang="en-US" altLang="ja-JP" i="1" dirty="0" smtClean="0">
                        <a:latin typeface="Cambria Math" panose="02040503050406030204" pitchFamily="18" charset="0"/>
                      </a:rPr>
                      <m:t>𝑛</m:t>
                    </m:r>
                    <m:r>
                      <a:rPr kumimoji="1" lang="en-US" altLang="ja-JP" i="1" dirty="0" smtClean="0">
                        <a:latin typeface="Cambria Math" panose="02040503050406030204" pitchFamily="18" charset="0"/>
                      </a:rPr>
                      <m:t> = 12000</m:t>
                    </m:r>
                  </m:oMath>
                </a14:m>
                <a:endParaRPr kumimoji="1" lang="en-US" altLang="ja-JP" dirty="0"/>
              </a:p>
              <a:p>
                <a:pPr algn="ctr"/>
                <a14:m>
                  <m:oMath xmlns:m="http://schemas.openxmlformats.org/officeDocument/2006/math">
                    <m:r>
                      <a:rPr lang="en-US" altLang="ja-JP" i="1">
                        <a:latin typeface="Cambria Math" panose="02040503050406030204" pitchFamily="18" charset="0"/>
                      </a:rPr>
                      <m:t>𝑧</m:t>
                    </m:r>
                  </m:oMath>
                </a14:m>
                <a:r>
                  <a:rPr lang="en-US" altLang="ja-JP" dirty="0"/>
                  <a:t> = </a:t>
                </a:r>
                <a14:m>
                  <m:oMath xmlns:m="http://schemas.openxmlformats.org/officeDocument/2006/math">
                    <m:f>
                      <m:fPr>
                        <m:ctrlPr>
                          <a:rPr lang="en-US" altLang="ja-JP" i="1">
                            <a:latin typeface="Cambria Math" panose="02040503050406030204" pitchFamily="18" charset="0"/>
                          </a:rPr>
                        </m:ctrlPr>
                      </m:fPr>
                      <m:num>
                        <m:f>
                          <m:fPr>
                            <m:ctrlPr>
                              <a:rPr lang="en-US" altLang="ja-JP" i="1">
                                <a:latin typeface="Cambria Math" panose="02040503050406030204" pitchFamily="18" charset="0"/>
                              </a:rPr>
                            </m:ctrlPr>
                          </m:fPr>
                          <m:num>
                            <m:r>
                              <a:rPr lang="en-US" altLang="ja-JP" i="1">
                                <a:latin typeface="Cambria Math" panose="02040503050406030204" pitchFamily="18" charset="0"/>
                              </a:rPr>
                              <m:t>11</m:t>
                            </m:r>
                          </m:num>
                          <m:den>
                            <m:r>
                              <a:rPr lang="en-US" altLang="ja-JP" i="1">
                                <a:latin typeface="Cambria Math" panose="02040503050406030204" pitchFamily="18" charset="0"/>
                              </a:rPr>
                              <m:t>60</m:t>
                            </m:r>
                          </m:den>
                        </m:f>
                        <m:r>
                          <a:rPr lang="en-US" altLang="ja-JP" b="0" i="1" smtClean="0">
                            <a:latin typeface="Cambria Math" panose="02040503050406030204" pitchFamily="18" charset="0"/>
                          </a:rPr>
                          <m:t> </m:t>
                        </m:r>
                        <m:r>
                          <a:rPr lang="en-US" altLang="ja-JP" i="1">
                            <a:latin typeface="Cambria Math" panose="02040503050406030204" pitchFamily="18" charset="0"/>
                          </a:rPr>
                          <m:t>−</m:t>
                        </m:r>
                        <m:r>
                          <m:rPr>
                            <m:nor/>
                          </m:rPr>
                          <a:rPr lang="en-US" altLang="ja-JP" dirty="0"/>
                          <m:t> </m:t>
                        </m:r>
                        <m:f>
                          <m:fPr>
                            <m:ctrlPr>
                              <a:rPr lang="en-US" altLang="ja-JP" i="1">
                                <a:latin typeface="Cambria Math" panose="02040503050406030204" pitchFamily="18" charset="0"/>
                              </a:rPr>
                            </m:ctrlPr>
                          </m:fPr>
                          <m:num>
                            <m:r>
                              <a:rPr lang="en-US" altLang="ja-JP" i="1">
                                <a:latin typeface="Cambria Math" panose="02040503050406030204" pitchFamily="18" charset="0"/>
                              </a:rPr>
                              <m:t>1</m:t>
                            </m:r>
                          </m:num>
                          <m:den>
                            <m:r>
                              <a:rPr lang="en-US" altLang="ja-JP" i="1">
                                <a:latin typeface="Cambria Math" panose="02040503050406030204" pitchFamily="18" charset="0"/>
                              </a:rPr>
                              <m:t>6</m:t>
                            </m:r>
                          </m:den>
                        </m:f>
                      </m:num>
                      <m:den>
                        <m:rad>
                          <m:radPr>
                            <m:degHide m:val="on"/>
                            <m:ctrlPr>
                              <a:rPr lang="en-US" altLang="ja-JP" i="1">
                                <a:latin typeface="Cambria Math" panose="02040503050406030204" pitchFamily="18" charset="0"/>
                              </a:rPr>
                            </m:ctrlPr>
                          </m:radPr>
                          <m:deg/>
                          <m:e>
                            <m:f>
                              <m:fPr>
                                <m:ctrlPr>
                                  <a:rPr lang="en-US" altLang="ja-JP" i="1">
                                    <a:latin typeface="Cambria Math" panose="02040503050406030204" pitchFamily="18" charset="0"/>
                                  </a:rPr>
                                </m:ctrlPr>
                              </m:fPr>
                              <m:num>
                                <m:f>
                                  <m:fPr>
                                    <m:ctrlPr>
                                      <a:rPr lang="en-US" altLang="ja-JP" i="1">
                                        <a:latin typeface="Cambria Math" panose="02040503050406030204" pitchFamily="18" charset="0"/>
                                      </a:rPr>
                                    </m:ctrlPr>
                                  </m:fPr>
                                  <m:num>
                                    <m:r>
                                      <a:rPr lang="en-US" altLang="ja-JP" i="1">
                                        <a:latin typeface="Cambria Math" panose="02040503050406030204" pitchFamily="18" charset="0"/>
                                      </a:rPr>
                                      <m:t>1</m:t>
                                    </m:r>
                                  </m:num>
                                  <m:den>
                                    <m:r>
                                      <a:rPr lang="en-US" altLang="ja-JP" i="1">
                                        <a:latin typeface="Cambria Math" panose="02040503050406030204" pitchFamily="18" charset="0"/>
                                      </a:rPr>
                                      <m:t>6</m:t>
                                    </m:r>
                                  </m:den>
                                </m:f>
                                <m:r>
                                  <a:rPr lang="en-US" altLang="ja-JP" i="1">
                                    <a:latin typeface="Cambria Math" panose="02040503050406030204" pitchFamily="18" charset="0"/>
                                  </a:rPr>
                                  <m:t>(1 −</m:t>
                                </m:r>
                                <m:r>
                                  <m:rPr>
                                    <m:nor/>
                                  </m:rPr>
                                  <a:rPr lang="en-US" altLang="ja-JP" dirty="0"/>
                                  <m:t> </m:t>
                                </m:r>
                                <m:f>
                                  <m:fPr>
                                    <m:ctrlPr>
                                      <a:rPr lang="en-US" altLang="ja-JP" i="1">
                                        <a:latin typeface="Cambria Math" panose="02040503050406030204" pitchFamily="18" charset="0"/>
                                      </a:rPr>
                                    </m:ctrlPr>
                                  </m:fPr>
                                  <m:num>
                                    <m:r>
                                      <a:rPr lang="en-US" altLang="ja-JP" i="1">
                                        <a:latin typeface="Cambria Math" panose="02040503050406030204" pitchFamily="18" charset="0"/>
                                      </a:rPr>
                                      <m:t>1</m:t>
                                    </m:r>
                                  </m:num>
                                  <m:den>
                                    <m:r>
                                      <a:rPr lang="en-US" altLang="ja-JP" i="1">
                                        <a:latin typeface="Cambria Math" panose="02040503050406030204" pitchFamily="18" charset="0"/>
                                      </a:rPr>
                                      <m:t>6</m:t>
                                    </m:r>
                                  </m:den>
                                </m:f>
                                <m:r>
                                  <a:rPr lang="en-US" altLang="ja-JP" i="1">
                                    <a:latin typeface="Cambria Math" panose="02040503050406030204" pitchFamily="18" charset="0"/>
                                  </a:rPr>
                                  <m:t>)</m:t>
                                </m:r>
                              </m:num>
                              <m:den>
                                <m:r>
                                  <a:rPr lang="en-US" altLang="ja-JP" b="0" i="1" smtClean="0">
                                    <a:latin typeface="Cambria Math" panose="02040503050406030204" pitchFamily="18" charset="0"/>
                                  </a:rPr>
                                  <m:t>12000</m:t>
                                </m:r>
                              </m:den>
                            </m:f>
                          </m:e>
                        </m:rad>
                      </m:den>
                    </m:f>
                  </m:oMath>
                </a14:m>
                <a:r>
                  <a:rPr kumimoji="1" lang="ja-JP" altLang="en-US" dirty="0"/>
                  <a:t> ≒ </a:t>
                </a:r>
                <a14:m>
                  <m:oMath xmlns:m="http://schemas.openxmlformats.org/officeDocument/2006/math">
                    <m:r>
                      <a:rPr kumimoji="1" lang="en-US" altLang="ja-JP" i="1" dirty="0" smtClean="0">
                        <a:latin typeface="Cambria Math" panose="02040503050406030204" pitchFamily="18" charset="0"/>
                      </a:rPr>
                      <m:t>4.899</m:t>
                    </m:r>
                  </m:oMath>
                </a14:m>
                <a:r>
                  <a:rPr kumimoji="1" lang="en-US" altLang="ja-JP" dirty="0"/>
                  <a:t> </a:t>
                </a:r>
                <a:r>
                  <a:rPr lang="en-US" altLang="ja-JP" dirty="0"/>
                  <a:t>&gt; </a:t>
                </a:r>
                <a14:m>
                  <m:oMath xmlns:m="http://schemas.openxmlformats.org/officeDocument/2006/math">
                    <m:r>
                      <a:rPr lang="en-US" altLang="ja-JP" i="1" dirty="0" smtClean="0">
                        <a:latin typeface="Cambria Math" panose="02040503050406030204" pitchFamily="18" charset="0"/>
                      </a:rPr>
                      <m:t>1.96</m:t>
                    </m:r>
                  </m:oMath>
                </a14:m>
                <a:endParaRPr kumimoji="1" lang="en-US" altLang="ja-JP" dirty="0"/>
              </a:p>
            </p:txBody>
          </p:sp>
        </mc:Choice>
        <mc:Fallback xmlns="">
          <p:sp>
            <p:nvSpPr>
              <p:cNvPr id="3" name="コンテンツ プレースホルダー 2">
                <a:extLst>
                  <a:ext uri="{FF2B5EF4-FFF2-40B4-BE49-F238E27FC236}">
                    <a16:creationId xmlns:a16="http://schemas.microsoft.com/office/drawing/2014/main" id="{4E7F604F-22B8-4718-A3D6-49FA675E954C}"/>
                  </a:ext>
                </a:extLst>
              </p:cNvPr>
              <p:cNvSpPr>
                <a:spLocks noGrp="1" noRot="1" noChangeAspect="1" noMove="1" noResize="1" noEditPoints="1" noAdjustHandles="1" noChangeArrowheads="1" noChangeShapeType="1" noTextEdit="1"/>
              </p:cNvSpPr>
              <p:nvPr>
                <p:ph idx="1"/>
              </p:nvPr>
            </p:nvSpPr>
            <p:spPr>
              <a:blipFill>
                <a:blip r:embed="rId2"/>
                <a:stretch>
                  <a:fillRect l="-2019" t="-3939"/>
                </a:stretch>
              </a:blipFill>
            </p:spPr>
            <p:txBody>
              <a:bodyPr/>
              <a:lstStyle/>
              <a:p>
                <a:r>
                  <a:rPr lang="ja-JP" altLang="en-US">
                    <a:noFill/>
                  </a:rPr>
                  <a:t> </a:t>
                </a:r>
              </a:p>
            </p:txBody>
          </p:sp>
        </mc:Fallback>
      </mc:AlternateContent>
      <p:sp>
        <p:nvSpPr>
          <p:cNvPr id="4" name="スライド番号プレースホルダー 3">
            <a:extLst>
              <a:ext uri="{FF2B5EF4-FFF2-40B4-BE49-F238E27FC236}">
                <a16:creationId xmlns:a16="http://schemas.microsoft.com/office/drawing/2014/main" id="{0013F52F-D3C0-4417-A803-DBBA4D0C89F0}"/>
              </a:ext>
            </a:extLst>
          </p:cNvPr>
          <p:cNvSpPr>
            <a:spLocks noGrp="1"/>
          </p:cNvSpPr>
          <p:nvPr>
            <p:ph type="sldNum" sz="quarter" idx="12"/>
          </p:nvPr>
        </p:nvSpPr>
        <p:spPr/>
        <p:txBody>
          <a:bodyPr/>
          <a:lstStyle/>
          <a:p>
            <a:fld id="{F6B31617-83C2-4116-A292-35893FC60E85}" type="slidenum">
              <a:rPr kumimoji="1" lang="ja-JP" altLang="en-US" smtClean="0"/>
              <a:pPr/>
              <a:t>6</a:t>
            </a:fld>
            <a:endParaRPr kumimoji="1" lang="ja-JP" altLang="en-US" dirty="0"/>
          </a:p>
        </p:txBody>
      </p:sp>
    </p:spTree>
    <p:extLst>
      <p:ext uri="{BB962C8B-B14F-4D97-AF65-F5344CB8AC3E}">
        <p14:creationId xmlns:p14="http://schemas.microsoft.com/office/powerpoint/2010/main" val="258982938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131CC7C6-A3A8-4660-9821-EFF393653931}"/>
              </a:ext>
            </a:extLst>
          </p:cNvPr>
          <p:cNvSpPr>
            <a:spLocks noGrp="1"/>
          </p:cNvSpPr>
          <p:nvPr>
            <p:ph type="title"/>
          </p:nvPr>
        </p:nvSpPr>
        <p:spPr/>
        <p:txBody>
          <a:bodyPr/>
          <a:lstStyle/>
          <a:p>
            <a:r>
              <a:rPr lang="en-US" altLang="ja-JP" dirty="0"/>
              <a:t>1.</a:t>
            </a:r>
            <a:r>
              <a:rPr lang="ja-JP" altLang="en-US" dirty="0"/>
              <a:t>母比率の検定</a:t>
            </a:r>
            <a:endParaRPr kumimoji="1" lang="ja-JP" altLang="en-US" dirty="0"/>
          </a:p>
        </p:txBody>
      </p:sp>
      <mc:AlternateContent xmlns:mc="http://schemas.openxmlformats.org/markup-compatibility/2006" xmlns:a14="http://schemas.microsoft.com/office/drawing/2010/main">
        <mc:Choice Requires="a14">
          <p:sp>
            <p:nvSpPr>
              <p:cNvPr id="3" name="コンテンツ プレースホルダー 2">
                <a:extLst>
                  <a:ext uri="{FF2B5EF4-FFF2-40B4-BE49-F238E27FC236}">
                    <a16:creationId xmlns:a16="http://schemas.microsoft.com/office/drawing/2014/main" id="{7382980F-393E-406C-85AA-65BAB2862AE3}"/>
                  </a:ext>
                </a:extLst>
              </p:cNvPr>
              <p:cNvSpPr>
                <a:spLocks noGrp="1"/>
              </p:cNvSpPr>
              <p:nvPr>
                <p:ph idx="1"/>
              </p:nvPr>
            </p:nvSpPr>
            <p:spPr/>
            <p:txBody>
              <a:bodyPr/>
              <a:lstStyle/>
              <a:p>
                <a14:m>
                  <m:oMath xmlns:m="http://schemas.openxmlformats.org/officeDocument/2006/math">
                    <m:r>
                      <a:rPr lang="en-US" altLang="ja-JP" i="1" dirty="0">
                        <a:latin typeface="Cambria Math" panose="02040503050406030204" pitchFamily="18" charset="0"/>
                      </a:rPr>
                      <m:t>𝑧</m:t>
                    </m:r>
                  </m:oMath>
                </a14:m>
                <a:r>
                  <a:rPr lang="ja-JP" altLang="en-US" dirty="0"/>
                  <a:t>は棄却域に入っていることから，「有意水準</a:t>
                </a:r>
                <a:r>
                  <a:rPr lang="en-US" altLang="ja-JP" dirty="0"/>
                  <a:t>5%</a:t>
                </a:r>
                <a:r>
                  <a:rPr lang="ja-JP" altLang="en-US" dirty="0"/>
                  <a:t>において，帰無仮説</a:t>
                </a:r>
                <a14:m>
                  <m:oMath xmlns:m="http://schemas.openxmlformats.org/officeDocument/2006/math">
                    <m:sSub>
                      <m:sSubPr>
                        <m:ctrlPr>
                          <a:rPr lang="en-US" altLang="ja-JP" i="1">
                            <a:latin typeface="Cambria Math" panose="02040503050406030204" pitchFamily="18" charset="0"/>
                          </a:rPr>
                        </m:ctrlPr>
                      </m:sSubPr>
                      <m:e>
                        <m:r>
                          <a:rPr lang="en-US" altLang="ja-JP" i="1">
                            <a:latin typeface="Cambria Math" panose="02040503050406030204" pitchFamily="18" charset="0"/>
                          </a:rPr>
                          <m:t>𝐻</m:t>
                        </m:r>
                      </m:e>
                      <m:sub>
                        <m:r>
                          <a:rPr lang="en-US" altLang="ja-JP" i="1">
                            <a:latin typeface="Cambria Math" panose="02040503050406030204" pitchFamily="18" charset="0"/>
                          </a:rPr>
                          <m:t>0</m:t>
                        </m:r>
                      </m:sub>
                    </m:sSub>
                  </m:oMath>
                </a14:m>
                <a:r>
                  <a:rPr lang="ja-JP" altLang="en-US" dirty="0"/>
                  <a:t>を棄却し，対立仮説</a:t>
                </a:r>
                <a14:m>
                  <m:oMath xmlns:m="http://schemas.openxmlformats.org/officeDocument/2006/math">
                    <m:sSub>
                      <m:sSubPr>
                        <m:ctrlPr>
                          <a:rPr lang="en-US" altLang="ja-JP" i="1">
                            <a:latin typeface="Cambria Math" panose="02040503050406030204" pitchFamily="18" charset="0"/>
                          </a:rPr>
                        </m:ctrlPr>
                      </m:sSubPr>
                      <m:e>
                        <m:r>
                          <a:rPr lang="en-US" altLang="ja-JP" i="1">
                            <a:latin typeface="Cambria Math" panose="02040503050406030204" pitchFamily="18" charset="0"/>
                          </a:rPr>
                          <m:t>𝐻</m:t>
                        </m:r>
                      </m:e>
                      <m:sub>
                        <m:r>
                          <a:rPr lang="en-US" altLang="ja-JP" i="1">
                            <a:latin typeface="Cambria Math" panose="02040503050406030204" pitchFamily="18" charset="0"/>
                          </a:rPr>
                          <m:t>1</m:t>
                        </m:r>
                      </m:sub>
                    </m:sSub>
                  </m:oMath>
                </a14:m>
                <a:r>
                  <a:rPr lang="ja-JP" altLang="en-US" dirty="0"/>
                  <a:t>を採択する」という結果になる</a:t>
                </a:r>
                <a:r>
                  <a:rPr lang="en-US" altLang="ja-JP" dirty="0"/>
                  <a:t>.</a:t>
                </a:r>
              </a:p>
              <a:p>
                <a:r>
                  <a:rPr lang="ja-JP" altLang="en-US" dirty="0"/>
                  <a:t>したがって，このサイコロの</a:t>
                </a:r>
                <a:r>
                  <a:rPr lang="en-US" altLang="ja-JP" dirty="0"/>
                  <a:t>1</a:t>
                </a:r>
                <a:r>
                  <a:rPr lang="ja-JP" altLang="en-US" dirty="0"/>
                  <a:t>が出る確率は</a:t>
                </a:r>
                <a:r>
                  <a:rPr lang="en-US" altLang="ja-JP" dirty="0"/>
                  <a:t>1/6</a:t>
                </a:r>
                <a:r>
                  <a:rPr lang="ja-JP" altLang="en-US" dirty="0"/>
                  <a:t>ではない，つまりこのサイコロは</a:t>
                </a:r>
                <a:r>
                  <a:rPr lang="en-US" altLang="ja-JP" dirty="0"/>
                  <a:t>1</a:t>
                </a:r>
                <a:r>
                  <a:rPr lang="ja-JP" altLang="en-US" dirty="0"/>
                  <a:t>の出やすさに関して歪んでいる」と結論づけられる</a:t>
                </a:r>
                <a:r>
                  <a:rPr lang="en-US" altLang="ja-JP" dirty="0"/>
                  <a:t>.</a:t>
                </a:r>
                <a:endParaRPr lang="ja-JP" altLang="en-US" dirty="0"/>
              </a:p>
              <a:p>
                <a:endParaRPr kumimoji="1" lang="ja-JP" altLang="en-US" dirty="0"/>
              </a:p>
            </p:txBody>
          </p:sp>
        </mc:Choice>
        <mc:Fallback xmlns="">
          <p:sp>
            <p:nvSpPr>
              <p:cNvPr id="3" name="コンテンツ プレースホルダー 2">
                <a:extLst>
                  <a:ext uri="{FF2B5EF4-FFF2-40B4-BE49-F238E27FC236}">
                    <a16:creationId xmlns:a16="http://schemas.microsoft.com/office/drawing/2014/main" id="{7382980F-393E-406C-85AA-65BAB2862AE3}"/>
                  </a:ext>
                </a:extLst>
              </p:cNvPr>
              <p:cNvSpPr>
                <a:spLocks noGrp="1" noRot="1" noChangeAspect="1" noMove="1" noResize="1" noEditPoints="1" noAdjustHandles="1" noChangeArrowheads="1" noChangeShapeType="1" noTextEdit="1"/>
              </p:cNvSpPr>
              <p:nvPr>
                <p:ph idx="1"/>
              </p:nvPr>
            </p:nvSpPr>
            <p:spPr>
              <a:blipFill>
                <a:blip r:embed="rId2"/>
                <a:stretch>
                  <a:fillRect l="-2019" t="-3636" r="-2666"/>
                </a:stretch>
              </a:blipFill>
            </p:spPr>
            <p:txBody>
              <a:bodyPr/>
              <a:lstStyle/>
              <a:p>
                <a:r>
                  <a:rPr lang="ja-JP" altLang="en-US">
                    <a:noFill/>
                  </a:rPr>
                  <a:t> </a:t>
                </a:r>
              </a:p>
            </p:txBody>
          </p:sp>
        </mc:Fallback>
      </mc:AlternateContent>
      <p:sp>
        <p:nvSpPr>
          <p:cNvPr id="4" name="スライド番号プレースホルダー 3">
            <a:extLst>
              <a:ext uri="{FF2B5EF4-FFF2-40B4-BE49-F238E27FC236}">
                <a16:creationId xmlns:a16="http://schemas.microsoft.com/office/drawing/2014/main" id="{C3B8A070-5251-40C1-9AC2-02AF473E9955}"/>
              </a:ext>
            </a:extLst>
          </p:cNvPr>
          <p:cNvSpPr>
            <a:spLocks noGrp="1"/>
          </p:cNvSpPr>
          <p:nvPr>
            <p:ph type="sldNum" sz="quarter" idx="12"/>
          </p:nvPr>
        </p:nvSpPr>
        <p:spPr/>
        <p:txBody>
          <a:bodyPr/>
          <a:lstStyle/>
          <a:p>
            <a:fld id="{F6B31617-83C2-4116-A292-35893FC60E85}" type="slidenum">
              <a:rPr kumimoji="1" lang="ja-JP" altLang="en-US" smtClean="0"/>
              <a:pPr/>
              <a:t>7</a:t>
            </a:fld>
            <a:endParaRPr kumimoji="1" lang="ja-JP" altLang="en-US" dirty="0"/>
          </a:p>
        </p:txBody>
      </p:sp>
    </p:spTree>
    <p:extLst>
      <p:ext uri="{BB962C8B-B14F-4D97-AF65-F5344CB8AC3E}">
        <p14:creationId xmlns:p14="http://schemas.microsoft.com/office/powerpoint/2010/main" val="348592829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FF5BF17D-609D-4DBE-A661-60E260CFD1D8}"/>
              </a:ext>
            </a:extLst>
          </p:cNvPr>
          <p:cNvSpPr>
            <a:spLocks noGrp="1"/>
          </p:cNvSpPr>
          <p:nvPr>
            <p:ph type="title"/>
          </p:nvPr>
        </p:nvSpPr>
        <p:spPr/>
        <p:txBody>
          <a:bodyPr/>
          <a:lstStyle/>
          <a:p>
            <a:r>
              <a:rPr kumimoji="1" lang="en-US" altLang="ja-JP" dirty="0"/>
              <a:t>2.</a:t>
            </a:r>
            <a:r>
              <a:rPr kumimoji="1" lang="ja-JP" altLang="en-US" dirty="0"/>
              <a:t>二項分布を用いた検定</a:t>
            </a:r>
          </a:p>
        </p:txBody>
      </p:sp>
      <mc:AlternateContent xmlns:mc="http://schemas.openxmlformats.org/markup-compatibility/2006" xmlns:a14="http://schemas.microsoft.com/office/drawing/2010/main">
        <mc:Choice Requires="a14">
          <p:sp>
            <p:nvSpPr>
              <p:cNvPr id="3" name="コンテンツ プレースホルダー 2">
                <a:extLst>
                  <a:ext uri="{FF2B5EF4-FFF2-40B4-BE49-F238E27FC236}">
                    <a16:creationId xmlns:a16="http://schemas.microsoft.com/office/drawing/2014/main" id="{591A509D-E7CB-4CF0-94E3-3F4A704D104E}"/>
                  </a:ext>
                </a:extLst>
              </p:cNvPr>
              <p:cNvSpPr>
                <a:spLocks noGrp="1"/>
              </p:cNvSpPr>
              <p:nvPr>
                <p:ph idx="1"/>
              </p:nvPr>
            </p:nvSpPr>
            <p:spPr/>
            <p:txBody>
              <a:bodyPr/>
              <a:lstStyle/>
              <a:p>
                <a:r>
                  <a:rPr kumimoji="1" lang="en-US" altLang="ja-JP" dirty="0"/>
                  <a:t>1</a:t>
                </a:r>
                <a:r>
                  <a:rPr kumimoji="1" lang="ja-JP" altLang="en-US" dirty="0"/>
                  <a:t>と同じ例題について二項分布を用いて検定を行う</a:t>
                </a:r>
                <a:endParaRPr kumimoji="1" lang="en-US" altLang="ja-JP" dirty="0"/>
              </a:p>
              <a:p>
                <a:endParaRPr lang="en-US" altLang="ja-JP" dirty="0"/>
              </a:p>
              <a:p>
                <a:r>
                  <a:rPr kumimoji="1" lang="ja-JP" altLang="en-US" dirty="0"/>
                  <a:t>サイコロを投げて</a:t>
                </a:r>
                <a:r>
                  <a:rPr kumimoji="1" lang="en-US" altLang="ja-JP" dirty="0"/>
                  <a:t>1</a:t>
                </a:r>
                <a:r>
                  <a:rPr kumimoji="1" lang="ja-JP" altLang="en-US" dirty="0"/>
                  <a:t>が出るか，出ないかという試行は</a:t>
                </a:r>
                <a:r>
                  <a:rPr kumimoji="1" lang="en-US" altLang="ja-JP" dirty="0"/>
                  <a:t>2</a:t>
                </a:r>
                <a:r>
                  <a:rPr kumimoji="1" lang="ja-JP" altLang="en-US" dirty="0"/>
                  <a:t>種類の結果しか得られないので，サイコロを</a:t>
                </a:r>
                <a14:m>
                  <m:oMath xmlns:m="http://schemas.openxmlformats.org/officeDocument/2006/math">
                    <m:r>
                      <a:rPr kumimoji="1" lang="en-US" altLang="ja-JP" i="1" dirty="0" smtClean="0">
                        <a:latin typeface="Cambria Math" panose="02040503050406030204" pitchFamily="18" charset="0"/>
                      </a:rPr>
                      <m:t>𝑛</m:t>
                    </m:r>
                  </m:oMath>
                </a14:m>
                <a:r>
                  <a:rPr lang="ja-JP" altLang="en-US" dirty="0"/>
                  <a:t>回投げたときに</a:t>
                </a:r>
                <a14:m>
                  <m:oMath xmlns:m="http://schemas.openxmlformats.org/officeDocument/2006/math">
                    <m:r>
                      <a:rPr lang="en-US" altLang="ja-JP" i="1" dirty="0" smtClean="0">
                        <a:latin typeface="Cambria Math" panose="02040503050406030204" pitchFamily="18" charset="0"/>
                      </a:rPr>
                      <m:t>𝑥</m:t>
                    </m:r>
                  </m:oMath>
                </a14:m>
                <a:r>
                  <a:rPr lang="ja-JP" altLang="en-US" dirty="0"/>
                  <a:t>回</a:t>
                </a:r>
                <a:r>
                  <a:rPr lang="en-US" altLang="ja-JP" dirty="0"/>
                  <a:t>1</a:t>
                </a:r>
                <a:r>
                  <a:rPr lang="ja-JP" altLang="en-US" dirty="0"/>
                  <a:t>が出る確率</a:t>
                </a:r>
                <a14:m>
                  <m:oMath xmlns:m="http://schemas.openxmlformats.org/officeDocument/2006/math">
                    <m:r>
                      <a:rPr lang="en-US" altLang="ja-JP" i="1" dirty="0" smtClean="0">
                        <a:latin typeface="Cambria Math" panose="02040503050406030204" pitchFamily="18" charset="0"/>
                      </a:rPr>
                      <m:t>𝑓</m:t>
                    </m:r>
                    <m:r>
                      <a:rPr lang="en-US" altLang="ja-JP" i="1" dirty="0" smtClean="0">
                        <a:latin typeface="Cambria Math" panose="02040503050406030204" pitchFamily="18" charset="0"/>
                      </a:rPr>
                      <m:t>(</m:t>
                    </m:r>
                    <m:r>
                      <a:rPr lang="en-US" altLang="ja-JP" i="1" dirty="0" smtClean="0">
                        <a:latin typeface="Cambria Math" panose="02040503050406030204" pitchFamily="18" charset="0"/>
                      </a:rPr>
                      <m:t>𝑥</m:t>
                    </m:r>
                    <m:r>
                      <a:rPr lang="en-US" altLang="ja-JP" i="1" dirty="0" smtClean="0">
                        <a:latin typeface="Cambria Math" panose="02040503050406030204" pitchFamily="18" charset="0"/>
                      </a:rPr>
                      <m:t>)</m:t>
                    </m:r>
                  </m:oMath>
                </a14:m>
                <a:r>
                  <a:rPr lang="ja-JP" altLang="en-US" dirty="0"/>
                  <a:t>は二項分布に従う</a:t>
                </a:r>
                <a:r>
                  <a:rPr lang="en-US" altLang="ja-JP" dirty="0"/>
                  <a:t>.</a:t>
                </a:r>
                <a:endParaRPr kumimoji="1" lang="ja-JP" altLang="en-US" dirty="0"/>
              </a:p>
            </p:txBody>
          </p:sp>
        </mc:Choice>
        <mc:Fallback xmlns="">
          <p:sp>
            <p:nvSpPr>
              <p:cNvPr id="3" name="コンテンツ プレースホルダー 2">
                <a:extLst>
                  <a:ext uri="{FF2B5EF4-FFF2-40B4-BE49-F238E27FC236}">
                    <a16:creationId xmlns:a16="http://schemas.microsoft.com/office/drawing/2014/main" id="{591A509D-E7CB-4CF0-94E3-3F4A704D104E}"/>
                  </a:ext>
                </a:extLst>
              </p:cNvPr>
              <p:cNvSpPr>
                <a:spLocks noGrp="1" noRot="1" noChangeAspect="1" noMove="1" noResize="1" noEditPoints="1" noAdjustHandles="1" noChangeArrowheads="1" noChangeShapeType="1" noTextEdit="1"/>
              </p:cNvSpPr>
              <p:nvPr>
                <p:ph idx="1"/>
              </p:nvPr>
            </p:nvSpPr>
            <p:spPr>
              <a:blipFill>
                <a:blip r:embed="rId2"/>
                <a:stretch>
                  <a:fillRect l="-2019" t="-3939" r="-3231"/>
                </a:stretch>
              </a:blipFill>
            </p:spPr>
            <p:txBody>
              <a:bodyPr/>
              <a:lstStyle/>
              <a:p>
                <a:r>
                  <a:rPr lang="ja-JP" altLang="en-US">
                    <a:noFill/>
                  </a:rPr>
                  <a:t> </a:t>
                </a:r>
              </a:p>
            </p:txBody>
          </p:sp>
        </mc:Fallback>
      </mc:AlternateContent>
      <p:sp>
        <p:nvSpPr>
          <p:cNvPr id="4" name="スライド番号プレースホルダー 3">
            <a:extLst>
              <a:ext uri="{FF2B5EF4-FFF2-40B4-BE49-F238E27FC236}">
                <a16:creationId xmlns:a16="http://schemas.microsoft.com/office/drawing/2014/main" id="{14B57AA7-F25B-4B18-8FD0-E02512228D9A}"/>
              </a:ext>
            </a:extLst>
          </p:cNvPr>
          <p:cNvSpPr>
            <a:spLocks noGrp="1"/>
          </p:cNvSpPr>
          <p:nvPr>
            <p:ph type="sldNum" sz="quarter" idx="12"/>
          </p:nvPr>
        </p:nvSpPr>
        <p:spPr/>
        <p:txBody>
          <a:bodyPr/>
          <a:lstStyle/>
          <a:p>
            <a:fld id="{F6B31617-83C2-4116-A292-35893FC60E85}" type="slidenum">
              <a:rPr kumimoji="1" lang="ja-JP" altLang="en-US" smtClean="0"/>
              <a:pPr/>
              <a:t>8</a:t>
            </a:fld>
            <a:endParaRPr kumimoji="1" lang="ja-JP" altLang="en-US" dirty="0"/>
          </a:p>
        </p:txBody>
      </p:sp>
    </p:spTree>
    <p:extLst>
      <p:ext uri="{BB962C8B-B14F-4D97-AF65-F5344CB8AC3E}">
        <p14:creationId xmlns:p14="http://schemas.microsoft.com/office/powerpoint/2010/main" val="170462241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A81E2FF4-A247-4846-A0D5-41CE6AA7C389}"/>
              </a:ext>
            </a:extLst>
          </p:cNvPr>
          <p:cNvSpPr>
            <a:spLocks noGrp="1"/>
          </p:cNvSpPr>
          <p:nvPr>
            <p:ph type="title"/>
          </p:nvPr>
        </p:nvSpPr>
        <p:spPr/>
        <p:txBody>
          <a:bodyPr/>
          <a:lstStyle/>
          <a:p>
            <a:r>
              <a:rPr lang="en-US" altLang="ja-JP" dirty="0"/>
              <a:t>2.</a:t>
            </a:r>
            <a:r>
              <a:rPr lang="ja-JP" altLang="en-US" dirty="0"/>
              <a:t>二項分布を用いた検定</a:t>
            </a:r>
            <a:endParaRPr kumimoji="1" lang="ja-JP" altLang="en-US" dirty="0"/>
          </a:p>
        </p:txBody>
      </p:sp>
      <mc:AlternateContent xmlns:mc="http://schemas.openxmlformats.org/markup-compatibility/2006" xmlns:a14="http://schemas.microsoft.com/office/drawing/2010/main">
        <mc:Choice Requires="a14">
          <p:sp>
            <p:nvSpPr>
              <p:cNvPr id="3" name="コンテンツ プレースホルダー 2">
                <a:extLst>
                  <a:ext uri="{FF2B5EF4-FFF2-40B4-BE49-F238E27FC236}">
                    <a16:creationId xmlns:a16="http://schemas.microsoft.com/office/drawing/2014/main" id="{E41F28B4-DE7E-493E-8442-F92C537A1FB4}"/>
                  </a:ext>
                </a:extLst>
              </p:cNvPr>
              <p:cNvSpPr>
                <a:spLocks noGrp="1"/>
              </p:cNvSpPr>
              <p:nvPr>
                <p:ph idx="1"/>
              </p:nvPr>
            </p:nvSpPr>
            <p:spPr/>
            <p:txBody>
              <a:bodyPr/>
              <a:lstStyle/>
              <a:p>
                <a:endParaRPr lang="en-US" altLang="ja-JP" dirty="0"/>
              </a:p>
              <a:p>
                <a:r>
                  <a:rPr lang="ja-JP" altLang="en-US" dirty="0"/>
                  <a:t>帰無仮説</a:t>
                </a:r>
                <a14:m>
                  <m:oMath xmlns:m="http://schemas.openxmlformats.org/officeDocument/2006/math">
                    <m:sSub>
                      <m:sSubPr>
                        <m:ctrlPr>
                          <a:rPr lang="en-US" altLang="ja-JP" i="1">
                            <a:latin typeface="Cambria Math" panose="02040503050406030204" pitchFamily="18" charset="0"/>
                          </a:rPr>
                        </m:ctrlPr>
                      </m:sSubPr>
                      <m:e>
                        <m:r>
                          <a:rPr lang="en-US" altLang="ja-JP" i="1">
                            <a:latin typeface="Cambria Math" panose="02040503050406030204" pitchFamily="18" charset="0"/>
                          </a:rPr>
                          <m:t>𝐻</m:t>
                        </m:r>
                      </m:e>
                      <m:sub>
                        <m:r>
                          <a:rPr lang="en-US" altLang="ja-JP" i="1">
                            <a:latin typeface="Cambria Math" panose="02040503050406030204" pitchFamily="18" charset="0"/>
                          </a:rPr>
                          <m:t>0</m:t>
                        </m:r>
                      </m:sub>
                    </m:sSub>
                    <m:r>
                      <a:rPr lang="ja-JP" altLang="en-US" i="1">
                        <a:latin typeface="Cambria Math" panose="02040503050406030204" pitchFamily="18" charset="0"/>
                      </a:rPr>
                      <m:t>は</m:t>
                    </m:r>
                  </m:oMath>
                </a14:m>
                <a:r>
                  <a:rPr lang="ja-JP" altLang="en-US" dirty="0"/>
                  <a:t>「このサイコロを</a:t>
                </a:r>
                <a:r>
                  <a:rPr lang="en-US" altLang="ja-JP" dirty="0"/>
                  <a:t>12000</a:t>
                </a:r>
                <a:r>
                  <a:rPr lang="ja-JP" altLang="en-US" dirty="0"/>
                  <a:t>回降ったときに</a:t>
                </a:r>
                <a:r>
                  <a:rPr lang="en-US" altLang="ja-JP" dirty="0"/>
                  <a:t>1</a:t>
                </a:r>
                <a:r>
                  <a:rPr lang="ja-JP" altLang="en-US" dirty="0"/>
                  <a:t>が出るのは</a:t>
                </a:r>
                <a:r>
                  <a:rPr lang="en-US" altLang="ja-JP" dirty="0"/>
                  <a:t>2000</a:t>
                </a:r>
                <a:r>
                  <a:rPr lang="ja-JP" altLang="en-US" dirty="0"/>
                  <a:t>回である」とし，対立仮説</a:t>
                </a:r>
                <a14:m>
                  <m:oMath xmlns:m="http://schemas.openxmlformats.org/officeDocument/2006/math">
                    <m:sSub>
                      <m:sSubPr>
                        <m:ctrlPr>
                          <a:rPr lang="en-US" altLang="ja-JP" i="1">
                            <a:latin typeface="Cambria Math" panose="02040503050406030204" pitchFamily="18" charset="0"/>
                          </a:rPr>
                        </m:ctrlPr>
                      </m:sSubPr>
                      <m:e>
                        <m:r>
                          <a:rPr lang="en-US" altLang="ja-JP" i="1">
                            <a:latin typeface="Cambria Math" panose="02040503050406030204" pitchFamily="18" charset="0"/>
                          </a:rPr>
                          <m:t>𝐻</m:t>
                        </m:r>
                      </m:e>
                      <m:sub>
                        <m:r>
                          <a:rPr lang="en-US" altLang="ja-JP" i="1">
                            <a:latin typeface="Cambria Math" panose="02040503050406030204" pitchFamily="18" charset="0"/>
                          </a:rPr>
                          <m:t>1</m:t>
                        </m:r>
                      </m:sub>
                    </m:sSub>
                  </m:oMath>
                </a14:m>
                <a:r>
                  <a:rPr lang="ja-JP" altLang="en-US" dirty="0"/>
                  <a:t>は「このサイコロを</a:t>
                </a:r>
                <a:r>
                  <a:rPr lang="en-US" altLang="ja-JP" dirty="0"/>
                  <a:t>12000</a:t>
                </a:r>
                <a:r>
                  <a:rPr lang="ja-JP" altLang="en-US" dirty="0"/>
                  <a:t>回降ったときに</a:t>
                </a:r>
                <a:r>
                  <a:rPr lang="en-US" altLang="ja-JP" dirty="0"/>
                  <a:t>1</a:t>
                </a:r>
                <a:r>
                  <a:rPr lang="ja-JP" altLang="en-US" dirty="0"/>
                  <a:t>が出るのは</a:t>
                </a:r>
                <a:r>
                  <a:rPr lang="en-US" altLang="ja-JP" dirty="0"/>
                  <a:t>2000</a:t>
                </a:r>
                <a:r>
                  <a:rPr lang="ja-JP" altLang="en-US" dirty="0"/>
                  <a:t>回ではない」となる</a:t>
                </a:r>
                <a:r>
                  <a:rPr lang="en-US" altLang="ja-JP" dirty="0"/>
                  <a:t>.</a:t>
                </a:r>
              </a:p>
              <a:p>
                <a:r>
                  <a:rPr lang="ja-JP" altLang="en-US" dirty="0"/>
                  <a:t>有意水準は</a:t>
                </a:r>
                <a:r>
                  <a:rPr lang="en-US" altLang="ja-JP" dirty="0"/>
                  <a:t>α = 0.05</a:t>
                </a:r>
                <a:r>
                  <a:rPr lang="ja-JP" altLang="en-US" dirty="0"/>
                  <a:t>とする</a:t>
                </a:r>
                <a:r>
                  <a:rPr lang="en-US" altLang="ja-JP" dirty="0"/>
                  <a:t>.</a:t>
                </a:r>
                <a:endParaRPr lang="ja-JP" altLang="en-US" dirty="0"/>
              </a:p>
              <a:p>
                <a:endParaRPr lang="en-US" altLang="ja-JP" dirty="0"/>
              </a:p>
              <a:p>
                <a:endParaRPr kumimoji="1" lang="ja-JP" altLang="en-US" dirty="0"/>
              </a:p>
            </p:txBody>
          </p:sp>
        </mc:Choice>
        <mc:Fallback xmlns="">
          <p:sp>
            <p:nvSpPr>
              <p:cNvPr id="3" name="コンテンツ プレースホルダー 2">
                <a:extLst>
                  <a:ext uri="{FF2B5EF4-FFF2-40B4-BE49-F238E27FC236}">
                    <a16:creationId xmlns:a16="http://schemas.microsoft.com/office/drawing/2014/main" id="{E41F28B4-DE7E-493E-8442-F92C537A1FB4}"/>
                  </a:ext>
                </a:extLst>
              </p:cNvPr>
              <p:cNvSpPr>
                <a:spLocks noGrp="1" noRot="1" noChangeAspect="1" noMove="1" noResize="1" noEditPoints="1" noAdjustHandles="1" noChangeArrowheads="1" noChangeShapeType="1" noTextEdit="1"/>
              </p:cNvSpPr>
              <p:nvPr>
                <p:ph idx="1"/>
              </p:nvPr>
            </p:nvSpPr>
            <p:spPr>
              <a:blipFill>
                <a:blip r:embed="rId2"/>
                <a:stretch>
                  <a:fillRect l="-2019" r="-3069"/>
                </a:stretch>
              </a:blipFill>
            </p:spPr>
            <p:txBody>
              <a:bodyPr/>
              <a:lstStyle/>
              <a:p>
                <a:r>
                  <a:rPr lang="ja-JP" altLang="en-US">
                    <a:noFill/>
                  </a:rPr>
                  <a:t> </a:t>
                </a:r>
              </a:p>
            </p:txBody>
          </p:sp>
        </mc:Fallback>
      </mc:AlternateContent>
      <p:sp>
        <p:nvSpPr>
          <p:cNvPr id="4" name="スライド番号プレースホルダー 3">
            <a:extLst>
              <a:ext uri="{FF2B5EF4-FFF2-40B4-BE49-F238E27FC236}">
                <a16:creationId xmlns:a16="http://schemas.microsoft.com/office/drawing/2014/main" id="{F03E3132-B977-43E4-A72C-BFB7E65975BE}"/>
              </a:ext>
            </a:extLst>
          </p:cNvPr>
          <p:cNvSpPr>
            <a:spLocks noGrp="1"/>
          </p:cNvSpPr>
          <p:nvPr>
            <p:ph type="sldNum" sz="quarter" idx="12"/>
          </p:nvPr>
        </p:nvSpPr>
        <p:spPr/>
        <p:txBody>
          <a:bodyPr/>
          <a:lstStyle/>
          <a:p>
            <a:fld id="{F6B31617-83C2-4116-A292-35893FC60E85}" type="slidenum">
              <a:rPr kumimoji="1" lang="ja-JP" altLang="en-US" smtClean="0"/>
              <a:pPr/>
              <a:t>9</a:t>
            </a:fld>
            <a:endParaRPr kumimoji="1" lang="ja-JP" altLang="en-US" dirty="0"/>
          </a:p>
        </p:txBody>
      </p:sp>
    </p:spTree>
    <p:extLst>
      <p:ext uri="{BB962C8B-B14F-4D97-AF65-F5344CB8AC3E}">
        <p14:creationId xmlns:p14="http://schemas.microsoft.com/office/powerpoint/2010/main" val="260443733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89548D04-D483-4D78-9CD2-1EF61A63967C}"/>
              </a:ext>
            </a:extLst>
          </p:cNvPr>
          <p:cNvSpPr>
            <a:spLocks noGrp="1"/>
          </p:cNvSpPr>
          <p:nvPr>
            <p:ph type="title"/>
          </p:nvPr>
        </p:nvSpPr>
        <p:spPr/>
        <p:txBody>
          <a:bodyPr/>
          <a:lstStyle/>
          <a:p>
            <a:r>
              <a:rPr lang="en-US" altLang="ja-JP" dirty="0"/>
              <a:t>2.</a:t>
            </a:r>
            <a:r>
              <a:rPr lang="ja-JP" altLang="en-US" dirty="0"/>
              <a:t>二項分布を用いた検定</a:t>
            </a:r>
            <a:endParaRPr kumimoji="1" lang="ja-JP" altLang="en-US" dirty="0"/>
          </a:p>
        </p:txBody>
      </p:sp>
      <mc:AlternateContent xmlns:mc="http://schemas.openxmlformats.org/markup-compatibility/2006" xmlns:a14="http://schemas.microsoft.com/office/drawing/2010/main">
        <mc:Choice Requires="a14">
          <p:sp>
            <p:nvSpPr>
              <p:cNvPr id="3" name="コンテンツ プレースホルダー 2">
                <a:extLst>
                  <a:ext uri="{FF2B5EF4-FFF2-40B4-BE49-F238E27FC236}">
                    <a16:creationId xmlns:a16="http://schemas.microsoft.com/office/drawing/2014/main" id="{8E3CC980-019C-4327-BEF7-E0F1963E52CC}"/>
                  </a:ext>
                </a:extLst>
              </p:cNvPr>
              <p:cNvSpPr>
                <a:spLocks noGrp="1"/>
              </p:cNvSpPr>
              <p:nvPr>
                <p:ph idx="1"/>
              </p:nvPr>
            </p:nvSpPr>
            <p:spPr/>
            <p:txBody>
              <a:bodyPr>
                <a:normAutofit/>
              </a:bodyPr>
              <a:lstStyle/>
              <a:p>
                <a:r>
                  <a:rPr kumimoji="1" lang="ja-JP" altLang="en-US" dirty="0"/>
                  <a:t>二項分布</a:t>
                </a:r>
                <a14:m>
                  <m:oMath xmlns:m="http://schemas.openxmlformats.org/officeDocument/2006/math">
                    <m:r>
                      <a:rPr kumimoji="1" lang="en-US" altLang="ja-JP" i="1" dirty="0" smtClean="0">
                        <a:latin typeface="Cambria Math" panose="02040503050406030204" pitchFamily="18" charset="0"/>
                      </a:rPr>
                      <m:t>𝐵𝑖</m:t>
                    </m:r>
                    <m:r>
                      <a:rPr kumimoji="1" lang="en-US" altLang="ja-JP" i="1" dirty="0" smtClean="0">
                        <a:latin typeface="Cambria Math" panose="02040503050406030204" pitchFamily="18" charset="0"/>
                      </a:rPr>
                      <m:t>(</m:t>
                    </m:r>
                    <m:r>
                      <a:rPr kumimoji="1" lang="en-US" altLang="ja-JP" i="1" dirty="0" smtClean="0">
                        <a:latin typeface="Cambria Math" panose="02040503050406030204" pitchFamily="18" charset="0"/>
                      </a:rPr>
                      <m:t>𝑛</m:t>
                    </m:r>
                    <m:r>
                      <a:rPr kumimoji="1" lang="en-US" altLang="ja-JP" i="1" dirty="0" smtClean="0">
                        <a:latin typeface="Cambria Math" panose="02040503050406030204" pitchFamily="18" charset="0"/>
                      </a:rPr>
                      <m:t>, </m:t>
                    </m:r>
                    <m:r>
                      <a:rPr kumimoji="1" lang="en-US" altLang="ja-JP" i="1" dirty="0" smtClean="0">
                        <a:latin typeface="Cambria Math" panose="02040503050406030204" pitchFamily="18" charset="0"/>
                      </a:rPr>
                      <m:t>𝑝</m:t>
                    </m:r>
                    <m:r>
                      <a:rPr kumimoji="1" lang="en-US" altLang="ja-JP" i="1" dirty="0" smtClean="0">
                        <a:latin typeface="Cambria Math" panose="02040503050406030204" pitchFamily="18" charset="0"/>
                      </a:rPr>
                      <m:t>)</m:t>
                    </m:r>
                  </m:oMath>
                </a14:m>
                <a:r>
                  <a:rPr kumimoji="1" lang="ja-JP" altLang="en-US" dirty="0"/>
                  <a:t>の場合，</a:t>
                </a:r>
                <a14:m>
                  <m:oMath xmlns:m="http://schemas.openxmlformats.org/officeDocument/2006/math">
                    <m:r>
                      <a:rPr kumimoji="1" lang="en-US" altLang="ja-JP" i="1" dirty="0" smtClean="0">
                        <a:latin typeface="Cambria Math" panose="02040503050406030204" pitchFamily="18" charset="0"/>
                      </a:rPr>
                      <m:t>𝑋</m:t>
                    </m:r>
                  </m:oMath>
                </a14:m>
                <a:r>
                  <a:rPr kumimoji="1" lang="ja-JP" altLang="en-US" dirty="0"/>
                  <a:t>を確率変数とすると「期待値</a:t>
                </a:r>
                <a14:m>
                  <m:oMath xmlns:m="http://schemas.openxmlformats.org/officeDocument/2006/math">
                    <m:r>
                      <a:rPr kumimoji="1" lang="en-US" altLang="ja-JP" i="1" dirty="0" smtClean="0">
                        <a:latin typeface="Cambria Math" panose="02040503050406030204" pitchFamily="18" charset="0"/>
                      </a:rPr>
                      <m:t>𝐸</m:t>
                    </m:r>
                    <m:r>
                      <a:rPr kumimoji="1" lang="en-US" altLang="ja-JP" i="1" dirty="0" smtClean="0">
                        <a:latin typeface="Cambria Math" panose="02040503050406030204" pitchFamily="18" charset="0"/>
                      </a:rPr>
                      <m:t>(</m:t>
                    </m:r>
                    <m:r>
                      <a:rPr kumimoji="1" lang="en-US" altLang="ja-JP" i="1" dirty="0" smtClean="0">
                        <a:latin typeface="Cambria Math" panose="02040503050406030204" pitchFamily="18" charset="0"/>
                      </a:rPr>
                      <m:t>𝑋</m:t>
                    </m:r>
                    <m:r>
                      <a:rPr kumimoji="1" lang="en-US" altLang="ja-JP" i="1" dirty="0" smtClean="0">
                        <a:latin typeface="Cambria Math" panose="02040503050406030204" pitchFamily="18" charset="0"/>
                      </a:rPr>
                      <m:t>) = </m:t>
                    </m:r>
                    <m:r>
                      <a:rPr kumimoji="1" lang="en-US" altLang="ja-JP" i="1" dirty="0" smtClean="0">
                        <a:latin typeface="Cambria Math" panose="02040503050406030204" pitchFamily="18" charset="0"/>
                      </a:rPr>
                      <m:t>𝑛𝑝</m:t>
                    </m:r>
                  </m:oMath>
                </a14:m>
                <a:r>
                  <a:rPr kumimoji="1" lang="ja-JP" altLang="en-US" dirty="0"/>
                  <a:t>，分散</a:t>
                </a:r>
                <a14:m>
                  <m:oMath xmlns:m="http://schemas.openxmlformats.org/officeDocument/2006/math">
                    <m:r>
                      <a:rPr kumimoji="1" lang="en-US" altLang="ja-JP" i="1" dirty="0" smtClean="0">
                        <a:latin typeface="Cambria Math" panose="02040503050406030204" pitchFamily="18" charset="0"/>
                      </a:rPr>
                      <m:t>𝑉</m:t>
                    </m:r>
                    <m:r>
                      <a:rPr kumimoji="1" lang="en-US" altLang="ja-JP" i="1" dirty="0" smtClean="0">
                        <a:latin typeface="Cambria Math" panose="02040503050406030204" pitchFamily="18" charset="0"/>
                      </a:rPr>
                      <m:t>(</m:t>
                    </m:r>
                    <m:r>
                      <a:rPr kumimoji="1" lang="en-US" altLang="ja-JP" i="1" dirty="0" smtClean="0">
                        <a:latin typeface="Cambria Math" panose="02040503050406030204" pitchFamily="18" charset="0"/>
                      </a:rPr>
                      <m:t>𝑋</m:t>
                    </m:r>
                    <m:r>
                      <a:rPr kumimoji="1" lang="en-US" altLang="ja-JP" i="1" dirty="0" smtClean="0">
                        <a:latin typeface="Cambria Math" panose="02040503050406030204" pitchFamily="18" charset="0"/>
                      </a:rPr>
                      <m:t>) = </m:t>
                    </m:r>
                    <m:r>
                      <a:rPr kumimoji="1" lang="en-US" altLang="ja-JP" i="1" dirty="0" smtClean="0">
                        <a:latin typeface="Cambria Math" panose="02040503050406030204" pitchFamily="18" charset="0"/>
                      </a:rPr>
                      <m:t>𝑛𝑝</m:t>
                    </m:r>
                    <m:r>
                      <a:rPr kumimoji="1" lang="en-US" altLang="ja-JP" i="1" dirty="0" smtClean="0">
                        <a:latin typeface="Cambria Math" panose="02040503050406030204" pitchFamily="18" charset="0"/>
                      </a:rPr>
                      <m:t>(1 – </m:t>
                    </m:r>
                    <m:r>
                      <a:rPr kumimoji="1" lang="en-US" altLang="ja-JP" i="1" dirty="0" smtClean="0">
                        <a:latin typeface="Cambria Math" panose="02040503050406030204" pitchFamily="18" charset="0"/>
                      </a:rPr>
                      <m:t>𝑝</m:t>
                    </m:r>
                    <m:r>
                      <a:rPr kumimoji="1" lang="en-US" altLang="ja-JP" i="1" dirty="0" smtClean="0">
                        <a:latin typeface="Cambria Math" panose="02040503050406030204" pitchFamily="18" charset="0"/>
                      </a:rPr>
                      <m:t>)</m:t>
                    </m:r>
                  </m:oMath>
                </a14:m>
                <a:r>
                  <a:rPr kumimoji="1" lang="ja-JP" altLang="en-US" dirty="0"/>
                  <a:t>」が成り立つので，以下の式から得られる統計量</a:t>
                </a:r>
                <a14:m>
                  <m:oMath xmlns:m="http://schemas.openxmlformats.org/officeDocument/2006/math">
                    <m:r>
                      <a:rPr kumimoji="1" lang="en-US" altLang="ja-JP" i="1" dirty="0" smtClean="0">
                        <a:latin typeface="Cambria Math" panose="02040503050406030204" pitchFamily="18" charset="0"/>
                      </a:rPr>
                      <m:t>𝑧</m:t>
                    </m:r>
                  </m:oMath>
                </a14:m>
                <a:r>
                  <a:rPr kumimoji="1" lang="ja-JP" altLang="en-US" dirty="0"/>
                  <a:t>は標準正規分布に従う</a:t>
                </a:r>
                <a:r>
                  <a:rPr kumimoji="1" lang="en-US" altLang="ja-JP" dirty="0"/>
                  <a:t>.</a:t>
                </a:r>
              </a:p>
              <a:p>
                <a:pPr algn="ctr"/>
                <a14:m>
                  <m:oMath xmlns:m="http://schemas.openxmlformats.org/officeDocument/2006/math">
                    <m:r>
                      <a:rPr lang="en-US" altLang="ja-JP" b="0" i="1" smtClean="0">
                        <a:latin typeface="Cambria Math" panose="02040503050406030204" pitchFamily="18" charset="0"/>
                      </a:rPr>
                      <m:t>𝑧</m:t>
                    </m:r>
                  </m:oMath>
                </a14:m>
                <a:r>
                  <a:rPr lang="en-US" altLang="ja-JP" dirty="0"/>
                  <a:t> = </a:t>
                </a:r>
                <a14:m>
                  <m:oMath xmlns:m="http://schemas.openxmlformats.org/officeDocument/2006/math">
                    <m:f>
                      <m:fPr>
                        <m:ctrlPr>
                          <a:rPr lang="en-US" altLang="ja-JP" i="1" smtClean="0">
                            <a:latin typeface="Cambria Math" panose="02040503050406030204" pitchFamily="18" charset="0"/>
                          </a:rPr>
                        </m:ctrlPr>
                      </m:fPr>
                      <m:num>
                        <m:r>
                          <a:rPr lang="en-US" altLang="ja-JP" b="0" i="1" smtClean="0">
                            <a:latin typeface="Cambria Math" panose="02040503050406030204" pitchFamily="18" charset="0"/>
                          </a:rPr>
                          <m:t>𝑋</m:t>
                        </m:r>
                        <m:r>
                          <a:rPr lang="en-US" altLang="ja-JP" b="0" i="1" smtClean="0">
                            <a:latin typeface="Cambria Math" panose="02040503050406030204" pitchFamily="18" charset="0"/>
                          </a:rPr>
                          <m:t> − </m:t>
                        </m:r>
                        <m:r>
                          <a:rPr lang="en-US" altLang="ja-JP" b="0" i="1" smtClean="0">
                            <a:latin typeface="Cambria Math" panose="02040503050406030204" pitchFamily="18" charset="0"/>
                          </a:rPr>
                          <m:t>𝑛𝑝</m:t>
                        </m:r>
                      </m:num>
                      <m:den>
                        <m:rad>
                          <m:radPr>
                            <m:degHide m:val="on"/>
                            <m:ctrlPr>
                              <a:rPr lang="en-US" altLang="ja-JP" i="1" smtClean="0">
                                <a:latin typeface="Cambria Math" panose="02040503050406030204" pitchFamily="18" charset="0"/>
                              </a:rPr>
                            </m:ctrlPr>
                          </m:radPr>
                          <m:deg/>
                          <m:e>
                            <m:r>
                              <a:rPr lang="en-US" altLang="ja-JP" b="0" i="1" smtClean="0">
                                <a:latin typeface="Cambria Math" panose="02040503050406030204" pitchFamily="18" charset="0"/>
                              </a:rPr>
                              <m:t>𝑛𝑝</m:t>
                            </m:r>
                            <m:r>
                              <a:rPr lang="en-US" altLang="ja-JP" b="0" i="1" smtClean="0">
                                <a:latin typeface="Cambria Math" panose="02040503050406030204" pitchFamily="18" charset="0"/>
                              </a:rPr>
                              <m:t>(1 − </m:t>
                            </m:r>
                            <m:r>
                              <a:rPr lang="en-US" altLang="ja-JP" b="0" i="1" smtClean="0">
                                <a:latin typeface="Cambria Math" panose="02040503050406030204" pitchFamily="18" charset="0"/>
                              </a:rPr>
                              <m:t>𝑝</m:t>
                            </m:r>
                            <m:r>
                              <a:rPr lang="en-US" altLang="ja-JP" b="0" i="1" smtClean="0">
                                <a:latin typeface="Cambria Math" panose="02040503050406030204" pitchFamily="18" charset="0"/>
                              </a:rPr>
                              <m:t>)</m:t>
                            </m:r>
                          </m:e>
                        </m:rad>
                      </m:den>
                    </m:f>
                  </m:oMath>
                </a14:m>
                <a:endParaRPr lang="en-US" altLang="ja-JP" dirty="0"/>
              </a:p>
              <a:p>
                <a:r>
                  <a:rPr kumimoji="1" lang="en-US" altLang="ja-JP" dirty="0"/>
                  <a:t>1</a:t>
                </a:r>
                <a:r>
                  <a:rPr kumimoji="1" lang="ja-JP" altLang="en-US" dirty="0"/>
                  <a:t>同様両側検定を行う</a:t>
                </a:r>
                <a:r>
                  <a:rPr lang="ja-JP" altLang="en-US" dirty="0"/>
                  <a:t>ので</a:t>
                </a:r>
                <a14:m>
                  <m:oMath xmlns:m="http://schemas.openxmlformats.org/officeDocument/2006/math">
                    <m:sSub>
                      <m:sSubPr>
                        <m:ctrlPr>
                          <a:rPr lang="en-US" altLang="ja-JP" i="1">
                            <a:latin typeface="Cambria Math" panose="02040503050406030204" pitchFamily="18" charset="0"/>
                          </a:rPr>
                        </m:ctrlPr>
                      </m:sSubPr>
                      <m:e>
                        <m:r>
                          <a:rPr lang="en-US" altLang="ja-JP" i="1">
                            <a:latin typeface="Cambria Math" panose="02040503050406030204" pitchFamily="18" charset="0"/>
                          </a:rPr>
                          <m:t>𝑧</m:t>
                        </m:r>
                      </m:e>
                      <m:sub>
                        <m:r>
                          <a:rPr lang="en-US" altLang="ja-JP" i="1">
                            <a:latin typeface="Cambria Math" panose="02040503050406030204" pitchFamily="18" charset="0"/>
                          </a:rPr>
                          <m:t>0.025</m:t>
                        </m:r>
                      </m:sub>
                    </m:sSub>
                    <m:r>
                      <a:rPr lang="en-US" altLang="ja-JP" i="1">
                        <a:latin typeface="Cambria Math" panose="02040503050406030204" pitchFamily="18" charset="0"/>
                      </a:rPr>
                      <m:t>=1.96</m:t>
                    </m:r>
                  </m:oMath>
                </a14:m>
                <a:r>
                  <a:rPr lang="ja-JP" altLang="en-US" dirty="0"/>
                  <a:t>を用いる</a:t>
                </a:r>
                <a:r>
                  <a:rPr lang="en-US" altLang="ja-JP" dirty="0"/>
                  <a:t>.</a:t>
                </a:r>
              </a:p>
            </p:txBody>
          </p:sp>
        </mc:Choice>
        <mc:Fallback xmlns="">
          <p:sp>
            <p:nvSpPr>
              <p:cNvPr id="3" name="コンテンツ プレースホルダー 2">
                <a:extLst>
                  <a:ext uri="{FF2B5EF4-FFF2-40B4-BE49-F238E27FC236}">
                    <a16:creationId xmlns:a16="http://schemas.microsoft.com/office/drawing/2014/main" id="{8E3CC980-019C-4327-BEF7-E0F1963E52CC}"/>
                  </a:ext>
                </a:extLst>
              </p:cNvPr>
              <p:cNvSpPr>
                <a:spLocks noGrp="1" noRot="1" noChangeAspect="1" noMove="1" noResize="1" noEditPoints="1" noAdjustHandles="1" noChangeArrowheads="1" noChangeShapeType="1" noTextEdit="1"/>
              </p:cNvSpPr>
              <p:nvPr>
                <p:ph idx="1"/>
              </p:nvPr>
            </p:nvSpPr>
            <p:spPr>
              <a:blipFill>
                <a:blip r:embed="rId2"/>
                <a:stretch>
                  <a:fillRect l="-2019" t="-3636" r="-1616"/>
                </a:stretch>
              </a:blipFill>
            </p:spPr>
            <p:txBody>
              <a:bodyPr/>
              <a:lstStyle/>
              <a:p>
                <a:r>
                  <a:rPr lang="ja-JP" altLang="en-US">
                    <a:noFill/>
                  </a:rPr>
                  <a:t> </a:t>
                </a:r>
              </a:p>
            </p:txBody>
          </p:sp>
        </mc:Fallback>
      </mc:AlternateContent>
      <p:sp>
        <p:nvSpPr>
          <p:cNvPr id="4" name="スライド番号プレースホルダー 3">
            <a:extLst>
              <a:ext uri="{FF2B5EF4-FFF2-40B4-BE49-F238E27FC236}">
                <a16:creationId xmlns:a16="http://schemas.microsoft.com/office/drawing/2014/main" id="{63DDD37B-B87D-4CF7-A436-BB600ADC9E34}"/>
              </a:ext>
            </a:extLst>
          </p:cNvPr>
          <p:cNvSpPr>
            <a:spLocks noGrp="1"/>
          </p:cNvSpPr>
          <p:nvPr>
            <p:ph type="sldNum" sz="quarter" idx="12"/>
          </p:nvPr>
        </p:nvSpPr>
        <p:spPr/>
        <p:txBody>
          <a:bodyPr/>
          <a:lstStyle/>
          <a:p>
            <a:fld id="{F6B31617-83C2-4116-A292-35893FC60E85}" type="slidenum">
              <a:rPr kumimoji="1" lang="ja-JP" altLang="en-US" smtClean="0"/>
              <a:pPr/>
              <a:t>10</a:t>
            </a:fld>
            <a:endParaRPr kumimoji="1" lang="ja-JP" altLang="en-US" dirty="0"/>
          </a:p>
        </p:txBody>
      </p:sp>
    </p:spTree>
    <p:extLst>
      <p:ext uri="{BB962C8B-B14F-4D97-AF65-F5344CB8AC3E}">
        <p14:creationId xmlns:p14="http://schemas.microsoft.com/office/powerpoint/2010/main" val="112087326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889219BC-08F8-4943-8475-779B8A660474}"/>
              </a:ext>
            </a:extLst>
          </p:cNvPr>
          <p:cNvSpPr>
            <a:spLocks noGrp="1"/>
          </p:cNvSpPr>
          <p:nvPr>
            <p:ph type="title"/>
          </p:nvPr>
        </p:nvSpPr>
        <p:spPr/>
        <p:txBody>
          <a:bodyPr/>
          <a:lstStyle/>
          <a:p>
            <a:r>
              <a:rPr lang="en-US" altLang="ja-JP" dirty="0"/>
              <a:t>2.</a:t>
            </a:r>
            <a:r>
              <a:rPr lang="ja-JP" altLang="en-US" dirty="0"/>
              <a:t>二項分布を用いた検定</a:t>
            </a:r>
            <a:endParaRPr kumimoji="1" lang="ja-JP" altLang="en-US" dirty="0"/>
          </a:p>
        </p:txBody>
      </p:sp>
      <mc:AlternateContent xmlns:mc="http://schemas.openxmlformats.org/markup-compatibility/2006" xmlns:a14="http://schemas.microsoft.com/office/drawing/2010/main">
        <mc:Choice Requires="a14">
          <p:sp>
            <p:nvSpPr>
              <p:cNvPr id="3" name="コンテンツ プレースホルダー 2">
                <a:extLst>
                  <a:ext uri="{FF2B5EF4-FFF2-40B4-BE49-F238E27FC236}">
                    <a16:creationId xmlns:a16="http://schemas.microsoft.com/office/drawing/2014/main" id="{A3723CE4-36E4-4F0A-993A-6C06EB246282}"/>
                  </a:ext>
                </a:extLst>
              </p:cNvPr>
              <p:cNvSpPr>
                <a:spLocks noGrp="1"/>
              </p:cNvSpPr>
              <p:nvPr>
                <p:ph idx="1"/>
              </p:nvPr>
            </p:nvSpPr>
            <p:spPr/>
            <p:txBody>
              <a:bodyPr>
                <a:normAutofit/>
              </a:bodyPr>
              <a:lstStyle/>
              <a:p>
                <a14:m>
                  <m:oMath xmlns:m="http://schemas.openxmlformats.org/officeDocument/2006/math">
                    <m:r>
                      <a:rPr kumimoji="1" lang="en-US" altLang="ja-JP" b="0" i="1" smtClean="0">
                        <a:latin typeface="Cambria Math" panose="02040503050406030204" pitchFamily="18" charset="0"/>
                      </a:rPr>
                      <m:t>𝑧</m:t>
                    </m:r>
                  </m:oMath>
                </a14:m>
                <a:r>
                  <a:rPr kumimoji="1" lang="ja-JP" altLang="en-US" dirty="0"/>
                  <a:t>を計算すると，</a:t>
                </a:r>
                <a:endParaRPr kumimoji="1" lang="en-US" altLang="ja-JP" dirty="0"/>
              </a:p>
              <a:p>
                <a:pPr algn="ctr"/>
                <a14:m>
                  <m:oMath xmlns:m="http://schemas.openxmlformats.org/officeDocument/2006/math">
                    <m:r>
                      <a:rPr lang="en-US" altLang="ja-JP" b="0" i="1" smtClean="0">
                        <a:latin typeface="Cambria Math" panose="02040503050406030204" pitchFamily="18" charset="0"/>
                      </a:rPr>
                      <m:t>𝑧</m:t>
                    </m:r>
                  </m:oMath>
                </a14:m>
                <a:r>
                  <a:rPr lang="en-US" altLang="ja-JP" dirty="0"/>
                  <a:t> = </a:t>
                </a:r>
                <a14:m>
                  <m:oMath xmlns:m="http://schemas.openxmlformats.org/officeDocument/2006/math">
                    <m:f>
                      <m:fPr>
                        <m:ctrlPr>
                          <a:rPr lang="en-US" altLang="ja-JP" i="1">
                            <a:latin typeface="Cambria Math" panose="02040503050406030204" pitchFamily="18" charset="0"/>
                          </a:rPr>
                        </m:ctrlPr>
                      </m:fPr>
                      <m:num>
                        <m:r>
                          <a:rPr lang="en-US" altLang="ja-JP" b="0" i="1" smtClean="0">
                            <a:latin typeface="Cambria Math" panose="02040503050406030204" pitchFamily="18" charset="0"/>
                          </a:rPr>
                          <m:t>2200</m:t>
                        </m:r>
                        <m:r>
                          <a:rPr lang="en-US" altLang="ja-JP" i="1">
                            <a:latin typeface="Cambria Math" panose="02040503050406030204" pitchFamily="18" charset="0"/>
                          </a:rPr>
                          <m:t> −</m:t>
                        </m:r>
                        <m:r>
                          <a:rPr lang="en-US" altLang="ja-JP" b="0" i="1" smtClean="0">
                            <a:latin typeface="Cambria Math" panose="02040503050406030204" pitchFamily="18" charset="0"/>
                          </a:rPr>
                          <m:t> 2000</m:t>
                        </m:r>
                      </m:num>
                      <m:den>
                        <m:rad>
                          <m:radPr>
                            <m:degHide m:val="on"/>
                            <m:ctrlPr>
                              <a:rPr lang="en-US" altLang="ja-JP" i="1" smtClean="0">
                                <a:latin typeface="Cambria Math" panose="02040503050406030204" pitchFamily="18" charset="0"/>
                              </a:rPr>
                            </m:ctrlPr>
                          </m:radPr>
                          <m:deg/>
                          <m:e>
                            <m:r>
                              <a:rPr lang="en-US" altLang="ja-JP" b="0" i="1" smtClean="0">
                                <a:latin typeface="Cambria Math" panose="02040503050406030204" pitchFamily="18" charset="0"/>
                              </a:rPr>
                              <m:t>12000 ∗ </m:t>
                            </m:r>
                            <m:f>
                              <m:fPr>
                                <m:ctrlPr>
                                  <a:rPr lang="en-US" altLang="ja-JP" b="0" i="1" smtClean="0">
                                    <a:latin typeface="Cambria Math" panose="02040503050406030204" pitchFamily="18" charset="0"/>
                                  </a:rPr>
                                </m:ctrlPr>
                              </m:fPr>
                              <m:num>
                                <m:r>
                                  <a:rPr lang="en-US" altLang="ja-JP" b="0" i="1" smtClean="0">
                                    <a:latin typeface="Cambria Math" panose="02040503050406030204" pitchFamily="18" charset="0"/>
                                  </a:rPr>
                                  <m:t>1</m:t>
                                </m:r>
                              </m:num>
                              <m:den>
                                <m:r>
                                  <a:rPr lang="en-US" altLang="ja-JP" b="0" i="1" smtClean="0">
                                    <a:latin typeface="Cambria Math" panose="02040503050406030204" pitchFamily="18" charset="0"/>
                                  </a:rPr>
                                  <m:t>6</m:t>
                                </m:r>
                              </m:den>
                            </m:f>
                            <m:r>
                              <a:rPr lang="en-US" altLang="ja-JP" b="0" i="1" smtClean="0">
                                <a:latin typeface="Cambria Math" panose="02040503050406030204" pitchFamily="18" charset="0"/>
                              </a:rPr>
                              <m:t> ∗ (1 −</m:t>
                            </m:r>
                            <m:r>
                              <a:rPr lang="en-US" altLang="ja-JP" i="1">
                                <a:latin typeface="Cambria Math" panose="02040503050406030204" pitchFamily="18" charset="0"/>
                              </a:rPr>
                              <m:t> </m:t>
                            </m:r>
                            <m:f>
                              <m:fPr>
                                <m:ctrlPr>
                                  <a:rPr lang="en-US" altLang="ja-JP" i="1">
                                    <a:latin typeface="Cambria Math" panose="02040503050406030204" pitchFamily="18" charset="0"/>
                                  </a:rPr>
                                </m:ctrlPr>
                              </m:fPr>
                              <m:num>
                                <m:r>
                                  <a:rPr lang="en-US" altLang="ja-JP" i="1">
                                    <a:latin typeface="Cambria Math" panose="02040503050406030204" pitchFamily="18" charset="0"/>
                                  </a:rPr>
                                  <m:t>1</m:t>
                                </m:r>
                              </m:num>
                              <m:den>
                                <m:r>
                                  <a:rPr lang="en-US" altLang="ja-JP" i="1">
                                    <a:latin typeface="Cambria Math" panose="02040503050406030204" pitchFamily="18" charset="0"/>
                                  </a:rPr>
                                  <m:t>6</m:t>
                                </m:r>
                              </m:den>
                            </m:f>
                            <m:r>
                              <a:rPr lang="en-US" altLang="ja-JP" b="0" i="1" smtClean="0">
                                <a:latin typeface="Cambria Math" panose="02040503050406030204" pitchFamily="18" charset="0"/>
                              </a:rPr>
                              <m:t>)</m:t>
                            </m:r>
                          </m:e>
                        </m:rad>
                      </m:den>
                    </m:f>
                  </m:oMath>
                </a14:m>
                <a:r>
                  <a:rPr kumimoji="1" lang="en-US" altLang="ja-JP" dirty="0"/>
                  <a:t> </a:t>
                </a:r>
                <a:r>
                  <a:rPr kumimoji="1" lang="ja-JP" altLang="en-US" dirty="0"/>
                  <a:t>≒ </a:t>
                </a:r>
                <a14:m>
                  <m:oMath xmlns:m="http://schemas.openxmlformats.org/officeDocument/2006/math">
                    <m:r>
                      <a:rPr kumimoji="1" lang="en-US" altLang="ja-JP" i="1" dirty="0" smtClean="0">
                        <a:latin typeface="Cambria Math" panose="02040503050406030204" pitchFamily="18" charset="0"/>
                      </a:rPr>
                      <m:t>4.899</m:t>
                    </m:r>
                  </m:oMath>
                </a14:m>
                <a:r>
                  <a:rPr kumimoji="1" lang="en-US" altLang="ja-JP" dirty="0"/>
                  <a:t> &gt; </a:t>
                </a:r>
                <a14:m>
                  <m:oMath xmlns:m="http://schemas.openxmlformats.org/officeDocument/2006/math">
                    <m:r>
                      <a:rPr kumimoji="1" lang="en-US" altLang="ja-JP" i="1" dirty="0" smtClean="0">
                        <a:latin typeface="Cambria Math" panose="02040503050406030204" pitchFamily="18" charset="0"/>
                      </a:rPr>
                      <m:t>1.96</m:t>
                    </m:r>
                  </m:oMath>
                </a14:m>
                <a:endParaRPr kumimoji="1" lang="en-US" altLang="ja-JP" dirty="0"/>
              </a:p>
              <a:p>
                <a:r>
                  <a:rPr kumimoji="1" lang="ja-JP" altLang="en-US" dirty="0"/>
                  <a:t>となり，</a:t>
                </a:r>
                <a14:m>
                  <m:oMath xmlns:m="http://schemas.openxmlformats.org/officeDocument/2006/math">
                    <m:r>
                      <a:rPr kumimoji="1" lang="en-US" altLang="ja-JP" i="1" dirty="0" smtClean="0">
                        <a:latin typeface="Cambria Math" panose="02040503050406030204" pitchFamily="18" charset="0"/>
                      </a:rPr>
                      <m:t>𝑧</m:t>
                    </m:r>
                  </m:oMath>
                </a14:m>
                <a:r>
                  <a:rPr kumimoji="1" lang="ja-JP" altLang="en-US" dirty="0"/>
                  <a:t>が棄却域に入っているので帰無仮説を棄却し，対立仮説を採択するという結果になる</a:t>
                </a:r>
                <a:r>
                  <a:rPr kumimoji="1" lang="en-US" altLang="ja-JP" dirty="0"/>
                  <a:t>.</a:t>
                </a:r>
                <a:r>
                  <a:rPr lang="ja-JP" altLang="en-US" dirty="0"/>
                  <a:t>つまり，このサイコロは</a:t>
                </a:r>
                <a:r>
                  <a:rPr lang="en-US" altLang="ja-JP" dirty="0"/>
                  <a:t>1</a:t>
                </a:r>
                <a:r>
                  <a:rPr lang="ja-JP" altLang="en-US" dirty="0"/>
                  <a:t>の出やすさに関して歪んでいると結論づけられる</a:t>
                </a:r>
                <a:r>
                  <a:rPr lang="en-US" altLang="ja-JP" dirty="0"/>
                  <a:t>.</a:t>
                </a:r>
                <a:endParaRPr kumimoji="1" lang="ja-JP" altLang="en-US" dirty="0"/>
              </a:p>
            </p:txBody>
          </p:sp>
        </mc:Choice>
        <mc:Fallback xmlns="">
          <p:sp>
            <p:nvSpPr>
              <p:cNvPr id="3" name="コンテンツ プレースホルダー 2">
                <a:extLst>
                  <a:ext uri="{FF2B5EF4-FFF2-40B4-BE49-F238E27FC236}">
                    <a16:creationId xmlns:a16="http://schemas.microsoft.com/office/drawing/2014/main" id="{A3723CE4-36E4-4F0A-993A-6C06EB246282}"/>
                  </a:ext>
                </a:extLst>
              </p:cNvPr>
              <p:cNvSpPr>
                <a:spLocks noGrp="1" noRot="1" noChangeAspect="1" noMove="1" noResize="1" noEditPoints="1" noAdjustHandles="1" noChangeArrowheads="1" noChangeShapeType="1" noTextEdit="1"/>
              </p:cNvSpPr>
              <p:nvPr>
                <p:ph idx="1"/>
              </p:nvPr>
            </p:nvSpPr>
            <p:spPr>
              <a:blipFill>
                <a:blip r:embed="rId2"/>
                <a:stretch>
                  <a:fillRect l="-2019" t="-3939" r="-1696"/>
                </a:stretch>
              </a:blipFill>
            </p:spPr>
            <p:txBody>
              <a:bodyPr/>
              <a:lstStyle/>
              <a:p>
                <a:r>
                  <a:rPr lang="ja-JP" altLang="en-US">
                    <a:noFill/>
                  </a:rPr>
                  <a:t> </a:t>
                </a:r>
              </a:p>
            </p:txBody>
          </p:sp>
        </mc:Fallback>
      </mc:AlternateContent>
      <p:sp>
        <p:nvSpPr>
          <p:cNvPr id="4" name="スライド番号プレースホルダー 3">
            <a:extLst>
              <a:ext uri="{FF2B5EF4-FFF2-40B4-BE49-F238E27FC236}">
                <a16:creationId xmlns:a16="http://schemas.microsoft.com/office/drawing/2014/main" id="{C9ADB9BC-00ED-4776-B30E-964E2B6D3BDD}"/>
              </a:ext>
            </a:extLst>
          </p:cNvPr>
          <p:cNvSpPr>
            <a:spLocks noGrp="1"/>
          </p:cNvSpPr>
          <p:nvPr>
            <p:ph type="sldNum" sz="quarter" idx="12"/>
          </p:nvPr>
        </p:nvSpPr>
        <p:spPr/>
        <p:txBody>
          <a:bodyPr/>
          <a:lstStyle/>
          <a:p>
            <a:fld id="{F6B31617-83C2-4116-A292-35893FC60E85}" type="slidenum">
              <a:rPr kumimoji="1" lang="ja-JP" altLang="en-US" smtClean="0"/>
              <a:pPr/>
              <a:t>11</a:t>
            </a:fld>
            <a:endParaRPr kumimoji="1" lang="ja-JP" altLang="en-US" dirty="0"/>
          </a:p>
        </p:txBody>
      </p:sp>
    </p:spTree>
    <p:extLst>
      <p:ext uri="{BB962C8B-B14F-4D97-AF65-F5344CB8AC3E}">
        <p14:creationId xmlns:p14="http://schemas.microsoft.com/office/powerpoint/2010/main" val="372534002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F6A5E21A-AA9C-4B6A-A209-B49C07B98750}"/>
              </a:ext>
            </a:extLst>
          </p:cNvPr>
          <p:cNvSpPr>
            <a:spLocks noGrp="1"/>
          </p:cNvSpPr>
          <p:nvPr>
            <p:ph type="title"/>
          </p:nvPr>
        </p:nvSpPr>
        <p:spPr/>
        <p:txBody>
          <a:bodyPr/>
          <a:lstStyle/>
          <a:p>
            <a:r>
              <a:rPr kumimoji="1" lang="en-US" altLang="ja-JP" dirty="0"/>
              <a:t>3.</a:t>
            </a:r>
            <a:r>
              <a:rPr kumimoji="1" lang="ja-JP" altLang="en-US" dirty="0"/>
              <a:t>ポアソン分布を用いた検定</a:t>
            </a:r>
          </a:p>
        </p:txBody>
      </p:sp>
      <p:sp>
        <p:nvSpPr>
          <p:cNvPr id="3" name="コンテンツ プレースホルダー 2">
            <a:extLst>
              <a:ext uri="{FF2B5EF4-FFF2-40B4-BE49-F238E27FC236}">
                <a16:creationId xmlns:a16="http://schemas.microsoft.com/office/drawing/2014/main" id="{04746731-6EE2-4C08-8AB1-483DA09020C7}"/>
              </a:ext>
            </a:extLst>
          </p:cNvPr>
          <p:cNvSpPr>
            <a:spLocks noGrp="1"/>
          </p:cNvSpPr>
          <p:nvPr>
            <p:ph idx="1"/>
          </p:nvPr>
        </p:nvSpPr>
        <p:spPr/>
        <p:txBody>
          <a:bodyPr/>
          <a:lstStyle/>
          <a:p>
            <a:r>
              <a:rPr kumimoji="1" lang="ja-JP" altLang="en-US" dirty="0"/>
              <a:t>例題</a:t>
            </a:r>
            <a:r>
              <a:rPr kumimoji="1" lang="en-US" altLang="ja-JP" dirty="0"/>
              <a:t>:</a:t>
            </a:r>
          </a:p>
          <a:p>
            <a:r>
              <a:rPr lang="en-US" altLang="ja-JP" dirty="0"/>
              <a:t>1</a:t>
            </a:r>
            <a:r>
              <a:rPr lang="ja-JP" altLang="en-US" dirty="0"/>
              <a:t>ヶ月に平均</a:t>
            </a:r>
            <a:r>
              <a:rPr lang="en-US" altLang="ja-JP" dirty="0"/>
              <a:t>20</a:t>
            </a:r>
            <a:r>
              <a:rPr lang="ja-JP" altLang="en-US" dirty="0"/>
              <a:t>件の事故が起こる見通しの悪い</a:t>
            </a:r>
            <a:r>
              <a:rPr lang="en-US" altLang="ja-JP" dirty="0"/>
              <a:t>T</a:t>
            </a:r>
            <a:r>
              <a:rPr lang="ja-JP" altLang="en-US" dirty="0"/>
              <a:t>字路にカーブミラーを設置した結果，この</a:t>
            </a:r>
            <a:r>
              <a:rPr lang="en-US" altLang="ja-JP" dirty="0"/>
              <a:t>1</a:t>
            </a:r>
            <a:r>
              <a:rPr lang="ja-JP" altLang="en-US" dirty="0"/>
              <a:t>年での事故数は</a:t>
            </a:r>
            <a:r>
              <a:rPr lang="en-US" altLang="ja-JP" dirty="0"/>
              <a:t>200</a:t>
            </a:r>
            <a:r>
              <a:rPr lang="ja-JP" altLang="en-US" dirty="0"/>
              <a:t>回になった</a:t>
            </a:r>
            <a:r>
              <a:rPr lang="en-US" altLang="ja-JP" dirty="0"/>
              <a:t>.</a:t>
            </a:r>
            <a:r>
              <a:rPr lang="ja-JP" altLang="en-US" dirty="0"/>
              <a:t>カーブミラーの設置によって</a:t>
            </a:r>
            <a:r>
              <a:rPr lang="en-US" altLang="ja-JP" dirty="0"/>
              <a:t>1</a:t>
            </a:r>
            <a:r>
              <a:rPr lang="ja-JP" altLang="en-US" dirty="0"/>
              <a:t>ヶ月間の平均事故発生頻度は低下したと言えるか</a:t>
            </a:r>
            <a:r>
              <a:rPr lang="en-US" altLang="ja-JP" dirty="0"/>
              <a:t>.</a:t>
            </a:r>
            <a:endParaRPr kumimoji="1" lang="ja-JP" altLang="en-US" dirty="0"/>
          </a:p>
        </p:txBody>
      </p:sp>
      <p:sp>
        <p:nvSpPr>
          <p:cNvPr id="4" name="スライド番号プレースホルダー 3">
            <a:extLst>
              <a:ext uri="{FF2B5EF4-FFF2-40B4-BE49-F238E27FC236}">
                <a16:creationId xmlns:a16="http://schemas.microsoft.com/office/drawing/2014/main" id="{DA8E0E82-3F0D-4051-A22E-A6C187651B67}"/>
              </a:ext>
            </a:extLst>
          </p:cNvPr>
          <p:cNvSpPr>
            <a:spLocks noGrp="1"/>
          </p:cNvSpPr>
          <p:nvPr>
            <p:ph type="sldNum" sz="quarter" idx="12"/>
          </p:nvPr>
        </p:nvSpPr>
        <p:spPr/>
        <p:txBody>
          <a:bodyPr/>
          <a:lstStyle/>
          <a:p>
            <a:fld id="{F6B31617-83C2-4116-A292-35893FC60E85}" type="slidenum">
              <a:rPr kumimoji="1" lang="ja-JP" altLang="en-US" smtClean="0"/>
              <a:pPr/>
              <a:t>12</a:t>
            </a:fld>
            <a:endParaRPr kumimoji="1" lang="ja-JP" altLang="en-US" dirty="0"/>
          </a:p>
        </p:txBody>
      </p:sp>
    </p:spTree>
    <p:extLst>
      <p:ext uri="{BB962C8B-B14F-4D97-AF65-F5344CB8AC3E}">
        <p14:creationId xmlns:p14="http://schemas.microsoft.com/office/powerpoint/2010/main" val="226872839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3500DDDF-F2D4-4DAE-8CC0-C2F5B0A39835}"/>
              </a:ext>
            </a:extLst>
          </p:cNvPr>
          <p:cNvSpPr>
            <a:spLocks noGrp="1"/>
          </p:cNvSpPr>
          <p:nvPr>
            <p:ph type="title"/>
          </p:nvPr>
        </p:nvSpPr>
        <p:spPr/>
        <p:txBody>
          <a:bodyPr/>
          <a:lstStyle/>
          <a:p>
            <a:r>
              <a:rPr lang="en-US" altLang="ja-JP" dirty="0"/>
              <a:t>3.</a:t>
            </a:r>
            <a:r>
              <a:rPr lang="ja-JP" altLang="en-US" dirty="0"/>
              <a:t>ポアソン分布を用いた検定</a:t>
            </a:r>
            <a:endParaRPr kumimoji="1" lang="ja-JP" altLang="en-US" dirty="0"/>
          </a:p>
        </p:txBody>
      </p:sp>
      <mc:AlternateContent xmlns:mc="http://schemas.openxmlformats.org/markup-compatibility/2006" xmlns:a14="http://schemas.microsoft.com/office/drawing/2010/main">
        <mc:Choice Requires="a14">
          <p:sp>
            <p:nvSpPr>
              <p:cNvPr id="3" name="コンテンツ プレースホルダー 2">
                <a:extLst>
                  <a:ext uri="{FF2B5EF4-FFF2-40B4-BE49-F238E27FC236}">
                    <a16:creationId xmlns:a16="http://schemas.microsoft.com/office/drawing/2014/main" id="{9EC78797-67B7-4999-90DA-3218A634A46E}"/>
                  </a:ext>
                </a:extLst>
              </p:cNvPr>
              <p:cNvSpPr>
                <a:spLocks noGrp="1"/>
              </p:cNvSpPr>
              <p:nvPr>
                <p:ph idx="1"/>
              </p:nvPr>
            </p:nvSpPr>
            <p:spPr/>
            <p:txBody>
              <a:bodyPr>
                <a:normAutofit/>
              </a:bodyPr>
              <a:lstStyle/>
              <a:p>
                <a:r>
                  <a:rPr lang="ja-JP" altLang="en-US" dirty="0"/>
                  <a:t>事故が起こるという事象は非常に稀な事象なので，</a:t>
                </a:r>
                <a:r>
                  <a:rPr lang="en-US" altLang="ja-JP" dirty="0"/>
                  <a:t>1</a:t>
                </a:r>
                <a:r>
                  <a:rPr lang="ja-JP" altLang="en-US" dirty="0"/>
                  <a:t>ヶ月で平均</a:t>
                </a:r>
                <a:r>
                  <a:rPr lang="en-US" altLang="ja-JP" dirty="0"/>
                  <a:t>λ</a:t>
                </a:r>
                <a:r>
                  <a:rPr lang="ja-JP" altLang="en-US" dirty="0"/>
                  <a:t>回の事故が起こる場所で</a:t>
                </a:r>
                <a14:m>
                  <m:oMath xmlns:m="http://schemas.openxmlformats.org/officeDocument/2006/math">
                    <m:r>
                      <a:rPr lang="en-US" altLang="ja-JP" i="1" dirty="0" smtClean="0">
                        <a:latin typeface="Cambria Math" panose="02040503050406030204" pitchFamily="18" charset="0"/>
                      </a:rPr>
                      <m:t>𝑥</m:t>
                    </m:r>
                  </m:oMath>
                </a14:m>
                <a:r>
                  <a:rPr lang="ja-JP" altLang="en-US" dirty="0"/>
                  <a:t>回の事故が起こる確率</a:t>
                </a:r>
                <a14:m>
                  <m:oMath xmlns:m="http://schemas.openxmlformats.org/officeDocument/2006/math">
                    <m:r>
                      <a:rPr lang="en-US" altLang="ja-JP" i="1" dirty="0" smtClean="0">
                        <a:latin typeface="Cambria Math" panose="02040503050406030204" pitchFamily="18" charset="0"/>
                      </a:rPr>
                      <m:t>𝑓</m:t>
                    </m:r>
                    <m:r>
                      <a:rPr lang="en-US" altLang="ja-JP" i="1" dirty="0" smtClean="0">
                        <a:latin typeface="Cambria Math" panose="02040503050406030204" pitchFamily="18" charset="0"/>
                      </a:rPr>
                      <m:t>(</m:t>
                    </m:r>
                    <m:r>
                      <a:rPr lang="en-US" altLang="ja-JP" i="1" dirty="0" smtClean="0">
                        <a:latin typeface="Cambria Math" panose="02040503050406030204" pitchFamily="18" charset="0"/>
                      </a:rPr>
                      <m:t>𝑥</m:t>
                    </m:r>
                    <m:r>
                      <a:rPr lang="en-US" altLang="ja-JP" i="1" dirty="0" smtClean="0">
                        <a:latin typeface="Cambria Math" panose="02040503050406030204" pitchFamily="18" charset="0"/>
                      </a:rPr>
                      <m:t>)</m:t>
                    </m:r>
                  </m:oMath>
                </a14:m>
                <a:r>
                  <a:rPr lang="ja-JP" altLang="en-US" dirty="0"/>
                  <a:t>はポアソン分布に従う</a:t>
                </a:r>
                <a:r>
                  <a:rPr lang="en-US" altLang="ja-JP" dirty="0"/>
                  <a:t>.</a:t>
                </a:r>
              </a:p>
              <a:p>
                <a:r>
                  <a:rPr lang="ja-JP" altLang="en-US" dirty="0"/>
                  <a:t>帰無仮説</a:t>
                </a:r>
                <a14:m>
                  <m:oMath xmlns:m="http://schemas.openxmlformats.org/officeDocument/2006/math">
                    <m:sSub>
                      <m:sSubPr>
                        <m:ctrlPr>
                          <a:rPr lang="en-US" altLang="ja-JP" i="1">
                            <a:latin typeface="Cambria Math" panose="02040503050406030204" pitchFamily="18" charset="0"/>
                          </a:rPr>
                        </m:ctrlPr>
                      </m:sSubPr>
                      <m:e>
                        <m:r>
                          <a:rPr lang="en-US" altLang="ja-JP" i="1">
                            <a:latin typeface="Cambria Math" panose="02040503050406030204" pitchFamily="18" charset="0"/>
                          </a:rPr>
                          <m:t>𝐻</m:t>
                        </m:r>
                      </m:e>
                      <m:sub>
                        <m:r>
                          <a:rPr lang="en-US" altLang="ja-JP" i="1">
                            <a:latin typeface="Cambria Math" panose="02040503050406030204" pitchFamily="18" charset="0"/>
                          </a:rPr>
                          <m:t>0</m:t>
                        </m:r>
                      </m:sub>
                    </m:sSub>
                    <m:r>
                      <a:rPr lang="ja-JP" altLang="en-US" i="1">
                        <a:latin typeface="Cambria Math" panose="02040503050406030204" pitchFamily="18" charset="0"/>
                      </a:rPr>
                      <m:t>は</m:t>
                    </m:r>
                  </m:oMath>
                </a14:m>
                <a:r>
                  <a:rPr lang="ja-JP" altLang="en-US" dirty="0"/>
                  <a:t>「この</a:t>
                </a:r>
                <a:r>
                  <a:rPr lang="en-US" altLang="ja-JP" dirty="0"/>
                  <a:t>T</a:t>
                </a:r>
                <a:r>
                  <a:rPr lang="ja-JP" altLang="en-US" dirty="0"/>
                  <a:t>字路では</a:t>
                </a:r>
                <a:r>
                  <a:rPr lang="en-US" altLang="ja-JP" dirty="0"/>
                  <a:t>1</a:t>
                </a:r>
                <a:r>
                  <a:rPr lang="ja-JP" altLang="en-US" dirty="0"/>
                  <a:t>ヶ月に</a:t>
                </a:r>
                <a:r>
                  <a:rPr lang="en-US" altLang="ja-JP" dirty="0"/>
                  <a:t>20</a:t>
                </a:r>
                <a:r>
                  <a:rPr lang="ja-JP" altLang="en-US" dirty="0"/>
                  <a:t>回事故が起こる」とし，対立仮説</a:t>
                </a:r>
                <a14:m>
                  <m:oMath xmlns:m="http://schemas.openxmlformats.org/officeDocument/2006/math">
                    <m:sSub>
                      <m:sSubPr>
                        <m:ctrlPr>
                          <a:rPr lang="en-US" altLang="ja-JP" i="1">
                            <a:latin typeface="Cambria Math" panose="02040503050406030204" pitchFamily="18" charset="0"/>
                          </a:rPr>
                        </m:ctrlPr>
                      </m:sSubPr>
                      <m:e>
                        <m:r>
                          <a:rPr lang="en-US" altLang="ja-JP" i="1">
                            <a:latin typeface="Cambria Math" panose="02040503050406030204" pitchFamily="18" charset="0"/>
                          </a:rPr>
                          <m:t>𝐻</m:t>
                        </m:r>
                      </m:e>
                      <m:sub>
                        <m:r>
                          <a:rPr lang="en-US" altLang="ja-JP" i="1">
                            <a:latin typeface="Cambria Math" panose="02040503050406030204" pitchFamily="18" charset="0"/>
                          </a:rPr>
                          <m:t>1</m:t>
                        </m:r>
                      </m:sub>
                    </m:sSub>
                  </m:oMath>
                </a14:m>
                <a:r>
                  <a:rPr lang="ja-JP" altLang="en-US" dirty="0"/>
                  <a:t>は「この</a:t>
                </a:r>
                <a:r>
                  <a:rPr lang="en-US" altLang="ja-JP" dirty="0"/>
                  <a:t>T</a:t>
                </a:r>
                <a:r>
                  <a:rPr lang="ja-JP" altLang="en-US" dirty="0"/>
                  <a:t>字路では</a:t>
                </a:r>
                <a:r>
                  <a:rPr lang="en-US" altLang="ja-JP" dirty="0"/>
                  <a:t>1</a:t>
                </a:r>
                <a:r>
                  <a:rPr lang="ja-JP" altLang="en-US" dirty="0"/>
                  <a:t>ヶ月に</a:t>
                </a:r>
                <a:r>
                  <a:rPr lang="en-US" altLang="ja-JP" dirty="0"/>
                  <a:t>20</a:t>
                </a:r>
                <a:r>
                  <a:rPr lang="ja-JP" altLang="en-US" dirty="0"/>
                  <a:t>回事故が起こるとはいえない」となる</a:t>
                </a:r>
                <a:r>
                  <a:rPr lang="en-US" altLang="ja-JP" dirty="0"/>
                  <a:t>.</a:t>
                </a:r>
              </a:p>
              <a:p>
                <a:endParaRPr kumimoji="1" lang="ja-JP" altLang="en-US" dirty="0"/>
              </a:p>
            </p:txBody>
          </p:sp>
        </mc:Choice>
        <mc:Fallback xmlns="">
          <p:sp>
            <p:nvSpPr>
              <p:cNvPr id="3" name="コンテンツ プレースホルダー 2">
                <a:extLst>
                  <a:ext uri="{FF2B5EF4-FFF2-40B4-BE49-F238E27FC236}">
                    <a16:creationId xmlns:a16="http://schemas.microsoft.com/office/drawing/2014/main" id="{9EC78797-67B7-4999-90DA-3218A634A46E}"/>
                  </a:ext>
                </a:extLst>
              </p:cNvPr>
              <p:cNvSpPr>
                <a:spLocks noGrp="1" noRot="1" noChangeAspect="1" noMove="1" noResize="1" noEditPoints="1" noAdjustHandles="1" noChangeArrowheads="1" noChangeShapeType="1" noTextEdit="1"/>
              </p:cNvSpPr>
              <p:nvPr>
                <p:ph idx="1"/>
              </p:nvPr>
            </p:nvSpPr>
            <p:spPr>
              <a:blipFill>
                <a:blip r:embed="rId2"/>
                <a:stretch>
                  <a:fillRect l="-2019" t="-3182" r="-3231"/>
                </a:stretch>
              </a:blipFill>
            </p:spPr>
            <p:txBody>
              <a:bodyPr/>
              <a:lstStyle/>
              <a:p>
                <a:r>
                  <a:rPr lang="ja-JP" altLang="en-US">
                    <a:noFill/>
                  </a:rPr>
                  <a:t> </a:t>
                </a:r>
              </a:p>
            </p:txBody>
          </p:sp>
        </mc:Fallback>
      </mc:AlternateContent>
      <p:sp>
        <p:nvSpPr>
          <p:cNvPr id="4" name="スライド番号プレースホルダー 3">
            <a:extLst>
              <a:ext uri="{FF2B5EF4-FFF2-40B4-BE49-F238E27FC236}">
                <a16:creationId xmlns:a16="http://schemas.microsoft.com/office/drawing/2014/main" id="{DCC1C6EC-ECE9-4DB7-9E3D-164BF527514F}"/>
              </a:ext>
            </a:extLst>
          </p:cNvPr>
          <p:cNvSpPr>
            <a:spLocks noGrp="1"/>
          </p:cNvSpPr>
          <p:nvPr>
            <p:ph type="sldNum" sz="quarter" idx="12"/>
          </p:nvPr>
        </p:nvSpPr>
        <p:spPr/>
        <p:txBody>
          <a:bodyPr/>
          <a:lstStyle/>
          <a:p>
            <a:fld id="{F6B31617-83C2-4116-A292-35893FC60E85}" type="slidenum">
              <a:rPr kumimoji="1" lang="ja-JP" altLang="en-US" smtClean="0"/>
              <a:pPr/>
              <a:t>13</a:t>
            </a:fld>
            <a:endParaRPr kumimoji="1" lang="ja-JP" altLang="en-US" dirty="0"/>
          </a:p>
        </p:txBody>
      </p:sp>
    </p:spTree>
    <p:extLst>
      <p:ext uri="{BB962C8B-B14F-4D97-AF65-F5344CB8AC3E}">
        <p14:creationId xmlns:p14="http://schemas.microsoft.com/office/powerpoint/2010/main" val="56460517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EE80761B-E8C7-4F23-8339-3BA3A0488FD7}"/>
              </a:ext>
            </a:extLst>
          </p:cNvPr>
          <p:cNvSpPr>
            <a:spLocks noGrp="1"/>
          </p:cNvSpPr>
          <p:nvPr>
            <p:ph type="title"/>
          </p:nvPr>
        </p:nvSpPr>
        <p:spPr/>
        <p:txBody>
          <a:bodyPr/>
          <a:lstStyle/>
          <a:p>
            <a:r>
              <a:rPr lang="en-US" altLang="ja-JP" dirty="0"/>
              <a:t>3.</a:t>
            </a:r>
            <a:r>
              <a:rPr lang="ja-JP" altLang="en-US" dirty="0"/>
              <a:t>ポアソン分布を用いた検定</a:t>
            </a:r>
            <a:endParaRPr kumimoji="1" lang="ja-JP" altLang="en-US" dirty="0"/>
          </a:p>
        </p:txBody>
      </p:sp>
      <mc:AlternateContent xmlns:mc="http://schemas.openxmlformats.org/markup-compatibility/2006" xmlns:a14="http://schemas.microsoft.com/office/drawing/2010/main">
        <mc:Choice Requires="a14">
          <p:sp>
            <p:nvSpPr>
              <p:cNvPr id="3" name="コンテンツ プレースホルダー 2">
                <a:extLst>
                  <a:ext uri="{FF2B5EF4-FFF2-40B4-BE49-F238E27FC236}">
                    <a16:creationId xmlns:a16="http://schemas.microsoft.com/office/drawing/2014/main" id="{018E3C87-6842-441C-B8D0-E9F2BFC0EC84}"/>
                  </a:ext>
                </a:extLst>
              </p:cNvPr>
              <p:cNvSpPr>
                <a:spLocks noGrp="1"/>
              </p:cNvSpPr>
              <p:nvPr>
                <p:ph idx="1"/>
              </p:nvPr>
            </p:nvSpPr>
            <p:spPr/>
            <p:txBody>
              <a:bodyPr>
                <a:normAutofit fontScale="92500"/>
              </a:bodyPr>
              <a:lstStyle/>
              <a:p>
                <a:r>
                  <a:rPr lang="ja-JP" altLang="en-US" dirty="0"/>
                  <a:t>有意水準は</a:t>
                </a:r>
                <a:r>
                  <a:rPr lang="en-US" altLang="ja-JP" dirty="0"/>
                  <a:t>α = 0.05</a:t>
                </a:r>
                <a:r>
                  <a:rPr lang="ja-JP" altLang="en-US" dirty="0"/>
                  <a:t>とする</a:t>
                </a:r>
                <a:r>
                  <a:rPr lang="en-US" altLang="ja-JP" dirty="0"/>
                  <a:t>.</a:t>
                </a:r>
                <a:endParaRPr lang="ja-JP" altLang="en-US" dirty="0"/>
              </a:p>
              <a:p>
                <a:r>
                  <a:rPr lang="ja-JP" altLang="en-US" dirty="0"/>
                  <a:t>確率変数</a:t>
                </a:r>
                <a:r>
                  <a:rPr lang="en-US" altLang="ja-JP" dirty="0"/>
                  <a:t>X</a:t>
                </a:r>
                <a:r>
                  <a:rPr lang="ja-JP" altLang="en-US" dirty="0"/>
                  <a:t>がポアソン分布に従うとき，「期待値</a:t>
                </a:r>
                <a14:m>
                  <m:oMath xmlns:m="http://schemas.openxmlformats.org/officeDocument/2006/math">
                    <m:r>
                      <a:rPr lang="en-US" altLang="ja-JP" i="1" dirty="0" smtClean="0">
                        <a:latin typeface="Cambria Math" panose="02040503050406030204" pitchFamily="18" charset="0"/>
                      </a:rPr>
                      <m:t>𝐸</m:t>
                    </m:r>
                    <m:r>
                      <a:rPr lang="en-US" altLang="ja-JP" i="1" dirty="0" smtClean="0">
                        <a:latin typeface="Cambria Math" panose="02040503050406030204" pitchFamily="18" charset="0"/>
                      </a:rPr>
                      <m:t>(</m:t>
                    </m:r>
                    <m:r>
                      <a:rPr lang="en-US" altLang="ja-JP" i="1" dirty="0" smtClean="0">
                        <a:latin typeface="Cambria Math" panose="02040503050406030204" pitchFamily="18" charset="0"/>
                      </a:rPr>
                      <m:t>𝑋</m:t>
                    </m:r>
                    <m:r>
                      <a:rPr lang="en-US" altLang="ja-JP" i="1" dirty="0" smtClean="0">
                        <a:latin typeface="Cambria Math" panose="02040503050406030204" pitchFamily="18" charset="0"/>
                      </a:rPr>
                      <m:t>)</m:t>
                    </m:r>
                  </m:oMath>
                </a14:m>
                <a:r>
                  <a:rPr lang="en-US" altLang="ja-JP" dirty="0"/>
                  <a:t> = </a:t>
                </a:r>
                <a:r>
                  <a:rPr lang="ja-JP" altLang="en-US" dirty="0"/>
                  <a:t>分散</a:t>
                </a:r>
                <a14:m>
                  <m:oMath xmlns:m="http://schemas.openxmlformats.org/officeDocument/2006/math">
                    <m:r>
                      <a:rPr lang="en-US" altLang="ja-JP" i="1" dirty="0" smtClean="0">
                        <a:latin typeface="Cambria Math" panose="02040503050406030204" pitchFamily="18" charset="0"/>
                      </a:rPr>
                      <m:t>𝑉</m:t>
                    </m:r>
                    <m:r>
                      <a:rPr lang="en-US" altLang="ja-JP" i="1" dirty="0" smtClean="0">
                        <a:latin typeface="Cambria Math" panose="02040503050406030204" pitchFamily="18" charset="0"/>
                      </a:rPr>
                      <m:t>(</m:t>
                    </m:r>
                    <m:r>
                      <a:rPr lang="en-US" altLang="ja-JP" i="1" dirty="0" smtClean="0">
                        <a:latin typeface="Cambria Math" panose="02040503050406030204" pitchFamily="18" charset="0"/>
                      </a:rPr>
                      <m:t>𝑋</m:t>
                    </m:r>
                    <m:r>
                      <a:rPr lang="en-US" altLang="ja-JP" i="1" dirty="0" smtClean="0">
                        <a:latin typeface="Cambria Math" panose="02040503050406030204" pitchFamily="18" charset="0"/>
                      </a:rPr>
                      <m:t>)</m:t>
                    </m:r>
                  </m:oMath>
                </a14:m>
                <a:r>
                  <a:rPr lang="en-US" altLang="ja-JP" dirty="0"/>
                  <a:t> = λ</a:t>
                </a:r>
                <a:r>
                  <a:rPr lang="ja-JP" altLang="en-US" dirty="0"/>
                  <a:t>」が成り立つので，以下の式から得られる統計量</a:t>
                </a:r>
                <a14:m>
                  <m:oMath xmlns:m="http://schemas.openxmlformats.org/officeDocument/2006/math">
                    <m:r>
                      <a:rPr lang="en-US" altLang="ja-JP" i="1" dirty="0">
                        <a:latin typeface="Cambria Math" panose="02040503050406030204" pitchFamily="18" charset="0"/>
                      </a:rPr>
                      <m:t>𝑧</m:t>
                    </m:r>
                  </m:oMath>
                </a14:m>
                <a:r>
                  <a:rPr lang="ja-JP" altLang="en-US" dirty="0"/>
                  <a:t>は標準正規分布に従う</a:t>
                </a:r>
                <a:r>
                  <a:rPr lang="en-US" altLang="ja-JP" dirty="0"/>
                  <a:t>.</a:t>
                </a:r>
              </a:p>
              <a:p>
                <a:pPr algn="ctr"/>
                <a14:m>
                  <m:oMath xmlns:m="http://schemas.openxmlformats.org/officeDocument/2006/math">
                    <m:r>
                      <a:rPr kumimoji="1" lang="en-US" altLang="ja-JP" i="1" dirty="0" smtClean="0">
                        <a:latin typeface="Cambria Math" panose="02040503050406030204" pitchFamily="18" charset="0"/>
                      </a:rPr>
                      <m:t>𝑧</m:t>
                    </m:r>
                  </m:oMath>
                </a14:m>
                <a:r>
                  <a:rPr kumimoji="1" lang="en-US" altLang="ja-JP" dirty="0"/>
                  <a:t> = </a:t>
                </a:r>
                <a14:m>
                  <m:oMath xmlns:m="http://schemas.openxmlformats.org/officeDocument/2006/math">
                    <m:f>
                      <m:fPr>
                        <m:ctrlPr>
                          <a:rPr kumimoji="1" lang="en-US" altLang="ja-JP" i="1" smtClean="0">
                            <a:latin typeface="Cambria Math" panose="02040503050406030204" pitchFamily="18" charset="0"/>
                          </a:rPr>
                        </m:ctrlPr>
                      </m:fPr>
                      <m:num>
                        <m:r>
                          <a:rPr kumimoji="1" lang="en-US" altLang="ja-JP" b="0" i="1" smtClean="0">
                            <a:latin typeface="Cambria Math" panose="02040503050406030204" pitchFamily="18" charset="0"/>
                          </a:rPr>
                          <m:t>𝑋</m:t>
                        </m:r>
                        <m:r>
                          <a:rPr kumimoji="1" lang="en-US" altLang="ja-JP" b="0" i="1" smtClean="0">
                            <a:latin typeface="Cambria Math" panose="02040503050406030204" pitchFamily="18" charset="0"/>
                          </a:rPr>
                          <m:t> − </m:t>
                        </m:r>
                        <m:r>
                          <a:rPr kumimoji="1" lang="en-US" altLang="ja-JP" b="0" i="1" smtClean="0">
                            <a:latin typeface="Cambria Math" panose="02040503050406030204" pitchFamily="18" charset="0"/>
                          </a:rPr>
                          <m:t>𝑛</m:t>
                        </m:r>
                        <m:r>
                          <m:rPr>
                            <m:sty m:val="p"/>
                          </m:rPr>
                          <a:rPr lang="en-US" altLang="ja-JP" i="1">
                            <a:latin typeface="Cambria Math" panose="02040503050406030204" pitchFamily="18" charset="0"/>
                          </a:rPr>
                          <m:t>λ</m:t>
                        </m:r>
                      </m:num>
                      <m:den>
                        <m:rad>
                          <m:radPr>
                            <m:degHide m:val="on"/>
                            <m:ctrlPr>
                              <a:rPr kumimoji="1" lang="en-US" altLang="ja-JP" i="1" smtClean="0">
                                <a:latin typeface="Cambria Math" panose="02040503050406030204" pitchFamily="18" charset="0"/>
                              </a:rPr>
                            </m:ctrlPr>
                          </m:radPr>
                          <m:deg/>
                          <m:e>
                            <m:r>
                              <a:rPr kumimoji="1" lang="en-US" altLang="ja-JP" b="0" i="1" smtClean="0">
                                <a:latin typeface="Cambria Math" panose="02040503050406030204" pitchFamily="18" charset="0"/>
                              </a:rPr>
                              <m:t>𝑛</m:t>
                            </m:r>
                            <m:r>
                              <m:rPr>
                                <m:sty m:val="p"/>
                              </m:rPr>
                              <a:rPr lang="en-US" altLang="ja-JP" i="1">
                                <a:latin typeface="Cambria Math" panose="02040503050406030204" pitchFamily="18" charset="0"/>
                              </a:rPr>
                              <m:t>λ</m:t>
                            </m:r>
                          </m:e>
                        </m:rad>
                      </m:den>
                    </m:f>
                  </m:oMath>
                </a14:m>
                <a:endParaRPr kumimoji="1" lang="en-US" altLang="ja-JP" dirty="0"/>
              </a:p>
              <a:p>
                <a:pPr algn="ctr"/>
                <a14:m>
                  <m:oMath xmlns:m="http://schemas.openxmlformats.org/officeDocument/2006/math">
                    <m:r>
                      <a:rPr kumimoji="1" lang="en-US" altLang="ja-JP" sz="2200" i="1" dirty="0" smtClean="0">
                        <a:latin typeface="Cambria Math" panose="02040503050406030204" pitchFamily="18" charset="0"/>
                      </a:rPr>
                      <m:t>𝑋</m:t>
                    </m:r>
                  </m:oMath>
                </a14:m>
                <a:r>
                  <a:rPr kumimoji="1" lang="en-US" altLang="ja-JP" sz="2200" dirty="0"/>
                  <a:t>:1</a:t>
                </a:r>
                <a:r>
                  <a:rPr kumimoji="1" lang="ja-JP" altLang="en-US" sz="2200" dirty="0"/>
                  <a:t>年間の事故数</a:t>
                </a:r>
              </a:p>
            </p:txBody>
          </p:sp>
        </mc:Choice>
        <mc:Fallback xmlns="">
          <p:sp>
            <p:nvSpPr>
              <p:cNvPr id="3" name="コンテンツ プレースホルダー 2">
                <a:extLst>
                  <a:ext uri="{FF2B5EF4-FFF2-40B4-BE49-F238E27FC236}">
                    <a16:creationId xmlns:a16="http://schemas.microsoft.com/office/drawing/2014/main" id="{018E3C87-6842-441C-B8D0-E9F2BFC0EC84}"/>
                  </a:ext>
                </a:extLst>
              </p:cNvPr>
              <p:cNvSpPr>
                <a:spLocks noGrp="1" noRot="1" noChangeAspect="1" noMove="1" noResize="1" noEditPoints="1" noAdjustHandles="1" noChangeArrowheads="1" noChangeShapeType="1" noTextEdit="1"/>
              </p:cNvSpPr>
              <p:nvPr>
                <p:ph idx="1"/>
              </p:nvPr>
            </p:nvSpPr>
            <p:spPr>
              <a:blipFill>
                <a:blip r:embed="rId2"/>
                <a:stretch>
                  <a:fillRect l="-1858" t="-3788" r="-3069"/>
                </a:stretch>
              </a:blipFill>
            </p:spPr>
            <p:txBody>
              <a:bodyPr/>
              <a:lstStyle/>
              <a:p>
                <a:r>
                  <a:rPr lang="ja-JP" altLang="en-US">
                    <a:noFill/>
                  </a:rPr>
                  <a:t> </a:t>
                </a:r>
              </a:p>
            </p:txBody>
          </p:sp>
        </mc:Fallback>
      </mc:AlternateContent>
      <p:sp>
        <p:nvSpPr>
          <p:cNvPr id="4" name="スライド番号プレースホルダー 3">
            <a:extLst>
              <a:ext uri="{FF2B5EF4-FFF2-40B4-BE49-F238E27FC236}">
                <a16:creationId xmlns:a16="http://schemas.microsoft.com/office/drawing/2014/main" id="{E9AAF28A-D4AA-456F-9021-8ED93C3DB57C}"/>
              </a:ext>
            </a:extLst>
          </p:cNvPr>
          <p:cNvSpPr>
            <a:spLocks noGrp="1"/>
          </p:cNvSpPr>
          <p:nvPr>
            <p:ph type="sldNum" sz="quarter" idx="12"/>
          </p:nvPr>
        </p:nvSpPr>
        <p:spPr/>
        <p:txBody>
          <a:bodyPr/>
          <a:lstStyle/>
          <a:p>
            <a:fld id="{F6B31617-83C2-4116-A292-35893FC60E85}" type="slidenum">
              <a:rPr kumimoji="1" lang="ja-JP" altLang="en-US" smtClean="0"/>
              <a:pPr/>
              <a:t>14</a:t>
            </a:fld>
            <a:endParaRPr kumimoji="1" lang="ja-JP" altLang="en-US" dirty="0"/>
          </a:p>
        </p:txBody>
      </p:sp>
    </p:spTree>
    <p:extLst>
      <p:ext uri="{BB962C8B-B14F-4D97-AF65-F5344CB8AC3E}">
        <p14:creationId xmlns:p14="http://schemas.microsoft.com/office/powerpoint/2010/main" val="94142621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EAF7B619-333C-4B08-AC63-0DDBB6A484A0}"/>
              </a:ext>
            </a:extLst>
          </p:cNvPr>
          <p:cNvSpPr>
            <a:spLocks noGrp="1"/>
          </p:cNvSpPr>
          <p:nvPr>
            <p:ph type="title"/>
          </p:nvPr>
        </p:nvSpPr>
        <p:spPr/>
        <p:txBody>
          <a:bodyPr/>
          <a:lstStyle/>
          <a:p>
            <a:r>
              <a:rPr lang="en-US" altLang="ja-JP" dirty="0"/>
              <a:t>3.</a:t>
            </a:r>
            <a:r>
              <a:rPr lang="ja-JP" altLang="en-US" dirty="0"/>
              <a:t>ポアソン分布を用いた検定</a:t>
            </a:r>
            <a:endParaRPr kumimoji="1" lang="ja-JP" altLang="en-US" dirty="0"/>
          </a:p>
        </p:txBody>
      </p:sp>
      <mc:AlternateContent xmlns:mc="http://schemas.openxmlformats.org/markup-compatibility/2006" xmlns:a14="http://schemas.microsoft.com/office/drawing/2010/main">
        <mc:Choice Requires="a14">
          <p:sp>
            <p:nvSpPr>
              <p:cNvPr id="3" name="コンテンツ プレースホルダー 2">
                <a:extLst>
                  <a:ext uri="{FF2B5EF4-FFF2-40B4-BE49-F238E27FC236}">
                    <a16:creationId xmlns:a16="http://schemas.microsoft.com/office/drawing/2014/main" id="{30B9E74E-3D12-4E8F-AE73-6056FC0B1069}"/>
                  </a:ext>
                </a:extLst>
              </p:cNvPr>
              <p:cNvSpPr>
                <a:spLocks noGrp="1"/>
              </p:cNvSpPr>
              <p:nvPr>
                <p:ph idx="1"/>
              </p:nvPr>
            </p:nvSpPr>
            <p:spPr/>
            <p:txBody>
              <a:bodyPr>
                <a:normAutofit/>
              </a:bodyPr>
              <a:lstStyle/>
              <a:p>
                <a:r>
                  <a:rPr kumimoji="1" lang="ja-JP" altLang="en-US" dirty="0"/>
                  <a:t>自己の発生頻度が低下したかを調べたいので片側検定を行う</a:t>
                </a:r>
                <a:r>
                  <a:rPr kumimoji="1" lang="en-US" altLang="ja-JP" dirty="0"/>
                  <a:t>. </a:t>
                </a:r>
              </a:p>
              <a:p>
                <a:r>
                  <a:rPr lang="en-US" altLang="ja-JP" dirty="0"/>
                  <a:t> </a:t>
                </a:r>
                <a14:m>
                  <m:oMath xmlns:m="http://schemas.openxmlformats.org/officeDocument/2006/math">
                    <m:sSub>
                      <m:sSubPr>
                        <m:ctrlPr>
                          <a:rPr lang="en-US" altLang="ja-JP" i="1">
                            <a:latin typeface="Cambria Math" panose="02040503050406030204" pitchFamily="18" charset="0"/>
                          </a:rPr>
                        </m:ctrlPr>
                      </m:sSubPr>
                      <m:e>
                        <m:r>
                          <a:rPr lang="en-US" altLang="ja-JP" i="1">
                            <a:latin typeface="Cambria Math" panose="02040503050406030204" pitchFamily="18" charset="0"/>
                          </a:rPr>
                          <m:t>𝑧</m:t>
                        </m:r>
                      </m:e>
                      <m:sub>
                        <m:r>
                          <a:rPr lang="en-US" altLang="ja-JP" i="1">
                            <a:latin typeface="Cambria Math" panose="02040503050406030204" pitchFamily="18" charset="0"/>
                          </a:rPr>
                          <m:t>0.05</m:t>
                        </m:r>
                      </m:sub>
                    </m:sSub>
                    <m:r>
                      <a:rPr lang="en-US" altLang="ja-JP" b="0" i="1" smtClean="0">
                        <a:latin typeface="Cambria Math" panose="02040503050406030204" pitchFamily="18" charset="0"/>
                      </a:rPr>
                      <m:t>= 1.645</m:t>
                    </m:r>
                    <m:r>
                      <a:rPr lang="ja-JP" altLang="en-US" i="1">
                        <a:latin typeface="Cambria Math" panose="02040503050406030204" pitchFamily="18" charset="0"/>
                      </a:rPr>
                      <m:t>を</m:t>
                    </m:r>
                  </m:oMath>
                </a14:m>
                <a:r>
                  <a:rPr lang="ja-JP" altLang="en-US" b="0" dirty="0">
                    <a:latin typeface="+mn-ea"/>
                  </a:rPr>
                  <a:t>用いる</a:t>
                </a:r>
                <a:r>
                  <a:rPr lang="en-US" altLang="ja-JP" b="0" dirty="0">
                    <a:latin typeface="+mn-ea"/>
                  </a:rPr>
                  <a:t>.</a:t>
                </a:r>
              </a:p>
              <a:p>
                <a:r>
                  <a:rPr lang="en-US" altLang="ja-JP" dirty="0">
                    <a:latin typeface="+mn-ea"/>
                  </a:rPr>
                  <a:t>z</a:t>
                </a:r>
                <a:r>
                  <a:rPr lang="ja-JP" altLang="en-US" dirty="0">
                    <a:latin typeface="+mn-ea"/>
                  </a:rPr>
                  <a:t>を計算すると，</a:t>
                </a:r>
                <a:endParaRPr lang="en-US" altLang="ja-JP" dirty="0">
                  <a:latin typeface="+mn-ea"/>
                </a:endParaRPr>
              </a:p>
              <a:p>
                <a:pPr algn="ctr"/>
                <a14:m>
                  <m:oMath xmlns:m="http://schemas.openxmlformats.org/officeDocument/2006/math">
                    <m:r>
                      <a:rPr lang="en-US" altLang="ja-JP" i="1" dirty="0" smtClean="0">
                        <a:latin typeface="Cambria Math" panose="02040503050406030204" pitchFamily="18" charset="0"/>
                      </a:rPr>
                      <m:t>𝑧</m:t>
                    </m:r>
                  </m:oMath>
                </a14:m>
                <a:r>
                  <a:rPr lang="en-US" altLang="ja-JP" dirty="0">
                    <a:latin typeface="+mn-ea"/>
                  </a:rPr>
                  <a:t> = </a:t>
                </a:r>
                <a14:m>
                  <m:oMath xmlns:m="http://schemas.openxmlformats.org/officeDocument/2006/math">
                    <m:f>
                      <m:fPr>
                        <m:ctrlPr>
                          <a:rPr lang="en-US" altLang="ja-JP" i="1" smtClean="0">
                            <a:latin typeface="Cambria Math" panose="02040503050406030204" pitchFamily="18" charset="0"/>
                          </a:rPr>
                        </m:ctrlPr>
                      </m:fPr>
                      <m:num>
                        <m:r>
                          <a:rPr lang="en-US" altLang="ja-JP" b="0" i="1" smtClean="0">
                            <a:latin typeface="Cambria Math" panose="02040503050406030204" pitchFamily="18" charset="0"/>
                          </a:rPr>
                          <m:t>16.67 − 20</m:t>
                        </m:r>
                      </m:num>
                      <m:den>
                        <m:rad>
                          <m:radPr>
                            <m:degHide m:val="on"/>
                            <m:ctrlPr>
                              <a:rPr lang="en-US" altLang="ja-JP" i="1" smtClean="0">
                                <a:latin typeface="Cambria Math" panose="02040503050406030204" pitchFamily="18" charset="0"/>
                              </a:rPr>
                            </m:ctrlPr>
                          </m:radPr>
                          <m:deg/>
                          <m:e>
                            <m:f>
                              <m:fPr>
                                <m:ctrlPr>
                                  <a:rPr lang="en-US" altLang="ja-JP" i="1" smtClean="0">
                                    <a:latin typeface="Cambria Math" panose="02040503050406030204" pitchFamily="18" charset="0"/>
                                  </a:rPr>
                                </m:ctrlPr>
                              </m:fPr>
                              <m:num>
                                <m:r>
                                  <a:rPr lang="en-US" altLang="ja-JP" b="0" i="1" smtClean="0">
                                    <a:latin typeface="Cambria Math" panose="02040503050406030204" pitchFamily="18" charset="0"/>
                                  </a:rPr>
                                  <m:t>20</m:t>
                                </m:r>
                              </m:num>
                              <m:den>
                                <m:r>
                                  <a:rPr lang="en-US" altLang="ja-JP" b="0" i="1" smtClean="0">
                                    <a:latin typeface="Cambria Math" panose="02040503050406030204" pitchFamily="18" charset="0"/>
                                  </a:rPr>
                                  <m:t>12</m:t>
                                </m:r>
                              </m:den>
                            </m:f>
                          </m:e>
                        </m:rad>
                      </m:den>
                    </m:f>
                  </m:oMath>
                </a14:m>
                <a:r>
                  <a:rPr lang="en-US" altLang="ja-JP" b="0" dirty="0">
                    <a:latin typeface="+mn-ea"/>
                  </a:rPr>
                  <a:t> = </a:t>
                </a:r>
                <a14:m>
                  <m:oMath xmlns:m="http://schemas.openxmlformats.org/officeDocument/2006/math">
                    <m:r>
                      <a:rPr lang="en-US" altLang="ja-JP" b="0" i="1" dirty="0" smtClean="0">
                        <a:latin typeface="Cambria Math" panose="02040503050406030204" pitchFamily="18" charset="0"/>
                      </a:rPr>
                      <m:t>−2.579</m:t>
                    </m:r>
                  </m:oMath>
                </a14:m>
                <a:r>
                  <a:rPr lang="en-US" altLang="ja-JP" b="0" dirty="0">
                    <a:latin typeface="+mn-ea"/>
                  </a:rPr>
                  <a:t> &lt; </a:t>
                </a:r>
                <a14:m>
                  <m:oMath xmlns:m="http://schemas.openxmlformats.org/officeDocument/2006/math">
                    <m:r>
                      <a:rPr lang="en-US" altLang="ja-JP" b="0" i="1" dirty="0" smtClean="0">
                        <a:latin typeface="Cambria Math" panose="02040503050406030204" pitchFamily="18" charset="0"/>
                      </a:rPr>
                      <m:t>−1.645</m:t>
                    </m:r>
                  </m:oMath>
                </a14:m>
                <a:endParaRPr lang="en-US" altLang="ja-JP" b="0" dirty="0">
                  <a:latin typeface="+mn-ea"/>
                </a:endParaRPr>
              </a:p>
            </p:txBody>
          </p:sp>
        </mc:Choice>
        <mc:Fallback xmlns="">
          <p:sp>
            <p:nvSpPr>
              <p:cNvPr id="3" name="コンテンツ プレースホルダー 2">
                <a:extLst>
                  <a:ext uri="{FF2B5EF4-FFF2-40B4-BE49-F238E27FC236}">
                    <a16:creationId xmlns:a16="http://schemas.microsoft.com/office/drawing/2014/main" id="{30B9E74E-3D12-4E8F-AE73-6056FC0B1069}"/>
                  </a:ext>
                </a:extLst>
              </p:cNvPr>
              <p:cNvSpPr>
                <a:spLocks noGrp="1" noRot="1" noChangeAspect="1" noMove="1" noResize="1" noEditPoints="1" noAdjustHandles="1" noChangeArrowheads="1" noChangeShapeType="1" noTextEdit="1"/>
              </p:cNvSpPr>
              <p:nvPr>
                <p:ph idx="1"/>
              </p:nvPr>
            </p:nvSpPr>
            <p:spPr>
              <a:blipFill>
                <a:blip r:embed="rId2"/>
                <a:stretch>
                  <a:fillRect l="-2019" t="-3182"/>
                </a:stretch>
              </a:blipFill>
            </p:spPr>
            <p:txBody>
              <a:bodyPr/>
              <a:lstStyle/>
              <a:p>
                <a:r>
                  <a:rPr lang="ja-JP" altLang="en-US">
                    <a:noFill/>
                  </a:rPr>
                  <a:t> </a:t>
                </a:r>
              </a:p>
            </p:txBody>
          </p:sp>
        </mc:Fallback>
      </mc:AlternateContent>
      <p:sp>
        <p:nvSpPr>
          <p:cNvPr id="4" name="スライド番号プレースホルダー 3">
            <a:extLst>
              <a:ext uri="{FF2B5EF4-FFF2-40B4-BE49-F238E27FC236}">
                <a16:creationId xmlns:a16="http://schemas.microsoft.com/office/drawing/2014/main" id="{469A4C8A-A770-4C9A-9DDB-5C143FE8106C}"/>
              </a:ext>
            </a:extLst>
          </p:cNvPr>
          <p:cNvSpPr>
            <a:spLocks noGrp="1"/>
          </p:cNvSpPr>
          <p:nvPr>
            <p:ph type="sldNum" sz="quarter" idx="12"/>
          </p:nvPr>
        </p:nvSpPr>
        <p:spPr/>
        <p:txBody>
          <a:bodyPr/>
          <a:lstStyle/>
          <a:p>
            <a:fld id="{F6B31617-83C2-4116-A292-35893FC60E85}" type="slidenum">
              <a:rPr kumimoji="1" lang="ja-JP" altLang="en-US" smtClean="0"/>
              <a:pPr/>
              <a:t>15</a:t>
            </a:fld>
            <a:endParaRPr kumimoji="1" lang="ja-JP" altLang="en-US" dirty="0"/>
          </a:p>
        </p:txBody>
      </p:sp>
    </p:spTree>
    <p:extLst>
      <p:ext uri="{BB962C8B-B14F-4D97-AF65-F5344CB8AC3E}">
        <p14:creationId xmlns:p14="http://schemas.microsoft.com/office/powerpoint/2010/main" val="235153005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B004412A-91F1-4C5E-B21A-093794B9EFB9}"/>
              </a:ext>
            </a:extLst>
          </p:cNvPr>
          <p:cNvSpPr>
            <a:spLocks noGrp="1"/>
          </p:cNvSpPr>
          <p:nvPr>
            <p:ph type="title"/>
          </p:nvPr>
        </p:nvSpPr>
        <p:spPr/>
        <p:txBody>
          <a:bodyPr/>
          <a:lstStyle/>
          <a:p>
            <a:r>
              <a:rPr lang="en-US" altLang="ja-JP" dirty="0"/>
              <a:t>3.</a:t>
            </a:r>
            <a:r>
              <a:rPr lang="ja-JP" altLang="en-US" dirty="0"/>
              <a:t>ポアソン分布を用いた検定</a:t>
            </a:r>
            <a:endParaRPr kumimoji="1" lang="ja-JP" altLang="en-US" dirty="0"/>
          </a:p>
        </p:txBody>
      </p:sp>
      <p:sp>
        <p:nvSpPr>
          <p:cNvPr id="3" name="コンテンツ プレースホルダー 2">
            <a:extLst>
              <a:ext uri="{FF2B5EF4-FFF2-40B4-BE49-F238E27FC236}">
                <a16:creationId xmlns:a16="http://schemas.microsoft.com/office/drawing/2014/main" id="{A77BDEE2-E2C5-46EC-8D46-8AFFF73E747A}"/>
              </a:ext>
            </a:extLst>
          </p:cNvPr>
          <p:cNvSpPr>
            <a:spLocks noGrp="1"/>
          </p:cNvSpPr>
          <p:nvPr>
            <p:ph idx="1"/>
          </p:nvPr>
        </p:nvSpPr>
        <p:spPr/>
        <p:txBody>
          <a:bodyPr/>
          <a:lstStyle/>
          <a:p>
            <a:r>
              <a:rPr kumimoji="1" lang="ja-JP" altLang="en-US" dirty="0"/>
              <a:t>となり，</a:t>
            </a:r>
            <a:r>
              <a:rPr kumimoji="1" lang="en-US" altLang="ja-JP" dirty="0"/>
              <a:t>z</a:t>
            </a:r>
            <a:r>
              <a:rPr kumimoji="1" lang="ja-JP" altLang="en-US" dirty="0"/>
              <a:t>が棄却域に入っているので</a:t>
            </a:r>
            <a:r>
              <a:rPr lang="ja-JP" altLang="en-US" dirty="0"/>
              <a:t>帰無仮説を棄却し，対立仮説を採択するという結果になる</a:t>
            </a:r>
            <a:r>
              <a:rPr lang="en-US" altLang="ja-JP" dirty="0"/>
              <a:t>.</a:t>
            </a:r>
          </a:p>
          <a:p>
            <a:r>
              <a:rPr lang="ja-JP" altLang="en-US" dirty="0"/>
              <a:t>つまり，この</a:t>
            </a:r>
            <a:r>
              <a:rPr lang="en-US" altLang="ja-JP" dirty="0"/>
              <a:t>T</a:t>
            </a:r>
            <a:r>
              <a:rPr lang="ja-JP" altLang="en-US" dirty="0"/>
              <a:t>字路では</a:t>
            </a:r>
            <a:r>
              <a:rPr lang="en-US" altLang="ja-JP" dirty="0"/>
              <a:t>1</a:t>
            </a:r>
            <a:r>
              <a:rPr lang="ja-JP" altLang="en-US" dirty="0"/>
              <a:t>ヶ月に</a:t>
            </a:r>
            <a:r>
              <a:rPr lang="en-US" altLang="ja-JP" dirty="0"/>
              <a:t>20</a:t>
            </a:r>
            <a:r>
              <a:rPr lang="ja-JP" altLang="en-US" dirty="0"/>
              <a:t>回事故が起こるとはいえないので，カーブミラーによって事故の発生頻度は低下したと結論づけられる</a:t>
            </a:r>
            <a:r>
              <a:rPr lang="en-US" altLang="ja-JP" dirty="0"/>
              <a:t>.</a:t>
            </a:r>
            <a:endParaRPr kumimoji="1" lang="ja-JP" altLang="en-US" dirty="0"/>
          </a:p>
        </p:txBody>
      </p:sp>
      <p:sp>
        <p:nvSpPr>
          <p:cNvPr id="4" name="スライド番号プレースホルダー 3">
            <a:extLst>
              <a:ext uri="{FF2B5EF4-FFF2-40B4-BE49-F238E27FC236}">
                <a16:creationId xmlns:a16="http://schemas.microsoft.com/office/drawing/2014/main" id="{151642A6-9F84-43A5-AD85-1B94E0CFE806}"/>
              </a:ext>
            </a:extLst>
          </p:cNvPr>
          <p:cNvSpPr>
            <a:spLocks noGrp="1"/>
          </p:cNvSpPr>
          <p:nvPr>
            <p:ph type="sldNum" sz="quarter" idx="12"/>
          </p:nvPr>
        </p:nvSpPr>
        <p:spPr/>
        <p:txBody>
          <a:bodyPr/>
          <a:lstStyle/>
          <a:p>
            <a:fld id="{F6B31617-83C2-4116-A292-35893FC60E85}" type="slidenum">
              <a:rPr kumimoji="1" lang="ja-JP" altLang="en-US" smtClean="0"/>
              <a:pPr/>
              <a:t>16</a:t>
            </a:fld>
            <a:endParaRPr kumimoji="1" lang="ja-JP" altLang="en-US" dirty="0"/>
          </a:p>
        </p:txBody>
      </p:sp>
    </p:spTree>
    <p:extLst>
      <p:ext uri="{BB962C8B-B14F-4D97-AF65-F5344CB8AC3E}">
        <p14:creationId xmlns:p14="http://schemas.microsoft.com/office/powerpoint/2010/main" val="9109123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17344998-7452-411F-9ED8-489AF15C1238}"/>
              </a:ext>
            </a:extLst>
          </p:cNvPr>
          <p:cNvSpPr>
            <a:spLocks noGrp="1"/>
          </p:cNvSpPr>
          <p:nvPr>
            <p:ph type="title"/>
          </p:nvPr>
        </p:nvSpPr>
        <p:spPr/>
        <p:txBody>
          <a:bodyPr/>
          <a:lstStyle/>
          <a:p>
            <a:r>
              <a:rPr lang="en-US" altLang="ja-JP" dirty="0"/>
              <a:t>4.</a:t>
            </a:r>
            <a:r>
              <a:rPr lang="ja-JP" altLang="en-US" dirty="0"/>
              <a:t>適合度の検定</a:t>
            </a:r>
            <a:endParaRPr kumimoji="1" lang="ja-JP" altLang="en-US" dirty="0"/>
          </a:p>
        </p:txBody>
      </p:sp>
      <p:sp>
        <p:nvSpPr>
          <p:cNvPr id="3" name="コンテンツ プレースホルダー 2">
            <a:extLst>
              <a:ext uri="{FF2B5EF4-FFF2-40B4-BE49-F238E27FC236}">
                <a16:creationId xmlns:a16="http://schemas.microsoft.com/office/drawing/2014/main" id="{F608A312-DD77-4AF2-A2A5-45BF3B222983}"/>
              </a:ext>
            </a:extLst>
          </p:cNvPr>
          <p:cNvSpPr>
            <a:spLocks noGrp="1"/>
          </p:cNvSpPr>
          <p:nvPr>
            <p:ph idx="1"/>
          </p:nvPr>
        </p:nvSpPr>
        <p:spPr/>
        <p:txBody>
          <a:bodyPr/>
          <a:lstStyle/>
          <a:p>
            <a:endParaRPr lang="en-US" altLang="ja-JP" dirty="0"/>
          </a:p>
          <a:p>
            <a:r>
              <a:rPr lang="ja-JP" altLang="en-US" dirty="0"/>
              <a:t>調査によって得られたクロス集計表がある場合，実測度数がある特定の分布に適合するかどうかを検定することを適合度の検定という</a:t>
            </a:r>
            <a:r>
              <a:rPr lang="en-US" altLang="ja-JP" dirty="0"/>
              <a:t>.</a:t>
            </a:r>
          </a:p>
          <a:p>
            <a:endParaRPr kumimoji="1" lang="en-US" altLang="ja-JP" dirty="0"/>
          </a:p>
        </p:txBody>
      </p:sp>
      <p:sp>
        <p:nvSpPr>
          <p:cNvPr id="4" name="スライド番号プレースホルダー 3">
            <a:extLst>
              <a:ext uri="{FF2B5EF4-FFF2-40B4-BE49-F238E27FC236}">
                <a16:creationId xmlns:a16="http://schemas.microsoft.com/office/drawing/2014/main" id="{2B99B195-AE17-4468-8C17-47C234A88CB4}"/>
              </a:ext>
            </a:extLst>
          </p:cNvPr>
          <p:cNvSpPr>
            <a:spLocks noGrp="1"/>
          </p:cNvSpPr>
          <p:nvPr>
            <p:ph type="sldNum" sz="quarter" idx="12"/>
          </p:nvPr>
        </p:nvSpPr>
        <p:spPr/>
        <p:txBody>
          <a:bodyPr/>
          <a:lstStyle/>
          <a:p>
            <a:fld id="{F6B31617-83C2-4116-A292-35893FC60E85}" type="slidenum">
              <a:rPr kumimoji="1" lang="ja-JP" altLang="en-US" smtClean="0"/>
              <a:pPr/>
              <a:t>17</a:t>
            </a:fld>
            <a:endParaRPr kumimoji="1" lang="ja-JP" altLang="en-US" dirty="0"/>
          </a:p>
        </p:txBody>
      </p:sp>
    </p:spTree>
    <p:extLst>
      <p:ext uri="{BB962C8B-B14F-4D97-AF65-F5344CB8AC3E}">
        <p14:creationId xmlns:p14="http://schemas.microsoft.com/office/powerpoint/2010/main" val="48618122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01A8B60D-CF84-4B65-969D-442215F805B1}"/>
              </a:ext>
            </a:extLst>
          </p:cNvPr>
          <p:cNvSpPr>
            <a:spLocks noGrp="1"/>
          </p:cNvSpPr>
          <p:nvPr>
            <p:ph type="title"/>
          </p:nvPr>
        </p:nvSpPr>
        <p:spPr/>
        <p:txBody>
          <a:bodyPr/>
          <a:lstStyle/>
          <a:p>
            <a:r>
              <a:rPr lang="en-US" altLang="ja-JP" dirty="0"/>
              <a:t>4.</a:t>
            </a:r>
            <a:r>
              <a:rPr lang="ja-JP" altLang="en-US" dirty="0"/>
              <a:t>適合度の検定</a:t>
            </a:r>
            <a:endParaRPr kumimoji="1" lang="ja-JP" altLang="en-US" dirty="0"/>
          </a:p>
        </p:txBody>
      </p:sp>
      <p:sp>
        <p:nvSpPr>
          <p:cNvPr id="3" name="コンテンツ プレースホルダー 2">
            <a:extLst>
              <a:ext uri="{FF2B5EF4-FFF2-40B4-BE49-F238E27FC236}">
                <a16:creationId xmlns:a16="http://schemas.microsoft.com/office/drawing/2014/main" id="{FA314D76-2C4B-443B-855C-AF9ED0945BFD}"/>
              </a:ext>
            </a:extLst>
          </p:cNvPr>
          <p:cNvSpPr>
            <a:spLocks noGrp="1"/>
          </p:cNvSpPr>
          <p:nvPr>
            <p:ph idx="1"/>
          </p:nvPr>
        </p:nvSpPr>
        <p:spPr/>
        <p:txBody>
          <a:bodyPr/>
          <a:lstStyle/>
          <a:p>
            <a:r>
              <a:rPr kumimoji="1" lang="ja-JP" altLang="en-US" dirty="0"/>
              <a:t>例題</a:t>
            </a:r>
            <a:r>
              <a:rPr kumimoji="1" lang="en-US" altLang="ja-JP" dirty="0"/>
              <a:t>:</a:t>
            </a:r>
          </a:p>
          <a:p>
            <a:r>
              <a:rPr kumimoji="1" lang="ja-JP" altLang="en-US" dirty="0"/>
              <a:t>日本人の血液型の分布は</a:t>
            </a:r>
            <a:r>
              <a:rPr kumimoji="1" lang="en-US" altLang="ja-JP" dirty="0"/>
              <a:t>A</a:t>
            </a:r>
            <a:r>
              <a:rPr kumimoji="1" lang="ja-JP" altLang="en-US" dirty="0"/>
              <a:t>型が</a:t>
            </a:r>
            <a:r>
              <a:rPr kumimoji="1" lang="en-US" altLang="ja-JP" dirty="0"/>
              <a:t>40%</a:t>
            </a:r>
            <a:r>
              <a:rPr kumimoji="1" lang="ja-JP" altLang="en-US" dirty="0"/>
              <a:t>，</a:t>
            </a:r>
            <a:r>
              <a:rPr kumimoji="1" lang="en-US" altLang="ja-JP" dirty="0"/>
              <a:t>O</a:t>
            </a:r>
            <a:r>
              <a:rPr kumimoji="1" lang="ja-JP" altLang="en-US" dirty="0"/>
              <a:t>型が</a:t>
            </a:r>
            <a:r>
              <a:rPr kumimoji="1" lang="en-US" altLang="ja-JP" dirty="0"/>
              <a:t>30%</a:t>
            </a:r>
            <a:r>
              <a:rPr kumimoji="1" lang="ja-JP" altLang="en-US" dirty="0"/>
              <a:t>，</a:t>
            </a:r>
            <a:r>
              <a:rPr kumimoji="1" lang="en-US" altLang="ja-JP" dirty="0"/>
              <a:t>B</a:t>
            </a:r>
            <a:r>
              <a:rPr kumimoji="1" lang="ja-JP" altLang="en-US" dirty="0"/>
              <a:t>型が</a:t>
            </a:r>
            <a:r>
              <a:rPr kumimoji="1" lang="en-US" altLang="ja-JP" dirty="0"/>
              <a:t>20%</a:t>
            </a:r>
            <a:r>
              <a:rPr kumimoji="1" lang="ja-JP" altLang="en-US" dirty="0"/>
              <a:t>，</a:t>
            </a:r>
            <a:r>
              <a:rPr kumimoji="1" lang="en-US" altLang="ja-JP" dirty="0"/>
              <a:t>AB</a:t>
            </a:r>
            <a:r>
              <a:rPr kumimoji="1" lang="ja-JP" altLang="en-US" dirty="0"/>
              <a:t>型が</a:t>
            </a:r>
            <a:r>
              <a:rPr kumimoji="1" lang="en-US" altLang="ja-JP" dirty="0"/>
              <a:t>10%</a:t>
            </a:r>
            <a:r>
              <a:rPr kumimoji="1" lang="ja-JP" altLang="en-US" dirty="0"/>
              <a:t>であるといわれている</a:t>
            </a:r>
            <a:r>
              <a:rPr kumimoji="1" lang="en-US" altLang="ja-JP" dirty="0"/>
              <a:t>.</a:t>
            </a:r>
          </a:p>
          <a:p>
            <a:r>
              <a:rPr kumimoji="1" lang="ja-JP" altLang="en-US" dirty="0"/>
              <a:t>ランダムに選ばれた</a:t>
            </a:r>
            <a:r>
              <a:rPr kumimoji="1" lang="en-US" altLang="ja-JP" dirty="0"/>
              <a:t>100</a:t>
            </a:r>
            <a:r>
              <a:rPr kumimoji="1" lang="ja-JP" altLang="en-US" dirty="0"/>
              <a:t>人の血液型について次のようなデータが得られたとき，このデータは日本人の血液型の分布と同じといえるか</a:t>
            </a:r>
            <a:r>
              <a:rPr kumimoji="1" lang="en-US" altLang="ja-JP" dirty="0"/>
              <a:t>.</a:t>
            </a:r>
            <a:endParaRPr kumimoji="1" lang="ja-JP" altLang="en-US" dirty="0"/>
          </a:p>
        </p:txBody>
      </p:sp>
      <p:sp>
        <p:nvSpPr>
          <p:cNvPr id="4" name="スライド番号プレースホルダー 3">
            <a:extLst>
              <a:ext uri="{FF2B5EF4-FFF2-40B4-BE49-F238E27FC236}">
                <a16:creationId xmlns:a16="http://schemas.microsoft.com/office/drawing/2014/main" id="{D3B7BFC1-ACFE-454D-B703-EEDB3DEE53B3}"/>
              </a:ext>
            </a:extLst>
          </p:cNvPr>
          <p:cNvSpPr>
            <a:spLocks noGrp="1"/>
          </p:cNvSpPr>
          <p:nvPr>
            <p:ph type="sldNum" sz="quarter" idx="12"/>
          </p:nvPr>
        </p:nvSpPr>
        <p:spPr/>
        <p:txBody>
          <a:bodyPr/>
          <a:lstStyle/>
          <a:p>
            <a:fld id="{F6B31617-83C2-4116-A292-35893FC60E85}" type="slidenum">
              <a:rPr kumimoji="1" lang="ja-JP" altLang="en-US" smtClean="0"/>
              <a:pPr/>
              <a:t>18</a:t>
            </a:fld>
            <a:endParaRPr kumimoji="1" lang="ja-JP" altLang="en-US" dirty="0"/>
          </a:p>
        </p:txBody>
      </p:sp>
    </p:spTree>
    <p:extLst>
      <p:ext uri="{BB962C8B-B14F-4D97-AF65-F5344CB8AC3E}">
        <p14:creationId xmlns:p14="http://schemas.microsoft.com/office/powerpoint/2010/main" val="226470836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06344038-D18A-4F19-8295-9BD5C0EC1FD8}"/>
              </a:ext>
            </a:extLst>
          </p:cNvPr>
          <p:cNvSpPr>
            <a:spLocks noGrp="1"/>
          </p:cNvSpPr>
          <p:nvPr>
            <p:ph type="title"/>
          </p:nvPr>
        </p:nvSpPr>
        <p:spPr/>
        <p:txBody>
          <a:bodyPr/>
          <a:lstStyle/>
          <a:p>
            <a:r>
              <a:rPr lang="en-US" altLang="ja-JP" dirty="0"/>
              <a:t>4.</a:t>
            </a:r>
            <a:r>
              <a:rPr lang="ja-JP" altLang="en-US" dirty="0"/>
              <a:t>適合度の検定</a:t>
            </a:r>
            <a:endParaRPr kumimoji="1" lang="ja-JP" altLang="en-US" dirty="0"/>
          </a:p>
        </p:txBody>
      </p:sp>
      <p:sp>
        <p:nvSpPr>
          <p:cNvPr id="3" name="コンテンツ プレースホルダー 2">
            <a:extLst>
              <a:ext uri="{FF2B5EF4-FFF2-40B4-BE49-F238E27FC236}">
                <a16:creationId xmlns:a16="http://schemas.microsoft.com/office/drawing/2014/main" id="{A055088D-BD8B-42BD-ADD4-75DB102AD33D}"/>
              </a:ext>
            </a:extLst>
          </p:cNvPr>
          <p:cNvSpPr>
            <a:spLocks noGrp="1"/>
          </p:cNvSpPr>
          <p:nvPr>
            <p:ph idx="1"/>
          </p:nvPr>
        </p:nvSpPr>
        <p:spPr>
          <a:xfrm>
            <a:off x="822959" y="3050825"/>
            <a:ext cx="7543801" cy="2818269"/>
          </a:xfrm>
        </p:spPr>
        <p:txBody>
          <a:bodyPr/>
          <a:lstStyle/>
          <a:p>
            <a:r>
              <a:rPr kumimoji="1" lang="ja-JP" altLang="en-US" dirty="0"/>
              <a:t>日本人の血液型分布と完全に一致していた場合，</a:t>
            </a:r>
            <a:r>
              <a:rPr lang="ja-JP" altLang="en-US" dirty="0"/>
              <a:t>「理論値」のようになると考えられる</a:t>
            </a:r>
            <a:r>
              <a:rPr lang="en-US" altLang="ja-JP" dirty="0"/>
              <a:t>.</a:t>
            </a:r>
          </a:p>
          <a:p>
            <a:r>
              <a:rPr kumimoji="1" lang="ja-JP" altLang="en-US" dirty="0"/>
              <a:t>そこで，適合度検定ではこの「理論値」からの「実測値」をズレを算出し，検定を行う</a:t>
            </a:r>
            <a:r>
              <a:rPr kumimoji="1" lang="en-US" altLang="ja-JP" dirty="0"/>
              <a:t>.</a:t>
            </a:r>
            <a:endParaRPr kumimoji="1" lang="ja-JP" altLang="en-US" dirty="0"/>
          </a:p>
        </p:txBody>
      </p:sp>
      <p:sp>
        <p:nvSpPr>
          <p:cNvPr id="4" name="スライド番号プレースホルダー 3">
            <a:extLst>
              <a:ext uri="{FF2B5EF4-FFF2-40B4-BE49-F238E27FC236}">
                <a16:creationId xmlns:a16="http://schemas.microsoft.com/office/drawing/2014/main" id="{E29C9B53-6B50-435F-B056-F6EA4675154C}"/>
              </a:ext>
            </a:extLst>
          </p:cNvPr>
          <p:cNvSpPr>
            <a:spLocks noGrp="1"/>
          </p:cNvSpPr>
          <p:nvPr>
            <p:ph type="sldNum" sz="quarter" idx="12"/>
          </p:nvPr>
        </p:nvSpPr>
        <p:spPr/>
        <p:txBody>
          <a:bodyPr/>
          <a:lstStyle/>
          <a:p>
            <a:fld id="{F6B31617-83C2-4116-A292-35893FC60E85}" type="slidenum">
              <a:rPr kumimoji="1" lang="ja-JP" altLang="en-US" smtClean="0"/>
              <a:pPr/>
              <a:t>19</a:t>
            </a:fld>
            <a:endParaRPr kumimoji="1" lang="ja-JP" altLang="en-US" dirty="0"/>
          </a:p>
        </p:txBody>
      </p:sp>
      <p:graphicFrame>
        <p:nvGraphicFramePr>
          <p:cNvPr id="5" name="表 5">
            <a:extLst>
              <a:ext uri="{FF2B5EF4-FFF2-40B4-BE49-F238E27FC236}">
                <a16:creationId xmlns:a16="http://schemas.microsoft.com/office/drawing/2014/main" id="{6312E44E-B229-4390-AAAF-31144CAB0D76}"/>
              </a:ext>
            </a:extLst>
          </p:cNvPr>
          <p:cNvGraphicFramePr>
            <a:graphicFrameLocks noGrp="1"/>
          </p:cNvGraphicFramePr>
          <p:nvPr>
            <p:extLst>
              <p:ext uri="{D42A27DB-BD31-4B8C-83A1-F6EECF244321}">
                <p14:modId xmlns:p14="http://schemas.microsoft.com/office/powerpoint/2010/main" val="2322680447"/>
              </p:ext>
            </p:extLst>
          </p:nvPr>
        </p:nvGraphicFramePr>
        <p:xfrm>
          <a:off x="1524000" y="2023253"/>
          <a:ext cx="6096000" cy="741680"/>
        </p:xfrm>
        <a:graphic>
          <a:graphicData uri="http://schemas.openxmlformats.org/drawingml/2006/table">
            <a:tbl>
              <a:tblPr firstRow="1" bandRow="1">
                <a:tableStyleId>{5C22544A-7EE6-4342-B048-85BDC9FD1C3A}</a:tableStyleId>
              </a:tblPr>
              <a:tblGrid>
                <a:gridCol w="1016000">
                  <a:extLst>
                    <a:ext uri="{9D8B030D-6E8A-4147-A177-3AD203B41FA5}">
                      <a16:colId xmlns:a16="http://schemas.microsoft.com/office/drawing/2014/main" val="2324367956"/>
                    </a:ext>
                  </a:extLst>
                </a:gridCol>
                <a:gridCol w="1016000">
                  <a:extLst>
                    <a:ext uri="{9D8B030D-6E8A-4147-A177-3AD203B41FA5}">
                      <a16:colId xmlns:a16="http://schemas.microsoft.com/office/drawing/2014/main" val="669686243"/>
                    </a:ext>
                  </a:extLst>
                </a:gridCol>
                <a:gridCol w="1016000">
                  <a:extLst>
                    <a:ext uri="{9D8B030D-6E8A-4147-A177-3AD203B41FA5}">
                      <a16:colId xmlns:a16="http://schemas.microsoft.com/office/drawing/2014/main" val="3913110489"/>
                    </a:ext>
                  </a:extLst>
                </a:gridCol>
                <a:gridCol w="1016000">
                  <a:extLst>
                    <a:ext uri="{9D8B030D-6E8A-4147-A177-3AD203B41FA5}">
                      <a16:colId xmlns:a16="http://schemas.microsoft.com/office/drawing/2014/main" val="636623931"/>
                    </a:ext>
                  </a:extLst>
                </a:gridCol>
                <a:gridCol w="1016000">
                  <a:extLst>
                    <a:ext uri="{9D8B030D-6E8A-4147-A177-3AD203B41FA5}">
                      <a16:colId xmlns:a16="http://schemas.microsoft.com/office/drawing/2014/main" val="3451590220"/>
                    </a:ext>
                  </a:extLst>
                </a:gridCol>
                <a:gridCol w="1016000">
                  <a:extLst>
                    <a:ext uri="{9D8B030D-6E8A-4147-A177-3AD203B41FA5}">
                      <a16:colId xmlns:a16="http://schemas.microsoft.com/office/drawing/2014/main" val="1625577956"/>
                    </a:ext>
                  </a:extLst>
                </a:gridCol>
              </a:tblGrid>
              <a:tr h="370840">
                <a:tc>
                  <a:txBody>
                    <a:bodyPr/>
                    <a:lstStyle/>
                    <a:p>
                      <a:pPr algn="ctr"/>
                      <a:r>
                        <a:rPr kumimoji="1" lang="ja-JP" altLang="en-US" b="0" dirty="0">
                          <a:solidFill>
                            <a:schemeClr val="tx1"/>
                          </a:solidFill>
                        </a:rPr>
                        <a:t>血液型</a:t>
                      </a:r>
                    </a:p>
                  </a:txBody>
                  <a:tcPr/>
                </a:tc>
                <a:tc>
                  <a:txBody>
                    <a:bodyPr/>
                    <a:lstStyle/>
                    <a:p>
                      <a:pPr algn="ctr"/>
                      <a:r>
                        <a:rPr kumimoji="1" lang="en-US" altLang="ja-JP" b="0" dirty="0">
                          <a:solidFill>
                            <a:schemeClr val="tx1"/>
                          </a:solidFill>
                        </a:rPr>
                        <a:t>A</a:t>
                      </a:r>
                      <a:r>
                        <a:rPr kumimoji="1" lang="ja-JP" altLang="en-US" b="0" dirty="0">
                          <a:solidFill>
                            <a:schemeClr val="tx1"/>
                          </a:solidFill>
                        </a:rPr>
                        <a:t>型</a:t>
                      </a:r>
                    </a:p>
                  </a:txBody>
                  <a:tcPr/>
                </a:tc>
                <a:tc>
                  <a:txBody>
                    <a:bodyPr/>
                    <a:lstStyle/>
                    <a:p>
                      <a:pPr algn="ctr"/>
                      <a:r>
                        <a:rPr kumimoji="1" lang="en-US" altLang="ja-JP" b="0" dirty="0">
                          <a:solidFill>
                            <a:schemeClr val="tx1"/>
                          </a:solidFill>
                        </a:rPr>
                        <a:t>O</a:t>
                      </a:r>
                      <a:r>
                        <a:rPr kumimoji="1" lang="ja-JP" altLang="en-US" b="0" dirty="0">
                          <a:solidFill>
                            <a:schemeClr val="tx1"/>
                          </a:solidFill>
                        </a:rPr>
                        <a:t>型</a:t>
                      </a:r>
                    </a:p>
                  </a:txBody>
                  <a:tcPr/>
                </a:tc>
                <a:tc>
                  <a:txBody>
                    <a:bodyPr/>
                    <a:lstStyle/>
                    <a:p>
                      <a:pPr algn="ctr"/>
                      <a:r>
                        <a:rPr kumimoji="1" lang="en-US" altLang="ja-JP" b="0" dirty="0">
                          <a:solidFill>
                            <a:schemeClr val="tx1"/>
                          </a:solidFill>
                        </a:rPr>
                        <a:t>B</a:t>
                      </a:r>
                      <a:r>
                        <a:rPr kumimoji="1" lang="ja-JP" altLang="en-US" b="0" dirty="0">
                          <a:solidFill>
                            <a:schemeClr val="tx1"/>
                          </a:solidFill>
                        </a:rPr>
                        <a:t>型</a:t>
                      </a:r>
                    </a:p>
                  </a:txBody>
                  <a:tcPr/>
                </a:tc>
                <a:tc>
                  <a:txBody>
                    <a:bodyPr/>
                    <a:lstStyle/>
                    <a:p>
                      <a:pPr algn="ctr"/>
                      <a:r>
                        <a:rPr kumimoji="1" lang="en-US" altLang="ja-JP" b="0" dirty="0">
                          <a:solidFill>
                            <a:schemeClr val="tx1"/>
                          </a:solidFill>
                        </a:rPr>
                        <a:t>AB</a:t>
                      </a:r>
                      <a:r>
                        <a:rPr kumimoji="1" lang="ja-JP" altLang="en-US" b="0" dirty="0">
                          <a:solidFill>
                            <a:schemeClr val="tx1"/>
                          </a:solidFill>
                        </a:rPr>
                        <a:t>型</a:t>
                      </a:r>
                    </a:p>
                  </a:txBody>
                  <a:tcPr/>
                </a:tc>
                <a:tc>
                  <a:txBody>
                    <a:bodyPr/>
                    <a:lstStyle/>
                    <a:p>
                      <a:pPr algn="ctr"/>
                      <a:r>
                        <a:rPr kumimoji="1" lang="ja-JP" altLang="en-US" b="0" dirty="0">
                          <a:solidFill>
                            <a:schemeClr val="tx1"/>
                          </a:solidFill>
                        </a:rPr>
                        <a:t>計</a:t>
                      </a:r>
                    </a:p>
                  </a:txBody>
                  <a:tcPr/>
                </a:tc>
                <a:extLst>
                  <a:ext uri="{0D108BD9-81ED-4DB2-BD59-A6C34878D82A}">
                    <a16:rowId xmlns:a16="http://schemas.microsoft.com/office/drawing/2014/main" val="613355348"/>
                  </a:ext>
                </a:extLst>
              </a:tr>
              <a:tr h="370840">
                <a:tc>
                  <a:txBody>
                    <a:bodyPr/>
                    <a:lstStyle/>
                    <a:p>
                      <a:pPr algn="ctr"/>
                      <a:r>
                        <a:rPr kumimoji="1" lang="ja-JP" altLang="en-US" b="0" dirty="0">
                          <a:solidFill>
                            <a:schemeClr val="tx1"/>
                          </a:solidFill>
                        </a:rPr>
                        <a:t>度数</a:t>
                      </a:r>
                    </a:p>
                  </a:txBody>
                  <a:tcPr/>
                </a:tc>
                <a:tc>
                  <a:txBody>
                    <a:bodyPr/>
                    <a:lstStyle/>
                    <a:p>
                      <a:pPr algn="ctr"/>
                      <a:r>
                        <a:rPr kumimoji="1" lang="en-US" altLang="ja-JP" b="0" dirty="0">
                          <a:solidFill>
                            <a:schemeClr val="tx1"/>
                          </a:solidFill>
                        </a:rPr>
                        <a:t>55</a:t>
                      </a:r>
                      <a:endParaRPr kumimoji="1" lang="ja-JP" altLang="en-US" b="0" dirty="0">
                        <a:solidFill>
                          <a:schemeClr val="tx1"/>
                        </a:solidFill>
                      </a:endParaRPr>
                    </a:p>
                  </a:txBody>
                  <a:tcPr/>
                </a:tc>
                <a:tc>
                  <a:txBody>
                    <a:bodyPr/>
                    <a:lstStyle/>
                    <a:p>
                      <a:pPr algn="ctr"/>
                      <a:r>
                        <a:rPr kumimoji="1" lang="en-US" altLang="ja-JP" b="0" dirty="0">
                          <a:solidFill>
                            <a:schemeClr val="tx1"/>
                          </a:solidFill>
                        </a:rPr>
                        <a:t>22</a:t>
                      </a:r>
                      <a:endParaRPr kumimoji="1" lang="ja-JP" altLang="en-US" b="0" dirty="0">
                        <a:solidFill>
                          <a:schemeClr val="tx1"/>
                        </a:solidFill>
                      </a:endParaRPr>
                    </a:p>
                  </a:txBody>
                  <a:tcPr/>
                </a:tc>
                <a:tc>
                  <a:txBody>
                    <a:bodyPr/>
                    <a:lstStyle/>
                    <a:p>
                      <a:pPr algn="ctr"/>
                      <a:r>
                        <a:rPr kumimoji="1" lang="en-US" altLang="ja-JP" b="0" dirty="0">
                          <a:solidFill>
                            <a:schemeClr val="tx1"/>
                          </a:solidFill>
                        </a:rPr>
                        <a:t>16</a:t>
                      </a:r>
                      <a:endParaRPr kumimoji="1" lang="ja-JP" altLang="en-US" b="0" dirty="0">
                        <a:solidFill>
                          <a:schemeClr val="tx1"/>
                        </a:solidFill>
                      </a:endParaRPr>
                    </a:p>
                  </a:txBody>
                  <a:tcPr/>
                </a:tc>
                <a:tc>
                  <a:txBody>
                    <a:bodyPr/>
                    <a:lstStyle/>
                    <a:p>
                      <a:pPr algn="ctr"/>
                      <a:r>
                        <a:rPr kumimoji="1" lang="en-US" altLang="ja-JP" b="0" dirty="0">
                          <a:solidFill>
                            <a:schemeClr val="tx1"/>
                          </a:solidFill>
                        </a:rPr>
                        <a:t>7</a:t>
                      </a:r>
                      <a:endParaRPr kumimoji="1" lang="ja-JP" altLang="en-US" b="0" dirty="0">
                        <a:solidFill>
                          <a:schemeClr val="tx1"/>
                        </a:solidFill>
                      </a:endParaRPr>
                    </a:p>
                  </a:txBody>
                  <a:tcPr/>
                </a:tc>
                <a:tc>
                  <a:txBody>
                    <a:bodyPr/>
                    <a:lstStyle/>
                    <a:p>
                      <a:pPr algn="ctr"/>
                      <a:r>
                        <a:rPr kumimoji="1" lang="en-US" altLang="ja-JP" b="0" dirty="0">
                          <a:solidFill>
                            <a:schemeClr val="tx1"/>
                          </a:solidFill>
                        </a:rPr>
                        <a:t>100</a:t>
                      </a:r>
                      <a:endParaRPr kumimoji="1" lang="ja-JP" altLang="en-US" b="0" dirty="0">
                        <a:solidFill>
                          <a:schemeClr val="tx1"/>
                        </a:solidFill>
                      </a:endParaRPr>
                    </a:p>
                  </a:txBody>
                  <a:tcPr/>
                </a:tc>
                <a:extLst>
                  <a:ext uri="{0D108BD9-81ED-4DB2-BD59-A6C34878D82A}">
                    <a16:rowId xmlns:a16="http://schemas.microsoft.com/office/drawing/2014/main" val="2383445861"/>
                  </a:ext>
                </a:extLst>
              </a:tr>
            </a:tbl>
          </a:graphicData>
        </a:graphic>
      </p:graphicFrame>
    </p:spTree>
    <p:extLst>
      <p:ext uri="{BB962C8B-B14F-4D97-AF65-F5344CB8AC3E}">
        <p14:creationId xmlns:p14="http://schemas.microsoft.com/office/powerpoint/2010/main" val="17904617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7E3613AA-CC48-4D2B-9DB8-C5294D4D18D9}"/>
              </a:ext>
            </a:extLst>
          </p:cNvPr>
          <p:cNvSpPr>
            <a:spLocks noGrp="1"/>
          </p:cNvSpPr>
          <p:nvPr>
            <p:ph type="title"/>
          </p:nvPr>
        </p:nvSpPr>
        <p:spPr/>
        <p:txBody>
          <a:bodyPr/>
          <a:lstStyle/>
          <a:p>
            <a:r>
              <a:rPr lang="en-US" altLang="ja-JP" dirty="0"/>
              <a:t>4.</a:t>
            </a:r>
            <a:r>
              <a:rPr lang="ja-JP" altLang="en-US" dirty="0"/>
              <a:t>適合度の検定</a:t>
            </a:r>
            <a:endParaRPr kumimoji="1" lang="ja-JP" altLang="en-US" dirty="0"/>
          </a:p>
        </p:txBody>
      </p:sp>
      <mc:AlternateContent xmlns:mc="http://schemas.openxmlformats.org/markup-compatibility/2006">
        <mc:Choice xmlns:a14="http://schemas.microsoft.com/office/drawing/2010/main" Requires="a14">
          <p:sp>
            <p:nvSpPr>
              <p:cNvPr id="3" name="コンテンツ プレースホルダー 2">
                <a:extLst>
                  <a:ext uri="{FF2B5EF4-FFF2-40B4-BE49-F238E27FC236}">
                    <a16:creationId xmlns:a16="http://schemas.microsoft.com/office/drawing/2014/main" id="{6B063F79-B10F-4F4B-81EA-84D2878B7681}"/>
                  </a:ext>
                </a:extLst>
              </p:cNvPr>
              <p:cNvSpPr>
                <a:spLocks noGrp="1"/>
              </p:cNvSpPr>
              <p:nvPr>
                <p:ph idx="1"/>
              </p:nvPr>
            </p:nvSpPr>
            <p:spPr/>
            <p:txBody>
              <a:bodyPr>
                <a:normAutofit/>
              </a:bodyPr>
              <a:lstStyle/>
              <a:p>
                <a:r>
                  <a:rPr lang="ja-JP" altLang="en-US" dirty="0"/>
                  <a:t>帰無仮説</a:t>
                </a:r>
                <a14:m>
                  <m:oMath xmlns:m="http://schemas.openxmlformats.org/officeDocument/2006/math">
                    <m:sSub>
                      <m:sSubPr>
                        <m:ctrlPr>
                          <a:rPr lang="en-US" altLang="ja-JP" i="1">
                            <a:latin typeface="Cambria Math" panose="02040503050406030204" pitchFamily="18" charset="0"/>
                          </a:rPr>
                        </m:ctrlPr>
                      </m:sSubPr>
                      <m:e>
                        <m:r>
                          <a:rPr lang="en-US" altLang="ja-JP" i="1">
                            <a:latin typeface="Cambria Math" panose="02040503050406030204" pitchFamily="18" charset="0"/>
                          </a:rPr>
                          <m:t>𝐻</m:t>
                        </m:r>
                      </m:e>
                      <m:sub>
                        <m:r>
                          <a:rPr lang="en-US" altLang="ja-JP" i="1">
                            <a:latin typeface="Cambria Math" panose="02040503050406030204" pitchFamily="18" charset="0"/>
                          </a:rPr>
                          <m:t>0</m:t>
                        </m:r>
                      </m:sub>
                    </m:sSub>
                    <m:r>
                      <a:rPr lang="ja-JP" altLang="en-US" i="1">
                        <a:latin typeface="Cambria Math" panose="02040503050406030204" pitchFamily="18" charset="0"/>
                      </a:rPr>
                      <m:t>は</m:t>
                    </m:r>
                  </m:oMath>
                </a14:m>
                <a:r>
                  <a:rPr lang="ja-JP" altLang="en-US" dirty="0"/>
                  <a:t>「調査した血液型分布は日本人の血液型分布と一致する」とし，対立仮説</a:t>
                </a:r>
                <a14:m>
                  <m:oMath xmlns:m="http://schemas.openxmlformats.org/officeDocument/2006/math">
                    <m:sSub>
                      <m:sSubPr>
                        <m:ctrlPr>
                          <a:rPr lang="en-US" altLang="ja-JP" i="1">
                            <a:latin typeface="Cambria Math" panose="02040503050406030204" pitchFamily="18" charset="0"/>
                          </a:rPr>
                        </m:ctrlPr>
                      </m:sSubPr>
                      <m:e>
                        <m:r>
                          <a:rPr lang="en-US" altLang="ja-JP" i="1">
                            <a:latin typeface="Cambria Math" panose="02040503050406030204" pitchFamily="18" charset="0"/>
                          </a:rPr>
                          <m:t>𝐻</m:t>
                        </m:r>
                      </m:e>
                      <m:sub>
                        <m:r>
                          <a:rPr lang="en-US" altLang="ja-JP" i="1">
                            <a:latin typeface="Cambria Math" panose="02040503050406030204" pitchFamily="18" charset="0"/>
                          </a:rPr>
                          <m:t>1</m:t>
                        </m:r>
                      </m:sub>
                    </m:sSub>
                  </m:oMath>
                </a14:m>
                <a:r>
                  <a:rPr lang="ja-JP" altLang="en-US" dirty="0"/>
                  <a:t>は「調査した血液型分布は日本人の血液型分布と一致しない」となる</a:t>
                </a:r>
                <a:r>
                  <a:rPr lang="en-US" altLang="ja-JP" dirty="0"/>
                  <a:t>.</a:t>
                </a:r>
              </a:p>
              <a:p>
                <a:r>
                  <a:rPr lang="ja-JP" altLang="en-US" dirty="0"/>
                  <a:t>有意水準は</a:t>
                </a:r>
                <a:r>
                  <a:rPr lang="en-US" altLang="ja-JP" dirty="0"/>
                  <a:t>α = 0.05</a:t>
                </a:r>
                <a:r>
                  <a:rPr lang="ja-JP" altLang="en-US" dirty="0"/>
                  <a:t>とする</a:t>
                </a:r>
                <a:r>
                  <a:rPr lang="en-US" altLang="ja-JP" dirty="0"/>
                  <a:t>.</a:t>
                </a:r>
                <a:endParaRPr lang="ja-JP" altLang="en-US" dirty="0"/>
              </a:p>
              <a:p>
                <a:endParaRPr lang="en-US" altLang="ja-JP" dirty="0"/>
              </a:p>
              <a:p>
                <a:endParaRPr kumimoji="1" lang="ja-JP" altLang="en-US" dirty="0"/>
              </a:p>
            </p:txBody>
          </p:sp>
        </mc:Choice>
        <mc:Fallback>
          <p:sp>
            <p:nvSpPr>
              <p:cNvPr id="3" name="コンテンツ プレースホルダー 2">
                <a:extLst>
                  <a:ext uri="{FF2B5EF4-FFF2-40B4-BE49-F238E27FC236}">
                    <a16:creationId xmlns:a16="http://schemas.microsoft.com/office/drawing/2014/main" id="{6B063F79-B10F-4F4B-81EA-84D2878B7681}"/>
                  </a:ext>
                </a:extLst>
              </p:cNvPr>
              <p:cNvSpPr>
                <a:spLocks noGrp="1" noRot="1" noChangeAspect="1" noMove="1" noResize="1" noEditPoints="1" noAdjustHandles="1" noChangeArrowheads="1" noChangeShapeType="1" noTextEdit="1"/>
              </p:cNvSpPr>
              <p:nvPr>
                <p:ph idx="1"/>
              </p:nvPr>
            </p:nvSpPr>
            <p:spPr>
              <a:blipFill>
                <a:blip r:embed="rId2"/>
                <a:stretch>
                  <a:fillRect l="-2019" t="-3636" r="-3231"/>
                </a:stretch>
              </a:blipFill>
            </p:spPr>
            <p:txBody>
              <a:bodyPr/>
              <a:lstStyle/>
              <a:p>
                <a:r>
                  <a:rPr lang="ja-JP" altLang="en-US">
                    <a:noFill/>
                  </a:rPr>
                  <a:t> </a:t>
                </a:r>
              </a:p>
            </p:txBody>
          </p:sp>
        </mc:Fallback>
      </mc:AlternateContent>
      <p:sp>
        <p:nvSpPr>
          <p:cNvPr id="4" name="スライド番号プレースホルダー 3">
            <a:extLst>
              <a:ext uri="{FF2B5EF4-FFF2-40B4-BE49-F238E27FC236}">
                <a16:creationId xmlns:a16="http://schemas.microsoft.com/office/drawing/2014/main" id="{1C6585A9-9E6A-41D6-987B-C2A29A8E3748}"/>
              </a:ext>
            </a:extLst>
          </p:cNvPr>
          <p:cNvSpPr>
            <a:spLocks noGrp="1"/>
          </p:cNvSpPr>
          <p:nvPr>
            <p:ph type="sldNum" sz="quarter" idx="12"/>
          </p:nvPr>
        </p:nvSpPr>
        <p:spPr/>
        <p:txBody>
          <a:bodyPr/>
          <a:lstStyle/>
          <a:p>
            <a:fld id="{F6B31617-83C2-4116-A292-35893FC60E85}" type="slidenum">
              <a:rPr kumimoji="1" lang="ja-JP" altLang="en-US" smtClean="0"/>
              <a:pPr/>
              <a:t>20</a:t>
            </a:fld>
            <a:endParaRPr kumimoji="1" lang="ja-JP" altLang="en-US" dirty="0"/>
          </a:p>
        </p:txBody>
      </p:sp>
      <p:graphicFrame>
        <p:nvGraphicFramePr>
          <p:cNvPr id="8" name="表 8">
            <a:extLst>
              <a:ext uri="{FF2B5EF4-FFF2-40B4-BE49-F238E27FC236}">
                <a16:creationId xmlns:a16="http://schemas.microsoft.com/office/drawing/2014/main" id="{FBC550FA-C8CB-4FD0-A96F-FD9B0620EBAD}"/>
              </a:ext>
            </a:extLst>
          </p:cNvPr>
          <p:cNvGraphicFramePr>
            <a:graphicFrameLocks noGrp="1"/>
          </p:cNvGraphicFramePr>
          <p:nvPr>
            <p:extLst>
              <p:ext uri="{D42A27DB-BD31-4B8C-83A1-F6EECF244321}">
                <p14:modId xmlns:p14="http://schemas.microsoft.com/office/powerpoint/2010/main" val="2277548803"/>
              </p:ext>
            </p:extLst>
          </p:nvPr>
        </p:nvGraphicFramePr>
        <p:xfrm>
          <a:off x="1524000" y="4495660"/>
          <a:ext cx="6096000" cy="1112520"/>
        </p:xfrm>
        <a:graphic>
          <a:graphicData uri="http://schemas.openxmlformats.org/drawingml/2006/table">
            <a:tbl>
              <a:tblPr firstRow="1" bandRow="1">
                <a:tableStyleId>{5C22544A-7EE6-4342-B048-85BDC9FD1C3A}</a:tableStyleId>
              </a:tblPr>
              <a:tblGrid>
                <a:gridCol w="1016000">
                  <a:extLst>
                    <a:ext uri="{9D8B030D-6E8A-4147-A177-3AD203B41FA5}">
                      <a16:colId xmlns:a16="http://schemas.microsoft.com/office/drawing/2014/main" val="3922578186"/>
                    </a:ext>
                  </a:extLst>
                </a:gridCol>
                <a:gridCol w="1016000">
                  <a:extLst>
                    <a:ext uri="{9D8B030D-6E8A-4147-A177-3AD203B41FA5}">
                      <a16:colId xmlns:a16="http://schemas.microsoft.com/office/drawing/2014/main" val="1398785837"/>
                    </a:ext>
                  </a:extLst>
                </a:gridCol>
                <a:gridCol w="1016000">
                  <a:extLst>
                    <a:ext uri="{9D8B030D-6E8A-4147-A177-3AD203B41FA5}">
                      <a16:colId xmlns:a16="http://schemas.microsoft.com/office/drawing/2014/main" val="923217936"/>
                    </a:ext>
                  </a:extLst>
                </a:gridCol>
                <a:gridCol w="1016000">
                  <a:extLst>
                    <a:ext uri="{9D8B030D-6E8A-4147-A177-3AD203B41FA5}">
                      <a16:colId xmlns:a16="http://schemas.microsoft.com/office/drawing/2014/main" val="1896925034"/>
                    </a:ext>
                  </a:extLst>
                </a:gridCol>
                <a:gridCol w="1016000">
                  <a:extLst>
                    <a:ext uri="{9D8B030D-6E8A-4147-A177-3AD203B41FA5}">
                      <a16:colId xmlns:a16="http://schemas.microsoft.com/office/drawing/2014/main" val="289745876"/>
                    </a:ext>
                  </a:extLst>
                </a:gridCol>
                <a:gridCol w="1016000">
                  <a:extLst>
                    <a:ext uri="{9D8B030D-6E8A-4147-A177-3AD203B41FA5}">
                      <a16:colId xmlns:a16="http://schemas.microsoft.com/office/drawing/2014/main" val="1282517168"/>
                    </a:ext>
                  </a:extLst>
                </a:gridCol>
              </a:tblGrid>
              <a:tr h="370840">
                <a:tc>
                  <a:txBody>
                    <a:bodyPr/>
                    <a:lstStyle/>
                    <a:p>
                      <a:pPr algn="ctr"/>
                      <a:r>
                        <a:rPr kumimoji="1" lang="ja-JP" altLang="en-US" b="0" dirty="0">
                          <a:solidFill>
                            <a:schemeClr val="tx1"/>
                          </a:solidFill>
                        </a:rPr>
                        <a:t>血液型</a:t>
                      </a:r>
                    </a:p>
                  </a:txBody>
                  <a:tcPr/>
                </a:tc>
                <a:tc>
                  <a:txBody>
                    <a:bodyPr/>
                    <a:lstStyle/>
                    <a:p>
                      <a:pPr algn="ctr"/>
                      <a:r>
                        <a:rPr kumimoji="1" lang="en-US" altLang="ja-JP" b="0" dirty="0">
                          <a:solidFill>
                            <a:schemeClr val="tx1"/>
                          </a:solidFill>
                        </a:rPr>
                        <a:t>A</a:t>
                      </a:r>
                      <a:r>
                        <a:rPr kumimoji="1" lang="ja-JP" altLang="en-US" b="0" dirty="0">
                          <a:solidFill>
                            <a:schemeClr val="tx1"/>
                          </a:solidFill>
                        </a:rPr>
                        <a:t>型</a:t>
                      </a:r>
                    </a:p>
                  </a:txBody>
                  <a:tcPr/>
                </a:tc>
                <a:tc>
                  <a:txBody>
                    <a:bodyPr/>
                    <a:lstStyle/>
                    <a:p>
                      <a:pPr algn="ctr"/>
                      <a:r>
                        <a:rPr kumimoji="1" lang="en-US" altLang="ja-JP" b="0" dirty="0">
                          <a:solidFill>
                            <a:schemeClr val="tx1"/>
                          </a:solidFill>
                        </a:rPr>
                        <a:t>O</a:t>
                      </a:r>
                      <a:r>
                        <a:rPr kumimoji="1" lang="ja-JP" altLang="en-US" b="0" dirty="0">
                          <a:solidFill>
                            <a:schemeClr val="tx1"/>
                          </a:solidFill>
                        </a:rPr>
                        <a:t>型</a:t>
                      </a:r>
                    </a:p>
                  </a:txBody>
                  <a:tcPr/>
                </a:tc>
                <a:tc>
                  <a:txBody>
                    <a:bodyPr/>
                    <a:lstStyle/>
                    <a:p>
                      <a:pPr algn="ctr"/>
                      <a:r>
                        <a:rPr kumimoji="1" lang="en-US" altLang="ja-JP" b="0" dirty="0">
                          <a:solidFill>
                            <a:schemeClr val="tx1"/>
                          </a:solidFill>
                        </a:rPr>
                        <a:t>B</a:t>
                      </a:r>
                      <a:r>
                        <a:rPr kumimoji="1" lang="ja-JP" altLang="en-US" b="0" dirty="0">
                          <a:solidFill>
                            <a:schemeClr val="tx1"/>
                          </a:solidFill>
                        </a:rPr>
                        <a:t>型</a:t>
                      </a:r>
                    </a:p>
                  </a:txBody>
                  <a:tcPr/>
                </a:tc>
                <a:tc>
                  <a:txBody>
                    <a:bodyPr/>
                    <a:lstStyle/>
                    <a:p>
                      <a:pPr algn="ctr"/>
                      <a:r>
                        <a:rPr kumimoji="1" lang="en-US" altLang="ja-JP" b="0" dirty="0">
                          <a:solidFill>
                            <a:schemeClr val="tx1"/>
                          </a:solidFill>
                        </a:rPr>
                        <a:t>AB</a:t>
                      </a:r>
                      <a:r>
                        <a:rPr kumimoji="1" lang="ja-JP" altLang="en-US" b="0" dirty="0">
                          <a:solidFill>
                            <a:schemeClr val="tx1"/>
                          </a:solidFill>
                        </a:rPr>
                        <a:t>型</a:t>
                      </a:r>
                    </a:p>
                  </a:txBody>
                  <a:tcPr/>
                </a:tc>
                <a:tc>
                  <a:txBody>
                    <a:bodyPr/>
                    <a:lstStyle/>
                    <a:p>
                      <a:pPr algn="ctr"/>
                      <a:r>
                        <a:rPr kumimoji="1" lang="ja-JP" altLang="en-US" b="0" dirty="0">
                          <a:solidFill>
                            <a:schemeClr val="tx1"/>
                          </a:solidFill>
                        </a:rPr>
                        <a:t>計</a:t>
                      </a:r>
                    </a:p>
                  </a:txBody>
                  <a:tcPr/>
                </a:tc>
                <a:extLst>
                  <a:ext uri="{0D108BD9-81ED-4DB2-BD59-A6C34878D82A}">
                    <a16:rowId xmlns:a16="http://schemas.microsoft.com/office/drawing/2014/main" val="1831083268"/>
                  </a:ext>
                </a:extLst>
              </a:tr>
              <a:tr h="370840">
                <a:tc>
                  <a:txBody>
                    <a:bodyPr/>
                    <a:lstStyle/>
                    <a:p>
                      <a:pPr algn="ctr"/>
                      <a:r>
                        <a:rPr kumimoji="1" lang="ja-JP" altLang="en-US" b="0" dirty="0">
                          <a:solidFill>
                            <a:schemeClr val="tx1"/>
                          </a:solidFill>
                        </a:rPr>
                        <a:t>実測値</a:t>
                      </a:r>
                    </a:p>
                  </a:txBody>
                  <a:tcPr/>
                </a:tc>
                <a:tc>
                  <a:txBody>
                    <a:bodyPr/>
                    <a:lstStyle/>
                    <a:p>
                      <a:pPr algn="ctr"/>
                      <a:r>
                        <a:rPr kumimoji="1" lang="en-US" altLang="ja-JP" b="0" dirty="0">
                          <a:solidFill>
                            <a:schemeClr val="tx1"/>
                          </a:solidFill>
                        </a:rPr>
                        <a:t>55</a:t>
                      </a:r>
                      <a:endParaRPr kumimoji="1" lang="ja-JP" altLang="en-US" b="0" dirty="0">
                        <a:solidFill>
                          <a:schemeClr val="tx1"/>
                        </a:solidFill>
                      </a:endParaRPr>
                    </a:p>
                  </a:txBody>
                  <a:tcPr/>
                </a:tc>
                <a:tc>
                  <a:txBody>
                    <a:bodyPr/>
                    <a:lstStyle/>
                    <a:p>
                      <a:pPr algn="ctr"/>
                      <a:r>
                        <a:rPr kumimoji="1" lang="en-US" altLang="ja-JP" b="0" dirty="0">
                          <a:solidFill>
                            <a:schemeClr val="tx1"/>
                          </a:solidFill>
                        </a:rPr>
                        <a:t>22</a:t>
                      </a:r>
                      <a:endParaRPr kumimoji="1" lang="ja-JP" altLang="en-US" b="0" dirty="0">
                        <a:solidFill>
                          <a:schemeClr val="tx1"/>
                        </a:solidFill>
                      </a:endParaRPr>
                    </a:p>
                  </a:txBody>
                  <a:tcPr/>
                </a:tc>
                <a:tc>
                  <a:txBody>
                    <a:bodyPr/>
                    <a:lstStyle/>
                    <a:p>
                      <a:pPr algn="ctr"/>
                      <a:r>
                        <a:rPr kumimoji="1" lang="en-US" altLang="ja-JP" b="0" dirty="0">
                          <a:solidFill>
                            <a:schemeClr val="tx1"/>
                          </a:solidFill>
                        </a:rPr>
                        <a:t>16</a:t>
                      </a:r>
                      <a:endParaRPr kumimoji="1" lang="ja-JP" altLang="en-US" b="0" dirty="0">
                        <a:solidFill>
                          <a:schemeClr val="tx1"/>
                        </a:solidFill>
                      </a:endParaRPr>
                    </a:p>
                  </a:txBody>
                  <a:tcPr/>
                </a:tc>
                <a:tc>
                  <a:txBody>
                    <a:bodyPr/>
                    <a:lstStyle/>
                    <a:p>
                      <a:pPr algn="ctr"/>
                      <a:r>
                        <a:rPr kumimoji="1" lang="en-US" altLang="ja-JP" b="0" dirty="0">
                          <a:solidFill>
                            <a:schemeClr val="tx1"/>
                          </a:solidFill>
                        </a:rPr>
                        <a:t>7</a:t>
                      </a:r>
                      <a:endParaRPr kumimoji="1" lang="ja-JP" altLang="en-US" b="0" dirty="0">
                        <a:solidFill>
                          <a:schemeClr val="tx1"/>
                        </a:solidFill>
                      </a:endParaRPr>
                    </a:p>
                  </a:txBody>
                  <a:tcPr/>
                </a:tc>
                <a:tc>
                  <a:txBody>
                    <a:bodyPr/>
                    <a:lstStyle/>
                    <a:p>
                      <a:pPr algn="ctr"/>
                      <a:r>
                        <a:rPr kumimoji="1" lang="en-US" altLang="ja-JP" b="0" dirty="0">
                          <a:solidFill>
                            <a:schemeClr val="tx1"/>
                          </a:solidFill>
                        </a:rPr>
                        <a:t>100</a:t>
                      </a:r>
                      <a:endParaRPr kumimoji="1" lang="ja-JP" altLang="en-US" b="0" dirty="0">
                        <a:solidFill>
                          <a:schemeClr val="tx1"/>
                        </a:solidFill>
                      </a:endParaRPr>
                    </a:p>
                  </a:txBody>
                  <a:tcPr/>
                </a:tc>
                <a:extLst>
                  <a:ext uri="{0D108BD9-81ED-4DB2-BD59-A6C34878D82A}">
                    <a16:rowId xmlns:a16="http://schemas.microsoft.com/office/drawing/2014/main" val="3124439322"/>
                  </a:ext>
                </a:extLst>
              </a:tr>
              <a:tr h="370840">
                <a:tc>
                  <a:txBody>
                    <a:bodyPr/>
                    <a:lstStyle/>
                    <a:p>
                      <a:pPr algn="ctr"/>
                      <a:r>
                        <a:rPr kumimoji="1" lang="ja-JP" altLang="en-US" b="0" dirty="0">
                          <a:solidFill>
                            <a:schemeClr val="tx1"/>
                          </a:solidFill>
                        </a:rPr>
                        <a:t>理論値</a:t>
                      </a:r>
                    </a:p>
                  </a:txBody>
                  <a:tcPr/>
                </a:tc>
                <a:tc>
                  <a:txBody>
                    <a:bodyPr/>
                    <a:lstStyle/>
                    <a:p>
                      <a:pPr algn="ctr"/>
                      <a:r>
                        <a:rPr kumimoji="1" lang="en-US" altLang="ja-JP" b="0" dirty="0">
                          <a:solidFill>
                            <a:schemeClr val="tx1"/>
                          </a:solidFill>
                        </a:rPr>
                        <a:t>40</a:t>
                      </a:r>
                      <a:endParaRPr kumimoji="1" lang="ja-JP" altLang="en-US" b="0" dirty="0">
                        <a:solidFill>
                          <a:schemeClr val="tx1"/>
                        </a:solidFill>
                      </a:endParaRPr>
                    </a:p>
                  </a:txBody>
                  <a:tcPr/>
                </a:tc>
                <a:tc>
                  <a:txBody>
                    <a:bodyPr/>
                    <a:lstStyle/>
                    <a:p>
                      <a:pPr algn="ctr"/>
                      <a:r>
                        <a:rPr kumimoji="1" lang="en-US" altLang="ja-JP" b="0" dirty="0">
                          <a:solidFill>
                            <a:schemeClr val="tx1"/>
                          </a:solidFill>
                        </a:rPr>
                        <a:t>30</a:t>
                      </a:r>
                      <a:endParaRPr kumimoji="1" lang="ja-JP" altLang="en-US" b="0" dirty="0">
                        <a:solidFill>
                          <a:schemeClr val="tx1"/>
                        </a:solidFill>
                      </a:endParaRPr>
                    </a:p>
                  </a:txBody>
                  <a:tcPr/>
                </a:tc>
                <a:tc>
                  <a:txBody>
                    <a:bodyPr/>
                    <a:lstStyle/>
                    <a:p>
                      <a:pPr algn="ctr"/>
                      <a:r>
                        <a:rPr kumimoji="1" lang="en-US" altLang="ja-JP" b="0" dirty="0">
                          <a:solidFill>
                            <a:schemeClr val="tx1"/>
                          </a:solidFill>
                        </a:rPr>
                        <a:t>20</a:t>
                      </a:r>
                      <a:endParaRPr kumimoji="1" lang="ja-JP" altLang="en-US" b="0" dirty="0">
                        <a:solidFill>
                          <a:schemeClr val="tx1"/>
                        </a:solidFill>
                      </a:endParaRPr>
                    </a:p>
                  </a:txBody>
                  <a:tcPr/>
                </a:tc>
                <a:tc>
                  <a:txBody>
                    <a:bodyPr/>
                    <a:lstStyle/>
                    <a:p>
                      <a:pPr algn="ctr"/>
                      <a:r>
                        <a:rPr kumimoji="1" lang="en-US" altLang="ja-JP" b="0" dirty="0">
                          <a:solidFill>
                            <a:schemeClr val="tx1"/>
                          </a:solidFill>
                        </a:rPr>
                        <a:t>10</a:t>
                      </a:r>
                      <a:endParaRPr kumimoji="1" lang="ja-JP" altLang="en-US" b="0" dirty="0">
                        <a:solidFill>
                          <a:schemeClr val="tx1"/>
                        </a:solidFill>
                      </a:endParaRPr>
                    </a:p>
                  </a:txBody>
                  <a:tcPr/>
                </a:tc>
                <a:tc>
                  <a:txBody>
                    <a:bodyPr/>
                    <a:lstStyle/>
                    <a:p>
                      <a:pPr algn="ctr"/>
                      <a:r>
                        <a:rPr kumimoji="1" lang="en-US" altLang="ja-JP" b="0" dirty="0">
                          <a:solidFill>
                            <a:schemeClr val="tx1"/>
                          </a:solidFill>
                        </a:rPr>
                        <a:t>100</a:t>
                      </a:r>
                      <a:endParaRPr kumimoji="1" lang="ja-JP" altLang="en-US" b="0" dirty="0">
                        <a:solidFill>
                          <a:schemeClr val="tx1"/>
                        </a:solidFill>
                      </a:endParaRPr>
                    </a:p>
                  </a:txBody>
                  <a:tcPr/>
                </a:tc>
                <a:extLst>
                  <a:ext uri="{0D108BD9-81ED-4DB2-BD59-A6C34878D82A}">
                    <a16:rowId xmlns:a16="http://schemas.microsoft.com/office/drawing/2014/main" val="45510944"/>
                  </a:ext>
                </a:extLst>
              </a:tr>
            </a:tbl>
          </a:graphicData>
        </a:graphic>
      </p:graphicFrame>
    </p:spTree>
    <p:extLst>
      <p:ext uri="{BB962C8B-B14F-4D97-AF65-F5344CB8AC3E}">
        <p14:creationId xmlns:p14="http://schemas.microsoft.com/office/powerpoint/2010/main" val="409776932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E6C4EE2D-5FA3-4521-AE46-B2C3D7409D8D}"/>
              </a:ext>
            </a:extLst>
          </p:cNvPr>
          <p:cNvSpPr>
            <a:spLocks noGrp="1"/>
          </p:cNvSpPr>
          <p:nvPr>
            <p:ph type="title"/>
          </p:nvPr>
        </p:nvSpPr>
        <p:spPr/>
        <p:txBody>
          <a:bodyPr/>
          <a:lstStyle/>
          <a:p>
            <a:r>
              <a:rPr lang="en-US" altLang="ja-JP" dirty="0"/>
              <a:t>4.</a:t>
            </a:r>
            <a:r>
              <a:rPr lang="ja-JP" altLang="en-US" dirty="0"/>
              <a:t>適合度の検定</a:t>
            </a:r>
            <a:endParaRPr kumimoji="1" lang="ja-JP" altLang="en-US" dirty="0"/>
          </a:p>
        </p:txBody>
      </p:sp>
      <p:sp>
        <p:nvSpPr>
          <p:cNvPr id="3" name="コンテンツ プレースホルダー 2">
            <a:extLst>
              <a:ext uri="{FF2B5EF4-FFF2-40B4-BE49-F238E27FC236}">
                <a16:creationId xmlns:a16="http://schemas.microsoft.com/office/drawing/2014/main" id="{A4D3C24B-601A-4D5C-95A0-FB4899199F95}"/>
              </a:ext>
            </a:extLst>
          </p:cNvPr>
          <p:cNvSpPr>
            <a:spLocks noGrp="1"/>
          </p:cNvSpPr>
          <p:nvPr>
            <p:ph idx="1"/>
          </p:nvPr>
        </p:nvSpPr>
        <p:spPr/>
        <p:txBody>
          <a:bodyPr/>
          <a:lstStyle/>
          <a:p>
            <a:r>
              <a:rPr kumimoji="1" lang="ja-JP" altLang="en-US" dirty="0"/>
              <a:t>適合度検定ではカイ二乗分布に従うカイ二乗統計量</a:t>
            </a:r>
            <a:r>
              <a:rPr lang="ja-JP" altLang="en-US" dirty="0"/>
              <a:t>を使う</a:t>
            </a:r>
            <a:r>
              <a:rPr lang="en-US" altLang="ja-JP" dirty="0"/>
              <a:t>.</a:t>
            </a:r>
            <a:r>
              <a:rPr lang="ja-JP" altLang="en-US" dirty="0"/>
              <a:t>カイ二乗値は次のように求める</a:t>
            </a:r>
            <a:r>
              <a:rPr lang="en-US" altLang="ja-JP" dirty="0"/>
              <a:t>.</a:t>
            </a:r>
          </a:p>
          <a:p>
            <a:r>
              <a:rPr kumimoji="1" lang="ja-JP" altLang="en-US" dirty="0"/>
              <a:t>「理論値」からの「実測値」のズレを</a:t>
            </a:r>
            <a:r>
              <a:rPr kumimoji="1" lang="en-US" altLang="ja-JP" dirty="0"/>
              <a:t>2</a:t>
            </a:r>
            <a:r>
              <a:rPr kumimoji="1" lang="ja-JP" altLang="en-US" dirty="0"/>
              <a:t>乗したものを，「理論値」で割り，その和をとる</a:t>
            </a:r>
            <a:r>
              <a:rPr kumimoji="1" lang="en-US" altLang="ja-JP" dirty="0"/>
              <a:t>.</a:t>
            </a:r>
            <a:endParaRPr kumimoji="1" lang="ja-JP" altLang="en-US" dirty="0"/>
          </a:p>
        </p:txBody>
      </p:sp>
      <p:sp>
        <p:nvSpPr>
          <p:cNvPr id="4" name="スライド番号プレースホルダー 3">
            <a:extLst>
              <a:ext uri="{FF2B5EF4-FFF2-40B4-BE49-F238E27FC236}">
                <a16:creationId xmlns:a16="http://schemas.microsoft.com/office/drawing/2014/main" id="{CC8595C3-B5E9-4FA2-962F-9C2EF5B6EA42}"/>
              </a:ext>
            </a:extLst>
          </p:cNvPr>
          <p:cNvSpPr>
            <a:spLocks noGrp="1"/>
          </p:cNvSpPr>
          <p:nvPr>
            <p:ph type="sldNum" sz="quarter" idx="12"/>
          </p:nvPr>
        </p:nvSpPr>
        <p:spPr/>
        <p:txBody>
          <a:bodyPr/>
          <a:lstStyle/>
          <a:p>
            <a:fld id="{F6B31617-83C2-4116-A292-35893FC60E85}" type="slidenum">
              <a:rPr kumimoji="1" lang="ja-JP" altLang="en-US" smtClean="0"/>
              <a:pPr/>
              <a:t>21</a:t>
            </a:fld>
            <a:endParaRPr kumimoji="1" lang="ja-JP" altLang="en-US" dirty="0"/>
          </a:p>
        </p:txBody>
      </p:sp>
    </p:spTree>
    <p:extLst>
      <p:ext uri="{BB962C8B-B14F-4D97-AF65-F5344CB8AC3E}">
        <p14:creationId xmlns:p14="http://schemas.microsoft.com/office/powerpoint/2010/main" val="284121807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5710C8BE-9244-42B2-8B6B-E434F512B7FC}"/>
              </a:ext>
            </a:extLst>
          </p:cNvPr>
          <p:cNvSpPr>
            <a:spLocks noGrp="1"/>
          </p:cNvSpPr>
          <p:nvPr>
            <p:ph type="title"/>
          </p:nvPr>
        </p:nvSpPr>
        <p:spPr/>
        <p:txBody>
          <a:bodyPr/>
          <a:lstStyle/>
          <a:p>
            <a:r>
              <a:rPr lang="en-US" altLang="ja-JP" dirty="0"/>
              <a:t>4.</a:t>
            </a:r>
            <a:r>
              <a:rPr lang="ja-JP" altLang="en-US" dirty="0"/>
              <a:t>適合度の検定</a:t>
            </a:r>
            <a:endParaRPr kumimoji="1" lang="ja-JP" altLang="en-US" dirty="0"/>
          </a:p>
        </p:txBody>
      </p:sp>
      <mc:AlternateContent xmlns:mc="http://schemas.openxmlformats.org/markup-compatibility/2006">
        <mc:Choice xmlns:a14="http://schemas.microsoft.com/office/drawing/2010/main" Requires="a14">
          <p:sp>
            <p:nvSpPr>
              <p:cNvPr id="3" name="コンテンツ プレースホルダー 2">
                <a:extLst>
                  <a:ext uri="{FF2B5EF4-FFF2-40B4-BE49-F238E27FC236}">
                    <a16:creationId xmlns:a16="http://schemas.microsoft.com/office/drawing/2014/main" id="{F5579CDE-07BB-4A24-B9E9-FB48F173A3CC}"/>
                  </a:ext>
                </a:extLst>
              </p:cNvPr>
              <p:cNvSpPr>
                <a:spLocks noGrp="1"/>
              </p:cNvSpPr>
              <p:nvPr>
                <p:ph idx="1"/>
              </p:nvPr>
            </p:nvSpPr>
            <p:spPr>
              <a:xfrm>
                <a:off x="822959" y="4123764"/>
                <a:ext cx="7543801" cy="2178424"/>
              </a:xfrm>
            </p:spPr>
            <p:txBody>
              <a:bodyPr/>
              <a:lstStyle/>
              <a:p>
                <a14:m>
                  <m:oMath xmlns:m="http://schemas.openxmlformats.org/officeDocument/2006/math">
                    <m:sSup>
                      <m:sSupPr>
                        <m:ctrlPr>
                          <a:rPr kumimoji="1" lang="en-US" altLang="ja-JP" i="1" smtClean="0">
                            <a:latin typeface="Cambria Math" panose="02040503050406030204" pitchFamily="18" charset="0"/>
                          </a:rPr>
                        </m:ctrlPr>
                      </m:sSupPr>
                      <m:e>
                        <m:r>
                          <m:rPr>
                            <m:nor/>
                          </m:rPr>
                          <a:rPr lang="el-GR" altLang="ja-JP"/>
                          <m:t>χ</m:t>
                        </m:r>
                      </m:e>
                      <m:sup>
                        <m:r>
                          <a:rPr kumimoji="1" lang="en-US" altLang="ja-JP" b="0" i="1" smtClean="0">
                            <a:latin typeface="Cambria Math" panose="02040503050406030204" pitchFamily="18" charset="0"/>
                          </a:rPr>
                          <m:t>2</m:t>
                        </m:r>
                      </m:sup>
                    </m:sSup>
                  </m:oMath>
                </a14:m>
                <a:r>
                  <a:rPr kumimoji="1" lang="ja-JP" altLang="en-US" dirty="0"/>
                  <a:t> </a:t>
                </a:r>
                <a:r>
                  <a:rPr kumimoji="1" lang="en-US" altLang="ja-JP" dirty="0"/>
                  <a:t>= </a:t>
                </a:r>
                <a14:m>
                  <m:oMath xmlns:m="http://schemas.openxmlformats.org/officeDocument/2006/math">
                    <m:f>
                      <m:fPr>
                        <m:ctrlPr>
                          <a:rPr lang="en-US" altLang="ja-JP" i="1">
                            <a:latin typeface="Cambria Math" panose="02040503050406030204" pitchFamily="18" charset="0"/>
                          </a:rPr>
                        </m:ctrlPr>
                      </m:fPr>
                      <m:num>
                        <m:sSup>
                          <m:sSupPr>
                            <m:ctrlPr>
                              <a:rPr lang="en-US" altLang="ja-JP" i="1">
                                <a:latin typeface="Cambria Math" panose="02040503050406030204" pitchFamily="18" charset="0"/>
                              </a:rPr>
                            </m:ctrlPr>
                          </m:sSupPr>
                          <m:e>
                            <m:r>
                              <a:rPr lang="en-US" altLang="ja-JP" i="1">
                                <a:latin typeface="Cambria Math" panose="02040503050406030204" pitchFamily="18" charset="0"/>
                              </a:rPr>
                              <m:t>(55−40)</m:t>
                            </m:r>
                          </m:e>
                          <m:sup>
                            <m:r>
                              <a:rPr lang="en-US" altLang="ja-JP" i="1">
                                <a:latin typeface="Cambria Math" panose="02040503050406030204" pitchFamily="18" charset="0"/>
                              </a:rPr>
                              <m:t>2</m:t>
                            </m:r>
                          </m:sup>
                        </m:sSup>
                      </m:num>
                      <m:den>
                        <m:r>
                          <a:rPr lang="en-US" altLang="ja-JP" i="1">
                            <a:latin typeface="Cambria Math" panose="02040503050406030204" pitchFamily="18" charset="0"/>
                          </a:rPr>
                          <m:t>40</m:t>
                        </m:r>
                      </m:den>
                    </m:f>
                  </m:oMath>
                </a14:m>
                <a:r>
                  <a:rPr lang="ja-JP" altLang="en-US" dirty="0"/>
                  <a:t> </a:t>
                </a:r>
                <a:r>
                  <a:rPr lang="en-US" altLang="ja-JP" dirty="0"/>
                  <a:t>+ </a:t>
                </a:r>
                <a14:m>
                  <m:oMath xmlns:m="http://schemas.openxmlformats.org/officeDocument/2006/math">
                    <m:f>
                      <m:fPr>
                        <m:ctrlPr>
                          <a:rPr lang="en-US" altLang="ja-JP" i="1">
                            <a:latin typeface="Cambria Math" panose="02040503050406030204" pitchFamily="18" charset="0"/>
                          </a:rPr>
                        </m:ctrlPr>
                      </m:fPr>
                      <m:num>
                        <m:sSup>
                          <m:sSupPr>
                            <m:ctrlPr>
                              <a:rPr lang="en-US" altLang="ja-JP" i="1">
                                <a:latin typeface="Cambria Math" panose="02040503050406030204" pitchFamily="18" charset="0"/>
                              </a:rPr>
                            </m:ctrlPr>
                          </m:sSupPr>
                          <m:e>
                            <m:r>
                              <a:rPr lang="en-US" altLang="ja-JP" i="1">
                                <a:latin typeface="Cambria Math" panose="02040503050406030204" pitchFamily="18" charset="0"/>
                              </a:rPr>
                              <m:t>(</m:t>
                            </m:r>
                            <m:r>
                              <a:rPr lang="en-US" altLang="ja-JP" b="0" i="1" smtClean="0">
                                <a:latin typeface="Cambria Math" panose="02040503050406030204" pitchFamily="18" charset="0"/>
                              </a:rPr>
                              <m:t>22</m:t>
                            </m:r>
                            <m:r>
                              <a:rPr lang="en-US" altLang="ja-JP" i="1">
                                <a:latin typeface="Cambria Math" panose="02040503050406030204" pitchFamily="18" charset="0"/>
                              </a:rPr>
                              <m:t>−</m:t>
                            </m:r>
                            <m:r>
                              <a:rPr lang="en-US" altLang="ja-JP" b="0" i="1" smtClean="0">
                                <a:latin typeface="Cambria Math" panose="02040503050406030204" pitchFamily="18" charset="0"/>
                              </a:rPr>
                              <m:t>30</m:t>
                            </m:r>
                            <m:r>
                              <a:rPr lang="en-US" altLang="ja-JP" i="1">
                                <a:latin typeface="Cambria Math" panose="02040503050406030204" pitchFamily="18" charset="0"/>
                              </a:rPr>
                              <m:t>)</m:t>
                            </m:r>
                          </m:e>
                          <m:sup>
                            <m:r>
                              <a:rPr lang="en-US" altLang="ja-JP" i="1">
                                <a:latin typeface="Cambria Math" panose="02040503050406030204" pitchFamily="18" charset="0"/>
                              </a:rPr>
                              <m:t>2</m:t>
                            </m:r>
                          </m:sup>
                        </m:sSup>
                      </m:num>
                      <m:den>
                        <m:r>
                          <a:rPr lang="en-US" altLang="ja-JP" b="0" i="1" smtClean="0">
                            <a:latin typeface="Cambria Math" panose="02040503050406030204" pitchFamily="18" charset="0"/>
                          </a:rPr>
                          <m:t>3</m:t>
                        </m:r>
                        <m:r>
                          <a:rPr lang="en-US" altLang="ja-JP" i="1">
                            <a:latin typeface="Cambria Math" panose="02040503050406030204" pitchFamily="18" charset="0"/>
                          </a:rPr>
                          <m:t>0</m:t>
                        </m:r>
                      </m:den>
                    </m:f>
                  </m:oMath>
                </a14:m>
                <a:r>
                  <a:rPr lang="ja-JP" altLang="en-US" dirty="0"/>
                  <a:t> </a:t>
                </a:r>
                <a:r>
                  <a:rPr lang="en-US" altLang="ja-JP" dirty="0"/>
                  <a:t>+ </a:t>
                </a:r>
                <a14:m>
                  <m:oMath xmlns:m="http://schemas.openxmlformats.org/officeDocument/2006/math">
                    <m:f>
                      <m:fPr>
                        <m:ctrlPr>
                          <a:rPr lang="en-US" altLang="ja-JP" i="1">
                            <a:latin typeface="Cambria Math" panose="02040503050406030204" pitchFamily="18" charset="0"/>
                          </a:rPr>
                        </m:ctrlPr>
                      </m:fPr>
                      <m:num>
                        <m:sSup>
                          <m:sSupPr>
                            <m:ctrlPr>
                              <a:rPr lang="en-US" altLang="ja-JP" i="1">
                                <a:latin typeface="Cambria Math" panose="02040503050406030204" pitchFamily="18" charset="0"/>
                              </a:rPr>
                            </m:ctrlPr>
                          </m:sSupPr>
                          <m:e>
                            <m:r>
                              <a:rPr lang="en-US" altLang="ja-JP" i="1">
                                <a:latin typeface="Cambria Math" panose="02040503050406030204" pitchFamily="18" charset="0"/>
                              </a:rPr>
                              <m:t>(</m:t>
                            </m:r>
                            <m:r>
                              <a:rPr lang="en-US" altLang="ja-JP" b="0" i="1" smtClean="0">
                                <a:latin typeface="Cambria Math" panose="02040503050406030204" pitchFamily="18" charset="0"/>
                              </a:rPr>
                              <m:t>16</m:t>
                            </m:r>
                            <m:r>
                              <a:rPr lang="en-US" altLang="ja-JP" i="1">
                                <a:latin typeface="Cambria Math" panose="02040503050406030204" pitchFamily="18" charset="0"/>
                              </a:rPr>
                              <m:t>−</m:t>
                            </m:r>
                            <m:r>
                              <a:rPr lang="en-US" altLang="ja-JP" b="0" i="1" smtClean="0">
                                <a:latin typeface="Cambria Math" panose="02040503050406030204" pitchFamily="18" charset="0"/>
                              </a:rPr>
                              <m:t>20</m:t>
                            </m:r>
                            <m:r>
                              <a:rPr lang="en-US" altLang="ja-JP" i="1">
                                <a:latin typeface="Cambria Math" panose="02040503050406030204" pitchFamily="18" charset="0"/>
                              </a:rPr>
                              <m:t>)</m:t>
                            </m:r>
                          </m:e>
                          <m:sup>
                            <m:r>
                              <a:rPr lang="en-US" altLang="ja-JP" i="1">
                                <a:latin typeface="Cambria Math" panose="02040503050406030204" pitchFamily="18" charset="0"/>
                              </a:rPr>
                              <m:t>2</m:t>
                            </m:r>
                          </m:sup>
                        </m:sSup>
                      </m:num>
                      <m:den>
                        <m:r>
                          <a:rPr lang="en-US" altLang="ja-JP" b="0" i="1" smtClean="0">
                            <a:latin typeface="Cambria Math" panose="02040503050406030204" pitchFamily="18" charset="0"/>
                          </a:rPr>
                          <m:t>2</m:t>
                        </m:r>
                        <m:r>
                          <a:rPr lang="en-US" altLang="ja-JP" i="1">
                            <a:latin typeface="Cambria Math" panose="02040503050406030204" pitchFamily="18" charset="0"/>
                          </a:rPr>
                          <m:t>0</m:t>
                        </m:r>
                      </m:den>
                    </m:f>
                  </m:oMath>
                </a14:m>
                <a:r>
                  <a:rPr lang="ja-JP" altLang="en-US" dirty="0"/>
                  <a:t> </a:t>
                </a:r>
                <a:r>
                  <a:rPr lang="en-US" altLang="ja-JP" dirty="0"/>
                  <a:t>+ </a:t>
                </a:r>
                <a14:m>
                  <m:oMath xmlns:m="http://schemas.openxmlformats.org/officeDocument/2006/math">
                    <m:f>
                      <m:fPr>
                        <m:ctrlPr>
                          <a:rPr lang="en-US" altLang="ja-JP" i="1">
                            <a:latin typeface="Cambria Math" panose="02040503050406030204" pitchFamily="18" charset="0"/>
                          </a:rPr>
                        </m:ctrlPr>
                      </m:fPr>
                      <m:num>
                        <m:sSup>
                          <m:sSupPr>
                            <m:ctrlPr>
                              <a:rPr lang="en-US" altLang="ja-JP" i="1">
                                <a:latin typeface="Cambria Math" panose="02040503050406030204" pitchFamily="18" charset="0"/>
                              </a:rPr>
                            </m:ctrlPr>
                          </m:sSupPr>
                          <m:e>
                            <m:r>
                              <a:rPr lang="en-US" altLang="ja-JP" i="1">
                                <a:latin typeface="Cambria Math" panose="02040503050406030204" pitchFamily="18" charset="0"/>
                              </a:rPr>
                              <m:t>(</m:t>
                            </m:r>
                            <m:r>
                              <a:rPr lang="en-US" altLang="ja-JP" b="0" i="1" smtClean="0">
                                <a:latin typeface="Cambria Math" panose="02040503050406030204" pitchFamily="18" charset="0"/>
                              </a:rPr>
                              <m:t>7</m:t>
                            </m:r>
                            <m:r>
                              <a:rPr lang="en-US" altLang="ja-JP" i="1">
                                <a:latin typeface="Cambria Math" panose="02040503050406030204" pitchFamily="18" charset="0"/>
                              </a:rPr>
                              <m:t>−</m:t>
                            </m:r>
                            <m:r>
                              <a:rPr lang="en-US" altLang="ja-JP" b="0" i="1" smtClean="0">
                                <a:latin typeface="Cambria Math" panose="02040503050406030204" pitchFamily="18" charset="0"/>
                              </a:rPr>
                              <m:t>10</m:t>
                            </m:r>
                            <m:r>
                              <a:rPr lang="en-US" altLang="ja-JP" i="1">
                                <a:latin typeface="Cambria Math" panose="02040503050406030204" pitchFamily="18" charset="0"/>
                              </a:rPr>
                              <m:t>)</m:t>
                            </m:r>
                          </m:e>
                          <m:sup>
                            <m:r>
                              <a:rPr lang="en-US" altLang="ja-JP" i="1">
                                <a:latin typeface="Cambria Math" panose="02040503050406030204" pitchFamily="18" charset="0"/>
                              </a:rPr>
                              <m:t>2</m:t>
                            </m:r>
                          </m:sup>
                        </m:sSup>
                      </m:num>
                      <m:den>
                        <m:r>
                          <a:rPr lang="en-US" altLang="ja-JP" b="0" i="1" smtClean="0">
                            <a:latin typeface="Cambria Math" panose="02040503050406030204" pitchFamily="18" charset="0"/>
                          </a:rPr>
                          <m:t>1</m:t>
                        </m:r>
                        <m:r>
                          <a:rPr lang="en-US" altLang="ja-JP" i="1">
                            <a:latin typeface="Cambria Math" panose="02040503050406030204" pitchFamily="18" charset="0"/>
                          </a:rPr>
                          <m:t>0</m:t>
                        </m:r>
                      </m:den>
                    </m:f>
                  </m:oMath>
                </a14:m>
                <a:endParaRPr lang="en-US" altLang="ja-JP" dirty="0"/>
              </a:p>
              <a:p>
                <a:r>
                  <a:rPr lang="ja-JP" altLang="en-US" dirty="0"/>
                  <a:t>　  </a:t>
                </a:r>
                <a:r>
                  <a:rPr lang="en-US" altLang="ja-JP" dirty="0"/>
                  <a:t>= 9.458</a:t>
                </a:r>
                <a:endParaRPr lang="ja-JP" altLang="en-US" dirty="0"/>
              </a:p>
            </p:txBody>
          </p:sp>
        </mc:Choice>
        <mc:Fallback>
          <p:sp>
            <p:nvSpPr>
              <p:cNvPr id="3" name="コンテンツ プレースホルダー 2">
                <a:extLst>
                  <a:ext uri="{FF2B5EF4-FFF2-40B4-BE49-F238E27FC236}">
                    <a16:creationId xmlns:a16="http://schemas.microsoft.com/office/drawing/2014/main" id="{F5579CDE-07BB-4A24-B9E9-FB48F173A3CC}"/>
                  </a:ext>
                </a:extLst>
              </p:cNvPr>
              <p:cNvSpPr>
                <a:spLocks noGrp="1" noRot="1" noChangeAspect="1" noMove="1" noResize="1" noEditPoints="1" noAdjustHandles="1" noChangeArrowheads="1" noChangeShapeType="1" noTextEdit="1"/>
              </p:cNvSpPr>
              <p:nvPr>
                <p:ph idx="1"/>
              </p:nvPr>
            </p:nvSpPr>
            <p:spPr>
              <a:xfrm>
                <a:off x="822959" y="4123764"/>
                <a:ext cx="7543801" cy="2178424"/>
              </a:xfrm>
              <a:blipFill>
                <a:blip r:embed="rId2"/>
                <a:stretch>
                  <a:fillRect/>
                </a:stretch>
              </a:blipFill>
            </p:spPr>
            <p:txBody>
              <a:bodyPr/>
              <a:lstStyle/>
              <a:p>
                <a:r>
                  <a:rPr lang="ja-JP" altLang="en-US">
                    <a:noFill/>
                  </a:rPr>
                  <a:t> </a:t>
                </a:r>
              </a:p>
            </p:txBody>
          </p:sp>
        </mc:Fallback>
      </mc:AlternateContent>
      <p:sp>
        <p:nvSpPr>
          <p:cNvPr id="4" name="スライド番号プレースホルダー 3">
            <a:extLst>
              <a:ext uri="{FF2B5EF4-FFF2-40B4-BE49-F238E27FC236}">
                <a16:creationId xmlns:a16="http://schemas.microsoft.com/office/drawing/2014/main" id="{4FE18B04-9BBB-4DB3-B5C9-02348E4CB12B}"/>
              </a:ext>
            </a:extLst>
          </p:cNvPr>
          <p:cNvSpPr>
            <a:spLocks noGrp="1"/>
          </p:cNvSpPr>
          <p:nvPr>
            <p:ph type="sldNum" sz="quarter" idx="12"/>
          </p:nvPr>
        </p:nvSpPr>
        <p:spPr/>
        <p:txBody>
          <a:bodyPr/>
          <a:lstStyle/>
          <a:p>
            <a:fld id="{F6B31617-83C2-4116-A292-35893FC60E85}" type="slidenum">
              <a:rPr kumimoji="1" lang="ja-JP" altLang="en-US" smtClean="0"/>
              <a:pPr/>
              <a:t>22</a:t>
            </a:fld>
            <a:endParaRPr kumimoji="1" lang="ja-JP" altLang="en-US" dirty="0"/>
          </a:p>
        </p:txBody>
      </p:sp>
      <mc:AlternateContent xmlns:mc="http://schemas.openxmlformats.org/markup-compatibility/2006">
        <mc:Choice xmlns:a14="http://schemas.microsoft.com/office/drawing/2010/main" Requires="a14">
          <p:graphicFrame>
            <p:nvGraphicFramePr>
              <p:cNvPr id="7" name="表 7">
                <a:extLst>
                  <a:ext uri="{FF2B5EF4-FFF2-40B4-BE49-F238E27FC236}">
                    <a16:creationId xmlns:a16="http://schemas.microsoft.com/office/drawing/2014/main" id="{B6A683D9-B36E-42E9-8A7E-D64D4DDE5F51}"/>
                  </a:ext>
                </a:extLst>
              </p:cNvPr>
              <p:cNvGraphicFramePr>
                <a:graphicFrameLocks noGrp="1"/>
              </p:cNvGraphicFramePr>
              <p:nvPr>
                <p:extLst>
                  <p:ext uri="{D42A27DB-BD31-4B8C-83A1-F6EECF244321}">
                    <p14:modId xmlns:p14="http://schemas.microsoft.com/office/powerpoint/2010/main" val="434477323"/>
                  </p:ext>
                </p:extLst>
              </p:nvPr>
            </p:nvGraphicFramePr>
            <p:xfrm>
              <a:off x="822959" y="1945639"/>
              <a:ext cx="7543800" cy="1855397"/>
            </p:xfrm>
            <a:graphic>
              <a:graphicData uri="http://schemas.openxmlformats.org/drawingml/2006/table">
                <a:tbl>
                  <a:tblPr firstRow="1" bandRow="1">
                    <a:tableStyleId>{5C22544A-7EE6-4342-B048-85BDC9FD1C3A}</a:tableStyleId>
                  </a:tblPr>
                  <a:tblGrid>
                    <a:gridCol w="1257300">
                      <a:extLst>
                        <a:ext uri="{9D8B030D-6E8A-4147-A177-3AD203B41FA5}">
                          <a16:colId xmlns:a16="http://schemas.microsoft.com/office/drawing/2014/main" val="906329849"/>
                        </a:ext>
                      </a:extLst>
                    </a:gridCol>
                    <a:gridCol w="1257300">
                      <a:extLst>
                        <a:ext uri="{9D8B030D-6E8A-4147-A177-3AD203B41FA5}">
                          <a16:colId xmlns:a16="http://schemas.microsoft.com/office/drawing/2014/main" val="1165047846"/>
                        </a:ext>
                      </a:extLst>
                    </a:gridCol>
                    <a:gridCol w="1257300">
                      <a:extLst>
                        <a:ext uri="{9D8B030D-6E8A-4147-A177-3AD203B41FA5}">
                          <a16:colId xmlns:a16="http://schemas.microsoft.com/office/drawing/2014/main" val="3804833699"/>
                        </a:ext>
                      </a:extLst>
                    </a:gridCol>
                    <a:gridCol w="1257300">
                      <a:extLst>
                        <a:ext uri="{9D8B030D-6E8A-4147-A177-3AD203B41FA5}">
                          <a16:colId xmlns:a16="http://schemas.microsoft.com/office/drawing/2014/main" val="2593879256"/>
                        </a:ext>
                      </a:extLst>
                    </a:gridCol>
                    <a:gridCol w="1257300">
                      <a:extLst>
                        <a:ext uri="{9D8B030D-6E8A-4147-A177-3AD203B41FA5}">
                          <a16:colId xmlns:a16="http://schemas.microsoft.com/office/drawing/2014/main" val="4133362856"/>
                        </a:ext>
                      </a:extLst>
                    </a:gridCol>
                    <a:gridCol w="1257300">
                      <a:extLst>
                        <a:ext uri="{9D8B030D-6E8A-4147-A177-3AD203B41FA5}">
                          <a16:colId xmlns:a16="http://schemas.microsoft.com/office/drawing/2014/main" val="2170300990"/>
                        </a:ext>
                      </a:extLst>
                    </a:gridCol>
                  </a:tblGrid>
                  <a:tr h="391451">
                    <a:tc>
                      <a:txBody>
                        <a:bodyPr/>
                        <a:lstStyle/>
                        <a:p>
                          <a:pPr algn="ctr"/>
                          <a:r>
                            <a:rPr kumimoji="1" lang="ja-JP" altLang="en-US" dirty="0"/>
                            <a:t>血液型</a:t>
                          </a:r>
                        </a:p>
                      </a:txBody>
                      <a:tcPr/>
                    </a:tc>
                    <a:tc>
                      <a:txBody>
                        <a:bodyPr/>
                        <a:lstStyle/>
                        <a:p>
                          <a:pPr algn="ctr"/>
                          <a:r>
                            <a:rPr kumimoji="1" lang="en-US" altLang="ja-JP" dirty="0"/>
                            <a:t>A</a:t>
                          </a:r>
                          <a:r>
                            <a:rPr kumimoji="1" lang="ja-JP" altLang="en-US" dirty="0"/>
                            <a:t>型</a:t>
                          </a:r>
                        </a:p>
                      </a:txBody>
                      <a:tcPr/>
                    </a:tc>
                    <a:tc>
                      <a:txBody>
                        <a:bodyPr/>
                        <a:lstStyle/>
                        <a:p>
                          <a:pPr algn="ctr"/>
                          <a:r>
                            <a:rPr kumimoji="1" lang="en-US" altLang="ja-JP" dirty="0"/>
                            <a:t>O</a:t>
                          </a:r>
                          <a:r>
                            <a:rPr kumimoji="1" lang="ja-JP" altLang="en-US" dirty="0"/>
                            <a:t>型</a:t>
                          </a:r>
                        </a:p>
                      </a:txBody>
                      <a:tcPr/>
                    </a:tc>
                    <a:tc>
                      <a:txBody>
                        <a:bodyPr/>
                        <a:lstStyle/>
                        <a:p>
                          <a:pPr algn="ctr"/>
                          <a:r>
                            <a:rPr kumimoji="1" lang="en-US" altLang="ja-JP" dirty="0"/>
                            <a:t>B</a:t>
                          </a:r>
                          <a:r>
                            <a:rPr kumimoji="1" lang="ja-JP" altLang="en-US" dirty="0"/>
                            <a:t>型</a:t>
                          </a:r>
                        </a:p>
                      </a:txBody>
                      <a:tcPr/>
                    </a:tc>
                    <a:tc>
                      <a:txBody>
                        <a:bodyPr/>
                        <a:lstStyle/>
                        <a:p>
                          <a:pPr algn="ctr"/>
                          <a:r>
                            <a:rPr kumimoji="1" lang="en-US" altLang="ja-JP" dirty="0"/>
                            <a:t>AB</a:t>
                          </a:r>
                          <a:r>
                            <a:rPr kumimoji="1" lang="ja-JP" altLang="en-US" dirty="0"/>
                            <a:t>型</a:t>
                          </a:r>
                        </a:p>
                      </a:txBody>
                      <a:tcPr/>
                    </a:tc>
                    <a:tc>
                      <a:txBody>
                        <a:bodyPr/>
                        <a:lstStyle/>
                        <a:p>
                          <a:pPr algn="ctr"/>
                          <a:r>
                            <a:rPr kumimoji="1" lang="ja-JP" altLang="en-US" dirty="0"/>
                            <a:t>計</a:t>
                          </a:r>
                        </a:p>
                      </a:txBody>
                      <a:tcPr/>
                    </a:tc>
                    <a:extLst>
                      <a:ext uri="{0D108BD9-81ED-4DB2-BD59-A6C34878D82A}">
                        <a16:rowId xmlns:a16="http://schemas.microsoft.com/office/drawing/2014/main" val="3121486497"/>
                      </a:ext>
                    </a:extLst>
                  </a:tr>
                  <a:tr h="391451">
                    <a:tc>
                      <a:txBody>
                        <a:bodyPr/>
                        <a:lstStyle/>
                        <a:p>
                          <a:pPr algn="ctr"/>
                          <a:r>
                            <a:rPr kumimoji="1" lang="ja-JP" altLang="en-US" dirty="0"/>
                            <a:t>実測値</a:t>
                          </a:r>
                        </a:p>
                      </a:txBody>
                      <a:tcPr/>
                    </a:tc>
                    <a:tc>
                      <a:txBody>
                        <a:bodyPr/>
                        <a:lstStyle/>
                        <a:p>
                          <a:pPr algn="ctr"/>
                          <a:r>
                            <a:rPr kumimoji="1" lang="en-US" altLang="ja-JP" dirty="0"/>
                            <a:t>55</a:t>
                          </a:r>
                          <a:endParaRPr kumimoji="1" lang="ja-JP" altLang="en-US" dirty="0"/>
                        </a:p>
                      </a:txBody>
                      <a:tcPr/>
                    </a:tc>
                    <a:tc>
                      <a:txBody>
                        <a:bodyPr/>
                        <a:lstStyle/>
                        <a:p>
                          <a:pPr algn="ctr"/>
                          <a:r>
                            <a:rPr kumimoji="1" lang="en-US" altLang="ja-JP" dirty="0"/>
                            <a:t>22</a:t>
                          </a:r>
                          <a:endParaRPr kumimoji="1" lang="ja-JP" altLang="en-US" dirty="0"/>
                        </a:p>
                      </a:txBody>
                      <a:tcPr/>
                    </a:tc>
                    <a:tc>
                      <a:txBody>
                        <a:bodyPr/>
                        <a:lstStyle/>
                        <a:p>
                          <a:pPr algn="ctr"/>
                          <a:r>
                            <a:rPr kumimoji="1" lang="en-US" altLang="ja-JP" dirty="0"/>
                            <a:t>16</a:t>
                          </a:r>
                          <a:endParaRPr kumimoji="1" lang="ja-JP" altLang="en-US" dirty="0"/>
                        </a:p>
                      </a:txBody>
                      <a:tcPr/>
                    </a:tc>
                    <a:tc>
                      <a:txBody>
                        <a:bodyPr/>
                        <a:lstStyle/>
                        <a:p>
                          <a:pPr algn="ctr"/>
                          <a:r>
                            <a:rPr kumimoji="1" lang="en-US" altLang="ja-JP" dirty="0"/>
                            <a:t>7</a:t>
                          </a:r>
                          <a:endParaRPr kumimoji="1" lang="ja-JP" altLang="en-US" dirty="0"/>
                        </a:p>
                      </a:txBody>
                      <a:tcPr/>
                    </a:tc>
                    <a:tc>
                      <a:txBody>
                        <a:bodyPr/>
                        <a:lstStyle/>
                        <a:p>
                          <a:pPr algn="ctr"/>
                          <a:r>
                            <a:rPr kumimoji="1" lang="en-US" altLang="ja-JP" dirty="0"/>
                            <a:t>100</a:t>
                          </a:r>
                          <a:endParaRPr kumimoji="1" lang="ja-JP" altLang="en-US" dirty="0"/>
                        </a:p>
                      </a:txBody>
                      <a:tcPr/>
                    </a:tc>
                    <a:extLst>
                      <a:ext uri="{0D108BD9-81ED-4DB2-BD59-A6C34878D82A}">
                        <a16:rowId xmlns:a16="http://schemas.microsoft.com/office/drawing/2014/main" val="2606722700"/>
                      </a:ext>
                    </a:extLst>
                  </a:tr>
                  <a:tr h="391451">
                    <a:tc>
                      <a:txBody>
                        <a:bodyPr/>
                        <a:lstStyle/>
                        <a:p>
                          <a:pPr algn="ctr"/>
                          <a:r>
                            <a:rPr kumimoji="1" lang="ja-JP" altLang="en-US" dirty="0"/>
                            <a:t>理論値</a:t>
                          </a:r>
                        </a:p>
                      </a:txBody>
                      <a:tcPr/>
                    </a:tc>
                    <a:tc>
                      <a:txBody>
                        <a:bodyPr/>
                        <a:lstStyle/>
                        <a:p>
                          <a:pPr algn="ctr"/>
                          <a:r>
                            <a:rPr kumimoji="1" lang="en-US" altLang="ja-JP" dirty="0"/>
                            <a:t>40</a:t>
                          </a:r>
                          <a:endParaRPr kumimoji="1" lang="ja-JP" altLang="en-US" dirty="0"/>
                        </a:p>
                      </a:txBody>
                      <a:tcPr/>
                    </a:tc>
                    <a:tc>
                      <a:txBody>
                        <a:bodyPr/>
                        <a:lstStyle/>
                        <a:p>
                          <a:pPr algn="ctr"/>
                          <a:r>
                            <a:rPr kumimoji="1" lang="en-US" altLang="ja-JP" dirty="0"/>
                            <a:t>30</a:t>
                          </a:r>
                          <a:endParaRPr kumimoji="1" lang="ja-JP" altLang="en-US" dirty="0"/>
                        </a:p>
                      </a:txBody>
                      <a:tcPr/>
                    </a:tc>
                    <a:tc>
                      <a:txBody>
                        <a:bodyPr/>
                        <a:lstStyle/>
                        <a:p>
                          <a:pPr algn="ctr"/>
                          <a:r>
                            <a:rPr kumimoji="1" lang="en-US" altLang="ja-JP" dirty="0"/>
                            <a:t>20</a:t>
                          </a:r>
                          <a:endParaRPr kumimoji="1" lang="ja-JP" altLang="en-US" dirty="0"/>
                        </a:p>
                      </a:txBody>
                      <a:tcPr/>
                    </a:tc>
                    <a:tc>
                      <a:txBody>
                        <a:bodyPr/>
                        <a:lstStyle/>
                        <a:p>
                          <a:pPr algn="ctr"/>
                          <a:r>
                            <a:rPr kumimoji="1" lang="en-US" altLang="ja-JP" dirty="0"/>
                            <a:t>10</a:t>
                          </a:r>
                          <a:endParaRPr kumimoji="1" lang="ja-JP" altLang="en-US" dirty="0"/>
                        </a:p>
                      </a:txBody>
                      <a:tcPr/>
                    </a:tc>
                    <a:tc>
                      <a:txBody>
                        <a:bodyPr/>
                        <a:lstStyle/>
                        <a:p>
                          <a:pPr algn="ctr"/>
                          <a:r>
                            <a:rPr kumimoji="1" lang="en-US" altLang="ja-JP" dirty="0"/>
                            <a:t>100</a:t>
                          </a:r>
                          <a:endParaRPr kumimoji="1" lang="ja-JP" altLang="en-US" dirty="0"/>
                        </a:p>
                      </a:txBody>
                      <a:tcPr/>
                    </a:tc>
                    <a:extLst>
                      <a:ext uri="{0D108BD9-81ED-4DB2-BD59-A6C34878D82A}">
                        <a16:rowId xmlns:a16="http://schemas.microsoft.com/office/drawing/2014/main" val="2378188001"/>
                      </a:ext>
                    </a:extLst>
                  </a:tr>
                  <a:tr h="681044">
                    <a:tc>
                      <a:txBody>
                        <a:bodyPr/>
                        <a:lstStyle/>
                        <a:p>
                          <a:pPr algn="ctr"/>
                          <a:r>
                            <a:rPr kumimoji="1" lang="ja-JP" altLang="en-US" dirty="0"/>
                            <a:t>ズレ</a:t>
                          </a:r>
                        </a:p>
                      </a:txBody>
                      <a:tcPr/>
                    </a:tc>
                    <a:tc>
                      <a:txBody>
                        <a:bodyPr/>
                        <a:lstStyle/>
                        <a:p>
                          <a:pPr algn="ctr"/>
                          <a14:m>
                            <m:oMathPara xmlns:m="http://schemas.openxmlformats.org/officeDocument/2006/math">
                              <m:oMathParaPr>
                                <m:jc m:val="centerGroup"/>
                              </m:oMathParaPr>
                              <m:oMath xmlns:m="http://schemas.openxmlformats.org/officeDocument/2006/math">
                                <m:f>
                                  <m:fPr>
                                    <m:ctrlPr>
                                      <a:rPr kumimoji="1" lang="en-US" altLang="ja-JP" i="1" smtClean="0">
                                        <a:latin typeface="Cambria Math" panose="02040503050406030204" pitchFamily="18" charset="0"/>
                                      </a:rPr>
                                    </m:ctrlPr>
                                  </m:fPr>
                                  <m:num>
                                    <m:sSup>
                                      <m:sSupPr>
                                        <m:ctrlPr>
                                          <a:rPr kumimoji="1" lang="en-US" altLang="ja-JP" i="1" smtClean="0">
                                            <a:latin typeface="Cambria Math" panose="02040503050406030204" pitchFamily="18" charset="0"/>
                                          </a:rPr>
                                        </m:ctrlPr>
                                      </m:sSupPr>
                                      <m:e>
                                        <m:r>
                                          <a:rPr kumimoji="1" lang="en-US" altLang="ja-JP" b="0" i="1" smtClean="0">
                                            <a:latin typeface="Cambria Math" panose="02040503050406030204" pitchFamily="18" charset="0"/>
                                          </a:rPr>
                                          <m:t>(55 −40)</m:t>
                                        </m:r>
                                      </m:e>
                                      <m:sup>
                                        <m:r>
                                          <a:rPr kumimoji="1" lang="en-US" altLang="ja-JP" b="0" i="1" smtClean="0">
                                            <a:latin typeface="Cambria Math" panose="02040503050406030204" pitchFamily="18" charset="0"/>
                                          </a:rPr>
                                          <m:t>2</m:t>
                                        </m:r>
                                      </m:sup>
                                    </m:sSup>
                                  </m:num>
                                  <m:den>
                                    <m:r>
                                      <a:rPr kumimoji="1" lang="en-US" altLang="ja-JP" b="0" i="1" smtClean="0">
                                        <a:latin typeface="Cambria Math" panose="02040503050406030204" pitchFamily="18" charset="0"/>
                                      </a:rPr>
                                      <m:t>40</m:t>
                                    </m:r>
                                  </m:den>
                                </m:f>
                              </m:oMath>
                            </m:oMathPara>
                          </a14:m>
                          <a:endParaRPr kumimoji="1" lang="ja-JP" altLang="en-US" dirty="0"/>
                        </a:p>
                      </a:txBody>
                      <a:tcPr/>
                    </a:tc>
                    <a:tc>
                      <a:txBody>
                        <a:bodyPr/>
                        <a:lstStyle/>
                        <a:p>
                          <a:pPr algn="ctr"/>
                          <a14:m>
                            <m:oMathPara xmlns:m="http://schemas.openxmlformats.org/officeDocument/2006/math">
                              <m:oMathParaPr>
                                <m:jc m:val="centerGroup"/>
                              </m:oMathParaPr>
                              <m:oMath xmlns:m="http://schemas.openxmlformats.org/officeDocument/2006/math">
                                <m:f>
                                  <m:fPr>
                                    <m:ctrlPr>
                                      <a:rPr kumimoji="1" lang="en-US" altLang="ja-JP" i="1" smtClean="0">
                                        <a:latin typeface="Cambria Math" panose="02040503050406030204" pitchFamily="18" charset="0"/>
                                      </a:rPr>
                                    </m:ctrlPr>
                                  </m:fPr>
                                  <m:num>
                                    <m:sSup>
                                      <m:sSupPr>
                                        <m:ctrlPr>
                                          <a:rPr kumimoji="1" lang="en-US" altLang="ja-JP" i="1" smtClean="0">
                                            <a:latin typeface="Cambria Math" panose="02040503050406030204" pitchFamily="18" charset="0"/>
                                          </a:rPr>
                                        </m:ctrlPr>
                                      </m:sSupPr>
                                      <m:e>
                                        <m:r>
                                          <a:rPr kumimoji="1" lang="en-US" altLang="ja-JP" b="0" i="1" smtClean="0">
                                            <a:latin typeface="Cambria Math" panose="02040503050406030204" pitchFamily="18" charset="0"/>
                                          </a:rPr>
                                          <m:t>(</m:t>
                                        </m:r>
                                        <m:r>
                                          <a:rPr kumimoji="1" lang="en-US" altLang="ja-JP" b="0" i="1" smtClean="0">
                                            <a:latin typeface="Cambria Math" panose="02040503050406030204" pitchFamily="18" charset="0"/>
                                          </a:rPr>
                                          <m:t>22</m:t>
                                        </m:r>
                                        <m:r>
                                          <a:rPr kumimoji="1" lang="en-US" altLang="ja-JP" b="0" i="1" smtClean="0">
                                            <a:latin typeface="Cambria Math" panose="02040503050406030204" pitchFamily="18" charset="0"/>
                                          </a:rPr>
                                          <m:t> −</m:t>
                                        </m:r>
                                        <m:r>
                                          <a:rPr kumimoji="1" lang="en-US" altLang="ja-JP" b="0" i="1" smtClean="0">
                                            <a:latin typeface="Cambria Math" panose="02040503050406030204" pitchFamily="18" charset="0"/>
                                          </a:rPr>
                                          <m:t>30</m:t>
                                        </m:r>
                                        <m:r>
                                          <a:rPr kumimoji="1" lang="en-US" altLang="ja-JP" b="0" i="1" smtClean="0">
                                            <a:latin typeface="Cambria Math" panose="02040503050406030204" pitchFamily="18" charset="0"/>
                                          </a:rPr>
                                          <m:t>)</m:t>
                                        </m:r>
                                      </m:e>
                                      <m:sup>
                                        <m:r>
                                          <a:rPr kumimoji="1" lang="en-US" altLang="ja-JP" b="0" i="1" smtClean="0">
                                            <a:latin typeface="Cambria Math" panose="02040503050406030204" pitchFamily="18" charset="0"/>
                                          </a:rPr>
                                          <m:t>2</m:t>
                                        </m:r>
                                      </m:sup>
                                    </m:sSup>
                                  </m:num>
                                  <m:den>
                                    <m:r>
                                      <a:rPr kumimoji="1" lang="en-US" altLang="ja-JP" b="0" i="1" smtClean="0">
                                        <a:latin typeface="Cambria Math" panose="02040503050406030204" pitchFamily="18" charset="0"/>
                                      </a:rPr>
                                      <m:t>30</m:t>
                                    </m:r>
                                  </m:den>
                                </m:f>
                              </m:oMath>
                            </m:oMathPara>
                          </a14:m>
                          <a:endParaRPr kumimoji="1" lang="ja-JP" altLang="en-US" dirty="0"/>
                        </a:p>
                      </a:txBody>
                      <a:tcPr/>
                    </a:tc>
                    <a:tc>
                      <a:txBody>
                        <a:bodyPr/>
                        <a:lstStyle/>
                        <a:p>
                          <a:pPr algn="ctr"/>
                          <a14:m>
                            <m:oMathPara xmlns:m="http://schemas.openxmlformats.org/officeDocument/2006/math">
                              <m:oMathParaPr>
                                <m:jc m:val="centerGroup"/>
                              </m:oMathParaPr>
                              <m:oMath xmlns:m="http://schemas.openxmlformats.org/officeDocument/2006/math">
                                <m:f>
                                  <m:fPr>
                                    <m:ctrlPr>
                                      <a:rPr kumimoji="1" lang="en-US" altLang="ja-JP" i="1" smtClean="0">
                                        <a:latin typeface="Cambria Math" panose="02040503050406030204" pitchFamily="18" charset="0"/>
                                      </a:rPr>
                                    </m:ctrlPr>
                                  </m:fPr>
                                  <m:num>
                                    <m:sSup>
                                      <m:sSupPr>
                                        <m:ctrlPr>
                                          <a:rPr kumimoji="1" lang="en-US" altLang="ja-JP" i="1" smtClean="0">
                                            <a:latin typeface="Cambria Math" panose="02040503050406030204" pitchFamily="18" charset="0"/>
                                          </a:rPr>
                                        </m:ctrlPr>
                                      </m:sSupPr>
                                      <m:e>
                                        <m:r>
                                          <a:rPr kumimoji="1" lang="en-US" altLang="ja-JP" b="0" i="1" smtClean="0">
                                            <a:latin typeface="Cambria Math" panose="02040503050406030204" pitchFamily="18" charset="0"/>
                                          </a:rPr>
                                          <m:t>(</m:t>
                                        </m:r>
                                        <m:r>
                                          <a:rPr kumimoji="1" lang="en-US" altLang="ja-JP" b="0" i="1" smtClean="0">
                                            <a:latin typeface="Cambria Math" panose="02040503050406030204" pitchFamily="18" charset="0"/>
                                          </a:rPr>
                                          <m:t>16</m:t>
                                        </m:r>
                                        <m:r>
                                          <a:rPr kumimoji="1" lang="en-US" altLang="ja-JP" b="0" i="1" smtClean="0">
                                            <a:latin typeface="Cambria Math" panose="02040503050406030204" pitchFamily="18" charset="0"/>
                                          </a:rPr>
                                          <m:t> −</m:t>
                                        </m:r>
                                        <m:r>
                                          <a:rPr kumimoji="1" lang="en-US" altLang="ja-JP" b="0" i="1" smtClean="0">
                                            <a:latin typeface="Cambria Math" panose="02040503050406030204" pitchFamily="18" charset="0"/>
                                          </a:rPr>
                                          <m:t>20</m:t>
                                        </m:r>
                                        <m:r>
                                          <a:rPr kumimoji="1" lang="en-US" altLang="ja-JP" b="0" i="1" smtClean="0">
                                            <a:latin typeface="Cambria Math" panose="02040503050406030204" pitchFamily="18" charset="0"/>
                                          </a:rPr>
                                          <m:t>)</m:t>
                                        </m:r>
                                      </m:e>
                                      <m:sup>
                                        <m:r>
                                          <a:rPr kumimoji="1" lang="en-US" altLang="ja-JP" b="0" i="1" smtClean="0">
                                            <a:latin typeface="Cambria Math" panose="02040503050406030204" pitchFamily="18" charset="0"/>
                                          </a:rPr>
                                          <m:t>2</m:t>
                                        </m:r>
                                      </m:sup>
                                    </m:sSup>
                                  </m:num>
                                  <m:den>
                                    <m:r>
                                      <a:rPr kumimoji="1" lang="en-US" altLang="ja-JP" b="0" i="1" smtClean="0">
                                        <a:latin typeface="Cambria Math" panose="02040503050406030204" pitchFamily="18" charset="0"/>
                                      </a:rPr>
                                      <m:t>2</m:t>
                                    </m:r>
                                    <m:r>
                                      <a:rPr kumimoji="1" lang="en-US" altLang="ja-JP" b="0" i="1" smtClean="0">
                                        <a:latin typeface="Cambria Math" panose="02040503050406030204" pitchFamily="18" charset="0"/>
                                      </a:rPr>
                                      <m:t>0</m:t>
                                    </m:r>
                                  </m:den>
                                </m:f>
                              </m:oMath>
                            </m:oMathPara>
                          </a14:m>
                          <a:endParaRPr kumimoji="1" lang="ja-JP" altLang="en-US" dirty="0"/>
                        </a:p>
                      </a:txBody>
                      <a:tcPr/>
                    </a:tc>
                    <a:tc>
                      <a:txBody>
                        <a:bodyPr/>
                        <a:lstStyle/>
                        <a:p>
                          <a:pPr algn="ctr"/>
                          <a14:m>
                            <m:oMathPara xmlns:m="http://schemas.openxmlformats.org/officeDocument/2006/math">
                              <m:oMathParaPr>
                                <m:jc m:val="centerGroup"/>
                              </m:oMathParaPr>
                              <m:oMath xmlns:m="http://schemas.openxmlformats.org/officeDocument/2006/math">
                                <m:f>
                                  <m:fPr>
                                    <m:ctrlPr>
                                      <a:rPr kumimoji="1" lang="en-US" altLang="ja-JP" i="1" smtClean="0">
                                        <a:latin typeface="Cambria Math" panose="02040503050406030204" pitchFamily="18" charset="0"/>
                                      </a:rPr>
                                    </m:ctrlPr>
                                  </m:fPr>
                                  <m:num>
                                    <m:sSup>
                                      <m:sSupPr>
                                        <m:ctrlPr>
                                          <a:rPr kumimoji="1" lang="en-US" altLang="ja-JP" i="1" smtClean="0">
                                            <a:latin typeface="Cambria Math" panose="02040503050406030204" pitchFamily="18" charset="0"/>
                                          </a:rPr>
                                        </m:ctrlPr>
                                      </m:sSupPr>
                                      <m:e>
                                        <m:r>
                                          <a:rPr kumimoji="1" lang="en-US" altLang="ja-JP" b="0" i="1" smtClean="0">
                                            <a:latin typeface="Cambria Math" panose="02040503050406030204" pitchFamily="18" charset="0"/>
                                          </a:rPr>
                                          <m:t>(</m:t>
                                        </m:r>
                                        <m:r>
                                          <a:rPr kumimoji="1" lang="en-US" altLang="ja-JP" b="0" i="1" smtClean="0">
                                            <a:latin typeface="Cambria Math" panose="02040503050406030204" pitchFamily="18" charset="0"/>
                                          </a:rPr>
                                          <m:t>7</m:t>
                                        </m:r>
                                        <m:r>
                                          <a:rPr kumimoji="1" lang="en-US" altLang="ja-JP" b="0" i="1" smtClean="0">
                                            <a:latin typeface="Cambria Math" panose="02040503050406030204" pitchFamily="18" charset="0"/>
                                          </a:rPr>
                                          <m:t> −</m:t>
                                        </m:r>
                                        <m:r>
                                          <a:rPr kumimoji="1" lang="en-US" altLang="ja-JP" b="0" i="1" smtClean="0">
                                            <a:latin typeface="Cambria Math" panose="02040503050406030204" pitchFamily="18" charset="0"/>
                                          </a:rPr>
                                          <m:t>10</m:t>
                                        </m:r>
                                        <m:r>
                                          <a:rPr kumimoji="1" lang="en-US" altLang="ja-JP" b="0" i="1" smtClean="0">
                                            <a:latin typeface="Cambria Math" panose="02040503050406030204" pitchFamily="18" charset="0"/>
                                          </a:rPr>
                                          <m:t>)</m:t>
                                        </m:r>
                                      </m:e>
                                      <m:sup>
                                        <m:r>
                                          <a:rPr kumimoji="1" lang="en-US" altLang="ja-JP" b="0" i="1" smtClean="0">
                                            <a:latin typeface="Cambria Math" panose="02040503050406030204" pitchFamily="18" charset="0"/>
                                          </a:rPr>
                                          <m:t>2</m:t>
                                        </m:r>
                                      </m:sup>
                                    </m:sSup>
                                  </m:num>
                                  <m:den>
                                    <m:r>
                                      <a:rPr kumimoji="1" lang="en-US" altLang="ja-JP" b="0" i="1" smtClean="0">
                                        <a:latin typeface="Cambria Math" panose="02040503050406030204" pitchFamily="18" charset="0"/>
                                      </a:rPr>
                                      <m:t>1</m:t>
                                    </m:r>
                                    <m:r>
                                      <a:rPr kumimoji="1" lang="en-US" altLang="ja-JP" b="0" i="1" smtClean="0">
                                        <a:latin typeface="Cambria Math" panose="02040503050406030204" pitchFamily="18" charset="0"/>
                                      </a:rPr>
                                      <m:t>0</m:t>
                                    </m:r>
                                  </m:den>
                                </m:f>
                              </m:oMath>
                            </m:oMathPara>
                          </a14:m>
                          <a:endParaRPr kumimoji="1" lang="ja-JP" altLang="en-US" dirty="0"/>
                        </a:p>
                      </a:txBody>
                      <a:tcPr/>
                    </a:tc>
                    <a:tc>
                      <a:txBody>
                        <a:bodyPr/>
                        <a:lstStyle/>
                        <a:p>
                          <a:pPr algn="ctr"/>
                          <a:r>
                            <a:rPr kumimoji="1" lang="en-US" altLang="ja-JP" dirty="0"/>
                            <a:t>-</a:t>
                          </a:r>
                          <a:endParaRPr kumimoji="1" lang="ja-JP" altLang="en-US" dirty="0"/>
                        </a:p>
                      </a:txBody>
                      <a:tcPr/>
                    </a:tc>
                    <a:extLst>
                      <a:ext uri="{0D108BD9-81ED-4DB2-BD59-A6C34878D82A}">
                        <a16:rowId xmlns:a16="http://schemas.microsoft.com/office/drawing/2014/main" val="236241197"/>
                      </a:ext>
                    </a:extLst>
                  </a:tr>
                </a:tbl>
              </a:graphicData>
            </a:graphic>
          </p:graphicFrame>
        </mc:Choice>
        <mc:Fallback>
          <p:graphicFrame>
            <p:nvGraphicFramePr>
              <p:cNvPr id="7" name="表 7">
                <a:extLst>
                  <a:ext uri="{FF2B5EF4-FFF2-40B4-BE49-F238E27FC236}">
                    <a16:creationId xmlns:a16="http://schemas.microsoft.com/office/drawing/2014/main" id="{B6A683D9-B36E-42E9-8A7E-D64D4DDE5F51}"/>
                  </a:ext>
                </a:extLst>
              </p:cNvPr>
              <p:cNvGraphicFramePr>
                <a:graphicFrameLocks noGrp="1"/>
              </p:cNvGraphicFramePr>
              <p:nvPr>
                <p:extLst>
                  <p:ext uri="{D42A27DB-BD31-4B8C-83A1-F6EECF244321}">
                    <p14:modId xmlns:p14="http://schemas.microsoft.com/office/powerpoint/2010/main" val="434477323"/>
                  </p:ext>
                </p:extLst>
              </p:nvPr>
            </p:nvGraphicFramePr>
            <p:xfrm>
              <a:off x="822959" y="1945639"/>
              <a:ext cx="7543800" cy="1855397"/>
            </p:xfrm>
            <a:graphic>
              <a:graphicData uri="http://schemas.openxmlformats.org/drawingml/2006/table">
                <a:tbl>
                  <a:tblPr firstRow="1" bandRow="1">
                    <a:tableStyleId>{5C22544A-7EE6-4342-B048-85BDC9FD1C3A}</a:tableStyleId>
                  </a:tblPr>
                  <a:tblGrid>
                    <a:gridCol w="1257300">
                      <a:extLst>
                        <a:ext uri="{9D8B030D-6E8A-4147-A177-3AD203B41FA5}">
                          <a16:colId xmlns:a16="http://schemas.microsoft.com/office/drawing/2014/main" val="906329849"/>
                        </a:ext>
                      </a:extLst>
                    </a:gridCol>
                    <a:gridCol w="1257300">
                      <a:extLst>
                        <a:ext uri="{9D8B030D-6E8A-4147-A177-3AD203B41FA5}">
                          <a16:colId xmlns:a16="http://schemas.microsoft.com/office/drawing/2014/main" val="1165047846"/>
                        </a:ext>
                      </a:extLst>
                    </a:gridCol>
                    <a:gridCol w="1257300">
                      <a:extLst>
                        <a:ext uri="{9D8B030D-6E8A-4147-A177-3AD203B41FA5}">
                          <a16:colId xmlns:a16="http://schemas.microsoft.com/office/drawing/2014/main" val="3804833699"/>
                        </a:ext>
                      </a:extLst>
                    </a:gridCol>
                    <a:gridCol w="1257300">
                      <a:extLst>
                        <a:ext uri="{9D8B030D-6E8A-4147-A177-3AD203B41FA5}">
                          <a16:colId xmlns:a16="http://schemas.microsoft.com/office/drawing/2014/main" val="2593879256"/>
                        </a:ext>
                      </a:extLst>
                    </a:gridCol>
                    <a:gridCol w="1257300">
                      <a:extLst>
                        <a:ext uri="{9D8B030D-6E8A-4147-A177-3AD203B41FA5}">
                          <a16:colId xmlns:a16="http://schemas.microsoft.com/office/drawing/2014/main" val="4133362856"/>
                        </a:ext>
                      </a:extLst>
                    </a:gridCol>
                    <a:gridCol w="1257300">
                      <a:extLst>
                        <a:ext uri="{9D8B030D-6E8A-4147-A177-3AD203B41FA5}">
                          <a16:colId xmlns:a16="http://schemas.microsoft.com/office/drawing/2014/main" val="2170300990"/>
                        </a:ext>
                      </a:extLst>
                    </a:gridCol>
                  </a:tblGrid>
                  <a:tr h="391451">
                    <a:tc>
                      <a:txBody>
                        <a:bodyPr/>
                        <a:lstStyle/>
                        <a:p>
                          <a:pPr algn="ctr"/>
                          <a:r>
                            <a:rPr kumimoji="1" lang="ja-JP" altLang="en-US" dirty="0"/>
                            <a:t>血液型</a:t>
                          </a:r>
                        </a:p>
                      </a:txBody>
                      <a:tcPr/>
                    </a:tc>
                    <a:tc>
                      <a:txBody>
                        <a:bodyPr/>
                        <a:lstStyle/>
                        <a:p>
                          <a:pPr algn="ctr"/>
                          <a:r>
                            <a:rPr kumimoji="1" lang="en-US" altLang="ja-JP" dirty="0"/>
                            <a:t>A</a:t>
                          </a:r>
                          <a:r>
                            <a:rPr kumimoji="1" lang="ja-JP" altLang="en-US" dirty="0"/>
                            <a:t>型</a:t>
                          </a:r>
                        </a:p>
                      </a:txBody>
                      <a:tcPr/>
                    </a:tc>
                    <a:tc>
                      <a:txBody>
                        <a:bodyPr/>
                        <a:lstStyle/>
                        <a:p>
                          <a:pPr algn="ctr"/>
                          <a:r>
                            <a:rPr kumimoji="1" lang="en-US" altLang="ja-JP" dirty="0"/>
                            <a:t>O</a:t>
                          </a:r>
                          <a:r>
                            <a:rPr kumimoji="1" lang="ja-JP" altLang="en-US" dirty="0"/>
                            <a:t>型</a:t>
                          </a:r>
                        </a:p>
                      </a:txBody>
                      <a:tcPr/>
                    </a:tc>
                    <a:tc>
                      <a:txBody>
                        <a:bodyPr/>
                        <a:lstStyle/>
                        <a:p>
                          <a:pPr algn="ctr"/>
                          <a:r>
                            <a:rPr kumimoji="1" lang="en-US" altLang="ja-JP" dirty="0"/>
                            <a:t>B</a:t>
                          </a:r>
                          <a:r>
                            <a:rPr kumimoji="1" lang="ja-JP" altLang="en-US" dirty="0"/>
                            <a:t>型</a:t>
                          </a:r>
                        </a:p>
                      </a:txBody>
                      <a:tcPr/>
                    </a:tc>
                    <a:tc>
                      <a:txBody>
                        <a:bodyPr/>
                        <a:lstStyle/>
                        <a:p>
                          <a:pPr algn="ctr"/>
                          <a:r>
                            <a:rPr kumimoji="1" lang="en-US" altLang="ja-JP" dirty="0"/>
                            <a:t>AB</a:t>
                          </a:r>
                          <a:r>
                            <a:rPr kumimoji="1" lang="ja-JP" altLang="en-US" dirty="0"/>
                            <a:t>型</a:t>
                          </a:r>
                        </a:p>
                      </a:txBody>
                      <a:tcPr/>
                    </a:tc>
                    <a:tc>
                      <a:txBody>
                        <a:bodyPr/>
                        <a:lstStyle/>
                        <a:p>
                          <a:pPr algn="ctr"/>
                          <a:r>
                            <a:rPr kumimoji="1" lang="ja-JP" altLang="en-US" dirty="0"/>
                            <a:t>計</a:t>
                          </a:r>
                        </a:p>
                      </a:txBody>
                      <a:tcPr/>
                    </a:tc>
                    <a:extLst>
                      <a:ext uri="{0D108BD9-81ED-4DB2-BD59-A6C34878D82A}">
                        <a16:rowId xmlns:a16="http://schemas.microsoft.com/office/drawing/2014/main" val="3121486497"/>
                      </a:ext>
                    </a:extLst>
                  </a:tr>
                  <a:tr h="391451">
                    <a:tc>
                      <a:txBody>
                        <a:bodyPr/>
                        <a:lstStyle/>
                        <a:p>
                          <a:pPr algn="ctr"/>
                          <a:r>
                            <a:rPr kumimoji="1" lang="ja-JP" altLang="en-US" dirty="0"/>
                            <a:t>実測値</a:t>
                          </a:r>
                        </a:p>
                      </a:txBody>
                      <a:tcPr/>
                    </a:tc>
                    <a:tc>
                      <a:txBody>
                        <a:bodyPr/>
                        <a:lstStyle/>
                        <a:p>
                          <a:pPr algn="ctr"/>
                          <a:r>
                            <a:rPr kumimoji="1" lang="en-US" altLang="ja-JP" dirty="0"/>
                            <a:t>55</a:t>
                          </a:r>
                          <a:endParaRPr kumimoji="1" lang="ja-JP" altLang="en-US" dirty="0"/>
                        </a:p>
                      </a:txBody>
                      <a:tcPr/>
                    </a:tc>
                    <a:tc>
                      <a:txBody>
                        <a:bodyPr/>
                        <a:lstStyle/>
                        <a:p>
                          <a:pPr algn="ctr"/>
                          <a:r>
                            <a:rPr kumimoji="1" lang="en-US" altLang="ja-JP" dirty="0"/>
                            <a:t>22</a:t>
                          </a:r>
                          <a:endParaRPr kumimoji="1" lang="ja-JP" altLang="en-US" dirty="0"/>
                        </a:p>
                      </a:txBody>
                      <a:tcPr/>
                    </a:tc>
                    <a:tc>
                      <a:txBody>
                        <a:bodyPr/>
                        <a:lstStyle/>
                        <a:p>
                          <a:pPr algn="ctr"/>
                          <a:r>
                            <a:rPr kumimoji="1" lang="en-US" altLang="ja-JP" dirty="0"/>
                            <a:t>16</a:t>
                          </a:r>
                          <a:endParaRPr kumimoji="1" lang="ja-JP" altLang="en-US" dirty="0"/>
                        </a:p>
                      </a:txBody>
                      <a:tcPr/>
                    </a:tc>
                    <a:tc>
                      <a:txBody>
                        <a:bodyPr/>
                        <a:lstStyle/>
                        <a:p>
                          <a:pPr algn="ctr"/>
                          <a:r>
                            <a:rPr kumimoji="1" lang="en-US" altLang="ja-JP" dirty="0"/>
                            <a:t>7</a:t>
                          </a:r>
                          <a:endParaRPr kumimoji="1" lang="ja-JP" altLang="en-US" dirty="0"/>
                        </a:p>
                      </a:txBody>
                      <a:tcPr/>
                    </a:tc>
                    <a:tc>
                      <a:txBody>
                        <a:bodyPr/>
                        <a:lstStyle/>
                        <a:p>
                          <a:pPr algn="ctr"/>
                          <a:r>
                            <a:rPr kumimoji="1" lang="en-US" altLang="ja-JP" dirty="0"/>
                            <a:t>100</a:t>
                          </a:r>
                          <a:endParaRPr kumimoji="1" lang="ja-JP" altLang="en-US" dirty="0"/>
                        </a:p>
                      </a:txBody>
                      <a:tcPr/>
                    </a:tc>
                    <a:extLst>
                      <a:ext uri="{0D108BD9-81ED-4DB2-BD59-A6C34878D82A}">
                        <a16:rowId xmlns:a16="http://schemas.microsoft.com/office/drawing/2014/main" val="2606722700"/>
                      </a:ext>
                    </a:extLst>
                  </a:tr>
                  <a:tr h="391451">
                    <a:tc>
                      <a:txBody>
                        <a:bodyPr/>
                        <a:lstStyle/>
                        <a:p>
                          <a:pPr algn="ctr"/>
                          <a:r>
                            <a:rPr kumimoji="1" lang="ja-JP" altLang="en-US" dirty="0"/>
                            <a:t>理論値</a:t>
                          </a:r>
                        </a:p>
                      </a:txBody>
                      <a:tcPr/>
                    </a:tc>
                    <a:tc>
                      <a:txBody>
                        <a:bodyPr/>
                        <a:lstStyle/>
                        <a:p>
                          <a:pPr algn="ctr"/>
                          <a:r>
                            <a:rPr kumimoji="1" lang="en-US" altLang="ja-JP" dirty="0"/>
                            <a:t>40</a:t>
                          </a:r>
                          <a:endParaRPr kumimoji="1" lang="ja-JP" altLang="en-US" dirty="0"/>
                        </a:p>
                      </a:txBody>
                      <a:tcPr/>
                    </a:tc>
                    <a:tc>
                      <a:txBody>
                        <a:bodyPr/>
                        <a:lstStyle/>
                        <a:p>
                          <a:pPr algn="ctr"/>
                          <a:r>
                            <a:rPr kumimoji="1" lang="en-US" altLang="ja-JP" dirty="0"/>
                            <a:t>30</a:t>
                          </a:r>
                          <a:endParaRPr kumimoji="1" lang="ja-JP" altLang="en-US" dirty="0"/>
                        </a:p>
                      </a:txBody>
                      <a:tcPr/>
                    </a:tc>
                    <a:tc>
                      <a:txBody>
                        <a:bodyPr/>
                        <a:lstStyle/>
                        <a:p>
                          <a:pPr algn="ctr"/>
                          <a:r>
                            <a:rPr kumimoji="1" lang="en-US" altLang="ja-JP" dirty="0"/>
                            <a:t>20</a:t>
                          </a:r>
                          <a:endParaRPr kumimoji="1" lang="ja-JP" altLang="en-US" dirty="0"/>
                        </a:p>
                      </a:txBody>
                      <a:tcPr/>
                    </a:tc>
                    <a:tc>
                      <a:txBody>
                        <a:bodyPr/>
                        <a:lstStyle/>
                        <a:p>
                          <a:pPr algn="ctr"/>
                          <a:r>
                            <a:rPr kumimoji="1" lang="en-US" altLang="ja-JP" dirty="0"/>
                            <a:t>10</a:t>
                          </a:r>
                          <a:endParaRPr kumimoji="1" lang="ja-JP" altLang="en-US" dirty="0"/>
                        </a:p>
                      </a:txBody>
                      <a:tcPr/>
                    </a:tc>
                    <a:tc>
                      <a:txBody>
                        <a:bodyPr/>
                        <a:lstStyle/>
                        <a:p>
                          <a:pPr algn="ctr"/>
                          <a:r>
                            <a:rPr kumimoji="1" lang="en-US" altLang="ja-JP" dirty="0"/>
                            <a:t>100</a:t>
                          </a:r>
                          <a:endParaRPr kumimoji="1" lang="ja-JP" altLang="en-US" dirty="0"/>
                        </a:p>
                      </a:txBody>
                      <a:tcPr/>
                    </a:tc>
                    <a:extLst>
                      <a:ext uri="{0D108BD9-81ED-4DB2-BD59-A6C34878D82A}">
                        <a16:rowId xmlns:a16="http://schemas.microsoft.com/office/drawing/2014/main" val="2378188001"/>
                      </a:ext>
                    </a:extLst>
                  </a:tr>
                  <a:tr h="681044">
                    <a:tc>
                      <a:txBody>
                        <a:bodyPr/>
                        <a:lstStyle/>
                        <a:p>
                          <a:pPr algn="ctr"/>
                          <a:r>
                            <a:rPr kumimoji="1" lang="ja-JP" altLang="en-US" dirty="0"/>
                            <a:t>ズレ</a:t>
                          </a:r>
                        </a:p>
                      </a:txBody>
                      <a:tcPr/>
                    </a:tc>
                    <a:tc>
                      <a:txBody>
                        <a:bodyPr/>
                        <a:lstStyle/>
                        <a:p>
                          <a:endParaRPr lang="ja-JP"/>
                        </a:p>
                      </a:txBody>
                      <a:tcPr>
                        <a:blipFill>
                          <a:blip r:embed="rId3"/>
                          <a:stretch>
                            <a:fillRect l="-100971" t="-179464" r="-402913" b="-1786"/>
                          </a:stretch>
                        </a:blipFill>
                      </a:tcPr>
                    </a:tc>
                    <a:tc>
                      <a:txBody>
                        <a:bodyPr/>
                        <a:lstStyle/>
                        <a:p>
                          <a:endParaRPr lang="ja-JP"/>
                        </a:p>
                      </a:txBody>
                      <a:tcPr>
                        <a:blipFill>
                          <a:blip r:embed="rId3"/>
                          <a:stretch>
                            <a:fillRect l="-200000" t="-179464" r="-300966" b="-1786"/>
                          </a:stretch>
                        </a:blipFill>
                      </a:tcPr>
                    </a:tc>
                    <a:tc>
                      <a:txBody>
                        <a:bodyPr/>
                        <a:lstStyle/>
                        <a:p>
                          <a:endParaRPr lang="ja-JP"/>
                        </a:p>
                      </a:txBody>
                      <a:tcPr>
                        <a:blipFill>
                          <a:blip r:embed="rId3"/>
                          <a:stretch>
                            <a:fillRect l="-301456" t="-179464" r="-202427" b="-1786"/>
                          </a:stretch>
                        </a:blipFill>
                      </a:tcPr>
                    </a:tc>
                    <a:tc>
                      <a:txBody>
                        <a:bodyPr/>
                        <a:lstStyle/>
                        <a:p>
                          <a:endParaRPr lang="ja-JP"/>
                        </a:p>
                      </a:txBody>
                      <a:tcPr>
                        <a:blipFill>
                          <a:blip r:embed="rId3"/>
                          <a:stretch>
                            <a:fillRect l="-399517" t="-179464" r="-101449" b="-1786"/>
                          </a:stretch>
                        </a:blipFill>
                      </a:tcPr>
                    </a:tc>
                    <a:tc>
                      <a:txBody>
                        <a:bodyPr/>
                        <a:lstStyle/>
                        <a:p>
                          <a:pPr algn="ctr"/>
                          <a:r>
                            <a:rPr kumimoji="1" lang="en-US" altLang="ja-JP" dirty="0"/>
                            <a:t>-</a:t>
                          </a:r>
                          <a:endParaRPr kumimoji="1" lang="ja-JP" altLang="en-US" dirty="0"/>
                        </a:p>
                      </a:txBody>
                      <a:tcPr/>
                    </a:tc>
                    <a:extLst>
                      <a:ext uri="{0D108BD9-81ED-4DB2-BD59-A6C34878D82A}">
                        <a16:rowId xmlns:a16="http://schemas.microsoft.com/office/drawing/2014/main" val="236241197"/>
                      </a:ext>
                    </a:extLst>
                  </a:tr>
                </a:tbl>
              </a:graphicData>
            </a:graphic>
          </p:graphicFrame>
        </mc:Fallback>
      </mc:AlternateContent>
    </p:spTree>
    <p:extLst>
      <p:ext uri="{BB962C8B-B14F-4D97-AF65-F5344CB8AC3E}">
        <p14:creationId xmlns:p14="http://schemas.microsoft.com/office/powerpoint/2010/main" val="120186750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7FB2C234-214A-481C-8A9D-797006CBA1B9}"/>
              </a:ext>
            </a:extLst>
          </p:cNvPr>
          <p:cNvSpPr>
            <a:spLocks noGrp="1"/>
          </p:cNvSpPr>
          <p:nvPr>
            <p:ph type="title"/>
          </p:nvPr>
        </p:nvSpPr>
        <p:spPr/>
        <p:txBody>
          <a:bodyPr/>
          <a:lstStyle/>
          <a:p>
            <a:r>
              <a:rPr lang="en-US" altLang="ja-JP" dirty="0"/>
              <a:t>4.</a:t>
            </a:r>
            <a:r>
              <a:rPr lang="ja-JP" altLang="en-US" dirty="0"/>
              <a:t>適合度の検定</a:t>
            </a:r>
            <a:endParaRPr kumimoji="1" lang="ja-JP" altLang="en-US" dirty="0"/>
          </a:p>
        </p:txBody>
      </p:sp>
      <mc:AlternateContent xmlns:mc="http://schemas.openxmlformats.org/markup-compatibility/2006">
        <mc:Choice xmlns:a14="http://schemas.microsoft.com/office/drawing/2010/main" Requires="a14">
          <p:sp>
            <p:nvSpPr>
              <p:cNvPr id="3" name="コンテンツ プレースホルダー 2">
                <a:extLst>
                  <a:ext uri="{FF2B5EF4-FFF2-40B4-BE49-F238E27FC236}">
                    <a16:creationId xmlns:a16="http://schemas.microsoft.com/office/drawing/2014/main" id="{060BF1EA-A175-41B5-9CFD-4D8AF27CDC4E}"/>
                  </a:ext>
                </a:extLst>
              </p:cNvPr>
              <p:cNvSpPr>
                <a:spLocks noGrp="1"/>
              </p:cNvSpPr>
              <p:nvPr>
                <p:ph idx="1"/>
              </p:nvPr>
            </p:nvSpPr>
            <p:spPr/>
            <p:txBody>
              <a:bodyPr>
                <a:normAutofit/>
              </a:bodyPr>
              <a:lstStyle/>
              <a:p>
                <a:r>
                  <a:rPr kumimoji="1" lang="ja-JP" altLang="en-US" dirty="0"/>
                  <a:t>この検定で使用する分布は自由度</a:t>
                </a:r>
                <a:r>
                  <a:rPr kumimoji="1" lang="en-US" altLang="ja-JP" dirty="0"/>
                  <a:t>3</a:t>
                </a:r>
                <a:r>
                  <a:rPr kumimoji="1" lang="ja-JP" altLang="en-US" dirty="0"/>
                  <a:t>のカイ二乗分布であり，適合度検定は片側検定で行う</a:t>
                </a:r>
                <a:r>
                  <a:rPr kumimoji="1" lang="en-US" altLang="ja-JP" dirty="0"/>
                  <a:t>.</a:t>
                </a:r>
              </a:p>
              <a:p>
                <a14:m>
                  <m:oMath xmlns:m="http://schemas.openxmlformats.org/officeDocument/2006/math">
                    <m:sSub>
                      <m:sSubPr>
                        <m:ctrlPr>
                          <a:rPr kumimoji="1" lang="en-US" altLang="ja-JP" i="1" smtClean="0">
                            <a:latin typeface="Cambria Math" panose="02040503050406030204" pitchFamily="18" charset="0"/>
                          </a:rPr>
                        </m:ctrlPr>
                      </m:sSubPr>
                      <m:e>
                        <m:sSup>
                          <m:sSupPr>
                            <m:ctrlPr>
                              <a:rPr lang="en-US" altLang="ja-JP" i="1">
                                <a:latin typeface="Cambria Math" panose="02040503050406030204" pitchFamily="18" charset="0"/>
                              </a:rPr>
                            </m:ctrlPr>
                          </m:sSupPr>
                          <m:e>
                            <m:r>
                              <m:rPr>
                                <m:nor/>
                              </m:rPr>
                              <a:rPr lang="el-GR" altLang="ja-JP"/>
                              <m:t>χ</m:t>
                            </m:r>
                          </m:e>
                          <m:sup>
                            <m:r>
                              <a:rPr lang="en-US" altLang="ja-JP" i="1">
                                <a:latin typeface="Cambria Math" panose="02040503050406030204" pitchFamily="18" charset="0"/>
                              </a:rPr>
                              <m:t>2</m:t>
                            </m:r>
                          </m:sup>
                        </m:sSup>
                      </m:e>
                      <m:sub>
                        <m:r>
                          <a:rPr kumimoji="1" lang="en-US" altLang="ja-JP" b="0" i="1" smtClean="0">
                            <a:latin typeface="Cambria Math" panose="02040503050406030204" pitchFamily="18" charset="0"/>
                          </a:rPr>
                          <m:t>0.05</m:t>
                        </m:r>
                      </m:sub>
                    </m:sSub>
                    <m:r>
                      <a:rPr kumimoji="1" lang="en-US" altLang="ja-JP" b="0" i="1" smtClean="0">
                        <a:latin typeface="Cambria Math" panose="02040503050406030204" pitchFamily="18" charset="0"/>
                      </a:rPr>
                      <m:t>(3)</m:t>
                    </m:r>
                  </m:oMath>
                </a14:m>
                <a:r>
                  <a:rPr kumimoji="1" lang="ja-JP" altLang="en-US" dirty="0"/>
                  <a:t> </a:t>
                </a:r>
                <a:r>
                  <a:rPr kumimoji="1" lang="en-US" altLang="ja-JP" dirty="0"/>
                  <a:t>= 7.815 &lt; </a:t>
                </a:r>
                <a14:m>
                  <m:oMath xmlns:m="http://schemas.openxmlformats.org/officeDocument/2006/math">
                    <m:sSup>
                      <m:sSupPr>
                        <m:ctrlPr>
                          <a:rPr lang="en-US" altLang="ja-JP" i="1">
                            <a:latin typeface="Cambria Math" panose="02040503050406030204" pitchFamily="18" charset="0"/>
                          </a:rPr>
                        </m:ctrlPr>
                      </m:sSupPr>
                      <m:e>
                        <m:r>
                          <m:rPr>
                            <m:nor/>
                          </m:rPr>
                          <a:rPr lang="el-GR" altLang="ja-JP"/>
                          <m:t>χ</m:t>
                        </m:r>
                      </m:e>
                      <m:sup>
                        <m:r>
                          <a:rPr lang="en-US" altLang="ja-JP" i="1">
                            <a:latin typeface="Cambria Math" panose="02040503050406030204" pitchFamily="18" charset="0"/>
                          </a:rPr>
                          <m:t>2</m:t>
                        </m:r>
                      </m:sup>
                    </m:sSup>
                  </m:oMath>
                </a14:m>
                <a:r>
                  <a:rPr kumimoji="1" lang="ja-JP" altLang="en-US" dirty="0"/>
                  <a:t> より，棄却域に入っている</a:t>
                </a:r>
                <a:r>
                  <a:rPr lang="ja-JP" altLang="en-US" dirty="0"/>
                  <a:t>ので帰無仮説を棄却し，対立仮説を採択するという結果になる</a:t>
                </a:r>
                <a:r>
                  <a:rPr lang="en-US" altLang="ja-JP" dirty="0"/>
                  <a:t>.</a:t>
                </a:r>
              </a:p>
              <a:p>
                <a:r>
                  <a:rPr kumimoji="1" lang="ja-JP" altLang="en-US" dirty="0"/>
                  <a:t>つまり，調査した血液型分布は日本人の血液型分布と一致しないと結論づけられる</a:t>
                </a:r>
                <a:r>
                  <a:rPr kumimoji="1" lang="en-US" altLang="ja-JP" dirty="0"/>
                  <a:t>.</a:t>
                </a:r>
                <a:endParaRPr kumimoji="1" lang="ja-JP" altLang="en-US" dirty="0"/>
              </a:p>
            </p:txBody>
          </p:sp>
        </mc:Choice>
        <mc:Fallback>
          <p:sp>
            <p:nvSpPr>
              <p:cNvPr id="3" name="コンテンツ プレースホルダー 2">
                <a:extLst>
                  <a:ext uri="{FF2B5EF4-FFF2-40B4-BE49-F238E27FC236}">
                    <a16:creationId xmlns:a16="http://schemas.microsoft.com/office/drawing/2014/main" id="{060BF1EA-A175-41B5-9CFD-4D8AF27CDC4E}"/>
                  </a:ext>
                </a:extLst>
              </p:cNvPr>
              <p:cNvSpPr>
                <a:spLocks noGrp="1" noRot="1" noChangeAspect="1" noMove="1" noResize="1" noEditPoints="1" noAdjustHandles="1" noChangeArrowheads="1" noChangeShapeType="1" noTextEdit="1"/>
              </p:cNvSpPr>
              <p:nvPr>
                <p:ph idx="1"/>
              </p:nvPr>
            </p:nvSpPr>
            <p:spPr>
              <a:blipFill>
                <a:blip r:embed="rId2"/>
                <a:stretch>
                  <a:fillRect l="-2019" t="-3939" r="-2423" b="-4697"/>
                </a:stretch>
              </a:blipFill>
            </p:spPr>
            <p:txBody>
              <a:bodyPr/>
              <a:lstStyle/>
              <a:p>
                <a:r>
                  <a:rPr lang="ja-JP" altLang="en-US">
                    <a:noFill/>
                  </a:rPr>
                  <a:t> </a:t>
                </a:r>
              </a:p>
            </p:txBody>
          </p:sp>
        </mc:Fallback>
      </mc:AlternateContent>
      <p:sp>
        <p:nvSpPr>
          <p:cNvPr id="4" name="スライド番号プレースホルダー 3">
            <a:extLst>
              <a:ext uri="{FF2B5EF4-FFF2-40B4-BE49-F238E27FC236}">
                <a16:creationId xmlns:a16="http://schemas.microsoft.com/office/drawing/2014/main" id="{CF4D2207-F631-4682-BCE6-73FC04E57C72}"/>
              </a:ext>
            </a:extLst>
          </p:cNvPr>
          <p:cNvSpPr>
            <a:spLocks noGrp="1"/>
          </p:cNvSpPr>
          <p:nvPr>
            <p:ph type="sldNum" sz="quarter" idx="12"/>
          </p:nvPr>
        </p:nvSpPr>
        <p:spPr/>
        <p:txBody>
          <a:bodyPr/>
          <a:lstStyle/>
          <a:p>
            <a:fld id="{F6B31617-83C2-4116-A292-35893FC60E85}" type="slidenum">
              <a:rPr kumimoji="1" lang="ja-JP" altLang="en-US" smtClean="0"/>
              <a:pPr/>
              <a:t>23</a:t>
            </a:fld>
            <a:endParaRPr kumimoji="1" lang="ja-JP" altLang="en-US" dirty="0"/>
          </a:p>
        </p:txBody>
      </p:sp>
    </p:spTree>
    <p:extLst>
      <p:ext uri="{BB962C8B-B14F-4D97-AF65-F5344CB8AC3E}">
        <p14:creationId xmlns:p14="http://schemas.microsoft.com/office/powerpoint/2010/main" val="53070833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A6683AE4-6CA8-4CBD-B74A-0BDD678B655B}"/>
              </a:ext>
            </a:extLst>
          </p:cNvPr>
          <p:cNvSpPr>
            <a:spLocks noGrp="1"/>
          </p:cNvSpPr>
          <p:nvPr>
            <p:ph type="title"/>
          </p:nvPr>
        </p:nvSpPr>
        <p:spPr/>
        <p:txBody>
          <a:bodyPr/>
          <a:lstStyle/>
          <a:p>
            <a:r>
              <a:rPr kumimoji="1" lang="en-US" altLang="ja-JP" dirty="0"/>
              <a:t>5.</a:t>
            </a:r>
            <a:r>
              <a:rPr kumimoji="1" lang="ja-JP" altLang="en-US" dirty="0"/>
              <a:t>独立性の検定</a:t>
            </a:r>
          </a:p>
        </p:txBody>
      </p:sp>
      <p:sp>
        <p:nvSpPr>
          <p:cNvPr id="3" name="コンテンツ プレースホルダー 2">
            <a:extLst>
              <a:ext uri="{FF2B5EF4-FFF2-40B4-BE49-F238E27FC236}">
                <a16:creationId xmlns:a16="http://schemas.microsoft.com/office/drawing/2014/main" id="{9AF781CC-6C06-4A33-82DB-49F2973A778C}"/>
              </a:ext>
            </a:extLst>
          </p:cNvPr>
          <p:cNvSpPr>
            <a:spLocks noGrp="1"/>
          </p:cNvSpPr>
          <p:nvPr>
            <p:ph idx="1"/>
          </p:nvPr>
        </p:nvSpPr>
        <p:spPr/>
        <p:txBody>
          <a:bodyPr/>
          <a:lstStyle/>
          <a:p>
            <a:endParaRPr kumimoji="1" lang="en-US" altLang="ja-JP" dirty="0"/>
          </a:p>
          <a:p>
            <a:r>
              <a:rPr kumimoji="1" lang="en-US" altLang="ja-JP" dirty="0"/>
              <a:t>2</a:t>
            </a:r>
            <a:r>
              <a:rPr kumimoji="1" lang="ja-JP" altLang="en-US" dirty="0"/>
              <a:t>つ以上の分類基準を持つクロス集計表において，分類基準間に相関があるかどうかを検定することを独立性の検定という</a:t>
            </a:r>
            <a:r>
              <a:rPr kumimoji="1" lang="en-US" altLang="ja-JP" dirty="0"/>
              <a:t>.</a:t>
            </a:r>
          </a:p>
          <a:p>
            <a:r>
              <a:rPr kumimoji="1" lang="ja-JP" altLang="en-US" dirty="0"/>
              <a:t>この場合にもカイ二乗分布による検定を行う</a:t>
            </a:r>
            <a:r>
              <a:rPr kumimoji="1" lang="en-US" altLang="ja-JP" dirty="0"/>
              <a:t>.</a:t>
            </a:r>
          </a:p>
          <a:p>
            <a:endParaRPr kumimoji="1" lang="ja-JP" altLang="en-US" dirty="0"/>
          </a:p>
        </p:txBody>
      </p:sp>
      <p:sp>
        <p:nvSpPr>
          <p:cNvPr id="4" name="スライド番号プレースホルダー 3">
            <a:extLst>
              <a:ext uri="{FF2B5EF4-FFF2-40B4-BE49-F238E27FC236}">
                <a16:creationId xmlns:a16="http://schemas.microsoft.com/office/drawing/2014/main" id="{0123A5F1-D09A-4B57-ACCF-D50AD5EC5683}"/>
              </a:ext>
            </a:extLst>
          </p:cNvPr>
          <p:cNvSpPr>
            <a:spLocks noGrp="1"/>
          </p:cNvSpPr>
          <p:nvPr>
            <p:ph type="sldNum" sz="quarter" idx="12"/>
          </p:nvPr>
        </p:nvSpPr>
        <p:spPr/>
        <p:txBody>
          <a:bodyPr/>
          <a:lstStyle/>
          <a:p>
            <a:fld id="{F6B31617-83C2-4116-A292-35893FC60E85}" type="slidenum">
              <a:rPr kumimoji="1" lang="ja-JP" altLang="en-US" smtClean="0"/>
              <a:pPr/>
              <a:t>24</a:t>
            </a:fld>
            <a:endParaRPr kumimoji="1" lang="ja-JP" altLang="en-US" dirty="0"/>
          </a:p>
        </p:txBody>
      </p:sp>
    </p:spTree>
    <p:extLst>
      <p:ext uri="{BB962C8B-B14F-4D97-AF65-F5344CB8AC3E}">
        <p14:creationId xmlns:p14="http://schemas.microsoft.com/office/powerpoint/2010/main" val="268712670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6A3439E8-208A-4988-8AE9-52CB76F1201D}"/>
              </a:ext>
            </a:extLst>
          </p:cNvPr>
          <p:cNvSpPr>
            <a:spLocks noGrp="1"/>
          </p:cNvSpPr>
          <p:nvPr>
            <p:ph type="title"/>
          </p:nvPr>
        </p:nvSpPr>
        <p:spPr/>
        <p:txBody>
          <a:bodyPr/>
          <a:lstStyle/>
          <a:p>
            <a:r>
              <a:rPr lang="en-US" altLang="ja-JP" dirty="0"/>
              <a:t>5.</a:t>
            </a:r>
            <a:r>
              <a:rPr lang="ja-JP" altLang="en-US" dirty="0"/>
              <a:t>独立性の検定</a:t>
            </a:r>
            <a:endParaRPr kumimoji="1" lang="ja-JP" altLang="en-US" dirty="0"/>
          </a:p>
        </p:txBody>
      </p:sp>
      <p:sp>
        <p:nvSpPr>
          <p:cNvPr id="3" name="コンテンツ プレースホルダー 2">
            <a:extLst>
              <a:ext uri="{FF2B5EF4-FFF2-40B4-BE49-F238E27FC236}">
                <a16:creationId xmlns:a16="http://schemas.microsoft.com/office/drawing/2014/main" id="{2040AA50-7E7B-42BA-89C9-6950BACAED1E}"/>
              </a:ext>
            </a:extLst>
          </p:cNvPr>
          <p:cNvSpPr>
            <a:spLocks noGrp="1"/>
          </p:cNvSpPr>
          <p:nvPr>
            <p:ph idx="1"/>
          </p:nvPr>
        </p:nvSpPr>
        <p:spPr/>
        <p:txBody>
          <a:bodyPr/>
          <a:lstStyle/>
          <a:p>
            <a:r>
              <a:rPr lang="ja-JP" altLang="en-US" dirty="0"/>
              <a:t>例題</a:t>
            </a:r>
            <a:r>
              <a:rPr lang="en-US" altLang="ja-JP" dirty="0"/>
              <a:t>:</a:t>
            </a:r>
          </a:p>
          <a:p>
            <a:r>
              <a:rPr kumimoji="1" lang="ja-JP" altLang="en-US" dirty="0"/>
              <a:t>ランダムに選ばれた男女</a:t>
            </a:r>
            <a:r>
              <a:rPr lang="ja-JP" altLang="en-US" dirty="0"/>
              <a:t>各</a:t>
            </a:r>
            <a:r>
              <a:rPr lang="en-US" altLang="ja-JP" dirty="0"/>
              <a:t>100</a:t>
            </a:r>
            <a:r>
              <a:rPr lang="ja-JP" altLang="en-US" dirty="0"/>
              <a:t>人の血液型について次のようなデータが得られた</a:t>
            </a:r>
            <a:r>
              <a:rPr lang="en-US" altLang="ja-JP" dirty="0"/>
              <a:t>.</a:t>
            </a:r>
            <a:r>
              <a:rPr lang="ja-JP" altLang="en-US" dirty="0"/>
              <a:t>この結果から，性別と血液型に関連があるといえるか</a:t>
            </a:r>
            <a:r>
              <a:rPr lang="en-US" altLang="ja-JP" dirty="0"/>
              <a:t>.</a:t>
            </a:r>
          </a:p>
          <a:p>
            <a:endParaRPr kumimoji="1" lang="ja-JP" altLang="en-US" dirty="0"/>
          </a:p>
        </p:txBody>
      </p:sp>
      <p:sp>
        <p:nvSpPr>
          <p:cNvPr id="4" name="スライド番号プレースホルダー 3">
            <a:extLst>
              <a:ext uri="{FF2B5EF4-FFF2-40B4-BE49-F238E27FC236}">
                <a16:creationId xmlns:a16="http://schemas.microsoft.com/office/drawing/2014/main" id="{900384F6-5D12-40FD-AC03-95B404A6BAFD}"/>
              </a:ext>
            </a:extLst>
          </p:cNvPr>
          <p:cNvSpPr>
            <a:spLocks noGrp="1"/>
          </p:cNvSpPr>
          <p:nvPr>
            <p:ph type="sldNum" sz="quarter" idx="12"/>
          </p:nvPr>
        </p:nvSpPr>
        <p:spPr/>
        <p:txBody>
          <a:bodyPr/>
          <a:lstStyle/>
          <a:p>
            <a:fld id="{F6B31617-83C2-4116-A292-35893FC60E85}" type="slidenum">
              <a:rPr kumimoji="1" lang="ja-JP" altLang="en-US" smtClean="0"/>
              <a:pPr/>
              <a:t>25</a:t>
            </a:fld>
            <a:endParaRPr kumimoji="1" lang="ja-JP" altLang="en-US" dirty="0"/>
          </a:p>
        </p:txBody>
      </p:sp>
      <p:graphicFrame>
        <p:nvGraphicFramePr>
          <p:cNvPr id="5" name="表 5">
            <a:extLst>
              <a:ext uri="{FF2B5EF4-FFF2-40B4-BE49-F238E27FC236}">
                <a16:creationId xmlns:a16="http://schemas.microsoft.com/office/drawing/2014/main" id="{DED958EF-9482-40E5-B4CF-8BD2185D34FD}"/>
              </a:ext>
            </a:extLst>
          </p:cNvPr>
          <p:cNvGraphicFramePr>
            <a:graphicFrameLocks noGrp="1"/>
          </p:cNvGraphicFramePr>
          <p:nvPr>
            <p:extLst>
              <p:ext uri="{D42A27DB-BD31-4B8C-83A1-F6EECF244321}">
                <p14:modId xmlns:p14="http://schemas.microsoft.com/office/powerpoint/2010/main" val="3052382043"/>
              </p:ext>
            </p:extLst>
          </p:nvPr>
        </p:nvGraphicFramePr>
        <p:xfrm>
          <a:off x="1461247" y="4400176"/>
          <a:ext cx="6096000" cy="1112520"/>
        </p:xfrm>
        <a:graphic>
          <a:graphicData uri="http://schemas.openxmlformats.org/drawingml/2006/table">
            <a:tbl>
              <a:tblPr firstRow="1" bandRow="1">
                <a:tableStyleId>{5C22544A-7EE6-4342-B048-85BDC9FD1C3A}</a:tableStyleId>
              </a:tblPr>
              <a:tblGrid>
                <a:gridCol w="1016000">
                  <a:extLst>
                    <a:ext uri="{9D8B030D-6E8A-4147-A177-3AD203B41FA5}">
                      <a16:colId xmlns:a16="http://schemas.microsoft.com/office/drawing/2014/main" val="4062802484"/>
                    </a:ext>
                  </a:extLst>
                </a:gridCol>
                <a:gridCol w="1016000">
                  <a:extLst>
                    <a:ext uri="{9D8B030D-6E8A-4147-A177-3AD203B41FA5}">
                      <a16:colId xmlns:a16="http://schemas.microsoft.com/office/drawing/2014/main" val="1170369837"/>
                    </a:ext>
                  </a:extLst>
                </a:gridCol>
                <a:gridCol w="1016000">
                  <a:extLst>
                    <a:ext uri="{9D8B030D-6E8A-4147-A177-3AD203B41FA5}">
                      <a16:colId xmlns:a16="http://schemas.microsoft.com/office/drawing/2014/main" val="2760384435"/>
                    </a:ext>
                  </a:extLst>
                </a:gridCol>
                <a:gridCol w="1016000">
                  <a:extLst>
                    <a:ext uri="{9D8B030D-6E8A-4147-A177-3AD203B41FA5}">
                      <a16:colId xmlns:a16="http://schemas.microsoft.com/office/drawing/2014/main" val="3173336610"/>
                    </a:ext>
                  </a:extLst>
                </a:gridCol>
                <a:gridCol w="1016000">
                  <a:extLst>
                    <a:ext uri="{9D8B030D-6E8A-4147-A177-3AD203B41FA5}">
                      <a16:colId xmlns:a16="http://schemas.microsoft.com/office/drawing/2014/main" val="1392701355"/>
                    </a:ext>
                  </a:extLst>
                </a:gridCol>
                <a:gridCol w="1016000">
                  <a:extLst>
                    <a:ext uri="{9D8B030D-6E8A-4147-A177-3AD203B41FA5}">
                      <a16:colId xmlns:a16="http://schemas.microsoft.com/office/drawing/2014/main" val="3062950765"/>
                    </a:ext>
                  </a:extLst>
                </a:gridCol>
              </a:tblGrid>
              <a:tr h="370840">
                <a:tc>
                  <a:txBody>
                    <a:bodyPr/>
                    <a:lstStyle/>
                    <a:p>
                      <a:pPr algn="ctr"/>
                      <a:r>
                        <a:rPr kumimoji="1" lang="ja-JP" altLang="en-US" b="0" dirty="0">
                          <a:solidFill>
                            <a:schemeClr val="tx1"/>
                          </a:solidFill>
                        </a:rPr>
                        <a:t>血液型</a:t>
                      </a:r>
                    </a:p>
                  </a:txBody>
                  <a:tcPr/>
                </a:tc>
                <a:tc>
                  <a:txBody>
                    <a:bodyPr/>
                    <a:lstStyle/>
                    <a:p>
                      <a:pPr algn="ctr"/>
                      <a:r>
                        <a:rPr kumimoji="1" lang="en-US" altLang="ja-JP" b="0" dirty="0">
                          <a:solidFill>
                            <a:schemeClr val="tx1"/>
                          </a:solidFill>
                        </a:rPr>
                        <a:t>A</a:t>
                      </a:r>
                      <a:r>
                        <a:rPr kumimoji="1" lang="ja-JP" altLang="en-US" b="0" dirty="0">
                          <a:solidFill>
                            <a:schemeClr val="tx1"/>
                          </a:solidFill>
                        </a:rPr>
                        <a:t>型</a:t>
                      </a:r>
                    </a:p>
                  </a:txBody>
                  <a:tcPr/>
                </a:tc>
                <a:tc>
                  <a:txBody>
                    <a:bodyPr/>
                    <a:lstStyle/>
                    <a:p>
                      <a:pPr algn="ctr"/>
                      <a:r>
                        <a:rPr kumimoji="1" lang="en-US" altLang="ja-JP" b="0" dirty="0">
                          <a:solidFill>
                            <a:schemeClr val="tx1"/>
                          </a:solidFill>
                        </a:rPr>
                        <a:t>B</a:t>
                      </a:r>
                      <a:r>
                        <a:rPr kumimoji="1" lang="ja-JP" altLang="en-US" b="0" dirty="0">
                          <a:solidFill>
                            <a:schemeClr val="tx1"/>
                          </a:solidFill>
                        </a:rPr>
                        <a:t>型</a:t>
                      </a:r>
                    </a:p>
                  </a:txBody>
                  <a:tcPr/>
                </a:tc>
                <a:tc>
                  <a:txBody>
                    <a:bodyPr/>
                    <a:lstStyle/>
                    <a:p>
                      <a:pPr algn="ctr"/>
                      <a:r>
                        <a:rPr kumimoji="1" lang="en-US" altLang="ja-JP" b="0" dirty="0">
                          <a:solidFill>
                            <a:schemeClr val="tx1"/>
                          </a:solidFill>
                        </a:rPr>
                        <a:t>O</a:t>
                      </a:r>
                      <a:r>
                        <a:rPr kumimoji="1" lang="ja-JP" altLang="en-US" b="0" dirty="0">
                          <a:solidFill>
                            <a:schemeClr val="tx1"/>
                          </a:solidFill>
                        </a:rPr>
                        <a:t>型</a:t>
                      </a:r>
                    </a:p>
                  </a:txBody>
                  <a:tcPr/>
                </a:tc>
                <a:tc>
                  <a:txBody>
                    <a:bodyPr/>
                    <a:lstStyle/>
                    <a:p>
                      <a:pPr algn="ctr"/>
                      <a:r>
                        <a:rPr kumimoji="1" lang="en-US" altLang="ja-JP" b="0" dirty="0">
                          <a:solidFill>
                            <a:schemeClr val="tx1"/>
                          </a:solidFill>
                        </a:rPr>
                        <a:t>AB</a:t>
                      </a:r>
                      <a:r>
                        <a:rPr kumimoji="1" lang="ja-JP" altLang="en-US" b="0" dirty="0">
                          <a:solidFill>
                            <a:schemeClr val="tx1"/>
                          </a:solidFill>
                        </a:rPr>
                        <a:t>型</a:t>
                      </a:r>
                    </a:p>
                  </a:txBody>
                  <a:tcPr/>
                </a:tc>
                <a:tc>
                  <a:txBody>
                    <a:bodyPr/>
                    <a:lstStyle/>
                    <a:p>
                      <a:pPr algn="ctr"/>
                      <a:r>
                        <a:rPr kumimoji="1" lang="ja-JP" altLang="en-US" b="0" dirty="0">
                          <a:solidFill>
                            <a:schemeClr val="tx1"/>
                          </a:solidFill>
                        </a:rPr>
                        <a:t>計</a:t>
                      </a:r>
                    </a:p>
                  </a:txBody>
                  <a:tcPr/>
                </a:tc>
                <a:extLst>
                  <a:ext uri="{0D108BD9-81ED-4DB2-BD59-A6C34878D82A}">
                    <a16:rowId xmlns:a16="http://schemas.microsoft.com/office/drawing/2014/main" val="1240066114"/>
                  </a:ext>
                </a:extLst>
              </a:tr>
              <a:tr h="370840">
                <a:tc>
                  <a:txBody>
                    <a:bodyPr/>
                    <a:lstStyle/>
                    <a:p>
                      <a:pPr algn="ctr"/>
                      <a:r>
                        <a:rPr kumimoji="1" lang="ja-JP" altLang="en-US" b="0" dirty="0">
                          <a:solidFill>
                            <a:schemeClr val="tx1"/>
                          </a:solidFill>
                        </a:rPr>
                        <a:t>男性</a:t>
                      </a:r>
                    </a:p>
                  </a:txBody>
                  <a:tcPr/>
                </a:tc>
                <a:tc>
                  <a:txBody>
                    <a:bodyPr/>
                    <a:lstStyle/>
                    <a:p>
                      <a:pPr algn="ctr"/>
                      <a:r>
                        <a:rPr kumimoji="1" lang="en-US" altLang="ja-JP" b="0" dirty="0">
                          <a:solidFill>
                            <a:schemeClr val="tx1"/>
                          </a:solidFill>
                        </a:rPr>
                        <a:t>55</a:t>
                      </a:r>
                      <a:endParaRPr kumimoji="1" lang="ja-JP" altLang="en-US" b="0" dirty="0">
                        <a:solidFill>
                          <a:schemeClr val="tx1"/>
                        </a:solidFill>
                      </a:endParaRPr>
                    </a:p>
                  </a:txBody>
                  <a:tcPr/>
                </a:tc>
                <a:tc>
                  <a:txBody>
                    <a:bodyPr/>
                    <a:lstStyle/>
                    <a:p>
                      <a:pPr algn="ctr"/>
                      <a:r>
                        <a:rPr kumimoji="1" lang="en-US" altLang="ja-JP" b="0" dirty="0">
                          <a:solidFill>
                            <a:schemeClr val="tx1"/>
                          </a:solidFill>
                        </a:rPr>
                        <a:t>22</a:t>
                      </a:r>
                      <a:endParaRPr kumimoji="1" lang="ja-JP" altLang="en-US" b="0" dirty="0">
                        <a:solidFill>
                          <a:schemeClr val="tx1"/>
                        </a:solidFill>
                      </a:endParaRPr>
                    </a:p>
                  </a:txBody>
                  <a:tcPr/>
                </a:tc>
                <a:tc>
                  <a:txBody>
                    <a:bodyPr/>
                    <a:lstStyle/>
                    <a:p>
                      <a:pPr algn="ctr"/>
                      <a:r>
                        <a:rPr kumimoji="1" lang="en-US" altLang="ja-JP" b="0" dirty="0">
                          <a:solidFill>
                            <a:schemeClr val="tx1"/>
                          </a:solidFill>
                        </a:rPr>
                        <a:t>16</a:t>
                      </a:r>
                      <a:endParaRPr kumimoji="1" lang="ja-JP" altLang="en-US" b="0" dirty="0">
                        <a:solidFill>
                          <a:schemeClr val="tx1"/>
                        </a:solidFill>
                      </a:endParaRPr>
                    </a:p>
                  </a:txBody>
                  <a:tcPr/>
                </a:tc>
                <a:tc>
                  <a:txBody>
                    <a:bodyPr/>
                    <a:lstStyle/>
                    <a:p>
                      <a:pPr algn="ctr"/>
                      <a:r>
                        <a:rPr kumimoji="1" lang="en-US" altLang="ja-JP" b="0" dirty="0">
                          <a:solidFill>
                            <a:schemeClr val="tx1"/>
                          </a:solidFill>
                        </a:rPr>
                        <a:t>7</a:t>
                      </a:r>
                      <a:endParaRPr kumimoji="1" lang="ja-JP" altLang="en-US" b="0" dirty="0">
                        <a:solidFill>
                          <a:schemeClr val="tx1"/>
                        </a:solidFill>
                      </a:endParaRPr>
                    </a:p>
                  </a:txBody>
                  <a:tcPr/>
                </a:tc>
                <a:tc>
                  <a:txBody>
                    <a:bodyPr/>
                    <a:lstStyle/>
                    <a:p>
                      <a:pPr algn="ctr"/>
                      <a:r>
                        <a:rPr kumimoji="1" lang="en-US" altLang="ja-JP" b="0" dirty="0">
                          <a:solidFill>
                            <a:schemeClr val="tx1"/>
                          </a:solidFill>
                        </a:rPr>
                        <a:t>100</a:t>
                      </a:r>
                      <a:endParaRPr kumimoji="1" lang="ja-JP" altLang="en-US" b="0" dirty="0">
                        <a:solidFill>
                          <a:schemeClr val="tx1"/>
                        </a:solidFill>
                      </a:endParaRPr>
                    </a:p>
                  </a:txBody>
                  <a:tcPr/>
                </a:tc>
                <a:extLst>
                  <a:ext uri="{0D108BD9-81ED-4DB2-BD59-A6C34878D82A}">
                    <a16:rowId xmlns:a16="http://schemas.microsoft.com/office/drawing/2014/main" val="3822394762"/>
                  </a:ext>
                </a:extLst>
              </a:tr>
              <a:tr h="370840">
                <a:tc>
                  <a:txBody>
                    <a:bodyPr/>
                    <a:lstStyle/>
                    <a:p>
                      <a:pPr algn="ctr"/>
                      <a:r>
                        <a:rPr kumimoji="1" lang="ja-JP" altLang="en-US" b="0" dirty="0">
                          <a:solidFill>
                            <a:schemeClr val="tx1"/>
                          </a:solidFill>
                        </a:rPr>
                        <a:t>女性</a:t>
                      </a:r>
                    </a:p>
                  </a:txBody>
                  <a:tcPr/>
                </a:tc>
                <a:tc>
                  <a:txBody>
                    <a:bodyPr/>
                    <a:lstStyle/>
                    <a:p>
                      <a:pPr algn="ctr"/>
                      <a:r>
                        <a:rPr kumimoji="1" lang="en-US" altLang="ja-JP" b="0" dirty="0">
                          <a:solidFill>
                            <a:schemeClr val="tx1"/>
                          </a:solidFill>
                        </a:rPr>
                        <a:t>40</a:t>
                      </a:r>
                      <a:endParaRPr kumimoji="1" lang="ja-JP" altLang="en-US" b="0" dirty="0">
                        <a:solidFill>
                          <a:schemeClr val="tx1"/>
                        </a:solidFill>
                      </a:endParaRPr>
                    </a:p>
                  </a:txBody>
                  <a:tcPr/>
                </a:tc>
                <a:tc>
                  <a:txBody>
                    <a:bodyPr/>
                    <a:lstStyle/>
                    <a:p>
                      <a:pPr algn="ctr"/>
                      <a:r>
                        <a:rPr kumimoji="1" lang="en-US" altLang="ja-JP" b="0" dirty="0">
                          <a:solidFill>
                            <a:schemeClr val="tx1"/>
                          </a:solidFill>
                        </a:rPr>
                        <a:t>32</a:t>
                      </a:r>
                      <a:endParaRPr kumimoji="1" lang="ja-JP" altLang="en-US" b="0" dirty="0">
                        <a:solidFill>
                          <a:schemeClr val="tx1"/>
                        </a:solidFill>
                      </a:endParaRPr>
                    </a:p>
                  </a:txBody>
                  <a:tcPr/>
                </a:tc>
                <a:tc>
                  <a:txBody>
                    <a:bodyPr/>
                    <a:lstStyle/>
                    <a:p>
                      <a:pPr algn="ctr"/>
                      <a:r>
                        <a:rPr kumimoji="1" lang="en-US" altLang="ja-JP" b="0" dirty="0">
                          <a:solidFill>
                            <a:schemeClr val="tx1"/>
                          </a:solidFill>
                        </a:rPr>
                        <a:t>24</a:t>
                      </a:r>
                      <a:endParaRPr kumimoji="1" lang="ja-JP" altLang="en-US" b="0" dirty="0">
                        <a:solidFill>
                          <a:schemeClr val="tx1"/>
                        </a:solidFill>
                      </a:endParaRPr>
                    </a:p>
                  </a:txBody>
                  <a:tcPr/>
                </a:tc>
                <a:tc>
                  <a:txBody>
                    <a:bodyPr/>
                    <a:lstStyle/>
                    <a:p>
                      <a:pPr algn="ctr"/>
                      <a:r>
                        <a:rPr kumimoji="1" lang="en-US" altLang="ja-JP" b="0" dirty="0">
                          <a:solidFill>
                            <a:schemeClr val="tx1"/>
                          </a:solidFill>
                        </a:rPr>
                        <a:t>4</a:t>
                      </a:r>
                      <a:endParaRPr kumimoji="1" lang="ja-JP" altLang="en-US" b="0" dirty="0">
                        <a:solidFill>
                          <a:schemeClr val="tx1"/>
                        </a:solidFill>
                      </a:endParaRPr>
                    </a:p>
                  </a:txBody>
                  <a:tcPr/>
                </a:tc>
                <a:tc>
                  <a:txBody>
                    <a:bodyPr/>
                    <a:lstStyle/>
                    <a:p>
                      <a:pPr algn="ctr"/>
                      <a:r>
                        <a:rPr kumimoji="1" lang="en-US" altLang="ja-JP" b="0" dirty="0">
                          <a:solidFill>
                            <a:schemeClr val="tx1"/>
                          </a:solidFill>
                        </a:rPr>
                        <a:t>100</a:t>
                      </a:r>
                      <a:endParaRPr kumimoji="1" lang="ja-JP" altLang="en-US" b="0" dirty="0">
                        <a:solidFill>
                          <a:schemeClr val="tx1"/>
                        </a:solidFill>
                      </a:endParaRPr>
                    </a:p>
                  </a:txBody>
                  <a:tcPr/>
                </a:tc>
                <a:extLst>
                  <a:ext uri="{0D108BD9-81ED-4DB2-BD59-A6C34878D82A}">
                    <a16:rowId xmlns:a16="http://schemas.microsoft.com/office/drawing/2014/main" val="2199501983"/>
                  </a:ext>
                </a:extLst>
              </a:tr>
            </a:tbl>
          </a:graphicData>
        </a:graphic>
      </p:graphicFrame>
    </p:spTree>
    <p:extLst>
      <p:ext uri="{BB962C8B-B14F-4D97-AF65-F5344CB8AC3E}">
        <p14:creationId xmlns:p14="http://schemas.microsoft.com/office/powerpoint/2010/main" val="154660149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0AB49B7A-035D-41D9-ADE7-169A3E8D81CF}"/>
              </a:ext>
            </a:extLst>
          </p:cNvPr>
          <p:cNvSpPr>
            <a:spLocks noGrp="1"/>
          </p:cNvSpPr>
          <p:nvPr>
            <p:ph type="title"/>
          </p:nvPr>
        </p:nvSpPr>
        <p:spPr/>
        <p:txBody>
          <a:bodyPr/>
          <a:lstStyle/>
          <a:p>
            <a:r>
              <a:rPr lang="en-US" altLang="ja-JP" dirty="0"/>
              <a:t>5.</a:t>
            </a:r>
            <a:r>
              <a:rPr lang="ja-JP" altLang="en-US" dirty="0"/>
              <a:t>独立性の検定</a:t>
            </a:r>
            <a:endParaRPr kumimoji="1" lang="ja-JP" altLang="en-US" dirty="0"/>
          </a:p>
        </p:txBody>
      </p:sp>
      <mc:AlternateContent xmlns:mc="http://schemas.openxmlformats.org/markup-compatibility/2006">
        <mc:Choice xmlns:a14="http://schemas.microsoft.com/office/drawing/2010/main" Requires="a14">
          <p:sp>
            <p:nvSpPr>
              <p:cNvPr id="3" name="コンテンツ プレースホルダー 2">
                <a:extLst>
                  <a:ext uri="{FF2B5EF4-FFF2-40B4-BE49-F238E27FC236}">
                    <a16:creationId xmlns:a16="http://schemas.microsoft.com/office/drawing/2014/main" id="{ECC80621-50A1-4BF0-9B7C-4EA4610CCD6D}"/>
                  </a:ext>
                </a:extLst>
              </p:cNvPr>
              <p:cNvSpPr>
                <a:spLocks noGrp="1"/>
              </p:cNvSpPr>
              <p:nvPr>
                <p:ph idx="1"/>
              </p:nvPr>
            </p:nvSpPr>
            <p:spPr/>
            <p:txBody>
              <a:bodyPr>
                <a:normAutofit/>
              </a:bodyPr>
              <a:lstStyle/>
              <a:p>
                <a:r>
                  <a:rPr lang="ja-JP" altLang="en-US" dirty="0"/>
                  <a:t>帰無仮説</a:t>
                </a:r>
                <a14:m>
                  <m:oMath xmlns:m="http://schemas.openxmlformats.org/officeDocument/2006/math">
                    <m:sSub>
                      <m:sSubPr>
                        <m:ctrlPr>
                          <a:rPr lang="en-US" altLang="ja-JP" i="1">
                            <a:latin typeface="Cambria Math" panose="02040503050406030204" pitchFamily="18" charset="0"/>
                          </a:rPr>
                        </m:ctrlPr>
                      </m:sSubPr>
                      <m:e>
                        <m:r>
                          <a:rPr lang="en-US" altLang="ja-JP" i="1">
                            <a:latin typeface="Cambria Math" panose="02040503050406030204" pitchFamily="18" charset="0"/>
                          </a:rPr>
                          <m:t>𝐻</m:t>
                        </m:r>
                      </m:e>
                      <m:sub>
                        <m:r>
                          <a:rPr lang="en-US" altLang="ja-JP" i="1">
                            <a:latin typeface="Cambria Math" panose="02040503050406030204" pitchFamily="18" charset="0"/>
                          </a:rPr>
                          <m:t>0</m:t>
                        </m:r>
                      </m:sub>
                    </m:sSub>
                    <m:r>
                      <a:rPr lang="ja-JP" altLang="en-US" i="1">
                        <a:latin typeface="Cambria Math" panose="02040503050406030204" pitchFamily="18" charset="0"/>
                      </a:rPr>
                      <m:t>は</m:t>
                    </m:r>
                  </m:oMath>
                </a14:m>
                <a:r>
                  <a:rPr lang="ja-JP" altLang="en-US" dirty="0"/>
                  <a:t>「性別と血液型は独立である」とし，対立仮説</a:t>
                </a:r>
                <a14:m>
                  <m:oMath xmlns:m="http://schemas.openxmlformats.org/officeDocument/2006/math">
                    <m:sSub>
                      <m:sSubPr>
                        <m:ctrlPr>
                          <a:rPr lang="en-US" altLang="ja-JP" i="1">
                            <a:latin typeface="Cambria Math" panose="02040503050406030204" pitchFamily="18" charset="0"/>
                          </a:rPr>
                        </m:ctrlPr>
                      </m:sSubPr>
                      <m:e>
                        <m:r>
                          <a:rPr lang="en-US" altLang="ja-JP" i="1">
                            <a:latin typeface="Cambria Math" panose="02040503050406030204" pitchFamily="18" charset="0"/>
                          </a:rPr>
                          <m:t>𝐻</m:t>
                        </m:r>
                      </m:e>
                      <m:sub>
                        <m:r>
                          <a:rPr lang="en-US" altLang="ja-JP" i="1">
                            <a:latin typeface="Cambria Math" panose="02040503050406030204" pitchFamily="18" charset="0"/>
                          </a:rPr>
                          <m:t>1</m:t>
                        </m:r>
                      </m:sub>
                    </m:sSub>
                  </m:oMath>
                </a14:m>
                <a:r>
                  <a:rPr lang="ja-JP" altLang="en-US" dirty="0"/>
                  <a:t>は「性別と血液型は独立ではない」となる</a:t>
                </a:r>
                <a:r>
                  <a:rPr lang="en-US" altLang="ja-JP" dirty="0"/>
                  <a:t>.</a:t>
                </a:r>
              </a:p>
              <a:p>
                <a:r>
                  <a:rPr lang="ja-JP" altLang="en-US" dirty="0"/>
                  <a:t>有意水準は</a:t>
                </a:r>
                <a:r>
                  <a:rPr lang="en-US" altLang="ja-JP" dirty="0"/>
                  <a:t>α = 0.05</a:t>
                </a:r>
                <a:r>
                  <a:rPr lang="ja-JP" altLang="en-US" dirty="0"/>
                  <a:t>とする</a:t>
                </a:r>
                <a:r>
                  <a:rPr lang="en-US" altLang="ja-JP" dirty="0"/>
                  <a:t>.</a:t>
                </a:r>
                <a:endParaRPr lang="ja-JP" altLang="en-US" dirty="0"/>
              </a:p>
              <a:p>
                <a:r>
                  <a:rPr lang="ja-JP" altLang="en-US" dirty="0"/>
                  <a:t>独立性の検定の場合も適合度の検定と同様に「実測値」と「理論値」を比較する</a:t>
                </a:r>
                <a:r>
                  <a:rPr lang="en-US" altLang="ja-JP" dirty="0"/>
                  <a:t>.</a:t>
                </a:r>
              </a:p>
              <a:p>
                <a:endParaRPr kumimoji="1" lang="ja-JP" altLang="en-US" dirty="0"/>
              </a:p>
            </p:txBody>
          </p:sp>
        </mc:Choice>
        <mc:Fallback>
          <p:sp>
            <p:nvSpPr>
              <p:cNvPr id="3" name="コンテンツ プレースホルダー 2">
                <a:extLst>
                  <a:ext uri="{FF2B5EF4-FFF2-40B4-BE49-F238E27FC236}">
                    <a16:creationId xmlns:a16="http://schemas.microsoft.com/office/drawing/2014/main" id="{ECC80621-50A1-4BF0-9B7C-4EA4610CCD6D}"/>
                  </a:ext>
                </a:extLst>
              </p:cNvPr>
              <p:cNvSpPr>
                <a:spLocks noGrp="1" noRot="1" noChangeAspect="1" noMove="1" noResize="1" noEditPoints="1" noAdjustHandles="1" noChangeArrowheads="1" noChangeShapeType="1" noTextEdit="1"/>
              </p:cNvSpPr>
              <p:nvPr>
                <p:ph idx="1"/>
              </p:nvPr>
            </p:nvSpPr>
            <p:spPr>
              <a:blipFill>
                <a:blip r:embed="rId2"/>
                <a:stretch>
                  <a:fillRect l="-2019" t="-3636" r="-1292"/>
                </a:stretch>
              </a:blipFill>
            </p:spPr>
            <p:txBody>
              <a:bodyPr/>
              <a:lstStyle/>
              <a:p>
                <a:r>
                  <a:rPr lang="ja-JP" altLang="en-US">
                    <a:noFill/>
                  </a:rPr>
                  <a:t> </a:t>
                </a:r>
              </a:p>
            </p:txBody>
          </p:sp>
        </mc:Fallback>
      </mc:AlternateContent>
      <p:sp>
        <p:nvSpPr>
          <p:cNvPr id="4" name="スライド番号プレースホルダー 3">
            <a:extLst>
              <a:ext uri="{FF2B5EF4-FFF2-40B4-BE49-F238E27FC236}">
                <a16:creationId xmlns:a16="http://schemas.microsoft.com/office/drawing/2014/main" id="{03E07B2E-660F-4732-8932-2EB2E14E9466}"/>
              </a:ext>
            </a:extLst>
          </p:cNvPr>
          <p:cNvSpPr>
            <a:spLocks noGrp="1"/>
          </p:cNvSpPr>
          <p:nvPr>
            <p:ph type="sldNum" sz="quarter" idx="12"/>
          </p:nvPr>
        </p:nvSpPr>
        <p:spPr/>
        <p:txBody>
          <a:bodyPr/>
          <a:lstStyle/>
          <a:p>
            <a:fld id="{F6B31617-83C2-4116-A292-35893FC60E85}" type="slidenum">
              <a:rPr kumimoji="1" lang="ja-JP" altLang="en-US" smtClean="0"/>
              <a:pPr/>
              <a:t>26</a:t>
            </a:fld>
            <a:endParaRPr kumimoji="1" lang="ja-JP" altLang="en-US" dirty="0"/>
          </a:p>
        </p:txBody>
      </p:sp>
    </p:spTree>
    <p:extLst>
      <p:ext uri="{BB962C8B-B14F-4D97-AF65-F5344CB8AC3E}">
        <p14:creationId xmlns:p14="http://schemas.microsoft.com/office/powerpoint/2010/main" val="268648073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EB554CBC-7BB3-4BED-997B-CA64D73EB686}"/>
              </a:ext>
            </a:extLst>
          </p:cNvPr>
          <p:cNvSpPr>
            <a:spLocks noGrp="1"/>
          </p:cNvSpPr>
          <p:nvPr>
            <p:ph type="title"/>
          </p:nvPr>
        </p:nvSpPr>
        <p:spPr/>
        <p:txBody>
          <a:bodyPr/>
          <a:lstStyle/>
          <a:p>
            <a:r>
              <a:rPr lang="en-US" altLang="ja-JP" dirty="0"/>
              <a:t>5.</a:t>
            </a:r>
            <a:r>
              <a:rPr lang="ja-JP" altLang="en-US" dirty="0"/>
              <a:t>独立性の検定</a:t>
            </a:r>
            <a:endParaRPr kumimoji="1" lang="ja-JP" altLang="en-US" dirty="0"/>
          </a:p>
        </p:txBody>
      </p:sp>
      <p:sp>
        <p:nvSpPr>
          <p:cNvPr id="4" name="スライド番号プレースホルダー 3">
            <a:extLst>
              <a:ext uri="{FF2B5EF4-FFF2-40B4-BE49-F238E27FC236}">
                <a16:creationId xmlns:a16="http://schemas.microsoft.com/office/drawing/2014/main" id="{D8912611-304A-4FB8-995B-C0B907AA108C}"/>
              </a:ext>
            </a:extLst>
          </p:cNvPr>
          <p:cNvSpPr>
            <a:spLocks noGrp="1"/>
          </p:cNvSpPr>
          <p:nvPr>
            <p:ph type="sldNum" sz="quarter" idx="12"/>
          </p:nvPr>
        </p:nvSpPr>
        <p:spPr/>
        <p:txBody>
          <a:bodyPr/>
          <a:lstStyle/>
          <a:p>
            <a:fld id="{F6B31617-83C2-4116-A292-35893FC60E85}" type="slidenum">
              <a:rPr kumimoji="1" lang="ja-JP" altLang="en-US" smtClean="0"/>
              <a:pPr/>
              <a:t>27</a:t>
            </a:fld>
            <a:endParaRPr kumimoji="1" lang="ja-JP" altLang="en-US" dirty="0"/>
          </a:p>
        </p:txBody>
      </p:sp>
      <p:graphicFrame>
        <p:nvGraphicFramePr>
          <p:cNvPr id="5" name="表 5">
            <a:extLst>
              <a:ext uri="{FF2B5EF4-FFF2-40B4-BE49-F238E27FC236}">
                <a16:creationId xmlns:a16="http://schemas.microsoft.com/office/drawing/2014/main" id="{01AC91C0-A9C2-44C7-BDF4-3C091D8FCC79}"/>
              </a:ext>
            </a:extLst>
          </p:cNvPr>
          <p:cNvGraphicFramePr>
            <a:graphicFrameLocks noGrp="1"/>
          </p:cNvGraphicFramePr>
          <p:nvPr>
            <p:extLst>
              <p:ext uri="{D42A27DB-BD31-4B8C-83A1-F6EECF244321}">
                <p14:modId xmlns:p14="http://schemas.microsoft.com/office/powerpoint/2010/main" val="3642017977"/>
              </p:ext>
            </p:extLst>
          </p:nvPr>
        </p:nvGraphicFramePr>
        <p:xfrm>
          <a:off x="1524000" y="2262627"/>
          <a:ext cx="6096000" cy="1483360"/>
        </p:xfrm>
        <a:graphic>
          <a:graphicData uri="http://schemas.openxmlformats.org/drawingml/2006/table">
            <a:tbl>
              <a:tblPr firstRow="1" bandRow="1">
                <a:tableStyleId>{5C22544A-7EE6-4342-B048-85BDC9FD1C3A}</a:tableStyleId>
              </a:tblPr>
              <a:tblGrid>
                <a:gridCol w="1016000">
                  <a:extLst>
                    <a:ext uri="{9D8B030D-6E8A-4147-A177-3AD203B41FA5}">
                      <a16:colId xmlns:a16="http://schemas.microsoft.com/office/drawing/2014/main" val="2698503681"/>
                    </a:ext>
                  </a:extLst>
                </a:gridCol>
                <a:gridCol w="1016000">
                  <a:extLst>
                    <a:ext uri="{9D8B030D-6E8A-4147-A177-3AD203B41FA5}">
                      <a16:colId xmlns:a16="http://schemas.microsoft.com/office/drawing/2014/main" val="3905460021"/>
                    </a:ext>
                  </a:extLst>
                </a:gridCol>
                <a:gridCol w="1016000">
                  <a:extLst>
                    <a:ext uri="{9D8B030D-6E8A-4147-A177-3AD203B41FA5}">
                      <a16:colId xmlns:a16="http://schemas.microsoft.com/office/drawing/2014/main" val="2780291270"/>
                    </a:ext>
                  </a:extLst>
                </a:gridCol>
                <a:gridCol w="1016000">
                  <a:extLst>
                    <a:ext uri="{9D8B030D-6E8A-4147-A177-3AD203B41FA5}">
                      <a16:colId xmlns:a16="http://schemas.microsoft.com/office/drawing/2014/main" val="2586550625"/>
                    </a:ext>
                  </a:extLst>
                </a:gridCol>
                <a:gridCol w="1016000">
                  <a:extLst>
                    <a:ext uri="{9D8B030D-6E8A-4147-A177-3AD203B41FA5}">
                      <a16:colId xmlns:a16="http://schemas.microsoft.com/office/drawing/2014/main" val="2079920872"/>
                    </a:ext>
                  </a:extLst>
                </a:gridCol>
                <a:gridCol w="1016000">
                  <a:extLst>
                    <a:ext uri="{9D8B030D-6E8A-4147-A177-3AD203B41FA5}">
                      <a16:colId xmlns:a16="http://schemas.microsoft.com/office/drawing/2014/main" val="186334896"/>
                    </a:ext>
                  </a:extLst>
                </a:gridCol>
              </a:tblGrid>
              <a:tr h="370840">
                <a:tc>
                  <a:txBody>
                    <a:bodyPr/>
                    <a:lstStyle/>
                    <a:p>
                      <a:pPr algn="ctr"/>
                      <a:r>
                        <a:rPr kumimoji="1" lang="ja-JP" altLang="en-US" b="0" dirty="0">
                          <a:solidFill>
                            <a:schemeClr val="tx1"/>
                          </a:solidFill>
                        </a:rPr>
                        <a:t>血液型</a:t>
                      </a:r>
                    </a:p>
                  </a:txBody>
                  <a:tcPr/>
                </a:tc>
                <a:tc>
                  <a:txBody>
                    <a:bodyPr/>
                    <a:lstStyle/>
                    <a:p>
                      <a:pPr algn="ctr"/>
                      <a:r>
                        <a:rPr kumimoji="1" lang="en-US" altLang="ja-JP" b="0" dirty="0">
                          <a:solidFill>
                            <a:schemeClr val="tx1"/>
                          </a:solidFill>
                        </a:rPr>
                        <a:t>A</a:t>
                      </a:r>
                      <a:r>
                        <a:rPr kumimoji="1" lang="ja-JP" altLang="en-US" b="0" dirty="0">
                          <a:solidFill>
                            <a:schemeClr val="tx1"/>
                          </a:solidFill>
                        </a:rPr>
                        <a:t>型</a:t>
                      </a:r>
                    </a:p>
                  </a:txBody>
                  <a:tcPr/>
                </a:tc>
                <a:tc>
                  <a:txBody>
                    <a:bodyPr/>
                    <a:lstStyle/>
                    <a:p>
                      <a:pPr algn="ctr"/>
                      <a:r>
                        <a:rPr kumimoji="1" lang="en-US" altLang="ja-JP" b="0" dirty="0">
                          <a:solidFill>
                            <a:schemeClr val="tx1"/>
                          </a:solidFill>
                        </a:rPr>
                        <a:t>B</a:t>
                      </a:r>
                      <a:r>
                        <a:rPr kumimoji="1" lang="ja-JP" altLang="en-US" b="0" dirty="0">
                          <a:solidFill>
                            <a:schemeClr val="tx1"/>
                          </a:solidFill>
                        </a:rPr>
                        <a:t>型</a:t>
                      </a:r>
                    </a:p>
                  </a:txBody>
                  <a:tcPr/>
                </a:tc>
                <a:tc>
                  <a:txBody>
                    <a:bodyPr/>
                    <a:lstStyle/>
                    <a:p>
                      <a:pPr algn="ctr"/>
                      <a:r>
                        <a:rPr kumimoji="1" lang="en-US" altLang="ja-JP" b="0" dirty="0">
                          <a:solidFill>
                            <a:schemeClr val="tx1"/>
                          </a:solidFill>
                        </a:rPr>
                        <a:t>O</a:t>
                      </a:r>
                      <a:r>
                        <a:rPr kumimoji="1" lang="ja-JP" altLang="en-US" b="0" dirty="0">
                          <a:solidFill>
                            <a:schemeClr val="tx1"/>
                          </a:solidFill>
                        </a:rPr>
                        <a:t>型</a:t>
                      </a:r>
                    </a:p>
                  </a:txBody>
                  <a:tcPr/>
                </a:tc>
                <a:tc>
                  <a:txBody>
                    <a:bodyPr/>
                    <a:lstStyle/>
                    <a:p>
                      <a:pPr algn="ctr"/>
                      <a:r>
                        <a:rPr kumimoji="1" lang="en-US" altLang="ja-JP" b="0" dirty="0">
                          <a:solidFill>
                            <a:schemeClr val="tx1"/>
                          </a:solidFill>
                        </a:rPr>
                        <a:t>AB</a:t>
                      </a:r>
                      <a:r>
                        <a:rPr kumimoji="1" lang="ja-JP" altLang="en-US" b="0" dirty="0">
                          <a:solidFill>
                            <a:schemeClr val="tx1"/>
                          </a:solidFill>
                        </a:rPr>
                        <a:t>型</a:t>
                      </a:r>
                    </a:p>
                  </a:txBody>
                  <a:tcPr/>
                </a:tc>
                <a:tc>
                  <a:txBody>
                    <a:bodyPr/>
                    <a:lstStyle/>
                    <a:p>
                      <a:pPr algn="ctr"/>
                      <a:r>
                        <a:rPr kumimoji="1" lang="ja-JP" altLang="en-US" b="0" dirty="0">
                          <a:solidFill>
                            <a:schemeClr val="tx1"/>
                          </a:solidFill>
                        </a:rPr>
                        <a:t>計</a:t>
                      </a:r>
                    </a:p>
                  </a:txBody>
                  <a:tcPr/>
                </a:tc>
                <a:extLst>
                  <a:ext uri="{0D108BD9-81ED-4DB2-BD59-A6C34878D82A}">
                    <a16:rowId xmlns:a16="http://schemas.microsoft.com/office/drawing/2014/main" val="2629918321"/>
                  </a:ext>
                </a:extLst>
              </a:tr>
              <a:tr h="370840">
                <a:tc>
                  <a:txBody>
                    <a:bodyPr/>
                    <a:lstStyle/>
                    <a:p>
                      <a:pPr algn="ctr"/>
                      <a:r>
                        <a:rPr kumimoji="1" lang="ja-JP" altLang="en-US" b="0" dirty="0">
                          <a:solidFill>
                            <a:schemeClr val="tx1"/>
                          </a:solidFill>
                        </a:rPr>
                        <a:t>男性</a:t>
                      </a:r>
                    </a:p>
                  </a:txBody>
                  <a:tcPr/>
                </a:tc>
                <a:tc>
                  <a:txBody>
                    <a:bodyPr/>
                    <a:lstStyle/>
                    <a:p>
                      <a:pPr algn="ctr"/>
                      <a:r>
                        <a:rPr kumimoji="1" lang="en-US" altLang="ja-JP" b="0" dirty="0">
                          <a:solidFill>
                            <a:schemeClr val="tx1"/>
                          </a:solidFill>
                        </a:rPr>
                        <a:t>55</a:t>
                      </a:r>
                      <a:endParaRPr kumimoji="1" lang="ja-JP" altLang="en-US" b="0" dirty="0">
                        <a:solidFill>
                          <a:schemeClr val="tx1"/>
                        </a:solidFill>
                      </a:endParaRPr>
                    </a:p>
                  </a:txBody>
                  <a:tcPr/>
                </a:tc>
                <a:tc>
                  <a:txBody>
                    <a:bodyPr/>
                    <a:lstStyle/>
                    <a:p>
                      <a:pPr algn="ctr"/>
                      <a:r>
                        <a:rPr kumimoji="1" lang="en-US" altLang="ja-JP" b="0" dirty="0">
                          <a:solidFill>
                            <a:schemeClr val="tx1"/>
                          </a:solidFill>
                        </a:rPr>
                        <a:t>22</a:t>
                      </a:r>
                      <a:endParaRPr kumimoji="1" lang="ja-JP" altLang="en-US" b="0" dirty="0">
                        <a:solidFill>
                          <a:schemeClr val="tx1"/>
                        </a:solidFill>
                      </a:endParaRPr>
                    </a:p>
                  </a:txBody>
                  <a:tcPr/>
                </a:tc>
                <a:tc>
                  <a:txBody>
                    <a:bodyPr/>
                    <a:lstStyle/>
                    <a:p>
                      <a:pPr algn="ctr"/>
                      <a:r>
                        <a:rPr kumimoji="1" lang="en-US" altLang="ja-JP" b="0" dirty="0">
                          <a:solidFill>
                            <a:schemeClr val="tx1"/>
                          </a:solidFill>
                        </a:rPr>
                        <a:t>16</a:t>
                      </a:r>
                      <a:endParaRPr kumimoji="1" lang="ja-JP" altLang="en-US" b="0" dirty="0">
                        <a:solidFill>
                          <a:schemeClr val="tx1"/>
                        </a:solidFill>
                      </a:endParaRPr>
                    </a:p>
                  </a:txBody>
                  <a:tcPr/>
                </a:tc>
                <a:tc>
                  <a:txBody>
                    <a:bodyPr/>
                    <a:lstStyle/>
                    <a:p>
                      <a:pPr algn="ctr"/>
                      <a:r>
                        <a:rPr kumimoji="1" lang="en-US" altLang="ja-JP" b="0" dirty="0">
                          <a:solidFill>
                            <a:schemeClr val="tx1"/>
                          </a:solidFill>
                        </a:rPr>
                        <a:t>7</a:t>
                      </a:r>
                      <a:endParaRPr kumimoji="1" lang="ja-JP" altLang="en-US" b="0" dirty="0">
                        <a:solidFill>
                          <a:schemeClr val="tx1"/>
                        </a:solidFill>
                      </a:endParaRPr>
                    </a:p>
                  </a:txBody>
                  <a:tcPr/>
                </a:tc>
                <a:tc>
                  <a:txBody>
                    <a:bodyPr/>
                    <a:lstStyle/>
                    <a:p>
                      <a:pPr algn="ctr"/>
                      <a:r>
                        <a:rPr kumimoji="1" lang="en-US" altLang="ja-JP" b="0" dirty="0">
                          <a:solidFill>
                            <a:schemeClr val="tx1"/>
                          </a:solidFill>
                        </a:rPr>
                        <a:t>100</a:t>
                      </a:r>
                      <a:endParaRPr kumimoji="1" lang="ja-JP" altLang="en-US" b="0" dirty="0">
                        <a:solidFill>
                          <a:schemeClr val="tx1"/>
                        </a:solidFill>
                      </a:endParaRPr>
                    </a:p>
                  </a:txBody>
                  <a:tcPr/>
                </a:tc>
                <a:extLst>
                  <a:ext uri="{0D108BD9-81ED-4DB2-BD59-A6C34878D82A}">
                    <a16:rowId xmlns:a16="http://schemas.microsoft.com/office/drawing/2014/main" val="4068174523"/>
                  </a:ext>
                </a:extLst>
              </a:tr>
              <a:tr h="370840">
                <a:tc>
                  <a:txBody>
                    <a:bodyPr/>
                    <a:lstStyle/>
                    <a:p>
                      <a:pPr algn="ctr"/>
                      <a:r>
                        <a:rPr kumimoji="1" lang="ja-JP" altLang="en-US" b="0" dirty="0">
                          <a:solidFill>
                            <a:schemeClr val="tx1"/>
                          </a:solidFill>
                        </a:rPr>
                        <a:t>女性</a:t>
                      </a:r>
                    </a:p>
                  </a:txBody>
                  <a:tcPr/>
                </a:tc>
                <a:tc>
                  <a:txBody>
                    <a:bodyPr/>
                    <a:lstStyle/>
                    <a:p>
                      <a:pPr algn="ctr"/>
                      <a:r>
                        <a:rPr kumimoji="1" lang="en-US" altLang="ja-JP" b="0" dirty="0">
                          <a:solidFill>
                            <a:schemeClr val="tx1"/>
                          </a:solidFill>
                        </a:rPr>
                        <a:t>40</a:t>
                      </a:r>
                      <a:endParaRPr kumimoji="1" lang="ja-JP" altLang="en-US" b="0" dirty="0">
                        <a:solidFill>
                          <a:schemeClr val="tx1"/>
                        </a:solidFill>
                      </a:endParaRPr>
                    </a:p>
                  </a:txBody>
                  <a:tcPr/>
                </a:tc>
                <a:tc>
                  <a:txBody>
                    <a:bodyPr/>
                    <a:lstStyle/>
                    <a:p>
                      <a:pPr algn="ctr"/>
                      <a:r>
                        <a:rPr kumimoji="1" lang="en-US" altLang="ja-JP" b="0" dirty="0">
                          <a:solidFill>
                            <a:schemeClr val="tx1"/>
                          </a:solidFill>
                        </a:rPr>
                        <a:t>32</a:t>
                      </a:r>
                      <a:endParaRPr kumimoji="1" lang="ja-JP" altLang="en-US" b="0" dirty="0">
                        <a:solidFill>
                          <a:schemeClr val="tx1"/>
                        </a:solidFill>
                      </a:endParaRPr>
                    </a:p>
                  </a:txBody>
                  <a:tcPr/>
                </a:tc>
                <a:tc>
                  <a:txBody>
                    <a:bodyPr/>
                    <a:lstStyle/>
                    <a:p>
                      <a:pPr algn="ctr"/>
                      <a:r>
                        <a:rPr kumimoji="1" lang="en-US" altLang="ja-JP" b="0" dirty="0">
                          <a:solidFill>
                            <a:schemeClr val="tx1"/>
                          </a:solidFill>
                        </a:rPr>
                        <a:t>24</a:t>
                      </a:r>
                      <a:endParaRPr kumimoji="1" lang="ja-JP" altLang="en-US" b="0" dirty="0">
                        <a:solidFill>
                          <a:schemeClr val="tx1"/>
                        </a:solidFill>
                      </a:endParaRPr>
                    </a:p>
                  </a:txBody>
                  <a:tcPr/>
                </a:tc>
                <a:tc>
                  <a:txBody>
                    <a:bodyPr/>
                    <a:lstStyle/>
                    <a:p>
                      <a:pPr algn="ctr"/>
                      <a:r>
                        <a:rPr kumimoji="1" lang="en-US" altLang="ja-JP" b="0" dirty="0">
                          <a:solidFill>
                            <a:schemeClr val="tx1"/>
                          </a:solidFill>
                        </a:rPr>
                        <a:t>4</a:t>
                      </a:r>
                      <a:endParaRPr kumimoji="1" lang="ja-JP" altLang="en-US" b="0" dirty="0">
                        <a:solidFill>
                          <a:schemeClr val="tx1"/>
                        </a:solidFill>
                      </a:endParaRPr>
                    </a:p>
                  </a:txBody>
                  <a:tcPr/>
                </a:tc>
                <a:tc>
                  <a:txBody>
                    <a:bodyPr/>
                    <a:lstStyle/>
                    <a:p>
                      <a:pPr algn="ctr"/>
                      <a:r>
                        <a:rPr kumimoji="1" lang="en-US" altLang="ja-JP" b="0" dirty="0">
                          <a:solidFill>
                            <a:schemeClr val="tx1"/>
                          </a:solidFill>
                        </a:rPr>
                        <a:t>100</a:t>
                      </a:r>
                      <a:endParaRPr kumimoji="1" lang="ja-JP" altLang="en-US" b="0" dirty="0">
                        <a:solidFill>
                          <a:schemeClr val="tx1"/>
                        </a:solidFill>
                      </a:endParaRPr>
                    </a:p>
                  </a:txBody>
                  <a:tcPr/>
                </a:tc>
                <a:extLst>
                  <a:ext uri="{0D108BD9-81ED-4DB2-BD59-A6C34878D82A}">
                    <a16:rowId xmlns:a16="http://schemas.microsoft.com/office/drawing/2014/main" val="4209020938"/>
                  </a:ext>
                </a:extLst>
              </a:tr>
              <a:tr h="370840">
                <a:tc>
                  <a:txBody>
                    <a:bodyPr/>
                    <a:lstStyle/>
                    <a:p>
                      <a:pPr algn="ctr"/>
                      <a:r>
                        <a:rPr kumimoji="1" lang="ja-JP" altLang="en-US" b="0" dirty="0">
                          <a:solidFill>
                            <a:schemeClr val="tx1"/>
                          </a:solidFill>
                        </a:rPr>
                        <a:t>計</a:t>
                      </a:r>
                    </a:p>
                  </a:txBody>
                  <a:tcPr/>
                </a:tc>
                <a:tc>
                  <a:txBody>
                    <a:bodyPr/>
                    <a:lstStyle/>
                    <a:p>
                      <a:pPr algn="ctr"/>
                      <a:r>
                        <a:rPr kumimoji="1" lang="en-US" altLang="ja-JP" b="0" dirty="0">
                          <a:solidFill>
                            <a:schemeClr val="tx1"/>
                          </a:solidFill>
                        </a:rPr>
                        <a:t>95</a:t>
                      </a:r>
                      <a:endParaRPr kumimoji="1" lang="ja-JP" altLang="en-US" b="0" dirty="0">
                        <a:solidFill>
                          <a:schemeClr val="tx1"/>
                        </a:solidFill>
                      </a:endParaRPr>
                    </a:p>
                  </a:txBody>
                  <a:tcPr/>
                </a:tc>
                <a:tc>
                  <a:txBody>
                    <a:bodyPr/>
                    <a:lstStyle/>
                    <a:p>
                      <a:pPr algn="ctr"/>
                      <a:r>
                        <a:rPr kumimoji="1" lang="en-US" altLang="ja-JP" b="0" dirty="0">
                          <a:solidFill>
                            <a:schemeClr val="tx1"/>
                          </a:solidFill>
                        </a:rPr>
                        <a:t>54</a:t>
                      </a:r>
                      <a:endParaRPr kumimoji="1" lang="ja-JP" altLang="en-US" b="0" dirty="0">
                        <a:solidFill>
                          <a:schemeClr val="tx1"/>
                        </a:solidFill>
                      </a:endParaRPr>
                    </a:p>
                  </a:txBody>
                  <a:tcPr/>
                </a:tc>
                <a:tc>
                  <a:txBody>
                    <a:bodyPr/>
                    <a:lstStyle/>
                    <a:p>
                      <a:pPr algn="ctr"/>
                      <a:r>
                        <a:rPr kumimoji="1" lang="en-US" altLang="ja-JP" b="0" dirty="0">
                          <a:solidFill>
                            <a:schemeClr val="tx1"/>
                          </a:solidFill>
                        </a:rPr>
                        <a:t>40</a:t>
                      </a:r>
                      <a:endParaRPr kumimoji="1" lang="ja-JP" altLang="en-US" b="0" dirty="0">
                        <a:solidFill>
                          <a:schemeClr val="tx1"/>
                        </a:solidFill>
                      </a:endParaRPr>
                    </a:p>
                  </a:txBody>
                  <a:tcPr/>
                </a:tc>
                <a:tc>
                  <a:txBody>
                    <a:bodyPr/>
                    <a:lstStyle/>
                    <a:p>
                      <a:pPr algn="ctr"/>
                      <a:r>
                        <a:rPr kumimoji="1" lang="en-US" altLang="ja-JP" b="0" dirty="0">
                          <a:solidFill>
                            <a:schemeClr val="tx1"/>
                          </a:solidFill>
                        </a:rPr>
                        <a:t>11</a:t>
                      </a:r>
                      <a:endParaRPr kumimoji="1" lang="ja-JP" altLang="en-US" b="0" dirty="0">
                        <a:solidFill>
                          <a:schemeClr val="tx1"/>
                        </a:solidFill>
                      </a:endParaRPr>
                    </a:p>
                  </a:txBody>
                  <a:tcPr/>
                </a:tc>
                <a:tc>
                  <a:txBody>
                    <a:bodyPr/>
                    <a:lstStyle/>
                    <a:p>
                      <a:pPr algn="ctr"/>
                      <a:r>
                        <a:rPr kumimoji="1" lang="en-US" altLang="ja-JP" b="0" dirty="0">
                          <a:solidFill>
                            <a:schemeClr val="tx1"/>
                          </a:solidFill>
                        </a:rPr>
                        <a:t>200</a:t>
                      </a:r>
                      <a:endParaRPr kumimoji="1" lang="ja-JP" altLang="en-US" b="0" dirty="0">
                        <a:solidFill>
                          <a:schemeClr val="tx1"/>
                        </a:solidFill>
                      </a:endParaRPr>
                    </a:p>
                  </a:txBody>
                  <a:tcPr/>
                </a:tc>
                <a:extLst>
                  <a:ext uri="{0D108BD9-81ED-4DB2-BD59-A6C34878D82A}">
                    <a16:rowId xmlns:a16="http://schemas.microsoft.com/office/drawing/2014/main" val="1850783835"/>
                  </a:ext>
                </a:extLst>
              </a:tr>
            </a:tbl>
          </a:graphicData>
        </a:graphic>
      </p:graphicFrame>
      <p:graphicFrame>
        <p:nvGraphicFramePr>
          <p:cNvPr id="7" name="表 5">
            <a:extLst>
              <a:ext uri="{FF2B5EF4-FFF2-40B4-BE49-F238E27FC236}">
                <a16:creationId xmlns:a16="http://schemas.microsoft.com/office/drawing/2014/main" id="{147FCD90-6E1C-4B24-9DE6-1CD9992EB1CF}"/>
              </a:ext>
            </a:extLst>
          </p:cNvPr>
          <p:cNvGraphicFramePr>
            <a:graphicFrameLocks noGrp="1"/>
          </p:cNvGraphicFramePr>
          <p:nvPr>
            <p:extLst>
              <p:ext uri="{D42A27DB-BD31-4B8C-83A1-F6EECF244321}">
                <p14:modId xmlns:p14="http://schemas.microsoft.com/office/powerpoint/2010/main" val="622441587"/>
              </p:ext>
            </p:extLst>
          </p:nvPr>
        </p:nvGraphicFramePr>
        <p:xfrm>
          <a:off x="1524000" y="4271253"/>
          <a:ext cx="6096000" cy="1483360"/>
        </p:xfrm>
        <a:graphic>
          <a:graphicData uri="http://schemas.openxmlformats.org/drawingml/2006/table">
            <a:tbl>
              <a:tblPr firstRow="1" bandRow="1">
                <a:tableStyleId>{5C22544A-7EE6-4342-B048-85BDC9FD1C3A}</a:tableStyleId>
              </a:tblPr>
              <a:tblGrid>
                <a:gridCol w="1016000">
                  <a:extLst>
                    <a:ext uri="{9D8B030D-6E8A-4147-A177-3AD203B41FA5}">
                      <a16:colId xmlns:a16="http://schemas.microsoft.com/office/drawing/2014/main" val="2698503681"/>
                    </a:ext>
                  </a:extLst>
                </a:gridCol>
                <a:gridCol w="1016000">
                  <a:extLst>
                    <a:ext uri="{9D8B030D-6E8A-4147-A177-3AD203B41FA5}">
                      <a16:colId xmlns:a16="http://schemas.microsoft.com/office/drawing/2014/main" val="3905460021"/>
                    </a:ext>
                  </a:extLst>
                </a:gridCol>
                <a:gridCol w="1016000">
                  <a:extLst>
                    <a:ext uri="{9D8B030D-6E8A-4147-A177-3AD203B41FA5}">
                      <a16:colId xmlns:a16="http://schemas.microsoft.com/office/drawing/2014/main" val="2780291270"/>
                    </a:ext>
                  </a:extLst>
                </a:gridCol>
                <a:gridCol w="1016000">
                  <a:extLst>
                    <a:ext uri="{9D8B030D-6E8A-4147-A177-3AD203B41FA5}">
                      <a16:colId xmlns:a16="http://schemas.microsoft.com/office/drawing/2014/main" val="2586550625"/>
                    </a:ext>
                  </a:extLst>
                </a:gridCol>
                <a:gridCol w="1016000">
                  <a:extLst>
                    <a:ext uri="{9D8B030D-6E8A-4147-A177-3AD203B41FA5}">
                      <a16:colId xmlns:a16="http://schemas.microsoft.com/office/drawing/2014/main" val="2079920872"/>
                    </a:ext>
                  </a:extLst>
                </a:gridCol>
                <a:gridCol w="1016000">
                  <a:extLst>
                    <a:ext uri="{9D8B030D-6E8A-4147-A177-3AD203B41FA5}">
                      <a16:colId xmlns:a16="http://schemas.microsoft.com/office/drawing/2014/main" val="186334896"/>
                    </a:ext>
                  </a:extLst>
                </a:gridCol>
              </a:tblGrid>
              <a:tr h="370840">
                <a:tc>
                  <a:txBody>
                    <a:bodyPr/>
                    <a:lstStyle/>
                    <a:p>
                      <a:pPr algn="ctr"/>
                      <a:r>
                        <a:rPr kumimoji="1" lang="ja-JP" altLang="en-US" b="0" dirty="0">
                          <a:solidFill>
                            <a:schemeClr val="tx1"/>
                          </a:solidFill>
                        </a:rPr>
                        <a:t>血液型</a:t>
                      </a:r>
                    </a:p>
                  </a:txBody>
                  <a:tcPr/>
                </a:tc>
                <a:tc>
                  <a:txBody>
                    <a:bodyPr/>
                    <a:lstStyle/>
                    <a:p>
                      <a:pPr algn="ctr"/>
                      <a:r>
                        <a:rPr kumimoji="1" lang="en-US" altLang="ja-JP" b="0" dirty="0">
                          <a:solidFill>
                            <a:schemeClr val="tx1"/>
                          </a:solidFill>
                        </a:rPr>
                        <a:t>A</a:t>
                      </a:r>
                      <a:r>
                        <a:rPr kumimoji="1" lang="ja-JP" altLang="en-US" b="0" dirty="0">
                          <a:solidFill>
                            <a:schemeClr val="tx1"/>
                          </a:solidFill>
                        </a:rPr>
                        <a:t>型</a:t>
                      </a:r>
                    </a:p>
                  </a:txBody>
                  <a:tcPr/>
                </a:tc>
                <a:tc>
                  <a:txBody>
                    <a:bodyPr/>
                    <a:lstStyle/>
                    <a:p>
                      <a:pPr algn="ctr"/>
                      <a:r>
                        <a:rPr kumimoji="1" lang="en-US" altLang="ja-JP" b="0" dirty="0">
                          <a:solidFill>
                            <a:schemeClr val="tx1"/>
                          </a:solidFill>
                        </a:rPr>
                        <a:t>B</a:t>
                      </a:r>
                      <a:r>
                        <a:rPr kumimoji="1" lang="ja-JP" altLang="en-US" b="0" dirty="0">
                          <a:solidFill>
                            <a:schemeClr val="tx1"/>
                          </a:solidFill>
                        </a:rPr>
                        <a:t>型</a:t>
                      </a:r>
                    </a:p>
                  </a:txBody>
                  <a:tcPr/>
                </a:tc>
                <a:tc>
                  <a:txBody>
                    <a:bodyPr/>
                    <a:lstStyle/>
                    <a:p>
                      <a:pPr algn="ctr"/>
                      <a:r>
                        <a:rPr kumimoji="1" lang="en-US" altLang="ja-JP" b="0" dirty="0">
                          <a:solidFill>
                            <a:schemeClr val="tx1"/>
                          </a:solidFill>
                        </a:rPr>
                        <a:t>O</a:t>
                      </a:r>
                      <a:r>
                        <a:rPr kumimoji="1" lang="ja-JP" altLang="en-US" b="0" dirty="0">
                          <a:solidFill>
                            <a:schemeClr val="tx1"/>
                          </a:solidFill>
                        </a:rPr>
                        <a:t>型</a:t>
                      </a:r>
                    </a:p>
                  </a:txBody>
                  <a:tcPr/>
                </a:tc>
                <a:tc>
                  <a:txBody>
                    <a:bodyPr/>
                    <a:lstStyle/>
                    <a:p>
                      <a:pPr algn="ctr"/>
                      <a:r>
                        <a:rPr kumimoji="1" lang="en-US" altLang="ja-JP" b="0" dirty="0">
                          <a:solidFill>
                            <a:schemeClr val="tx1"/>
                          </a:solidFill>
                        </a:rPr>
                        <a:t>AB</a:t>
                      </a:r>
                      <a:r>
                        <a:rPr kumimoji="1" lang="ja-JP" altLang="en-US" b="0" dirty="0">
                          <a:solidFill>
                            <a:schemeClr val="tx1"/>
                          </a:solidFill>
                        </a:rPr>
                        <a:t>型</a:t>
                      </a:r>
                    </a:p>
                  </a:txBody>
                  <a:tcPr/>
                </a:tc>
                <a:tc>
                  <a:txBody>
                    <a:bodyPr/>
                    <a:lstStyle/>
                    <a:p>
                      <a:pPr algn="ctr"/>
                      <a:r>
                        <a:rPr kumimoji="1" lang="ja-JP" altLang="en-US" b="0" dirty="0">
                          <a:solidFill>
                            <a:schemeClr val="tx1"/>
                          </a:solidFill>
                        </a:rPr>
                        <a:t>計</a:t>
                      </a:r>
                    </a:p>
                  </a:txBody>
                  <a:tcPr/>
                </a:tc>
                <a:extLst>
                  <a:ext uri="{0D108BD9-81ED-4DB2-BD59-A6C34878D82A}">
                    <a16:rowId xmlns:a16="http://schemas.microsoft.com/office/drawing/2014/main" val="2629918321"/>
                  </a:ext>
                </a:extLst>
              </a:tr>
              <a:tr h="370840">
                <a:tc>
                  <a:txBody>
                    <a:bodyPr/>
                    <a:lstStyle/>
                    <a:p>
                      <a:pPr algn="ctr"/>
                      <a:r>
                        <a:rPr kumimoji="1" lang="ja-JP" altLang="en-US" b="0" dirty="0">
                          <a:solidFill>
                            <a:schemeClr val="tx1"/>
                          </a:solidFill>
                        </a:rPr>
                        <a:t>男性</a:t>
                      </a:r>
                    </a:p>
                  </a:txBody>
                  <a:tcPr/>
                </a:tc>
                <a:tc>
                  <a:txBody>
                    <a:bodyPr/>
                    <a:lstStyle/>
                    <a:p>
                      <a:pPr algn="ctr"/>
                      <a:r>
                        <a:rPr kumimoji="1" lang="en-US" altLang="ja-JP" b="0" dirty="0">
                          <a:solidFill>
                            <a:schemeClr val="tx1"/>
                          </a:solidFill>
                        </a:rPr>
                        <a:t>47.5</a:t>
                      </a:r>
                      <a:endParaRPr kumimoji="1" lang="ja-JP" altLang="en-US" b="0" dirty="0">
                        <a:solidFill>
                          <a:schemeClr val="tx1"/>
                        </a:solidFill>
                      </a:endParaRPr>
                    </a:p>
                  </a:txBody>
                  <a:tcPr/>
                </a:tc>
                <a:tc>
                  <a:txBody>
                    <a:bodyPr/>
                    <a:lstStyle/>
                    <a:p>
                      <a:pPr algn="ctr"/>
                      <a:r>
                        <a:rPr kumimoji="1" lang="en-US" altLang="ja-JP" b="0" dirty="0">
                          <a:solidFill>
                            <a:schemeClr val="tx1"/>
                          </a:solidFill>
                        </a:rPr>
                        <a:t>27</a:t>
                      </a:r>
                      <a:endParaRPr kumimoji="1" lang="ja-JP" altLang="en-US" b="0" dirty="0">
                        <a:solidFill>
                          <a:schemeClr val="tx1"/>
                        </a:solidFill>
                      </a:endParaRPr>
                    </a:p>
                  </a:txBody>
                  <a:tcPr/>
                </a:tc>
                <a:tc>
                  <a:txBody>
                    <a:bodyPr/>
                    <a:lstStyle/>
                    <a:p>
                      <a:pPr algn="ctr"/>
                      <a:r>
                        <a:rPr kumimoji="1" lang="en-US" altLang="ja-JP" b="0" dirty="0">
                          <a:solidFill>
                            <a:schemeClr val="tx1"/>
                          </a:solidFill>
                        </a:rPr>
                        <a:t>20</a:t>
                      </a:r>
                      <a:endParaRPr kumimoji="1" lang="ja-JP" altLang="en-US" b="0" dirty="0">
                        <a:solidFill>
                          <a:schemeClr val="tx1"/>
                        </a:solidFill>
                      </a:endParaRPr>
                    </a:p>
                  </a:txBody>
                  <a:tcPr/>
                </a:tc>
                <a:tc>
                  <a:txBody>
                    <a:bodyPr/>
                    <a:lstStyle/>
                    <a:p>
                      <a:pPr algn="ctr"/>
                      <a:r>
                        <a:rPr kumimoji="1" lang="en-US" altLang="ja-JP" b="0" dirty="0">
                          <a:solidFill>
                            <a:schemeClr val="tx1"/>
                          </a:solidFill>
                        </a:rPr>
                        <a:t>5.5</a:t>
                      </a:r>
                      <a:endParaRPr kumimoji="1" lang="ja-JP" altLang="en-US" b="0" dirty="0">
                        <a:solidFill>
                          <a:schemeClr val="tx1"/>
                        </a:solidFill>
                      </a:endParaRPr>
                    </a:p>
                  </a:txBody>
                  <a:tcPr/>
                </a:tc>
                <a:tc>
                  <a:txBody>
                    <a:bodyPr/>
                    <a:lstStyle/>
                    <a:p>
                      <a:pPr algn="ctr"/>
                      <a:r>
                        <a:rPr kumimoji="1" lang="en-US" altLang="ja-JP" b="0" dirty="0">
                          <a:solidFill>
                            <a:schemeClr val="tx1"/>
                          </a:solidFill>
                        </a:rPr>
                        <a:t>100</a:t>
                      </a:r>
                      <a:endParaRPr kumimoji="1" lang="ja-JP" altLang="en-US" b="0" dirty="0">
                        <a:solidFill>
                          <a:schemeClr val="tx1"/>
                        </a:solidFill>
                      </a:endParaRPr>
                    </a:p>
                  </a:txBody>
                  <a:tcPr/>
                </a:tc>
                <a:extLst>
                  <a:ext uri="{0D108BD9-81ED-4DB2-BD59-A6C34878D82A}">
                    <a16:rowId xmlns:a16="http://schemas.microsoft.com/office/drawing/2014/main" val="4068174523"/>
                  </a:ext>
                </a:extLst>
              </a:tr>
              <a:tr h="370840">
                <a:tc>
                  <a:txBody>
                    <a:bodyPr/>
                    <a:lstStyle/>
                    <a:p>
                      <a:pPr algn="ctr"/>
                      <a:r>
                        <a:rPr kumimoji="1" lang="ja-JP" altLang="en-US" b="0" dirty="0">
                          <a:solidFill>
                            <a:schemeClr val="tx1"/>
                          </a:solidFill>
                        </a:rPr>
                        <a:t>女性</a:t>
                      </a:r>
                    </a:p>
                  </a:txBody>
                  <a:tcPr/>
                </a:tc>
                <a:tc>
                  <a:txBody>
                    <a:bodyPr/>
                    <a:lstStyle/>
                    <a:p>
                      <a:pPr algn="ctr"/>
                      <a:r>
                        <a:rPr kumimoji="1" lang="en-US" altLang="ja-JP" b="0" dirty="0">
                          <a:solidFill>
                            <a:schemeClr val="tx1"/>
                          </a:solidFill>
                        </a:rPr>
                        <a:t>47.5</a:t>
                      </a:r>
                      <a:endParaRPr kumimoji="1" lang="ja-JP" altLang="en-US" b="0" dirty="0">
                        <a:solidFill>
                          <a:schemeClr val="tx1"/>
                        </a:solidFill>
                      </a:endParaRPr>
                    </a:p>
                  </a:txBody>
                  <a:tcPr/>
                </a:tc>
                <a:tc>
                  <a:txBody>
                    <a:bodyPr/>
                    <a:lstStyle/>
                    <a:p>
                      <a:pPr algn="ctr"/>
                      <a:r>
                        <a:rPr kumimoji="1" lang="en-US" altLang="ja-JP" b="0" dirty="0">
                          <a:solidFill>
                            <a:schemeClr val="tx1"/>
                          </a:solidFill>
                        </a:rPr>
                        <a:t>27</a:t>
                      </a:r>
                      <a:endParaRPr kumimoji="1" lang="ja-JP" altLang="en-US" b="0" dirty="0">
                        <a:solidFill>
                          <a:schemeClr val="tx1"/>
                        </a:solidFill>
                      </a:endParaRPr>
                    </a:p>
                  </a:txBody>
                  <a:tcPr/>
                </a:tc>
                <a:tc>
                  <a:txBody>
                    <a:bodyPr/>
                    <a:lstStyle/>
                    <a:p>
                      <a:pPr algn="ctr"/>
                      <a:r>
                        <a:rPr kumimoji="1" lang="en-US" altLang="ja-JP" b="0" dirty="0">
                          <a:solidFill>
                            <a:schemeClr val="tx1"/>
                          </a:solidFill>
                        </a:rPr>
                        <a:t>20</a:t>
                      </a:r>
                      <a:endParaRPr kumimoji="1" lang="ja-JP" altLang="en-US" b="0" dirty="0">
                        <a:solidFill>
                          <a:schemeClr val="tx1"/>
                        </a:solidFill>
                      </a:endParaRPr>
                    </a:p>
                  </a:txBody>
                  <a:tcPr/>
                </a:tc>
                <a:tc>
                  <a:txBody>
                    <a:bodyPr/>
                    <a:lstStyle/>
                    <a:p>
                      <a:pPr algn="ctr"/>
                      <a:r>
                        <a:rPr kumimoji="1" lang="en-US" altLang="ja-JP" b="0" dirty="0">
                          <a:solidFill>
                            <a:schemeClr val="tx1"/>
                          </a:solidFill>
                        </a:rPr>
                        <a:t>5.5</a:t>
                      </a:r>
                      <a:endParaRPr kumimoji="1" lang="ja-JP" altLang="en-US" b="0" dirty="0">
                        <a:solidFill>
                          <a:schemeClr val="tx1"/>
                        </a:solidFill>
                      </a:endParaRPr>
                    </a:p>
                  </a:txBody>
                  <a:tcPr/>
                </a:tc>
                <a:tc>
                  <a:txBody>
                    <a:bodyPr/>
                    <a:lstStyle/>
                    <a:p>
                      <a:pPr algn="ctr"/>
                      <a:r>
                        <a:rPr kumimoji="1" lang="en-US" altLang="ja-JP" b="0" dirty="0">
                          <a:solidFill>
                            <a:schemeClr val="tx1"/>
                          </a:solidFill>
                        </a:rPr>
                        <a:t>100</a:t>
                      </a:r>
                      <a:endParaRPr kumimoji="1" lang="ja-JP" altLang="en-US" b="0" dirty="0">
                        <a:solidFill>
                          <a:schemeClr val="tx1"/>
                        </a:solidFill>
                      </a:endParaRPr>
                    </a:p>
                  </a:txBody>
                  <a:tcPr/>
                </a:tc>
                <a:extLst>
                  <a:ext uri="{0D108BD9-81ED-4DB2-BD59-A6C34878D82A}">
                    <a16:rowId xmlns:a16="http://schemas.microsoft.com/office/drawing/2014/main" val="4209020938"/>
                  </a:ext>
                </a:extLst>
              </a:tr>
              <a:tr h="370840">
                <a:tc>
                  <a:txBody>
                    <a:bodyPr/>
                    <a:lstStyle/>
                    <a:p>
                      <a:pPr algn="ctr"/>
                      <a:r>
                        <a:rPr kumimoji="1" lang="ja-JP" altLang="en-US" b="0" dirty="0">
                          <a:solidFill>
                            <a:schemeClr val="tx1"/>
                          </a:solidFill>
                        </a:rPr>
                        <a:t>計</a:t>
                      </a:r>
                    </a:p>
                  </a:txBody>
                  <a:tcPr/>
                </a:tc>
                <a:tc>
                  <a:txBody>
                    <a:bodyPr/>
                    <a:lstStyle/>
                    <a:p>
                      <a:pPr algn="ctr"/>
                      <a:r>
                        <a:rPr kumimoji="1" lang="en-US" altLang="ja-JP" b="0" dirty="0">
                          <a:solidFill>
                            <a:schemeClr val="tx1"/>
                          </a:solidFill>
                        </a:rPr>
                        <a:t>95</a:t>
                      </a:r>
                      <a:endParaRPr kumimoji="1" lang="ja-JP" altLang="en-US" b="0" dirty="0">
                        <a:solidFill>
                          <a:schemeClr val="tx1"/>
                        </a:solidFill>
                      </a:endParaRPr>
                    </a:p>
                  </a:txBody>
                  <a:tcPr/>
                </a:tc>
                <a:tc>
                  <a:txBody>
                    <a:bodyPr/>
                    <a:lstStyle/>
                    <a:p>
                      <a:pPr algn="ctr"/>
                      <a:r>
                        <a:rPr kumimoji="1" lang="en-US" altLang="ja-JP" b="0" dirty="0">
                          <a:solidFill>
                            <a:schemeClr val="tx1"/>
                          </a:solidFill>
                        </a:rPr>
                        <a:t>54</a:t>
                      </a:r>
                      <a:endParaRPr kumimoji="1" lang="ja-JP" altLang="en-US" b="0" dirty="0">
                        <a:solidFill>
                          <a:schemeClr val="tx1"/>
                        </a:solidFill>
                      </a:endParaRPr>
                    </a:p>
                  </a:txBody>
                  <a:tcPr/>
                </a:tc>
                <a:tc>
                  <a:txBody>
                    <a:bodyPr/>
                    <a:lstStyle/>
                    <a:p>
                      <a:pPr algn="ctr"/>
                      <a:r>
                        <a:rPr kumimoji="1" lang="en-US" altLang="ja-JP" b="0" dirty="0">
                          <a:solidFill>
                            <a:schemeClr val="tx1"/>
                          </a:solidFill>
                        </a:rPr>
                        <a:t>40</a:t>
                      </a:r>
                      <a:endParaRPr kumimoji="1" lang="ja-JP" altLang="en-US" b="0" dirty="0">
                        <a:solidFill>
                          <a:schemeClr val="tx1"/>
                        </a:solidFill>
                      </a:endParaRPr>
                    </a:p>
                  </a:txBody>
                  <a:tcPr/>
                </a:tc>
                <a:tc>
                  <a:txBody>
                    <a:bodyPr/>
                    <a:lstStyle/>
                    <a:p>
                      <a:pPr algn="ctr"/>
                      <a:r>
                        <a:rPr kumimoji="1" lang="en-US" altLang="ja-JP" b="0" dirty="0">
                          <a:solidFill>
                            <a:schemeClr val="tx1"/>
                          </a:solidFill>
                        </a:rPr>
                        <a:t>11</a:t>
                      </a:r>
                      <a:endParaRPr kumimoji="1" lang="ja-JP" altLang="en-US" b="0" dirty="0">
                        <a:solidFill>
                          <a:schemeClr val="tx1"/>
                        </a:solidFill>
                      </a:endParaRPr>
                    </a:p>
                  </a:txBody>
                  <a:tcPr/>
                </a:tc>
                <a:tc>
                  <a:txBody>
                    <a:bodyPr/>
                    <a:lstStyle/>
                    <a:p>
                      <a:pPr algn="ctr"/>
                      <a:r>
                        <a:rPr kumimoji="1" lang="en-US" altLang="ja-JP" b="0" dirty="0">
                          <a:solidFill>
                            <a:schemeClr val="tx1"/>
                          </a:solidFill>
                        </a:rPr>
                        <a:t>200</a:t>
                      </a:r>
                      <a:endParaRPr kumimoji="1" lang="ja-JP" altLang="en-US" b="0" dirty="0">
                        <a:solidFill>
                          <a:schemeClr val="tx1"/>
                        </a:solidFill>
                      </a:endParaRPr>
                    </a:p>
                  </a:txBody>
                  <a:tcPr/>
                </a:tc>
                <a:extLst>
                  <a:ext uri="{0D108BD9-81ED-4DB2-BD59-A6C34878D82A}">
                    <a16:rowId xmlns:a16="http://schemas.microsoft.com/office/drawing/2014/main" val="1850783835"/>
                  </a:ext>
                </a:extLst>
              </a:tr>
            </a:tbl>
          </a:graphicData>
        </a:graphic>
      </p:graphicFrame>
      <p:sp>
        <p:nvSpPr>
          <p:cNvPr id="10" name="テキスト ボックス 9">
            <a:extLst>
              <a:ext uri="{FF2B5EF4-FFF2-40B4-BE49-F238E27FC236}">
                <a16:creationId xmlns:a16="http://schemas.microsoft.com/office/drawing/2014/main" id="{1CB4365C-F0AF-40FB-AFAB-CAFA8C86917D}"/>
              </a:ext>
            </a:extLst>
          </p:cNvPr>
          <p:cNvSpPr txBox="1"/>
          <p:nvPr/>
        </p:nvSpPr>
        <p:spPr>
          <a:xfrm>
            <a:off x="1523998" y="1904001"/>
            <a:ext cx="4706471" cy="369332"/>
          </a:xfrm>
          <a:prstGeom prst="rect">
            <a:avLst/>
          </a:prstGeom>
          <a:noFill/>
        </p:spPr>
        <p:txBody>
          <a:bodyPr wrap="square" rtlCol="0">
            <a:spAutoFit/>
          </a:bodyPr>
          <a:lstStyle/>
          <a:p>
            <a:r>
              <a:rPr kumimoji="1" lang="ja-JP" altLang="en-US" dirty="0"/>
              <a:t>実測値</a:t>
            </a:r>
          </a:p>
        </p:txBody>
      </p:sp>
      <p:sp>
        <p:nvSpPr>
          <p:cNvPr id="11" name="テキスト ボックス 10">
            <a:extLst>
              <a:ext uri="{FF2B5EF4-FFF2-40B4-BE49-F238E27FC236}">
                <a16:creationId xmlns:a16="http://schemas.microsoft.com/office/drawing/2014/main" id="{D707A05A-41BA-45F5-BCA7-2E46C02AFC6C}"/>
              </a:ext>
            </a:extLst>
          </p:cNvPr>
          <p:cNvSpPr txBox="1"/>
          <p:nvPr/>
        </p:nvSpPr>
        <p:spPr>
          <a:xfrm>
            <a:off x="1523999" y="3892956"/>
            <a:ext cx="4706471" cy="369332"/>
          </a:xfrm>
          <a:prstGeom prst="rect">
            <a:avLst/>
          </a:prstGeom>
          <a:noFill/>
        </p:spPr>
        <p:txBody>
          <a:bodyPr wrap="square" rtlCol="0">
            <a:spAutoFit/>
          </a:bodyPr>
          <a:lstStyle/>
          <a:p>
            <a:r>
              <a:rPr kumimoji="1" lang="ja-JP" altLang="en-US" dirty="0"/>
              <a:t>理論値</a:t>
            </a:r>
          </a:p>
        </p:txBody>
      </p:sp>
    </p:spTree>
    <p:extLst>
      <p:ext uri="{BB962C8B-B14F-4D97-AF65-F5344CB8AC3E}">
        <p14:creationId xmlns:p14="http://schemas.microsoft.com/office/powerpoint/2010/main" val="277711236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4CCC6F42-AC4E-45EF-9BD7-8370A5FB4A7C}"/>
              </a:ext>
            </a:extLst>
          </p:cNvPr>
          <p:cNvSpPr>
            <a:spLocks noGrp="1"/>
          </p:cNvSpPr>
          <p:nvPr>
            <p:ph type="title"/>
          </p:nvPr>
        </p:nvSpPr>
        <p:spPr/>
        <p:txBody>
          <a:bodyPr/>
          <a:lstStyle/>
          <a:p>
            <a:r>
              <a:rPr lang="en-US" altLang="ja-JP" dirty="0"/>
              <a:t>5.</a:t>
            </a:r>
            <a:r>
              <a:rPr lang="ja-JP" altLang="en-US" dirty="0"/>
              <a:t>独立性の検定</a:t>
            </a:r>
            <a:endParaRPr kumimoji="1" lang="ja-JP" altLang="en-US" dirty="0"/>
          </a:p>
        </p:txBody>
      </p:sp>
      <p:sp>
        <p:nvSpPr>
          <p:cNvPr id="3" name="コンテンツ プレースホルダー 2">
            <a:extLst>
              <a:ext uri="{FF2B5EF4-FFF2-40B4-BE49-F238E27FC236}">
                <a16:creationId xmlns:a16="http://schemas.microsoft.com/office/drawing/2014/main" id="{E750144B-3D68-423B-A0D7-BE45D0F665EA}"/>
              </a:ext>
            </a:extLst>
          </p:cNvPr>
          <p:cNvSpPr>
            <a:spLocks noGrp="1"/>
          </p:cNvSpPr>
          <p:nvPr>
            <p:ph idx="1"/>
          </p:nvPr>
        </p:nvSpPr>
        <p:spPr/>
        <p:txBody>
          <a:bodyPr/>
          <a:lstStyle/>
          <a:p>
            <a:r>
              <a:rPr lang="ja-JP" altLang="en-US" dirty="0"/>
              <a:t>「理論値」からの「実測値」のズレを</a:t>
            </a:r>
            <a:r>
              <a:rPr lang="en-US" altLang="ja-JP" dirty="0"/>
              <a:t>2</a:t>
            </a:r>
            <a:r>
              <a:rPr lang="ja-JP" altLang="en-US" dirty="0"/>
              <a:t>乗したものを，「理論値」で割り，その和をとると，</a:t>
            </a:r>
            <a:endParaRPr lang="en-US" altLang="ja-JP" dirty="0"/>
          </a:p>
          <a:p>
            <a:endParaRPr lang="ja-JP" altLang="en-US" dirty="0"/>
          </a:p>
        </p:txBody>
      </p:sp>
      <p:sp>
        <p:nvSpPr>
          <p:cNvPr id="4" name="スライド番号プレースホルダー 3">
            <a:extLst>
              <a:ext uri="{FF2B5EF4-FFF2-40B4-BE49-F238E27FC236}">
                <a16:creationId xmlns:a16="http://schemas.microsoft.com/office/drawing/2014/main" id="{DD335080-D0C4-4C92-B92F-5B1E621F7ADA}"/>
              </a:ext>
            </a:extLst>
          </p:cNvPr>
          <p:cNvSpPr>
            <a:spLocks noGrp="1"/>
          </p:cNvSpPr>
          <p:nvPr>
            <p:ph type="sldNum" sz="quarter" idx="12"/>
          </p:nvPr>
        </p:nvSpPr>
        <p:spPr/>
        <p:txBody>
          <a:bodyPr/>
          <a:lstStyle/>
          <a:p>
            <a:fld id="{F6B31617-83C2-4116-A292-35893FC60E85}" type="slidenum">
              <a:rPr kumimoji="1" lang="ja-JP" altLang="en-US" smtClean="0"/>
              <a:pPr/>
              <a:t>28</a:t>
            </a:fld>
            <a:endParaRPr kumimoji="1" lang="ja-JP" altLang="en-US" dirty="0"/>
          </a:p>
        </p:txBody>
      </p:sp>
      <mc:AlternateContent xmlns:mc="http://schemas.openxmlformats.org/markup-compatibility/2006">
        <mc:Choice xmlns:a14="http://schemas.microsoft.com/office/drawing/2010/main" Requires="a14">
          <p:graphicFrame>
            <p:nvGraphicFramePr>
              <p:cNvPr id="5" name="表 5">
                <a:extLst>
                  <a:ext uri="{FF2B5EF4-FFF2-40B4-BE49-F238E27FC236}">
                    <a16:creationId xmlns:a16="http://schemas.microsoft.com/office/drawing/2014/main" id="{B8133604-B191-46BD-8372-6422414C7A6A}"/>
                  </a:ext>
                </a:extLst>
              </p:cNvPr>
              <p:cNvGraphicFramePr>
                <a:graphicFrameLocks noGrp="1"/>
              </p:cNvGraphicFramePr>
              <p:nvPr>
                <p:extLst>
                  <p:ext uri="{D42A27DB-BD31-4B8C-83A1-F6EECF244321}">
                    <p14:modId xmlns:p14="http://schemas.microsoft.com/office/powerpoint/2010/main" val="1822446943"/>
                  </p:ext>
                </p:extLst>
              </p:nvPr>
            </p:nvGraphicFramePr>
            <p:xfrm>
              <a:off x="614529" y="3030072"/>
              <a:ext cx="7960660" cy="1654684"/>
            </p:xfrm>
            <a:graphic>
              <a:graphicData uri="http://schemas.openxmlformats.org/drawingml/2006/table">
                <a:tbl>
                  <a:tblPr firstRow="1" bandRow="1">
                    <a:tableStyleId>{5C22544A-7EE6-4342-B048-85BDC9FD1C3A}</a:tableStyleId>
                  </a:tblPr>
                  <a:tblGrid>
                    <a:gridCol w="884519">
                      <a:extLst>
                        <a:ext uri="{9D8B030D-6E8A-4147-A177-3AD203B41FA5}">
                          <a16:colId xmlns:a16="http://schemas.microsoft.com/office/drawing/2014/main" val="1855766670"/>
                        </a:ext>
                      </a:extLst>
                    </a:gridCol>
                    <a:gridCol w="1563541">
                      <a:extLst>
                        <a:ext uri="{9D8B030D-6E8A-4147-A177-3AD203B41FA5}">
                          <a16:colId xmlns:a16="http://schemas.microsoft.com/office/drawing/2014/main" val="3493591878"/>
                        </a:ext>
                      </a:extLst>
                    </a:gridCol>
                    <a:gridCol w="1603988">
                      <a:extLst>
                        <a:ext uri="{9D8B030D-6E8A-4147-A177-3AD203B41FA5}">
                          <a16:colId xmlns:a16="http://schemas.microsoft.com/office/drawing/2014/main" val="48162620"/>
                        </a:ext>
                      </a:extLst>
                    </a:gridCol>
                    <a:gridCol w="1353670">
                      <a:extLst>
                        <a:ext uri="{9D8B030D-6E8A-4147-A177-3AD203B41FA5}">
                          <a16:colId xmlns:a16="http://schemas.microsoft.com/office/drawing/2014/main" val="2666259255"/>
                        </a:ext>
                      </a:extLst>
                    </a:gridCol>
                    <a:gridCol w="1634686">
                      <a:extLst>
                        <a:ext uri="{9D8B030D-6E8A-4147-A177-3AD203B41FA5}">
                          <a16:colId xmlns:a16="http://schemas.microsoft.com/office/drawing/2014/main" val="2465644346"/>
                        </a:ext>
                      </a:extLst>
                    </a:gridCol>
                    <a:gridCol w="920256">
                      <a:extLst>
                        <a:ext uri="{9D8B030D-6E8A-4147-A177-3AD203B41FA5}">
                          <a16:colId xmlns:a16="http://schemas.microsoft.com/office/drawing/2014/main" val="2162455633"/>
                        </a:ext>
                      </a:extLst>
                    </a:gridCol>
                  </a:tblGrid>
                  <a:tr h="370840">
                    <a:tc>
                      <a:txBody>
                        <a:bodyPr/>
                        <a:lstStyle/>
                        <a:p>
                          <a:pPr algn="ctr"/>
                          <a:r>
                            <a:rPr kumimoji="1" lang="ja-JP" altLang="en-US" b="0" dirty="0">
                              <a:solidFill>
                                <a:schemeClr val="tx1"/>
                              </a:solidFill>
                            </a:rPr>
                            <a:t>血液型</a:t>
                          </a:r>
                        </a:p>
                      </a:txBody>
                      <a:tcPr/>
                    </a:tc>
                    <a:tc>
                      <a:txBody>
                        <a:bodyPr/>
                        <a:lstStyle/>
                        <a:p>
                          <a:pPr algn="ctr"/>
                          <a:r>
                            <a:rPr kumimoji="1" lang="en-US" altLang="ja-JP" b="0" dirty="0">
                              <a:solidFill>
                                <a:schemeClr val="tx1"/>
                              </a:solidFill>
                            </a:rPr>
                            <a:t>A</a:t>
                          </a:r>
                          <a:r>
                            <a:rPr kumimoji="1" lang="ja-JP" altLang="en-US" b="0" dirty="0">
                              <a:solidFill>
                                <a:schemeClr val="tx1"/>
                              </a:solidFill>
                            </a:rPr>
                            <a:t>型</a:t>
                          </a:r>
                        </a:p>
                      </a:txBody>
                      <a:tcPr/>
                    </a:tc>
                    <a:tc>
                      <a:txBody>
                        <a:bodyPr/>
                        <a:lstStyle/>
                        <a:p>
                          <a:pPr algn="ctr"/>
                          <a:r>
                            <a:rPr kumimoji="1" lang="en-US" altLang="ja-JP" b="0" dirty="0">
                              <a:solidFill>
                                <a:schemeClr val="tx1"/>
                              </a:solidFill>
                            </a:rPr>
                            <a:t>B</a:t>
                          </a:r>
                          <a:r>
                            <a:rPr kumimoji="1" lang="ja-JP" altLang="en-US" b="0" dirty="0">
                              <a:solidFill>
                                <a:schemeClr val="tx1"/>
                              </a:solidFill>
                            </a:rPr>
                            <a:t>型</a:t>
                          </a:r>
                        </a:p>
                      </a:txBody>
                      <a:tcPr/>
                    </a:tc>
                    <a:tc>
                      <a:txBody>
                        <a:bodyPr/>
                        <a:lstStyle/>
                        <a:p>
                          <a:pPr algn="ctr"/>
                          <a:r>
                            <a:rPr kumimoji="1" lang="en-US" altLang="ja-JP" b="0" dirty="0">
                              <a:solidFill>
                                <a:schemeClr val="tx1"/>
                              </a:solidFill>
                            </a:rPr>
                            <a:t>O</a:t>
                          </a:r>
                          <a:r>
                            <a:rPr kumimoji="1" lang="ja-JP" altLang="en-US" b="0" dirty="0">
                              <a:solidFill>
                                <a:schemeClr val="tx1"/>
                              </a:solidFill>
                            </a:rPr>
                            <a:t>型</a:t>
                          </a:r>
                        </a:p>
                      </a:txBody>
                      <a:tcPr/>
                    </a:tc>
                    <a:tc>
                      <a:txBody>
                        <a:bodyPr/>
                        <a:lstStyle/>
                        <a:p>
                          <a:pPr algn="ctr"/>
                          <a:r>
                            <a:rPr kumimoji="1" lang="en-US" altLang="ja-JP" b="0" dirty="0">
                              <a:solidFill>
                                <a:schemeClr val="tx1"/>
                              </a:solidFill>
                            </a:rPr>
                            <a:t>AB</a:t>
                          </a:r>
                          <a:r>
                            <a:rPr kumimoji="1" lang="ja-JP" altLang="en-US" b="0" dirty="0">
                              <a:solidFill>
                                <a:schemeClr val="tx1"/>
                              </a:solidFill>
                            </a:rPr>
                            <a:t>型</a:t>
                          </a:r>
                        </a:p>
                      </a:txBody>
                      <a:tcPr/>
                    </a:tc>
                    <a:tc>
                      <a:txBody>
                        <a:bodyPr/>
                        <a:lstStyle/>
                        <a:p>
                          <a:pPr algn="ctr"/>
                          <a:r>
                            <a:rPr kumimoji="1" lang="ja-JP" altLang="en-US" b="0" dirty="0">
                              <a:solidFill>
                                <a:schemeClr val="tx1"/>
                              </a:solidFill>
                            </a:rPr>
                            <a:t>計</a:t>
                          </a:r>
                        </a:p>
                      </a:txBody>
                      <a:tcPr/>
                    </a:tc>
                    <a:extLst>
                      <a:ext uri="{0D108BD9-81ED-4DB2-BD59-A6C34878D82A}">
                        <a16:rowId xmlns:a16="http://schemas.microsoft.com/office/drawing/2014/main" val="1730552644"/>
                      </a:ext>
                    </a:extLst>
                  </a:tr>
                  <a:tr h="370840">
                    <a:tc>
                      <a:txBody>
                        <a:bodyPr/>
                        <a:lstStyle/>
                        <a:p>
                          <a:pPr algn="ctr"/>
                          <a:r>
                            <a:rPr kumimoji="1" lang="ja-JP" altLang="en-US" b="0" dirty="0">
                              <a:solidFill>
                                <a:schemeClr val="tx1"/>
                              </a:solidFill>
                            </a:rPr>
                            <a:t>男性</a:t>
                          </a:r>
                        </a:p>
                      </a:txBody>
                      <a:tcPr/>
                    </a:tc>
                    <a:tc>
                      <a:txBody>
                        <a:bodyPr/>
                        <a:lstStyle/>
                        <a:p>
                          <a:pPr algn="ctr"/>
                          <a14:m>
                            <m:oMathPara xmlns:m="http://schemas.openxmlformats.org/officeDocument/2006/math">
                              <m:oMathParaPr>
                                <m:jc m:val="centerGroup"/>
                              </m:oMathParaPr>
                              <m:oMath xmlns:m="http://schemas.openxmlformats.org/officeDocument/2006/math">
                                <m:f>
                                  <m:fPr>
                                    <m:ctrlPr>
                                      <a:rPr kumimoji="1" lang="en-US" altLang="ja-JP" b="0" i="1" smtClean="0">
                                        <a:solidFill>
                                          <a:schemeClr val="tx1"/>
                                        </a:solidFill>
                                        <a:latin typeface="Cambria Math" panose="02040503050406030204" pitchFamily="18" charset="0"/>
                                      </a:rPr>
                                    </m:ctrlPr>
                                  </m:fPr>
                                  <m:num>
                                    <m:sSup>
                                      <m:sSupPr>
                                        <m:ctrlPr>
                                          <a:rPr kumimoji="1" lang="en-US" altLang="ja-JP" b="0" i="1" smtClean="0">
                                            <a:solidFill>
                                              <a:schemeClr val="tx1"/>
                                            </a:solidFill>
                                            <a:latin typeface="Cambria Math" panose="02040503050406030204" pitchFamily="18" charset="0"/>
                                          </a:rPr>
                                        </m:ctrlPr>
                                      </m:sSupPr>
                                      <m:e>
                                        <m:r>
                                          <a:rPr kumimoji="1" lang="en-US" altLang="ja-JP" b="0" i="1" smtClean="0">
                                            <a:solidFill>
                                              <a:schemeClr val="tx1"/>
                                            </a:solidFill>
                                            <a:latin typeface="Cambria Math" panose="02040503050406030204" pitchFamily="18" charset="0"/>
                                          </a:rPr>
                                          <m:t>(55 −4</m:t>
                                        </m:r>
                                        <m:r>
                                          <a:rPr kumimoji="1" lang="en-US" altLang="ja-JP" b="0" i="1" smtClean="0">
                                            <a:solidFill>
                                              <a:schemeClr val="tx1"/>
                                            </a:solidFill>
                                            <a:latin typeface="Cambria Math" panose="02040503050406030204" pitchFamily="18" charset="0"/>
                                          </a:rPr>
                                          <m:t>7.5</m:t>
                                        </m:r>
                                        <m:r>
                                          <a:rPr kumimoji="1" lang="en-US" altLang="ja-JP" b="0" i="1" smtClean="0">
                                            <a:solidFill>
                                              <a:schemeClr val="tx1"/>
                                            </a:solidFill>
                                            <a:latin typeface="Cambria Math" panose="02040503050406030204" pitchFamily="18" charset="0"/>
                                          </a:rPr>
                                          <m:t>)</m:t>
                                        </m:r>
                                      </m:e>
                                      <m:sup>
                                        <m:r>
                                          <a:rPr kumimoji="1" lang="en-US" altLang="ja-JP" b="0" i="1" smtClean="0">
                                            <a:solidFill>
                                              <a:schemeClr val="tx1"/>
                                            </a:solidFill>
                                            <a:latin typeface="Cambria Math" panose="02040503050406030204" pitchFamily="18" charset="0"/>
                                          </a:rPr>
                                          <m:t>2</m:t>
                                        </m:r>
                                      </m:sup>
                                    </m:sSup>
                                  </m:num>
                                  <m:den>
                                    <m:r>
                                      <a:rPr kumimoji="1" lang="en-US" altLang="ja-JP" b="0" i="1" smtClean="0">
                                        <a:solidFill>
                                          <a:schemeClr val="tx1"/>
                                        </a:solidFill>
                                        <a:latin typeface="Cambria Math" panose="02040503050406030204" pitchFamily="18" charset="0"/>
                                      </a:rPr>
                                      <m:t>4</m:t>
                                    </m:r>
                                    <m:r>
                                      <a:rPr kumimoji="1" lang="en-US" altLang="ja-JP" b="0" i="1" smtClean="0">
                                        <a:solidFill>
                                          <a:schemeClr val="tx1"/>
                                        </a:solidFill>
                                        <a:latin typeface="Cambria Math" panose="02040503050406030204" pitchFamily="18" charset="0"/>
                                      </a:rPr>
                                      <m:t>7.5</m:t>
                                    </m:r>
                                  </m:den>
                                </m:f>
                              </m:oMath>
                            </m:oMathPara>
                          </a14:m>
                          <a:endParaRPr kumimoji="1" lang="ja-JP" altLang="en-US" b="0" dirty="0">
                            <a:solidFill>
                              <a:schemeClr val="tx1"/>
                            </a:solidFill>
                          </a:endParaRPr>
                        </a:p>
                      </a:txBody>
                      <a:tcPr/>
                    </a:tc>
                    <a:tc>
                      <a:txBody>
                        <a:bodyPr/>
                        <a:lstStyle/>
                        <a:p>
                          <a:pPr algn="ctr"/>
                          <a14:m>
                            <m:oMathPara xmlns:m="http://schemas.openxmlformats.org/officeDocument/2006/math">
                              <m:oMathParaPr>
                                <m:jc m:val="centerGroup"/>
                              </m:oMathParaPr>
                              <m:oMath xmlns:m="http://schemas.openxmlformats.org/officeDocument/2006/math">
                                <m:f>
                                  <m:fPr>
                                    <m:ctrlPr>
                                      <a:rPr kumimoji="1" lang="en-US" altLang="ja-JP" b="0" i="1" smtClean="0">
                                        <a:solidFill>
                                          <a:schemeClr val="tx1"/>
                                        </a:solidFill>
                                        <a:latin typeface="Cambria Math" panose="02040503050406030204" pitchFamily="18" charset="0"/>
                                      </a:rPr>
                                    </m:ctrlPr>
                                  </m:fPr>
                                  <m:num>
                                    <m:sSup>
                                      <m:sSupPr>
                                        <m:ctrlPr>
                                          <a:rPr kumimoji="1" lang="en-US" altLang="ja-JP" b="0" i="1" smtClean="0">
                                            <a:solidFill>
                                              <a:schemeClr val="tx1"/>
                                            </a:solidFill>
                                            <a:latin typeface="Cambria Math" panose="02040503050406030204" pitchFamily="18" charset="0"/>
                                          </a:rPr>
                                        </m:ctrlPr>
                                      </m:sSupPr>
                                      <m:e>
                                        <m:r>
                                          <a:rPr kumimoji="1" lang="en-US" altLang="ja-JP" b="0" i="1" smtClean="0">
                                            <a:solidFill>
                                              <a:schemeClr val="tx1"/>
                                            </a:solidFill>
                                            <a:latin typeface="Cambria Math" panose="02040503050406030204" pitchFamily="18" charset="0"/>
                                          </a:rPr>
                                          <m:t>(</m:t>
                                        </m:r>
                                        <m:r>
                                          <a:rPr kumimoji="1" lang="en-US" altLang="ja-JP" b="0" i="1" smtClean="0">
                                            <a:solidFill>
                                              <a:schemeClr val="tx1"/>
                                            </a:solidFill>
                                            <a:latin typeface="Cambria Math" panose="02040503050406030204" pitchFamily="18" charset="0"/>
                                          </a:rPr>
                                          <m:t>22</m:t>
                                        </m:r>
                                        <m:r>
                                          <a:rPr kumimoji="1" lang="en-US" altLang="ja-JP" b="0" i="1" smtClean="0">
                                            <a:solidFill>
                                              <a:schemeClr val="tx1"/>
                                            </a:solidFill>
                                            <a:latin typeface="Cambria Math" panose="02040503050406030204" pitchFamily="18" charset="0"/>
                                          </a:rPr>
                                          <m:t> −</m:t>
                                        </m:r>
                                        <m:r>
                                          <a:rPr kumimoji="1" lang="en-US" altLang="ja-JP" b="0" i="1" smtClean="0">
                                            <a:solidFill>
                                              <a:schemeClr val="tx1"/>
                                            </a:solidFill>
                                            <a:latin typeface="Cambria Math" panose="02040503050406030204" pitchFamily="18" charset="0"/>
                                          </a:rPr>
                                          <m:t>27</m:t>
                                        </m:r>
                                        <m:r>
                                          <a:rPr kumimoji="1" lang="en-US" altLang="ja-JP" b="0" i="1" smtClean="0">
                                            <a:solidFill>
                                              <a:schemeClr val="tx1"/>
                                            </a:solidFill>
                                            <a:latin typeface="Cambria Math" panose="02040503050406030204" pitchFamily="18" charset="0"/>
                                          </a:rPr>
                                          <m:t>)</m:t>
                                        </m:r>
                                      </m:e>
                                      <m:sup>
                                        <m:r>
                                          <a:rPr kumimoji="1" lang="en-US" altLang="ja-JP" b="0" i="1" smtClean="0">
                                            <a:solidFill>
                                              <a:schemeClr val="tx1"/>
                                            </a:solidFill>
                                            <a:latin typeface="Cambria Math" panose="02040503050406030204" pitchFamily="18" charset="0"/>
                                          </a:rPr>
                                          <m:t>2</m:t>
                                        </m:r>
                                      </m:sup>
                                    </m:sSup>
                                  </m:num>
                                  <m:den>
                                    <m:r>
                                      <a:rPr kumimoji="1" lang="en-US" altLang="ja-JP" b="0" i="1" smtClean="0">
                                        <a:solidFill>
                                          <a:schemeClr val="tx1"/>
                                        </a:solidFill>
                                        <a:latin typeface="Cambria Math" panose="02040503050406030204" pitchFamily="18" charset="0"/>
                                      </a:rPr>
                                      <m:t>27</m:t>
                                    </m:r>
                                  </m:den>
                                </m:f>
                              </m:oMath>
                            </m:oMathPara>
                          </a14:m>
                          <a:endParaRPr kumimoji="1" lang="ja-JP" altLang="en-US" b="0" dirty="0">
                            <a:solidFill>
                              <a:schemeClr val="tx1"/>
                            </a:solidFill>
                          </a:endParaRPr>
                        </a:p>
                      </a:txBody>
                      <a:tcPr/>
                    </a:tc>
                    <a:tc>
                      <a:txBody>
                        <a:bodyPr/>
                        <a:lstStyle/>
                        <a:p>
                          <a:pPr algn="ctr"/>
                          <a14:m>
                            <m:oMathPara xmlns:m="http://schemas.openxmlformats.org/officeDocument/2006/math">
                              <m:oMathParaPr>
                                <m:jc m:val="centerGroup"/>
                              </m:oMathParaPr>
                              <m:oMath xmlns:m="http://schemas.openxmlformats.org/officeDocument/2006/math">
                                <m:f>
                                  <m:fPr>
                                    <m:ctrlPr>
                                      <a:rPr kumimoji="1" lang="en-US" altLang="ja-JP" b="0" i="1" smtClean="0">
                                        <a:solidFill>
                                          <a:schemeClr val="tx1"/>
                                        </a:solidFill>
                                        <a:latin typeface="Cambria Math" panose="02040503050406030204" pitchFamily="18" charset="0"/>
                                      </a:rPr>
                                    </m:ctrlPr>
                                  </m:fPr>
                                  <m:num>
                                    <m:sSup>
                                      <m:sSupPr>
                                        <m:ctrlPr>
                                          <a:rPr kumimoji="1" lang="en-US" altLang="ja-JP" b="0" i="1" smtClean="0">
                                            <a:solidFill>
                                              <a:schemeClr val="tx1"/>
                                            </a:solidFill>
                                            <a:latin typeface="Cambria Math" panose="02040503050406030204" pitchFamily="18" charset="0"/>
                                          </a:rPr>
                                        </m:ctrlPr>
                                      </m:sSupPr>
                                      <m:e>
                                        <m:r>
                                          <a:rPr kumimoji="1" lang="en-US" altLang="ja-JP" b="0" i="1" smtClean="0">
                                            <a:solidFill>
                                              <a:schemeClr val="tx1"/>
                                            </a:solidFill>
                                            <a:latin typeface="Cambria Math" panose="02040503050406030204" pitchFamily="18" charset="0"/>
                                          </a:rPr>
                                          <m:t>(</m:t>
                                        </m:r>
                                        <m:r>
                                          <a:rPr kumimoji="1" lang="en-US" altLang="ja-JP" b="0" i="1" smtClean="0">
                                            <a:solidFill>
                                              <a:schemeClr val="tx1"/>
                                            </a:solidFill>
                                            <a:latin typeface="Cambria Math" panose="02040503050406030204" pitchFamily="18" charset="0"/>
                                          </a:rPr>
                                          <m:t>16</m:t>
                                        </m:r>
                                        <m:r>
                                          <a:rPr kumimoji="1" lang="en-US" altLang="ja-JP" b="0" i="1" smtClean="0">
                                            <a:solidFill>
                                              <a:schemeClr val="tx1"/>
                                            </a:solidFill>
                                            <a:latin typeface="Cambria Math" panose="02040503050406030204" pitchFamily="18" charset="0"/>
                                          </a:rPr>
                                          <m:t> −</m:t>
                                        </m:r>
                                        <m:r>
                                          <a:rPr kumimoji="1" lang="en-US" altLang="ja-JP" b="0" i="1" smtClean="0">
                                            <a:solidFill>
                                              <a:schemeClr val="tx1"/>
                                            </a:solidFill>
                                            <a:latin typeface="Cambria Math" panose="02040503050406030204" pitchFamily="18" charset="0"/>
                                          </a:rPr>
                                          <m:t>2</m:t>
                                        </m:r>
                                        <m:r>
                                          <a:rPr kumimoji="1" lang="en-US" altLang="ja-JP" b="0" i="1" smtClean="0">
                                            <a:solidFill>
                                              <a:schemeClr val="tx1"/>
                                            </a:solidFill>
                                            <a:latin typeface="Cambria Math" panose="02040503050406030204" pitchFamily="18" charset="0"/>
                                          </a:rPr>
                                          <m:t>0)</m:t>
                                        </m:r>
                                      </m:e>
                                      <m:sup>
                                        <m:r>
                                          <a:rPr kumimoji="1" lang="en-US" altLang="ja-JP" b="0" i="1" smtClean="0">
                                            <a:solidFill>
                                              <a:schemeClr val="tx1"/>
                                            </a:solidFill>
                                            <a:latin typeface="Cambria Math" panose="02040503050406030204" pitchFamily="18" charset="0"/>
                                          </a:rPr>
                                          <m:t>2</m:t>
                                        </m:r>
                                      </m:sup>
                                    </m:sSup>
                                  </m:num>
                                  <m:den>
                                    <m:r>
                                      <a:rPr kumimoji="1" lang="en-US" altLang="ja-JP" b="0" i="1" smtClean="0">
                                        <a:solidFill>
                                          <a:schemeClr val="tx1"/>
                                        </a:solidFill>
                                        <a:latin typeface="Cambria Math" panose="02040503050406030204" pitchFamily="18" charset="0"/>
                                      </a:rPr>
                                      <m:t>2</m:t>
                                    </m:r>
                                    <m:r>
                                      <a:rPr kumimoji="1" lang="en-US" altLang="ja-JP" b="0" i="1" smtClean="0">
                                        <a:solidFill>
                                          <a:schemeClr val="tx1"/>
                                        </a:solidFill>
                                        <a:latin typeface="Cambria Math" panose="02040503050406030204" pitchFamily="18" charset="0"/>
                                      </a:rPr>
                                      <m:t>0</m:t>
                                    </m:r>
                                  </m:den>
                                </m:f>
                              </m:oMath>
                            </m:oMathPara>
                          </a14:m>
                          <a:endParaRPr kumimoji="1" lang="ja-JP" altLang="en-US" b="0" dirty="0">
                            <a:solidFill>
                              <a:schemeClr val="tx1"/>
                            </a:solidFill>
                          </a:endParaRPr>
                        </a:p>
                      </a:txBody>
                      <a:tcPr/>
                    </a:tc>
                    <a:tc>
                      <a:txBody>
                        <a:bodyPr/>
                        <a:lstStyle/>
                        <a:p>
                          <a:pPr algn="ctr"/>
                          <a14:m>
                            <m:oMathPara xmlns:m="http://schemas.openxmlformats.org/officeDocument/2006/math">
                              <m:oMathParaPr>
                                <m:jc m:val="centerGroup"/>
                              </m:oMathParaPr>
                              <m:oMath xmlns:m="http://schemas.openxmlformats.org/officeDocument/2006/math">
                                <m:f>
                                  <m:fPr>
                                    <m:ctrlPr>
                                      <a:rPr kumimoji="1" lang="en-US" altLang="ja-JP" b="0" i="1" smtClean="0">
                                        <a:solidFill>
                                          <a:schemeClr val="tx1"/>
                                        </a:solidFill>
                                        <a:latin typeface="Cambria Math" panose="02040503050406030204" pitchFamily="18" charset="0"/>
                                      </a:rPr>
                                    </m:ctrlPr>
                                  </m:fPr>
                                  <m:num>
                                    <m:sSup>
                                      <m:sSupPr>
                                        <m:ctrlPr>
                                          <a:rPr kumimoji="1" lang="en-US" altLang="ja-JP" b="0" i="1" smtClean="0">
                                            <a:solidFill>
                                              <a:schemeClr val="tx1"/>
                                            </a:solidFill>
                                            <a:latin typeface="Cambria Math" panose="02040503050406030204" pitchFamily="18" charset="0"/>
                                          </a:rPr>
                                        </m:ctrlPr>
                                      </m:sSupPr>
                                      <m:e>
                                        <m:r>
                                          <a:rPr kumimoji="1" lang="en-US" altLang="ja-JP" b="0" i="1" smtClean="0">
                                            <a:solidFill>
                                              <a:schemeClr val="tx1"/>
                                            </a:solidFill>
                                            <a:latin typeface="Cambria Math" panose="02040503050406030204" pitchFamily="18" charset="0"/>
                                          </a:rPr>
                                          <m:t>(</m:t>
                                        </m:r>
                                        <m:r>
                                          <a:rPr kumimoji="1" lang="en-US" altLang="ja-JP" b="0" i="1" smtClean="0">
                                            <a:solidFill>
                                              <a:schemeClr val="tx1"/>
                                            </a:solidFill>
                                            <a:latin typeface="Cambria Math" panose="02040503050406030204" pitchFamily="18" charset="0"/>
                                          </a:rPr>
                                          <m:t>7</m:t>
                                        </m:r>
                                        <m:r>
                                          <a:rPr kumimoji="1" lang="en-US" altLang="ja-JP" b="0" i="1" smtClean="0">
                                            <a:solidFill>
                                              <a:schemeClr val="tx1"/>
                                            </a:solidFill>
                                            <a:latin typeface="Cambria Math" panose="02040503050406030204" pitchFamily="18" charset="0"/>
                                          </a:rPr>
                                          <m:t> −</m:t>
                                        </m:r>
                                        <m:r>
                                          <a:rPr kumimoji="1" lang="en-US" altLang="ja-JP" b="0" i="1" smtClean="0">
                                            <a:solidFill>
                                              <a:schemeClr val="tx1"/>
                                            </a:solidFill>
                                            <a:latin typeface="Cambria Math" panose="02040503050406030204" pitchFamily="18" charset="0"/>
                                          </a:rPr>
                                          <m:t>5.5</m:t>
                                        </m:r>
                                        <m:r>
                                          <a:rPr kumimoji="1" lang="en-US" altLang="ja-JP" b="0" i="1" smtClean="0">
                                            <a:solidFill>
                                              <a:schemeClr val="tx1"/>
                                            </a:solidFill>
                                            <a:latin typeface="Cambria Math" panose="02040503050406030204" pitchFamily="18" charset="0"/>
                                          </a:rPr>
                                          <m:t>)</m:t>
                                        </m:r>
                                      </m:e>
                                      <m:sup>
                                        <m:r>
                                          <a:rPr kumimoji="1" lang="en-US" altLang="ja-JP" b="0" i="1" smtClean="0">
                                            <a:solidFill>
                                              <a:schemeClr val="tx1"/>
                                            </a:solidFill>
                                            <a:latin typeface="Cambria Math" panose="02040503050406030204" pitchFamily="18" charset="0"/>
                                          </a:rPr>
                                          <m:t>2</m:t>
                                        </m:r>
                                      </m:sup>
                                    </m:sSup>
                                  </m:num>
                                  <m:den>
                                    <m:r>
                                      <a:rPr kumimoji="1" lang="en-US" altLang="ja-JP" b="0" i="1" smtClean="0">
                                        <a:solidFill>
                                          <a:schemeClr val="tx1"/>
                                        </a:solidFill>
                                        <a:latin typeface="Cambria Math" panose="02040503050406030204" pitchFamily="18" charset="0"/>
                                      </a:rPr>
                                      <m:t>5.5</m:t>
                                    </m:r>
                                  </m:den>
                                </m:f>
                              </m:oMath>
                            </m:oMathPara>
                          </a14:m>
                          <a:endParaRPr kumimoji="1" lang="ja-JP" altLang="en-US" b="0" dirty="0">
                            <a:solidFill>
                              <a:schemeClr val="tx1"/>
                            </a:solidFill>
                          </a:endParaRPr>
                        </a:p>
                      </a:txBody>
                      <a:tcPr/>
                    </a:tc>
                    <a:tc>
                      <a:txBody>
                        <a:bodyPr/>
                        <a:lstStyle/>
                        <a:p>
                          <a:pPr algn="ctr"/>
                          <a:r>
                            <a:rPr kumimoji="1" lang="en-US" altLang="ja-JP" b="0" dirty="0">
                              <a:solidFill>
                                <a:schemeClr val="tx1"/>
                              </a:solidFill>
                            </a:rPr>
                            <a:t>100</a:t>
                          </a:r>
                          <a:endParaRPr kumimoji="1" lang="ja-JP" altLang="en-US" b="0" dirty="0">
                            <a:solidFill>
                              <a:schemeClr val="tx1"/>
                            </a:solidFill>
                          </a:endParaRPr>
                        </a:p>
                      </a:txBody>
                      <a:tcPr/>
                    </a:tc>
                    <a:extLst>
                      <a:ext uri="{0D108BD9-81ED-4DB2-BD59-A6C34878D82A}">
                        <a16:rowId xmlns:a16="http://schemas.microsoft.com/office/drawing/2014/main" val="722304214"/>
                      </a:ext>
                    </a:extLst>
                  </a:tr>
                  <a:tr h="370840">
                    <a:tc>
                      <a:txBody>
                        <a:bodyPr/>
                        <a:lstStyle/>
                        <a:p>
                          <a:pPr algn="ctr"/>
                          <a:r>
                            <a:rPr kumimoji="1" lang="ja-JP" altLang="en-US" b="0" dirty="0">
                              <a:solidFill>
                                <a:schemeClr val="tx1"/>
                              </a:solidFill>
                            </a:rPr>
                            <a:t>女性</a:t>
                          </a:r>
                        </a:p>
                      </a:txBody>
                      <a:tcPr/>
                    </a:tc>
                    <a:tc>
                      <a:txBody>
                        <a:bodyPr/>
                        <a:lstStyle/>
                        <a:p>
                          <a:pPr algn="ctr"/>
                          <a14:m>
                            <m:oMathPara xmlns:m="http://schemas.openxmlformats.org/officeDocument/2006/math">
                              <m:oMathParaPr>
                                <m:jc m:val="centerGroup"/>
                              </m:oMathParaPr>
                              <m:oMath xmlns:m="http://schemas.openxmlformats.org/officeDocument/2006/math">
                                <m:f>
                                  <m:fPr>
                                    <m:ctrlPr>
                                      <a:rPr kumimoji="1" lang="en-US" altLang="ja-JP" b="0" i="1" smtClean="0">
                                        <a:solidFill>
                                          <a:schemeClr val="tx1"/>
                                        </a:solidFill>
                                        <a:latin typeface="Cambria Math" panose="02040503050406030204" pitchFamily="18" charset="0"/>
                                      </a:rPr>
                                    </m:ctrlPr>
                                  </m:fPr>
                                  <m:num>
                                    <m:sSup>
                                      <m:sSupPr>
                                        <m:ctrlPr>
                                          <a:rPr kumimoji="1" lang="en-US" altLang="ja-JP" b="0" i="1" smtClean="0">
                                            <a:solidFill>
                                              <a:schemeClr val="tx1"/>
                                            </a:solidFill>
                                            <a:latin typeface="Cambria Math" panose="02040503050406030204" pitchFamily="18" charset="0"/>
                                          </a:rPr>
                                        </m:ctrlPr>
                                      </m:sSupPr>
                                      <m:e>
                                        <m:r>
                                          <a:rPr kumimoji="1" lang="en-US" altLang="ja-JP" b="0" i="1" smtClean="0">
                                            <a:solidFill>
                                              <a:schemeClr val="tx1"/>
                                            </a:solidFill>
                                            <a:latin typeface="Cambria Math" panose="02040503050406030204" pitchFamily="18" charset="0"/>
                                          </a:rPr>
                                          <m:t>(</m:t>
                                        </m:r>
                                        <m:r>
                                          <a:rPr kumimoji="1" lang="en-US" altLang="ja-JP" b="0" i="1" smtClean="0">
                                            <a:solidFill>
                                              <a:schemeClr val="tx1"/>
                                            </a:solidFill>
                                            <a:latin typeface="Cambria Math" panose="02040503050406030204" pitchFamily="18" charset="0"/>
                                          </a:rPr>
                                          <m:t>40</m:t>
                                        </m:r>
                                        <m:r>
                                          <a:rPr kumimoji="1" lang="en-US" altLang="ja-JP" b="0" i="1" smtClean="0">
                                            <a:solidFill>
                                              <a:schemeClr val="tx1"/>
                                            </a:solidFill>
                                            <a:latin typeface="Cambria Math" panose="02040503050406030204" pitchFamily="18" charset="0"/>
                                          </a:rPr>
                                          <m:t> −4</m:t>
                                        </m:r>
                                        <m:r>
                                          <a:rPr kumimoji="1" lang="en-US" altLang="ja-JP" b="0" i="1" smtClean="0">
                                            <a:solidFill>
                                              <a:schemeClr val="tx1"/>
                                            </a:solidFill>
                                            <a:latin typeface="Cambria Math" panose="02040503050406030204" pitchFamily="18" charset="0"/>
                                          </a:rPr>
                                          <m:t>7.5</m:t>
                                        </m:r>
                                        <m:r>
                                          <a:rPr kumimoji="1" lang="en-US" altLang="ja-JP" b="0" i="1" smtClean="0">
                                            <a:solidFill>
                                              <a:schemeClr val="tx1"/>
                                            </a:solidFill>
                                            <a:latin typeface="Cambria Math" panose="02040503050406030204" pitchFamily="18" charset="0"/>
                                          </a:rPr>
                                          <m:t>)</m:t>
                                        </m:r>
                                      </m:e>
                                      <m:sup>
                                        <m:r>
                                          <a:rPr kumimoji="1" lang="en-US" altLang="ja-JP" b="0" i="1" smtClean="0">
                                            <a:solidFill>
                                              <a:schemeClr val="tx1"/>
                                            </a:solidFill>
                                            <a:latin typeface="Cambria Math" panose="02040503050406030204" pitchFamily="18" charset="0"/>
                                          </a:rPr>
                                          <m:t>2</m:t>
                                        </m:r>
                                      </m:sup>
                                    </m:sSup>
                                  </m:num>
                                  <m:den>
                                    <m:r>
                                      <a:rPr kumimoji="1" lang="en-US" altLang="ja-JP" b="0" i="1" smtClean="0">
                                        <a:solidFill>
                                          <a:schemeClr val="tx1"/>
                                        </a:solidFill>
                                        <a:latin typeface="Cambria Math" panose="02040503050406030204" pitchFamily="18" charset="0"/>
                                      </a:rPr>
                                      <m:t>4</m:t>
                                    </m:r>
                                    <m:r>
                                      <a:rPr kumimoji="1" lang="en-US" altLang="ja-JP" b="0" i="1" smtClean="0">
                                        <a:solidFill>
                                          <a:schemeClr val="tx1"/>
                                        </a:solidFill>
                                        <a:latin typeface="Cambria Math" panose="02040503050406030204" pitchFamily="18" charset="0"/>
                                      </a:rPr>
                                      <m:t>7.5</m:t>
                                    </m:r>
                                  </m:den>
                                </m:f>
                              </m:oMath>
                            </m:oMathPara>
                          </a14:m>
                          <a:endParaRPr kumimoji="1" lang="ja-JP" altLang="en-US" b="0" dirty="0">
                            <a:solidFill>
                              <a:schemeClr val="tx1"/>
                            </a:solidFill>
                          </a:endParaRPr>
                        </a:p>
                      </a:txBody>
                      <a:tcPr/>
                    </a:tc>
                    <a:tc>
                      <a:txBody>
                        <a:bodyPr/>
                        <a:lstStyle/>
                        <a:p>
                          <a:pPr algn="ctr"/>
                          <a14:m>
                            <m:oMathPara xmlns:m="http://schemas.openxmlformats.org/officeDocument/2006/math">
                              <m:oMathParaPr>
                                <m:jc m:val="centerGroup"/>
                              </m:oMathParaPr>
                              <m:oMath xmlns:m="http://schemas.openxmlformats.org/officeDocument/2006/math">
                                <m:f>
                                  <m:fPr>
                                    <m:ctrlPr>
                                      <a:rPr kumimoji="1" lang="en-US" altLang="ja-JP" b="0" i="1" smtClean="0">
                                        <a:solidFill>
                                          <a:schemeClr val="tx1"/>
                                        </a:solidFill>
                                        <a:latin typeface="Cambria Math" panose="02040503050406030204" pitchFamily="18" charset="0"/>
                                      </a:rPr>
                                    </m:ctrlPr>
                                  </m:fPr>
                                  <m:num>
                                    <m:sSup>
                                      <m:sSupPr>
                                        <m:ctrlPr>
                                          <a:rPr kumimoji="1" lang="en-US" altLang="ja-JP" b="0" i="1" smtClean="0">
                                            <a:solidFill>
                                              <a:schemeClr val="tx1"/>
                                            </a:solidFill>
                                            <a:latin typeface="Cambria Math" panose="02040503050406030204" pitchFamily="18" charset="0"/>
                                          </a:rPr>
                                        </m:ctrlPr>
                                      </m:sSupPr>
                                      <m:e>
                                        <m:r>
                                          <a:rPr kumimoji="1" lang="en-US" altLang="ja-JP" b="0" i="1" smtClean="0">
                                            <a:solidFill>
                                              <a:schemeClr val="tx1"/>
                                            </a:solidFill>
                                            <a:latin typeface="Cambria Math" panose="02040503050406030204" pitchFamily="18" charset="0"/>
                                          </a:rPr>
                                          <m:t>(</m:t>
                                        </m:r>
                                        <m:r>
                                          <a:rPr kumimoji="1" lang="en-US" altLang="ja-JP" b="0" i="1" smtClean="0">
                                            <a:solidFill>
                                              <a:schemeClr val="tx1"/>
                                            </a:solidFill>
                                            <a:latin typeface="Cambria Math" panose="02040503050406030204" pitchFamily="18" charset="0"/>
                                          </a:rPr>
                                          <m:t>32</m:t>
                                        </m:r>
                                        <m:r>
                                          <a:rPr kumimoji="1" lang="en-US" altLang="ja-JP" b="0" i="1" smtClean="0">
                                            <a:solidFill>
                                              <a:schemeClr val="tx1"/>
                                            </a:solidFill>
                                            <a:latin typeface="Cambria Math" panose="02040503050406030204" pitchFamily="18" charset="0"/>
                                          </a:rPr>
                                          <m:t> −</m:t>
                                        </m:r>
                                        <m:r>
                                          <a:rPr kumimoji="1" lang="en-US" altLang="ja-JP" b="0" i="1" smtClean="0">
                                            <a:solidFill>
                                              <a:schemeClr val="tx1"/>
                                            </a:solidFill>
                                            <a:latin typeface="Cambria Math" panose="02040503050406030204" pitchFamily="18" charset="0"/>
                                          </a:rPr>
                                          <m:t>27</m:t>
                                        </m:r>
                                        <m:r>
                                          <a:rPr kumimoji="1" lang="en-US" altLang="ja-JP" b="0" i="1" smtClean="0">
                                            <a:solidFill>
                                              <a:schemeClr val="tx1"/>
                                            </a:solidFill>
                                            <a:latin typeface="Cambria Math" panose="02040503050406030204" pitchFamily="18" charset="0"/>
                                          </a:rPr>
                                          <m:t>)</m:t>
                                        </m:r>
                                      </m:e>
                                      <m:sup>
                                        <m:r>
                                          <a:rPr kumimoji="1" lang="en-US" altLang="ja-JP" b="0" i="1" smtClean="0">
                                            <a:solidFill>
                                              <a:schemeClr val="tx1"/>
                                            </a:solidFill>
                                            <a:latin typeface="Cambria Math" panose="02040503050406030204" pitchFamily="18" charset="0"/>
                                          </a:rPr>
                                          <m:t>2</m:t>
                                        </m:r>
                                      </m:sup>
                                    </m:sSup>
                                  </m:num>
                                  <m:den>
                                    <m:r>
                                      <a:rPr kumimoji="1" lang="en-US" altLang="ja-JP" b="0" i="1" smtClean="0">
                                        <a:solidFill>
                                          <a:schemeClr val="tx1"/>
                                        </a:solidFill>
                                        <a:latin typeface="Cambria Math" panose="02040503050406030204" pitchFamily="18" charset="0"/>
                                      </a:rPr>
                                      <m:t>27</m:t>
                                    </m:r>
                                  </m:den>
                                </m:f>
                              </m:oMath>
                            </m:oMathPara>
                          </a14:m>
                          <a:endParaRPr kumimoji="1" lang="ja-JP" altLang="en-US" b="0" dirty="0">
                            <a:solidFill>
                              <a:schemeClr val="tx1"/>
                            </a:solidFill>
                          </a:endParaRPr>
                        </a:p>
                      </a:txBody>
                      <a:tcPr/>
                    </a:tc>
                    <a:tc>
                      <a:txBody>
                        <a:bodyPr/>
                        <a:lstStyle/>
                        <a:p>
                          <a:pPr algn="ctr"/>
                          <a14:m>
                            <m:oMathPara xmlns:m="http://schemas.openxmlformats.org/officeDocument/2006/math">
                              <m:oMathParaPr>
                                <m:jc m:val="centerGroup"/>
                              </m:oMathParaPr>
                              <m:oMath xmlns:m="http://schemas.openxmlformats.org/officeDocument/2006/math">
                                <m:f>
                                  <m:fPr>
                                    <m:ctrlPr>
                                      <a:rPr kumimoji="1" lang="en-US" altLang="ja-JP" b="0" i="1" smtClean="0">
                                        <a:solidFill>
                                          <a:schemeClr val="tx1"/>
                                        </a:solidFill>
                                        <a:latin typeface="Cambria Math" panose="02040503050406030204" pitchFamily="18" charset="0"/>
                                      </a:rPr>
                                    </m:ctrlPr>
                                  </m:fPr>
                                  <m:num>
                                    <m:sSup>
                                      <m:sSupPr>
                                        <m:ctrlPr>
                                          <a:rPr kumimoji="1" lang="en-US" altLang="ja-JP" b="0" i="1" smtClean="0">
                                            <a:solidFill>
                                              <a:schemeClr val="tx1"/>
                                            </a:solidFill>
                                            <a:latin typeface="Cambria Math" panose="02040503050406030204" pitchFamily="18" charset="0"/>
                                          </a:rPr>
                                        </m:ctrlPr>
                                      </m:sSupPr>
                                      <m:e>
                                        <m:r>
                                          <a:rPr kumimoji="1" lang="en-US" altLang="ja-JP" b="0" i="1" smtClean="0">
                                            <a:solidFill>
                                              <a:schemeClr val="tx1"/>
                                            </a:solidFill>
                                            <a:latin typeface="Cambria Math" panose="02040503050406030204" pitchFamily="18" charset="0"/>
                                          </a:rPr>
                                          <m:t>(</m:t>
                                        </m:r>
                                        <m:r>
                                          <a:rPr kumimoji="1" lang="en-US" altLang="ja-JP" b="0" i="1" smtClean="0">
                                            <a:solidFill>
                                              <a:schemeClr val="tx1"/>
                                            </a:solidFill>
                                            <a:latin typeface="Cambria Math" panose="02040503050406030204" pitchFamily="18" charset="0"/>
                                          </a:rPr>
                                          <m:t>24</m:t>
                                        </m:r>
                                        <m:r>
                                          <a:rPr kumimoji="1" lang="en-US" altLang="ja-JP" b="0" i="1" smtClean="0">
                                            <a:solidFill>
                                              <a:schemeClr val="tx1"/>
                                            </a:solidFill>
                                            <a:latin typeface="Cambria Math" panose="02040503050406030204" pitchFamily="18" charset="0"/>
                                          </a:rPr>
                                          <m:t> −</m:t>
                                        </m:r>
                                        <m:r>
                                          <a:rPr kumimoji="1" lang="en-US" altLang="ja-JP" b="0" i="1" smtClean="0">
                                            <a:solidFill>
                                              <a:schemeClr val="tx1"/>
                                            </a:solidFill>
                                            <a:latin typeface="Cambria Math" panose="02040503050406030204" pitchFamily="18" charset="0"/>
                                          </a:rPr>
                                          <m:t>2</m:t>
                                        </m:r>
                                        <m:r>
                                          <a:rPr kumimoji="1" lang="en-US" altLang="ja-JP" b="0" i="1" smtClean="0">
                                            <a:solidFill>
                                              <a:schemeClr val="tx1"/>
                                            </a:solidFill>
                                            <a:latin typeface="Cambria Math" panose="02040503050406030204" pitchFamily="18" charset="0"/>
                                          </a:rPr>
                                          <m:t>0)</m:t>
                                        </m:r>
                                      </m:e>
                                      <m:sup>
                                        <m:r>
                                          <a:rPr kumimoji="1" lang="en-US" altLang="ja-JP" b="0" i="1" smtClean="0">
                                            <a:solidFill>
                                              <a:schemeClr val="tx1"/>
                                            </a:solidFill>
                                            <a:latin typeface="Cambria Math" panose="02040503050406030204" pitchFamily="18" charset="0"/>
                                          </a:rPr>
                                          <m:t>2</m:t>
                                        </m:r>
                                      </m:sup>
                                    </m:sSup>
                                  </m:num>
                                  <m:den>
                                    <m:r>
                                      <a:rPr kumimoji="1" lang="en-US" altLang="ja-JP" b="0" i="1" smtClean="0">
                                        <a:solidFill>
                                          <a:schemeClr val="tx1"/>
                                        </a:solidFill>
                                        <a:latin typeface="Cambria Math" panose="02040503050406030204" pitchFamily="18" charset="0"/>
                                      </a:rPr>
                                      <m:t>2</m:t>
                                    </m:r>
                                    <m:r>
                                      <a:rPr kumimoji="1" lang="en-US" altLang="ja-JP" b="0" i="1" smtClean="0">
                                        <a:solidFill>
                                          <a:schemeClr val="tx1"/>
                                        </a:solidFill>
                                        <a:latin typeface="Cambria Math" panose="02040503050406030204" pitchFamily="18" charset="0"/>
                                      </a:rPr>
                                      <m:t>0</m:t>
                                    </m:r>
                                  </m:den>
                                </m:f>
                              </m:oMath>
                            </m:oMathPara>
                          </a14:m>
                          <a:endParaRPr kumimoji="1" lang="ja-JP" altLang="en-US" b="0" dirty="0">
                            <a:solidFill>
                              <a:schemeClr val="tx1"/>
                            </a:solidFill>
                          </a:endParaRPr>
                        </a:p>
                      </a:txBody>
                      <a:tcPr/>
                    </a:tc>
                    <a:tc>
                      <a:txBody>
                        <a:bodyPr/>
                        <a:lstStyle/>
                        <a:p>
                          <a:pPr algn="ctr"/>
                          <a14:m>
                            <m:oMathPara xmlns:m="http://schemas.openxmlformats.org/officeDocument/2006/math">
                              <m:oMathParaPr>
                                <m:jc m:val="centerGroup"/>
                              </m:oMathParaPr>
                              <m:oMath xmlns:m="http://schemas.openxmlformats.org/officeDocument/2006/math">
                                <m:f>
                                  <m:fPr>
                                    <m:ctrlPr>
                                      <a:rPr kumimoji="1" lang="en-US" altLang="ja-JP" b="0" i="1" smtClean="0">
                                        <a:solidFill>
                                          <a:schemeClr val="tx1"/>
                                        </a:solidFill>
                                        <a:latin typeface="Cambria Math" panose="02040503050406030204" pitchFamily="18" charset="0"/>
                                      </a:rPr>
                                    </m:ctrlPr>
                                  </m:fPr>
                                  <m:num>
                                    <m:sSup>
                                      <m:sSupPr>
                                        <m:ctrlPr>
                                          <a:rPr kumimoji="1" lang="en-US" altLang="ja-JP" b="0" i="1" smtClean="0">
                                            <a:solidFill>
                                              <a:schemeClr val="tx1"/>
                                            </a:solidFill>
                                            <a:latin typeface="Cambria Math" panose="02040503050406030204" pitchFamily="18" charset="0"/>
                                          </a:rPr>
                                        </m:ctrlPr>
                                      </m:sSupPr>
                                      <m:e>
                                        <m:r>
                                          <a:rPr kumimoji="1" lang="en-US" altLang="ja-JP" b="0" i="1" smtClean="0">
                                            <a:solidFill>
                                              <a:schemeClr val="tx1"/>
                                            </a:solidFill>
                                            <a:latin typeface="Cambria Math" panose="02040503050406030204" pitchFamily="18" charset="0"/>
                                          </a:rPr>
                                          <m:t>(</m:t>
                                        </m:r>
                                        <m:r>
                                          <a:rPr kumimoji="1" lang="en-US" altLang="ja-JP" b="0" i="1" smtClean="0">
                                            <a:solidFill>
                                              <a:schemeClr val="tx1"/>
                                            </a:solidFill>
                                            <a:latin typeface="Cambria Math" panose="02040503050406030204" pitchFamily="18" charset="0"/>
                                          </a:rPr>
                                          <m:t>4</m:t>
                                        </m:r>
                                        <m:r>
                                          <a:rPr kumimoji="1" lang="en-US" altLang="ja-JP" b="0" i="1" smtClean="0">
                                            <a:solidFill>
                                              <a:schemeClr val="tx1"/>
                                            </a:solidFill>
                                            <a:latin typeface="Cambria Math" panose="02040503050406030204" pitchFamily="18" charset="0"/>
                                          </a:rPr>
                                          <m:t> −</m:t>
                                        </m:r>
                                        <m:r>
                                          <a:rPr kumimoji="1" lang="en-US" altLang="ja-JP" b="0" i="1" smtClean="0">
                                            <a:solidFill>
                                              <a:schemeClr val="tx1"/>
                                            </a:solidFill>
                                            <a:latin typeface="Cambria Math" panose="02040503050406030204" pitchFamily="18" charset="0"/>
                                          </a:rPr>
                                          <m:t>5.5</m:t>
                                        </m:r>
                                        <m:r>
                                          <a:rPr kumimoji="1" lang="en-US" altLang="ja-JP" b="0" i="1" smtClean="0">
                                            <a:solidFill>
                                              <a:schemeClr val="tx1"/>
                                            </a:solidFill>
                                            <a:latin typeface="Cambria Math" panose="02040503050406030204" pitchFamily="18" charset="0"/>
                                          </a:rPr>
                                          <m:t>)</m:t>
                                        </m:r>
                                      </m:e>
                                      <m:sup>
                                        <m:r>
                                          <a:rPr kumimoji="1" lang="en-US" altLang="ja-JP" b="0" i="1" smtClean="0">
                                            <a:solidFill>
                                              <a:schemeClr val="tx1"/>
                                            </a:solidFill>
                                            <a:latin typeface="Cambria Math" panose="02040503050406030204" pitchFamily="18" charset="0"/>
                                          </a:rPr>
                                          <m:t>2</m:t>
                                        </m:r>
                                      </m:sup>
                                    </m:sSup>
                                  </m:num>
                                  <m:den>
                                    <m:r>
                                      <a:rPr kumimoji="1" lang="en-US" altLang="ja-JP" b="0" i="1" smtClean="0">
                                        <a:solidFill>
                                          <a:schemeClr val="tx1"/>
                                        </a:solidFill>
                                        <a:latin typeface="Cambria Math" panose="02040503050406030204" pitchFamily="18" charset="0"/>
                                      </a:rPr>
                                      <m:t>5.5</m:t>
                                    </m:r>
                                  </m:den>
                                </m:f>
                              </m:oMath>
                            </m:oMathPara>
                          </a14:m>
                          <a:endParaRPr kumimoji="1" lang="ja-JP" altLang="en-US" b="0" dirty="0">
                            <a:solidFill>
                              <a:schemeClr val="tx1"/>
                            </a:solidFill>
                          </a:endParaRPr>
                        </a:p>
                      </a:txBody>
                      <a:tcPr/>
                    </a:tc>
                    <a:tc>
                      <a:txBody>
                        <a:bodyPr/>
                        <a:lstStyle/>
                        <a:p>
                          <a:pPr algn="ctr"/>
                          <a:r>
                            <a:rPr kumimoji="1" lang="en-US" altLang="ja-JP" b="0" dirty="0">
                              <a:solidFill>
                                <a:schemeClr val="tx1"/>
                              </a:solidFill>
                            </a:rPr>
                            <a:t>100</a:t>
                          </a:r>
                          <a:endParaRPr kumimoji="1" lang="ja-JP" altLang="en-US" b="0" dirty="0">
                            <a:solidFill>
                              <a:schemeClr val="tx1"/>
                            </a:solidFill>
                          </a:endParaRPr>
                        </a:p>
                      </a:txBody>
                      <a:tcPr/>
                    </a:tc>
                    <a:extLst>
                      <a:ext uri="{0D108BD9-81ED-4DB2-BD59-A6C34878D82A}">
                        <a16:rowId xmlns:a16="http://schemas.microsoft.com/office/drawing/2014/main" val="1280224043"/>
                      </a:ext>
                    </a:extLst>
                  </a:tr>
                </a:tbl>
              </a:graphicData>
            </a:graphic>
          </p:graphicFrame>
        </mc:Choice>
        <mc:Fallback>
          <p:graphicFrame>
            <p:nvGraphicFramePr>
              <p:cNvPr id="5" name="表 5">
                <a:extLst>
                  <a:ext uri="{FF2B5EF4-FFF2-40B4-BE49-F238E27FC236}">
                    <a16:creationId xmlns:a16="http://schemas.microsoft.com/office/drawing/2014/main" id="{B8133604-B191-46BD-8372-6422414C7A6A}"/>
                  </a:ext>
                </a:extLst>
              </p:cNvPr>
              <p:cNvGraphicFramePr>
                <a:graphicFrameLocks noGrp="1"/>
              </p:cNvGraphicFramePr>
              <p:nvPr>
                <p:extLst>
                  <p:ext uri="{D42A27DB-BD31-4B8C-83A1-F6EECF244321}">
                    <p14:modId xmlns:p14="http://schemas.microsoft.com/office/powerpoint/2010/main" val="1822446943"/>
                  </p:ext>
                </p:extLst>
              </p:nvPr>
            </p:nvGraphicFramePr>
            <p:xfrm>
              <a:off x="614529" y="3030072"/>
              <a:ext cx="7960660" cy="1654684"/>
            </p:xfrm>
            <a:graphic>
              <a:graphicData uri="http://schemas.openxmlformats.org/drawingml/2006/table">
                <a:tbl>
                  <a:tblPr firstRow="1" bandRow="1">
                    <a:tableStyleId>{5C22544A-7EE6-4342-B048-85BDC9FD1C3A}</a:tableStyleId>
                  </a:tblPr>
                  <a:tblGrid>
                    <a:gridCol w="884519">
                      <a:extLst>
                        <a:ext uri="{9D8B030D-6E8A-4147-A177-3AD203B41FA5}">
                          <a16:colId xmlns:a16="http://schemas.microsoft.com/office/drawing/2014/main" val="1855766670"/>
                        </a:ext>
                      </a:extLst>
                    </a:gridCol>
                    <a:gridCol w="1563541">
                      <a:extLst>
                        <a:ext uri="{9D8B030D-6E8A-4147-A177-3AD203B41FA5}">
                          <a16:colId xmlns:a16="http://schemas.microsoft.com/office/drawing/2014/main" val="3493591878"/>
                        </a:ext>
                      </a:extLst>
                    </a:gridCol>
                    <a:gridCol w="1603988">
                      <a:extLst>
                        <a:ext uri="{9D8B030D-6E8A-4147-A177-3AD203B41FA5}">
                          <a16:colId xmlns:a16="http://schemas.microsoft.com/office/drawing/2014/main" val="48162620"/>
                        </a:ext>
                      </a:extLst>
                    </a:gridCol>
                    <a:gridCol w="1353670">
                      <a:extLst>
                        <a:ext uri="{9D8B030D-6E8A-4147-A177-3AD203B41FA5}">
                          <a16:colId xmlns:a16="http://schemas.microsoft.com/office/drawing/2014/main" val="2666259255"/>
                        </a:ext>
                      </a:extLst>
                    </a:gridCol>
                    <a:gridCol w="1634686">
                      <a:extLst>
                        <a:ext uri="{9D8B030D-6E8A-4147-A177-3AD203B41FA5}">
                          <a16:colId xmlns:a16="http://schemas.microsoft.com/office/drawing/2014/main" val="2465644346"/>
                        </a:ext>
                      </a:extLst>
                    </a:gridCol>
                    <a:gridCol w="920256">
                      <a:extLst>
                        <a:ext uri="{9D8B030D-6E8A-4147-A177-3AD203B41FA5}">
                          <a16:colId xmlns:a16="http://schemas.microsoft.com/office/drawing/2014/main" val="2162455633"/>
                        </a:ext>
                      </a:extLst>
                    </a:gridCol>
                  </a:tblGrid>
                  <a:tr h="370840">
                    <a:tc>
                      <a:txBody>
                        <a:bodyPr/>
                        <a:lstStyle/>
                        <a:p>
                          <a:pPr algn="ctr"/>
                          <a:r>
                            <a:rPr kumimoji="1" lang="ja-JP" altLang="en-US" b="0" dirty="0">
                              <a:solidFill>
                                <a:schemeClr val="tx1"/>
                              </a:solidFill>
                            </a:rPr>
                            <a:t>血液型</a:t>
                          </a:r>
                        </a:p>
                      </a:txBody>
                      <a:tcPr/>
                    </a:tc>
                    <a:tc>
                      <a:txBody>
                        <a:bodyPr/>
                        <a:lstStyle/>
                        <a:p>
                          <a:pPr algn="ctr"/>
                          <a:r>
                            <a:rPr kumimoji="1" lang="en-US" altLang="ja-JP" b="0" dirty="0">
                              <a:solidFill>
                                <a:schemeClr val="tx1"/>
                              </a:solidFill>
                            </a:rPr>
                            <a:t>A</a:t>
                          </a:r>
                          <a:r>
                            <a:rPr kumimoji="1" lang="ja-JP" altLang="en-US" b="0" dirty="0">
                              <a:solidFill>
                                <a:schemeClr val="tx1"/>
                              </a:solidFill>
                            </a:rPr>
                            <a:t>型</a:t>
                          </a:r>
                        </a:p>
                      </a:txBody>
                      <a:tcPr/>
                    </a:tc>
                    <a:tc>
                      <a:txBody>
                        <a:bodyPr/>
                        <a:lstStyle/>
                        <a:p>
                          <a:pPr algn="ctr"/>
                          <a:r>
                            <a:rPr kumimoji="1" lang="en-US" altLang="ja-JP" b="0" dirty="0">
                              <a:solidFill>
                                <a:schemeClr val="tx1"/>
                              </a:solidFill>
                            </a:rPr>
                            <a:t>B</a:t>
                          </a:r>
                          <a:r>
                            <a:rPr kumimoji="1" lang="ja-JP" altLang="en-US" b="0" dirty="0">
                              <a:solidFill>
                                <a:schemeClr val="tx1"/>
                              </a:solidFill>
                            </a:rPr>
                            <a:t>型</a:t>
                          </a:r>
                        </a:p>
                      </a:txBody>
                      <a:tcPr/>
                    </a:tc>
                    <a:tc>
                      <a:txBody>
                        <a:bodyPr/>
                        <a:lstStyle/>
                        <a:p>
                          <a:pPr algn="ctr"/>
                          <a:r>
                            <a:rPr kumimoji="1" lang="en-US" altLang="ja-JP" b="0" dirty="0">
                              <a:solidFill>
                                <a:schemeClr val="tx1"/>
                              </a:solidFill>
                            </a:rPr>
                            <a:t>O</a:t>
                          </a:r>
                          <a:r>
                            <a:rPr kumimoji="1" lang="ja-JP" altLang="en-US" b="0" dirty="0">
                              <a:solidFill>
                                <a:schemeClr val="tx1"/>
                              </a:solidFill>
                            </a:rPr>
                            <a:t>型</a:t>
                          </a:r>
                        </a:p>
                      </a:txBody>
                      <a:tcPr/>
                    </a:tc>
                    <a:tc>
                      <a:txBody>
                        <a:bodyPr/>
                        <a:lstStyle/>
                        <a:p>
                          <a:pPr algn="ctr"/>
                          <a:r>
                            <a:rPr kumimoji="1" lang="en-US" altLang="ja-JP" b="0" dirty="0">
                              <a:solidFill>
                                <a:schemeClr val="tx1"/>
                              </a:solidFill>
                            </a:rPr>
                            <a:t>AB</a:t>
                          </a:r>
                          <a:r>
                            <a:rPr kumimoji="1" lang="ja-JP" altLang="en-US" b="0" dirty="0">
                              <a:solidFill>
                                <a:schemeClr val="tx1"/>
                              </a:solidFill>
                            </a:rPr>
                            <a:t>型</a:t>
                          </a:r>
                        </a:p>
                      </a:txBody>
                      <a:tcPr/>
                    </a:tc>
                    <a:tc>
                      <a:txBody>
                        <a:bodyPr/>
                        <a:lstStyle/>
                        <a:p>
                          <a:pPr algn="ctr"/>
                          <a:r>
                            <a:rPr kumimoji="1" lang="ja-JP" altLang="en-US" b="0" dirty="0">
                              <a:solidFill>
                                <a:schemeClr val="tx1"/>
                              </a:solidFill>
                            </a:rPr>
                            <a:t>計</a:t>
                          </a:r>
                        </a:p>
                      </a:txBody>
                      <a:tcPr/>
                    </a:tc>
                    <a:extLst>
                      <a:ext uri="{0D108BD9-81ED-4DB2-BD59-A6C34878D82A}">
                        <a16:rowId xmlns:a16="http://schemas.microsoft.com/office/drawing/2014/main" val="1730552644"/>
                      </a:ext>
                    </a:extLst>
                  </a:tr>
                  <a:tr h="641922">
                    <a:tc>
                      <a:txBody>
                        <a:bodyPr/>
                        <a:lstStyle/>
                        <a:p>
                          <a:pPr algn="ctr"/>
                          <a:r>
                            <a:rPr kumimoji="1" lang="ja-JP" altLang="en-US" b="0" dirty="0">
                              <a:solidFill>
                                <a:schemeClr val="tx1"/>
                              </a:solidFill>
                            </a:rPr>
                            <a:t>男性</a:t>
                          </a:r>
                        </a:p>
                      </a:txBody>
                      <a:tcPr/>
                    </a:tc>
                    <a:tc>
                      <a:txBody>
                        <a:bodyPr/>
                        <a:lstStyle/>
                        <a:p>
                          <a:endParaRPr lang="ja-JP"/>
                        </a:p>
                      </a:txBody>
                      <a:tcPr>
                        <a:blipFill>
                          <a:blip r:embed="rId2"/>
                          <a:stretch>
                            <a:fillRect l="-56809" t="-65714" r="-353696" b="-102857"/>
                          </a:stretch>
                        </a:blipFill>
                      </a:tcPr>
                    </a:tc>
                    <a:tc>
                      <a:txBody>
                        <a:bodyPr/>
                        <a:lstStyle/>
                        <a:p>
                          <a:endParaRPr lang="ja-JP"/>
                        </a:p>
                      </a:txBody>
                      <a:tcPr>
                        <a:blipFill>
                          <a:blip r:embed="rId2"/>
                          <a:stretch>
                            <a:fillRect l="-153232" t="-65714" r="-245627" b="-102857"/>
                          </a:stretch>
                        </a:blipFill>
                      </a:tcPr>
                    </a:tc>
                    <a:tc>
                      <a:txBody>
                        <a:bodyPr/>
                        <a:lstStyle/>
                        <a:p>
                          <a:endParaRPr lang="ja-JP"/>
                        </a:p>
                      </a:txBody>
                      <a:tcPr>
                        <a:blipFill>
                          <a:blip r:embed="rId2"/>
                          <a:stretch>
                            <a:fillRect l="-298655" t="-65714" r="-189686" b="-102857"/>
                          </a:stretch>
                        </a:blipFill>
                      </a:tcPr>
                    </a:tc>
                    <a:tc>
                      <a:txBody>
                        <a:bodyPr/>
                        <a:lstStyle/>
                        <a:p>
                          <a:endParaRPr lang="ja-JP"/>
                        </a:p>
                      </a:txBody>
                      <a:tcPr>
                        <a:blipFill>
                          <a:blip r:embed="rId2"/>
                          <a:stretch>
                            <a:fillRect l="-331716" t="-65714" r="-57836" b="-102857"/>
                          </a:stretch>
                        </a:blipFill>
                      </a:tcPr>
                    </a:tc>
                    <a:tc>
                      <a:txBody>
                        <a:bodyPr/>
                        <a:lstStyle/>
                        <a:p>
                          <a:pPr algn="ctr"/>
                          <a:r>
                            <a:rPr kumimoji="1" lang="en-US" altLang="ja-JP" b="0" dirty="0">
                              <a:solidFill>
                                <a:schemeClr val="tx1"/>
                              </a:solidFill>
                            </a:rPr>
                            <a:t>100</a:t>
                          </a:r>
                          <a:endParaRPr kumimoji="1" lang="ja-JP" altLang="en-US" b="0" dirty="0">
                            <a:solidFill>
                              <a:schemeClr val="tx1"/>
                            </a:solidFill>
                          </a:endParaRPr>
                        </a:p>
                      </a:txBody>
                      <a:tcPr/>
                    </a:tc>
                    <a:extLst>
                      <a:ext uri="{0D108BD9-81ED-4DB2-BD59-A6C34878D82A}">
                        <a16:rowId xmlns:a16="http://schemas.microsoft.com/office/drawing/2014/main" val="722304214"/>
                      </a:ext>
                    </a:extLst>
                  </a:tr>
                  <a:tr h="641922">
                    <a:tc>
                      <a:txBody>
                        <a:bodyPr/>
                        <a:lstStyle/>
                        <a:p>
                          <a:pPr algn="ctr"/>
                          <a:r>
                            <a:rPr kumimoji="1" lang="ja-JP" altLang="en-US" b="0" dirty="0">
                              <a:solidFill>
                                <a:schemeClr val="tx1"/>
                              </a:solidFill>
                            </a:rPr>
                            <a:t>女性</a:t>
                          </a:r>
                        </a:p>
                      </a:txBody>
                      <a:tcPr/>
                    </a:tc>
                    <a:tc>
                      <a:txBody>
                        <a:bodyPr/>
                        <a:lstStyle/>
                        <a:p>
                          <a:endParaRPr lang="ja-JP"/>
                        </a:p>
                      </a:txBody>
                      <a:tcPr>
                        <a:blipFill>
                          <a:blip r:embed="rId2"/>
                          <a:stretch>
                            <a:fillRect l="-56809" t="-164151" r="-353696" b="-1887"/>
                          </a:stretch>
                        </a:blipFill>
                      </a:tcPr>
                    </a:tc>
                    <a:tc>
                      <a:txBody>
                        <a:bodyPr/>
                        <a:lstStyle/>
                        <a:p>
                          <a:endParaRPr lang="ja-JP"/>
                        </a:p>
                      </a:txBody>
                      <a:tcPr>
                        <a:blipFill>
                          <a:blip r:embed="rId2"/>
                          <a:stretch>
                            <a:fillRect l="-153232" t="-164151" r="-245627" b="-1887"/>
                          </a:stretch>
                        </a:blipFill>
                      </a:tcPr>
                    </a:tc>
                    <a:tc>
                      <a:txBody>
                        <a:bodyPr/>
                        <a:lstStyle/>
                        <a:p>
                          <a:endParaRPr lang="ja-JP"/>
                        </a:p>
                      </a:txBody>
                      <a:tcPr>
                        <a:blipFill>
                          <a:blip r:embed="rId2"/>
                          <a:stretch>
                            <a:fillRect l="-298655" t="-164151" r="-189686" b="-1887"/>
                          </a:stretch>
                        </a:blipFill>
                      </a:tcPr>
                    </a:tc>
                    <a:tc>
                      <a:txBody>
                        <a:bodyPr/>
                        <a:lstStyle/>
                        <a:p>
                          <a:endParaRPr lang="ja-JP"/>
                        </a:p>
                      </a:txBody>
                      <a:tcPr>
                        <a:blipFill>
                          <a:blip r:embed="rId2"/>
                          <a:stretch>
                            <a:fillRect l="-331716" t="-164151" r="-57836" b="-1887"/>
                          </a:stretch>
                        </a:blipFill>
                      </a:tcPr>
                    </a:tc>
                    <a:tc>
                      <a:txBody>
                        <a:bodyPr/>
                        <a:lstStyle/>
                        <a:p>
                          <a:pPr algn="ctr"/>
                          <a:r>
                            <a:rPr kumimoji="1" lang="en-US" altLang="ja-JP" b="0" dirty="0">
                              <a:solidFill>
                                <a:schemeClr val="tx1"/>
                              </a:solidFill>
                            </a:rPr>
                            <a:t>100</a:t>
                          </a:r>
                          <a:endParaRPr kumimoji="1" lang="ja-JP" altLang="en-US" b="0" dirty="0">
                            <a:solidFill>
                              <a:schemeClr val="tx1"/>
                            </a:solidFill>
                          </a:endParaRPr>
                        </a:p>
                      </a:txBody>
                      <a:tcPr/>
                    </a:tc>
                    <a:extLst>
                      <a:ext uri="{0D108BD9-81ED-4DB2-BD59-A6C34878D82A}">
                        <a16:rowId xmlns:a16="http://schemas.microsoft.com/office/drawing/2014/main" val="1280224043"/>
                      </a:ext>
                    </a:extLst>
                  </a:tr>
                </a:tbl>
              </a:graphicData>
            </a:graphic>
          </p:graphicFrame>
        </mc:Fallback>
      </mc:AlternateContent>
      <mc:AlternateContent xmlns:mc="http://schemas.openxmlformats.org/markup-compatibility/2006">
        <mc:Choice xmlns:a14="http://schemas.microsoft.com/office/drawing/2010/main" Requires="a14">
          <p:sp>
            <p:nvSpPr>
              <p:cNvPr id="7" name="テキスト ボックス 6">
                <a:extLst>
                  <a:ext uri="{FF2B5EF4-FFF2-40B4-BE49-F238E27FC236}">
                    <a16:creationId xmlns:a16="http://schemas.microsoft.com/office/drawing/2014/main" id="{02C708CE-4432-456A-A54B-887A2C12FFB3}"/>
                  </a:ext>
                </a:extLst>
              </p:cNvPr>
              <p:cNvSpPr txBox="1"/>
              <p:nvPr/>
            </p:nvSpPr>
            <p:spPr>
              <a:xfrm>
                <a:off x="905435" y="4939553"/>
                <a:ext cx="6992471" cy="584775"/>
              </a:xfrm>
              <a:prstGeom prst="rect">
                <a:avLst/>
              </a:prstGeom>
              <a:noFill/>
            </p:spPr>
            <p:txBody>
              <a:bodyPr wrap="square" rtlCol="0">
                <a:spAutoFit/>
              </a:bodyPr>
              <a:lstStyle/>
              <a:p>
                <a:r>
                  <a:rPr kumimoji="1" lang="ja-JP" altLang="en-US" sz="3200" dirty="0"/>
                  <a:t>表より，</a:t>
                </a:r>
                <a:r>
                  <a:rPr kumimoji="1" lang="en-US" altLang="ja-JP" sz="3200" dirty="0"/>
                  <a:t> </a:t>
                </a:r>
                <a14:m>
                  <m:oMath xmlns:m="http://schemas.openxmlformats.org/officeDocument/2006/math">
                    <m:sSup>
                      <m:sSupPr>
                        <m:ctrlPr>
                          <a:rPr kumimoji="1" lang="en-US" altLang="ja-JP" sz="3200" i="1">
                            <a:latin typeface="Cambria Math" panose="02040503050406030204" pitchFamily="18" charset="0"/>
                          </a:rPr>
                        </m:ctrlPr>
                      </m:sSupPr>
                      <m:e>
                        <m:r>
                          <m:rPr>
                            <m:nor/>
                          </m:rPr>
                          <a:rPr lang="el-GR" altLang="ja-JP" sz="3200"/>
                          <m:t>χ</m:t>
                        </m:r>
                      </m:e>
                      <m:sup>
                        <m:r>
                          <a:rPr kumimoji="1" lang="en-US" altLang="ja-JP" sz="3200" i="1">
                            <a:latin typeface="Cambria Math" panose="02040503050406030204" pitchFamily="18" charset="0"/>
                          </a:rPr>
                          <m:t>2</m:t>
                        </m:r>
                      </m:sup>
                    </m:sSup>
                  </m:oMath>
                </a14:m>
                <a:r>
                  <a:rPr kumimoji="1" lang="ja-JP" altLang="en-US" sz="3200" dirty="0"/>
                  <a:t> </a:t>
                </a:r>
                <a:r>
                  <a:rPr kumimoji="1" lang="en-US" altLang="ja-JP" sz="3200" dirty="0"/>
                  <a:t>= 6.639</a:t>
                </a:r>
                <a:r>
                  <a:rPr kumimoji="1" lang="ja-JP" altLang="en-US" sz="3200" dirty="0"/>
                  <a:t>となる</a:t>
                </a:r>
                <a:r>
                  <a:rPr kumimoji="1" lang="en-US" altLang="ja-JP" sz="3200" dirty="0"/>
                  <a:t>.</a:t>
                </a:r>
                <a:endParaRPr kumimoji="1" lang="ja-JP" altLang="en-US" sz="3200" dirty="0"/>
              </a:p>
            </p:txBody>
          </p:sp>
        </mc:Choice>
        <mc:Fallback>
          <p:sp>
            <p:nvSpPr>
              <p:cNvPr id="7" name="テキスト ボックス 6">
                <a:extLst>
                  <a:ext uri="{FF2B5EF4-FFF2-40B4-BE49-F238E27FC236}">
                    <a16:creationId xmlns:a16="http://schemas.microsoft.com/office/drawing/2014/main" id="{02C708CE-4432-456A-A54B-887A2C12FFB3}"/>
                  </a:ext>
                </a:extLst>
              </p:cNvPr>
              <p:cNvSpPr txBox="1">
                <a:spLocks noRot="1" noChangeAspect="1" noMove="1" noResize="1" noEditPoints="1" noAdjustHandles="1" noChangeArrowheads="1" noChangeShapeType="1" noTextEdit="1"/>
              </p:cNvSpPr>
              <p:nvPr/>
            </p:nvSpPr>
            <p:spPr>
              <a:xfrm>
                <a:off x="905435" y="4939553"/>
                <a:ext cx="6992471" cy="584775"/>
              </a:xfrm>
              <a:prstGeom prst="rect">
                <a:avLst/>
              </a:prstGeom>
              <a:blipFill>
                <a:blip r:embed="rId3"/>
                <a:stretch>
                  <a:fillRect l="-2267" t="-18750" b="-35417"/>
                </a:stretch>
              </a:blipFill>
            </p:spPr>
            <p:txBody>
              <a:bodyPr/>
              <a:lstStyle/>
              <a:p>
                <a:r>
                  <a:rPr lang="ja-JP" altLang="en-US">
                    <a:noFill/>
                  </a:rPr>
                  <a:t> </a:t>
                </a:r>
              </a:p>
            </p:txBody>
          </p:sp>
        </mc:Fallback>
      </mc:AlternateContent>
    </p:spTree>
    <p:extLst>
      <p:ext uri="{BB962C8B-B14F-4D97-AF65-F5344CB8AC3E}">
        <p14:creationId xmlns:p14="http://schemas.microsoft.com/office/powerpoint/2010/main" val="161190646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36677D8E-4932-41E5-9879-90470617573F}"/>
              </a:ext>
            </a:extLst>
          </p:cNvPr>
          <p:cNvSpPr>
            <a:spLocks noGrp="1"/>
          </p:cNvSpPr>
          <p:nvPr>
            <p:ph type="title"/>
          </p:nvPr>
        </p:nvSpPr>
        <p:spPr/>
        <p:txBody>
          <a:bodyPr/>
          <a:lstStyle/>
          <a:p>
            <a:r>
              <a:rPr lang="en-US" altLang="ja-JP" dirty="0"/>
              <a:t>5.</a:t>
            </a:r>
            <a:r>
              <a:rPr lang="ja-JP" altLang="en-US" dirty="0"/>
              <a:t>独立性の検定</a:t>
            </a:r>
            <a:endParaRPr kumimoji="1" lang="ja-JP" altLang="en-US" dirty="0"/>
          </a:p>
        </p:txBody>
      </p:sp>
      <p:sp>
        <p:nvSpPr>
          <p:cNvPr id="3" name="コンテンツ プレースホルダー 2">
            <a:extLst>
              <a:ext uri="{FF2B5EF4-FFF2-40B4-BE49-F238E27FC236}">
                <a16:creationId xmlns:a16="http://schemas.microsoft.com/office/drawing/2014/main" id="{6DF7614F-9881-4C3C-B357-B821DE1F2631}"/>
              </a:ext>
            </a:extLst>
          </p:cNvPr>
          <p:cNvSpPr>
            <a:spLocks noGrp="1"/>
          </p:cNvSpPr>
          <p:nvPr>
            <p:ph idx="1"/>
          </p:nvPr>
        </p:nvSpPr>
        <p:spPr/>
        <p:txBody>
          <a:bodyPr/>
          <a:lstStyle/>
          <a:p>
            <a:endParaRPr lang="en-US" altLang="ja-JP" dirty="0"/>
          </a:p>
          <a:p>
            <a:r>
              <a:rPr lang="en-US" altLang="ja-JP" dirty="0"/>
              <a:t>m * n</a:t>
            </a:r>
            <a:r>
              <a:rPr lang="ja-JP" altLang="en-US" dirty="0"/>
              <a:t>のクロス集計表の場合，自由度が</a:t>
            </a:r>
            <a:r>
              <a:rPr lang="en-US" altLang="ja-JP" dirty="0"/>
              <a:t>(m – 1) * (n – 1)</a:t>
            </a:r>
            <a:r>
              <a:rPr lang="ja-JP" altLang="en-US" dirty="0"/>
              <a:t>のカイ二乗分布を用いて検定を行う</a:t>
            </a:r>
            <a:r>
              <a:rPr lang="en-US" altLang="ja-JP" dirty="0"/>
              <a:t>.</a:t>
            </a:r>
          </a:p>
          <a:p>
            <a:r>
              <a:rPr kumimoji="1" lang="ja-JP" altLang="en-US" dirty="0"/>
              <a:t>今回の場合は自由度</a:t>
            </a:r>
            <a:r>
              <a:rPr kumimoji="1" lang="en-US" altLang="ja-JP" dirty="0"/>
              <a:t>3</a:t>
            </a:r>
            <a:r>
              <a:rPr kumimoji="1" lang="ja-JP" altLang="en-US" dirty="0"/>
              <a:t>のカイ二乗分布を使用し，片側検定で行う</a:t>
            </a:r>
            <a:r>
              <a:rPr kumimoji="1" lang="en-US" altLang="ja-JP" dirty="0"/>
              <a:t>.</a:t>
            </a:r>
          </a:p>
          <a:p>
            <a:endParaRPr kumimoji="1" lang="ja-JP" altLang="en-US" dirty="0"/>
          </a:p>
        </p:txBody>
      </p:sp>
      <p:sp>
        <p:nvSpPr>
          <p:cNvPr id="4" name="スライド番号プレースホルダー 3">
            <a:extLst>
              <a:ext uri="{FF2B5EF4-FFF2-40B4-BE49-F238E27FC236}">
                <a16:creationId xmlns:a16="http://schemas.microsoft.com/office/drawing/2014/main" id="{14AE52E9-90F4-423C-843A-A0F97CC27CEA}"/>
              </a:ext>
            </a:extLst>
          </p:cNvPr>
          <p:cNvSpPr>
            <a:spLocks noGrp="1"/>
          </p:cNvSpPr>
          <p:nvPr>
            <p:ph type="sldNum" sz="quarter" idx="12"/>
          </p:nvPr>
        </p:nvSpPr>
        <p:spPr/>
        <p:txBody>
          <a:bodyPr/>
          <a:lstStyle/>
          <a:p>
            <a:fld id="{F6B31617-83C2-4116-A292-35893FC60E85}" type="slidenum">
              <a:rPr kumimoji="1" lang="ja-JP" altLang="en-US" smtClean="0"/>
              <a:pPr/>
              <a:t>29</a:t>
            </a:fld>
            <a:endParaRPr kumimoji="1" lang="ja-JP" altLang="en-US" dirty="0"/>
          </a:p>
        </p:txBody>
      </p:sp>
    </p:spTree>
    <p:extLst>
      <p:ext uri="{BB962C8B-B14F-4D97-AF65-F5344CB8AC3E}">
        <p14:creationId xmlns:p14="http://schemas.microsoft.com/office/powerpoint/2010/main" val="301601758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FF48C65D-F429-4AA0-A153-EFDC7CA4A4D1}"/>
              </a:ext>
            </a:extLst>
          </p:cNvPr>
          <p:cNvSpPr>
            <a:spLocks noGrp="1"/>
          </p:cNvSpPr>
          <p:nvPr>
            <p:ph type="title"/>
          </p:nvPr>
        </p:nvSpPr>
        <p:spPr/>
        <p:txBody>
          <a:bodyPr/>
          <a:lstStyle/>
          <a:p>
            <a:r>
              <a:rPr lang="en-US" altLang="ja-JP" dirty="0"/>
              <a:t>5.</a:t>
            </a:r>
            <a:r>
              <a:rPr lang="ja-JP" altLang="en-US" dirty="0"/>
              <a:t>独立性の検定</a:t>
            </a:r>
            <a:endParaRPr kumimoji="1" lang="ja-JP" altLang="en-US" dirty="0"/>
          </a:p>
        </p:txBody>
      </p:sp>
      <mc:AlternateContent xmlns:mc="http://schemas.openxmlformats.org/markup-compatibility/2006">
        <mc:Choice xmlns:a14="http://schemas.microsoft.com/office/drawing/2010/main" Requires="a14">
          <p:sp>
            <p:nvSpPr>
              <p:cNvPr id="3" name="コンテンツ プレースホルダー 2">
                <a:extLst>
                  <a:ext uri="{FF2B5EF4-FFF2-40B4-BE49-F238E27FC236}">
                    <a16:creationId xmlns:a16="http://schemas.microsoft.com/office/drawing/2014/main" id="{1D4E1C2D-86FC-49DF-90BF-98040B12598E}"/>
                  </a:ext>
                </a:extLst>
              </p:cNvPr>
              <p:cNvSpPr>
                <a:spLocks noGrp="1"/>
              </p:cNvSpPr>
              <p:nvPr>
                <p:ph idx="1"/>
              </p:nvPr>
            </p:nvSpPr>
            <p:spPr/>
            <p:txBody>
              <a:bodyPr/>
              <a:lstStyle/>
              <a:p>
                <a:endParaRPr lang="en-US" altLang="ja-JP" i="1" dirty="0">
                  <a:latin typeface="Cambria Math" panose="02040503050406030204" pitchFamily="18" charset="0"/>
                </a:endParaRPr>
              </a:p>
              <a:p>
                <a14:m>
                  <m:oMath xmlns:m="http://schemas.openxmlformats.org/officeDocument/2006/math">
                    <m:sSub>
                      <m:sSubPr>
                        <m:ctrlPr>
                          <a:rPr lang="en-US" altLang="ja-JP" i="1" smtClean="0">
                            <a:latin typeface="Cambria Math" panose="02040503050406030204" pitchFamily="18" charset="0"/>
                          </a:rPr>
                        </m:ctrlPr>
                      </m:sSubPr>
                      <m:e>
                        <m:sSup>
                          <m:sSupPr>
                            <m:ctrlPr>
                              <a:rPr lang="en-US" altLang="ja-JP" i="1">
                                <a:latin typeface="Cambria Math" panose="02040503050406030204" pitchFamily="18" charset="0"/>
                              </a:rPr>
                            </m:ctrlPr>
                          </m:sSupPr>
                          <m:e>
                            <m:r>
                              <m:rPr>
                                <m:nor/>
                              </m:rPr>
                              <a:rPr lang="el-GR" altLang="ja-JP"/>
                              <m:t>χ</m:t>
                            </m:r>
                          </m:e>
                          <m:sup>
                            <m:r>
                              <a:rPr lang="en-US" altLang="ja-JP" i="1">
                                <a:latin typeface="Cambria Math" panose="02040503050406030204" pitchFamily="18" charset="0"/>
                              </a:rPr>
                              <m:t>2</m:t>
                            </m:r>
                          </m:sup>
                        </m:sSup>
                      </m:e>
                      <m:sub>
                        <m:r>
                          <a:rPr lang="en-US" altLang="ja-JP" i="1">
                            <a:latin typeface="Cambria Math" panose="02040503050406030204" pitchFamily="18" charset="0"/>
                          </a:rPr>
                          <m:t>0.05</m:t>
                        </m:r>
                      </m:sub>
                    </m:sSub>
                    <m:r>
                      <a:rPr lang="en-US" altLang="ja-JP" i="1">
                        <a:latin typeface="Cambria Math" panose="02040503050406030204" pitchFamily="18" charset="0"/>
                      </a:rPr>
                      <m:t>(3)</m:t>
                    </m:r>
                  </m:oMath>
                </a14:m>
                <a:r>
                  <a:rPr lang="ja-JP" altLang="en-US" dirty="0"/>
                  <a:t> </a:t>
                </a:r>
                <a:r>
                  <a:rPr lang="en-US" altLang="ja-JP" dirty="0"/>
                  <a:t>= 7.815 &gt; </a:t>
                </a:r>
                <a14:m>
                  <m:oMath xmlns:m="http://schemas.openxmlformats.org/officeDocument/2006/math">
                    <m:sSup>
                      <m:sSupPr>
                        <m:ctrlPr>
                          <a:rPr lang="en-US" altLang="ja-JP" i="1">
                            <a:latin typeface="Cambria Math" panose="02040503050406030204" pitchFamily="18" charset="0"/>
                          </a:rPr>
                        </m:ctrlPr>
                      </m:sSupPr>
                      <m:e>
                        <m:r>
                          <m:rPr>
                            <m:nor/>
                          </m:rPr>
                          <a:rPr lang="el-GR" altLang="ja-JP"/>
                          <m:t>χ</m:t>
                        </m:r>
                      </m:e>
                      <m:sup>
                        <m:r>
                          <a:rPr lang="en-US" altLang="ja-JP" i="1">
                            <a:latin typeface="Cambria Math" panose="02040503050406030204" pitchFamily="18" charset="0"/>
                          </a:rPr>
                          <m:t>2</m:t>
                        </m:r>
                      </m:sup>
                    </m:sSup>
                  </m:oMath>
                </a14:m>
                <a:r>
                  <a:rPr lang="ja-JP" altLang="en-US" dirty="0"/>
                  <a:t>より，棄却域に入っていないので，帰無仮説を棄却しないという結果になる</a:t>
                </a:r>
                <a:r>
                  <a:rPr lang="en-US" altLang="ja-JP" dirty="0"/>
                  <a:t>.</a:t>
                </a:r>
              </a:p>
              <a:p>
                <a:r>
                  <a:rPr kumimoji="1" lang="ja-JP" altLang="en-US" dirty="0"/>
                  <a:t>つまり，性別と血液型は独立であると結論づけられる</a:t>
                </a:r>
                <a:r>
                  <a:rPr kumimoji="1" lang="en-US" altLang="ja-JP" dirty="0"/>
                  <a:t>.</a:t>
                </a:r>
                <a:endParaRPr kumimoji="1" lang="ja-JP" altLang="en-US" dirty="0"/>
              </a:p>
            </p:txBody>
          </p:sp>
        </mc:Choice>
        <mc:Fallback>
          <p:sp>
            <p:nvSpPr>
              <p:cNvPr id="3" name="コンテンツ プレースホルダー 2">
                <a:extLst>
                  <a:ext uri="{FF2B5EF4-FFF2-40B4-BE49-F238E27FC236}">
                    <a16:creationId xmlns:a16="http://schemas.microsoft.com/office/drawing/2014/main" id="{1D4E1C2D-86FC-49DF-90BF-98040B12598E}"/>
                  </a:ext>
                </a:extLst>
              </p:cNvPr>
              <p:cNvSpPr>
                <a:spLocks noGrp="1" noRot="1" noChangeAspect="1" noMove="1" noResize="1" noEditPoints="1" noAdjustHandles="1" noChangeArrowheads="1" noChangeShapeType="1" noTextEdit="1"/>
              </p:cNvSpPr>
              <p:nvPr>
                <p:ph idx="1"/>
              </p:nvPr>
            </p:nvSpPr>
            <p:spPr>
              <a:blipFill>
                <a:blip r:embed="rId2"/>
                <a:stretch>
                  <a:fillRect l="-2019" r="-2827"/>
                </a:stretch>
              </a:blipFill>
            </p:spPr>
            <p:txBody>
              <a:bodyPr/>
              <a:lstStyle/>
              <a:p>
                <a:r>
                  <a:rPr lang="ja-JP" altLang="en-US">
                    <a:noFill/>
                  </a:rPr>
                  <a:t> </a:t>
                </a:r>
              </a:p>
            </p:txBody>
          </p:sp>
        </mc:Fallback>
      </mc:AlternateContent>
      <p:sp>
        <p:nvSpPr>
          <p:cNvPr id="4" name="スライド番号プレースホルダー 3">
            <a:extLst>
              <a:ext uri="{FF2B5EF4-FFF2-40B4-BE49-F238E27FC236}">
                <a16:creationId xmlns:a16="http://schemas.microsoft.com/office/drawing/2014/main" id="{48A9B92C-1D31-4607-8E79-E5D4FF926421}"/>
              </a:ext>
            </a:extLst>
          </p:cNvPr>
          <p:cNvSpPr>
            <a:spLocks noGrp="1"/>
          </p:cNvSpPr>
          <p:nvPr>
            <p:ph type="sldNum" sz="quarter" idx="12"/>
          </p:nvPr>
        </p:nvSpPr>
        <p:spPr/>
        <p:txBody>
          <a:bodyPr/>
          <a:lstStyle/>
          <a:p>
            <a:fld id="{F6B31617-83C2-4116-A292-35893FC60E85}" type="slidenum">
              <a:rPr kumimoji="1" lang="ja-JP" altLang="en-US" smtClean="0"/>
              <a:pPr/>
              <a:t>30</a:t>
            </a:fld>
            <a:endParaRPr kumimoji="1" lang="ja-JP" altLang="en-US" dirty="0"/>
          </a:p>
        </p:txBody>
      </p:sp>
    </p:spTree>
    <p:extLst>
      <p:ext uri="{BB962C8B-B14F-4D97-AF65-F5344CB8AC3E}">
        <p14:creationId xmlns:p14="http://schemas.microsoft.com/office/powerpoint/2010/main" val="253805098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14EA1225-2C32-4CC7-9623-BF24068F916D}"/>
              </a:ext>
            </a:extLst>
          </p:cNvPr>
          <p:cNvSpPr>
            <a:spLocks noGrp="1"/>
          </p:cNvSpPr>
          <p:nvPr>
            <p:ph type="title"/>
          </p:nvPr>
        </p:nvSpPr>
        <p:spPr/>
        <p:txBody>
          <a:bodyPr/>
          <a:lstStyle/>
          <a:p>
            <a:r>
              <a:rPr kumimoji="1" lang="en-US" altLang="ja-JP" dirty="0"/>
              <a:t>6.</a:t>
            </a:r>
            <a:r>
              <a:rPr lang="ja-JP" altLang="en-US" dirty="0"/>
              <a:t>母比率の差の検定</a:t>
            </a:r>
            <a:endParaRPr kumimoji="1" lang="ja-JP" altLang="en-US" dirty="0"/>
          </a:p>
        </p:txBody>
      </p:sp>
      <p:sp>
        <p:nvSpPr>
          <p:cNvPr id="3" name="コンテンツ プレースホルダー 2">
            <a:extLst>
              <a:ext uri="{FF2B5EF4-FFF2-40B4-BE49-F238E27FC236}">
                <a16:creationId xmlns:a16="http://schemas.microsoft.com/office/drawing/2014/main" id="{4BA5E6E1-37A0-43FF-BB21-80DD2488F8AE}"/>
              </a:ext>
            </a:extLst>
          </p:cNvPr>
          <p:cNvSpPr>
            <a:spLocks noGrp="1"/>
          </p:cNvSpPr>
          <p:nvPr>
            <p:ph idx="1"/>
          </p:nvPr>
        </p:nvSpPr>
        <p:spPr/>
        <p:txBody>
          <a:bodyPr/>
          <a:lstStyle/>
          <a:p>
            <a:r>
              <a:rPr kumimoji="1" lang="en-US" altLang="ja-JP" dirty="0"/>
              <a:t>2</a:t>
            </a:r>
            <a:r>
              <a:rPr kumimoji="1" lang="ja-JP" altLang="en-US" dirty="0"/>
              <a:t>つの標本から得た標本比率を使って母比率が等しいかを検定する</a:t>
            </a:r>
            <a:r>
              <a:rPr kumimoji="1" lang="en-US" altLang="ja-JP" dirty="0"/>
              <a:t>.</a:t>
            </a:r>
          </a:p>
          <a:p>
            <a:r>
              <a:rPr lang="ja-JP" altLang="en-US" dirty="0"/>
              <a:t>例題</a:t>
            </a:r>
            <a:r>
              <a:rPr lang="en-US" altLang="ja-JP" dirty="0"/>
              <a:t>:</a:t>
            </a:r>
          </a:p>
          <a:p>
            <a:r>
              <a:rPr kumimoji="1" lang="ja-JP" altLang="en-US" dirty="0"/>
              <a:t>あるドラマの視聴率を調査したところ，関東地区では</a:t>
            </a:r>
            <a:r>
              <a:rPr kumimoji="1" lang="en-US" altLang="ja-JP" dirty="0"/>
              <a:t>5000</a:t>
            </a:r>
            <a:r>
              <a:rPr kumimoji="1" lang="ja-JP" altLang="en-US" dirty="0"/>
              <a:t>世帯中</a:t>
            </a:r>
            <a:r>
              <a:rPr kumimoji="1" lang="en-US" altLang="ja-JP" dirty="0"/>
              <a:t>1000</a:t>
            </a:r>
            <a:r>
              <a:rPr kumimoji="1" lang="ja-JP" altLang="en-US" dirty="0"/>
              <a:t>世帯が視聴していた</a:t>
            </a:r>
            <a:r>
              <a:rPr kumimoji="1" lang="en-US" altLang="ja-JP" dirty="0"/>
              <a:t>.</a:t>
            </a:r>
            <a:r>
              <a:rPr kumimoji="1" lang="ja-JP" altLang="en-US" dirty="0"/>
              <a:t>一方，関西地区では</a:t>
            </a:r>
            <a:r>
              <a:rPr kumimoji="1" lang="en-US" altLang="ja-JP" dirty="0"/>
              <a:t>3000</a:t>
            </a:r>
            <a:r>
              <a:rPr kumimoji="1" lang="ja-JP" altLang="en-US" dirty="0"/>
              <a:t>世帯中</a:t>
            </a:r>
            <a:r>
              <a:rPr kumimoji="1" lang="en-US" altLang="ja-JP" dirty="0"/>
              <a:t>540</a:t>
            </a:r>
            <a:r>
              <a:rPr kumimoji="1" lang="ja-JP" altLang="en-US" dirty="0"/>
              <a:t>世帯が視聴していた</a:t>
            </a:r>
            <a:r>
              <a:rPr kumimoji="1" lang="en-US" altLang="ja-JP" dirty="0"/>
              <a:t>.</a:t>
            </a:r>
            <a:r>
              <a:rPr kumimoji="1" lang="ja-JP" altLang="en-US" dirty="0"/>
              <a:t>この結果から，</a:t>
            </a:r>
            <a:r>
              <a:rPr kumimoji="1" lang="en-US" altLang="ja-JP" dirty="0"/>
              <a:t>2</a:t>
            </a:r>
            <a:r>
              <a:rPr kumimoji="1" lang="ja-JP" altLang="en-US" dirty="0"/>
              <a:t>地区の視聴率に差があるといえるか</a:t>
            </a:r>
            <a:r>
              <a:rPr kumimoji="1" lang="en-US" altLang="ja-JP" dirty="0"/>
              <a:t>.</a:t>
            </a:r>
            <a:endParaRPr kumimoji="1" lang="ja-JP" altLang="en-US" dirty="0"/>
          </a:p>
        </p:txBody>
      </p:sp>
      <p:sp>
        <p:nvSpPr>
          <p:cNvPr id="4" name="スライド番号プレースホルダー 3">
            <a:extLst>
              <a:ext uri="{FF2B5EF4-FFF2-40B4-BE49-F238E27FC236}">
                <a16:creationId xmlns:a16="http://schemas.microsoft.com/office/drawing/2014/main" id="{22D66835-2C6F-4196-9AD5-CD95936E0849}"/>
              </a:ext>
            </a:extLst>
          </p:cNvPr>
          <p:cNvSpPr>
            <a:spLocks noGrp="1"/>
          </p:cNvSpPr>
          <p:nvPr>
            <p:ph type="sldNum" sz="quarter" idx="12"/>
          </p:nvPr>
        </p:nvSpPr>
        <p:spPr/>
        <p:txBody>
          <a:bodyPr/>
          <a:lstStyle/>
          <a:p>
            <a:fld id="{F6B31617-83C2-4116-A292-35893FC60E85}" type="slidenum">
              <a:rPr kumimoji="1" lang="ja-JP" altLang="en-US" smtClean="0"/>
              <a:pPr/>
              <a:t>31</a:t>
            </a:fld>
            <a:endParaRPr kumimoji="1" lang="ja-JP" altLang="en-US" dirty="0"/>
          </a:p>
        </p:txBody>
      </p:sp>
    </p:spTree>
    <p:extLst>
      <p:ext uri="{BB962C8B-B14F-4D97-AF65-F5344CB8AC3E}">
        <p14:creationId xmlns:p14="http://schemas.microsoft.com/office/powerpoint/2010/main" val="263220007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FE13B6AD-5D95-4ABB-AD5F-45E0D8D69081}"/>
              </a:ext>
            </a:extLst>
          </p:cNvPr>
          <p:cNvSpPr>
            <a:spLocks noGrp="1"/>
          </p:cNvSpPr>
          <p:nvPr>
            <p:ph type="title"/>
          </p:nvPr>
        </p:nvSpPr>
        <p:spPr/>
        <p:txBody>
          <a:bodyPr/>
          <a:lstStyle/>
          <a:p>
            <a:r>
              <a:rPr lang="en-US" altLang="ja-JP" dirty="0"/>
              <a:t>6.</a:t>
            </a:r>
            <a:r>
              <a:rPr lang="ja-JP" altLang="en-US" dirty="0"/>
              <a:t>母比率の差の検定</a:t>
            </a:r>
            <a:endParaRPr kumimoji="1" lang="ja-JP" altLang="en-US" dirty="0"/>
          </a:p>
        </p:txBody>
      </p:sp>
      <mc:AlternateContent xmlns:mc="http://schemas.openxmlformats.org/markup-compatibility/2006">
        <mc:Choice xmlns:a14="http://schemas.microsoft.com/office/drawing/2010/main" Requires="a14">
          <p:sp>
            <p:nvSpPr>
              <p:cNvPr id="3" name="コンテンツ プレースホルダー 2">
                <a:extLst>
                  <a:ext uri="{FF2B5EF4-FFF2-40B4-BE49-F238E27FC236}">
                    <a16:creationId xmlns:a16="http://schemas.microsoft.com/office/drawing/2014/main" id="{6858A16C-43B0-41ED-9ED1-30844494D0A7}"/>
                  </a:ext>
                </a:extLst>
              </p:cNvPr>
              <p:cNvSpPr>
                <a:spLocks noGrp="1"/>
              </p:cNvSpPr>
              <p:nvPr>
                <p:ph idx="1"/>
              </p:nvPr>
            </p:nvSpPr>
            <p:spPr/>
            <p:txBody>
              <a:bodyPr>
                <a:normAutofit/>
              </a:bodyPr>
              <a:lstStyle/>
              <a:p>
                <a:endParaRPr lang="en-US" altLang="ja-JP" dirty="0"/>
              </a:p>
              <a:p>
                <a:r>
                  <a:rPr lang="ja-JP" altLang="en-US" dirty="0"/>
                  <a:t>帰無仮説</a:t>
                </a:r>
                <a14:m>
                  <m:oMath xmlns:m="http://schemas.openxmlformats.org/officeDocument/2006/math">
                    <m:sSub>
                      <m:sSubPr>
                        <m:ctrlPr>
                          <a:rPr lang="en-US" altLang="ja-JP" i="1">
                            <a:latin typeface="Cambria Math" panose="02040503050406030204" pitchFamily="18" charset="0"/>
                          </a:rPr>
                        </m:ctrlPr>
                      </m:sSubPr>
                      <m:e>
                        <m:r>
                          <a:rPr lang="en-US" altLang="ja-JP" i="1">
                            <a:latin typeface="Cambria Math" panose="02040503050406030204" pitchFamily="18" charset="0"/>
                          </a:rPr>
                          <m:t>𝐻</m:t>
                        </m:r>
                      </m:e>
                      <m:sub>
                        <m:r>
                          <a:rPr lang="en-US" altLang="ja-JP" i="1">
                            <a:latin typeface="Cambria Math" panose="02040503050406030204" pitchFamily="18" charset="0"/>
                          </a:rPr>
                          <m:t>0</m:t>
                        </m:r>
                      </m:sub>
                    </m:sSub>
                    <m:r>
                      <a:rPr lang="ja-JP" altLang="en-US" i="1">
                        <a:latin typeface="Cambria Math" panose="02040503050406030204" pitchFamily="18" charset="0"/>
                      </a:rPr>
                      <m:t>は</m:t>
                    </m:r>
                  </m:oMath>
                </a14:m>
                <a:r>
                  <a:rPr lang="ja-JP" altLang="en-US" dirty="0"/>
                  <a:t>「関東地区と関西地区のいお視聴率は等しい」とし，対立仮説</a:t>
                </a:r>
                <a14:m>
                  <m:oMath xmlns:m="http://schemas.openxmlformats.org/officeDocument/2006/math">
                    <m:sSub>
                      <m:sSubPr>
                        <m:ctrlPr>
                          <a:rPr lang="en-US" altLang="ja-JP" i="1">
                            <a:latin typeface="Cambria Math" panose="02040503050406030204" pitchFamily="18" charset="0"/>
                          </a:rPr>
                        </m:ctrlPr>
                      </m:sSubPr>
                      <m:e>
                        <m:r>
                          <a:rPr lang="en-US" altLang="ja-JP" i="1">
                            <a:latin typeface="Cambria Math" panose="02040503050406030204" pitchFamily="18" charset="0"/>
                          </a:rPr>
                          <m:t>𝐻</m:t>
                        </m:r>
                      </m:e>
                      <m:sub>
                        <m:r>
                          <a:rPr lang="en-US" altLang="ja-JP" i="1">
                            <a:latin typeface="Cambria Math" panose="02040503050406030204" pitchFamily="18" charset="0"/>
                          </a:rPr>
                          <m:t>1</m:t>
                        </m:r>
                      </m:sub>
                    </m:sSub>
                  </m:oMath>
                </a14:m>
                <a:r>
                  <a:rPr lang="ja-JP" altLang="en-US" dirty="0"/>
                  <a:t>は「関東地区と関西地区の視聴率は等しくない」となる</a:t>
                </a:r>
                <a:r>
                  <a:rPr lang="en-US" altLang="ja-JP" dirty="0"/>
                  <a:t>.</a:t>
                </a:r>
              </a:p>
              <a:p>
                <a:r>
                  <a:rPr lang="ja-JP" altLang="en-US" dirty="0"/>
                  <a:t>有意水準は</a:t>
                </a:r>
                <a:r>
                  <a:rPr lang="en-US" altLang="ja-JP" dirty="0"/>
                  <a:t>α = 0.05</a:t>
                </a:r>
                <a:r>
                  <a:rPr lang="ja-JP" altLang="en-US" dirty="0"/>
                  <a:t>とする</a:t>
                </a:r>
                <a:r>
                  <a:rPr lang="en-US" altLang="ja-JP" dirty="0"/>
                  <a:t>.</a:t>
                </a:r>
                <a:endParaRPr lang="ja-JP" altLang="en-US" dirty="0"/>
              </a:p>
            </p:txBody>
          </p:sp>
        </mc:Choice>
        <mc:Fallback>
          <p:sp>
            <p:nvSpPr>
              <p:cNvPr id="3" name="コンテンツ プレースホルダー 2">
                <a:extLst>
                  <a:ext uri="{FF2B5EF4-FFF2-40B4-BE49-F238E27FC236}">
                    <a16:creationId xmlns:a16="http://schemas.microsoft.com/office/drawing/2014/main" id="{6858A16C-43B0-41ED-9ED1-30844494D0A7}"/>
                  </a:ext>
                </a:extLst>
              </p:cNvPr>
              <p:cNvSpPr>
                <a:spLocks noGrp="1" noRot="1" noChangeAspect="1" noMove="1" noResize="1" noEditPoints="1" noAdjustHandles="1" noChangeArrowheads="1" noChangeShapeType="1" noTextEdit="1"/>
              </p:cNvSpPr>
              <p:nvPr>
                <p:ph idx="1"/>
              </p:nvPr>
            </p:nvSpPr>
            <p:spPr>
              <a:blipFill>
                <a:blip r:embed="rId2"/>
                <a:stretch>
                  <a:fillRect l="-2019" r="-2908"/>
                </a:stretch>
              </a:blipFill>
            </p:spPr>
            <p:txBody>
              <a:bodyPr/>
              <a:lstStyle/>
              <a:p>
                <a:r>
                  <a:rPr lang="ja-JP" altLang="en-US">
                    <a:noFill/>
                  </a:rPr>
                  <a:t> </a:t>
                </a:r>
              </a:p>
            </p:txBody>
          </p:sp>
        </mc:Fallback>
      </mc:AlternateContent>
      <p:sp>
        <p:nvSpPr>
          <p:cNvPr id="4" name="スライド番号プレースホルダー 3">
            <a:extLst>
              <a:ext uri="{FF2B5EF4-FFF2-40B4-BE49-F238E27FC236}">
                <a16:creationId xmlns:a16="http://schemas.microsoft.com/office/drawing/2014/main" id="{08B94091-C3A1-4309-A7FE-1F2721030668}"/>
              </a:ext>
            </a:extLst>
          </p:cNvPr>
          <p:cNvSpPr>
            <a:spLocks noGrp="1"/>
          </p:cNvSpPr>
          <p:nvPr>
            <p:ph type="sldNum" sz="quarter" idx="12"/>
          </p:nvPr>
        </p:nvSpPr>
        <p:spPr/>
        <p:txBody>
          <a:bodyPr/>
          <a:lstStyle/>
          <a:p>
            <a:fld id="{F6B31617-83C2-4116-A292-35893FC60E85}" type="slidenum">
              <a:rPr kumimoji="1" lang="ja-JP" altLang="en-US" smtClean="0"/>
              <a:pPr/>
              <a:t>32</a:t>
            </a:fld>
            <a:endParaRPr kumimoji="1" lang="ja-JP" altLang="en-US" dirty="0"/>
          </a:p>
        </p:txBody>
      </p:sp>
    </p:spTree>
    <p:extLst>
      <p:ext uri="{BB962C8B-B14F-4D97-AF65-F5344CB8AC3E}">
        <p14:creationId xmlns:p14="http://schemas.microsoft.com/office/powerpoint/2010/main" val="237727672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358680E1-C8A0-4EE0-A390-C91981027842}"/>
              </a:ext>
            </a:extLst>
          </p:cNvPr>
          <p:cNvSpPr>
            <a:spLocks noGrp="1"/>
          </p:cNvSpPr>
          <p:nvPr>
            <p:ph type="title"/>
          </p:nvPr>
        </p:nvSpPr>
        <p:spPr/>
        <p:txBody>
          <a:bodyPr/>
          <a:lstStyle/>
          <a:p>
            <a:r>
              <a:rPr lang="en-US" altLang="ja-JP" dirty="0"/>
              <a:t>6.</a:t>
            </a:r>
            <a:r>
              <a:rPr lang="ja-JP" altLang="en-US" dirty="0"/>
              <a:t>母比率の差の検定</a:t>
            </a:r>
            <a:endParaRPr kumimoji="1" lang="ja-JP" altLang="en-US" dirty="0"/>
          </a:p>
        </p:txBody>
      </p:sp>
      <mc:AlternateContent xmlns:mc="http://schemas.openxmlformats.org/markup-compatibility/2006">
        <mc:Choice xmlns:a14="http://schemas.microsoft.com/office/drawing/2010/main" Requires="a14">
          <p:sp>
            <p:nvSpPr>
              <p:cNvPr id="3" name="コンテンツ プレースホルダー 2">
                <a:extLst>
                  <a:ext uri="{FF2B5EF4-FFF2-40B4-BE49-F238E27FC236}">
                    <a16:creationId xmlns:a16="http://schemas.microsoft.com/office/drawing/2014/main" id="{2A62BF97-4C8B-4180-B393-457A76E2D676}"/>
                  </a:ext>
                </a:extLst>
              </p:cNvPr>
              <p:cNvSpPr>
                <a:spLocks noGrp="1"/>
              </p:cNvSpPr>
              <p:nvPr>
                <p:ph idx="1"/>
              </p:nvPr>
            </p:nvSpPr>
            <p:spPr/>
            <p:txBody>
              <a:bodyPr>
                <a:normAutofit/>
              </a:bodyPr>
              <a:lstStyle/>
              <a:p>
                <a:r>
                  <a:rPr lang="ja-JP" altLang="en-US" dirty="0"/>
                  <a:t>母比率の差の検定では，以下の式から得られる統計量</a:t>
                </a:r>
                <a:r>
                  <a:rPr lang="en-US" altLang="ja-JP" dirty="0"/>
                  <a:t>z</a:t>
                </a:r>
                <a:r>
                  <a:rPr lang="ja-JP" altLang="en-US" dirty="0"/>
                  <a:t>は標準正規分布に従う</a:t>
                </a:r>
                <a:r>
                  <a:rPr lang="en-US" altLang="ja-JP" dirty="0"/>
                  <a:t>.</a:t>
                </a:r>
              </a:p>
              <a:p>
                <a:pPr algn="ctr"/>
                <a14:m>
                  <m:oMath xmlns:m="http://schemas.openxmlformats.org/officeDocument/2006/math">
                    <m:r>
                      <a:rPr lang="en-US" altLang="ja-JP" i="1" dirty="0">
                        <a:latin typeface="Cambria Math" panose="02040503050406030204" pitchFamily="18" charset="0"/>
                      </a:rPr>
                      <m:t>𝑧</m:t>
                    </m:r>
                  </m:oMath>
                </a14:m>
                <a:r>
                  <a:rPr lang="en-US" altLang="ja-JP" dirty="0"/>
                  <a:t> = </a:t>
                </a:r>
                <a14:m>
                  <m:oMath xmlns:m="http://schemas.openxmlformats.org/officeDocument/2006/math">
                    <m:f>
                      <m:fPr>
                        <m:ctrlPr>
                          <a:rPr lang="en-US" altLang="ja-JP" i="1" smtClean="0">
                            <a:latin typeface="Cambria Math" panose="02040503050406030204" pitchFamily="18" charset="0"/>
                          </a:rPr>
                        </m:ctrlPr>
                      </m:fPr>
                      <m:num>
                        <m:acc>
                          <m:accPr>
                            <m:chr m:val="̂"/>
                            <m:ctrlPr>
                              <a:rPr lang="en-US" altLang="ja-JP" i="1" smtClean="0">
                                <a:latin typeface="Cambria Math" panose="02040503050406030204" pitchFamily="18" charset="0"/>
                              </a:rPr>
                            </m:ctrlPr>
                          </m:accPr>
                          <m:e>
                            <m:sSub>
                              <m:sSubPr>
                                <m:ctrlPr>
                                  <a:rPr lang="en-US" altLang="ja-JP" i="1" smtClean="0">
                                    <a:latin typeface="Cambria Math" panose="02040503050406030204" pitchFamily="18" charset="0"/>
                                  </a:rPr>
                                </m:ctrlPr>
                              </m:sSubPr>
                              <m:e>
                                <m:r>
                                  <a:rPr lang="en-US" altLang="ja-JP" b="0" i="1" smtClean="0">
                                    <a:latin typeface="Cambria Math" panose="02040503050406030204" pitchFamily="18" charset="0"/>
                                  </a:rPr>
                                  <m:t>𝑝</m:t>
                                </m:r>
                              </m:e>
                              <m:sub>
                                <m:r>
                                  <a:rPr lang="en-US" altLang="ja-JP" b="0" i="1" smtClean="0">
                                    <a:latin typeface="Cambria Math" panose="02040503050406030204" pitchFamily="18" charset="0"/>
                                  </a:rPr>
                                  <m:t>1</m:t>
                                </m:r>
                              </m:sub>
                            </m:sSub>
                          </m:e>
                        </m:acc>
                        <m:r>
                          <a:rPr lang="en-US" altLang="ja-JP" i="1">
                            <a:latin typeface="Cambria Math" panose="02040503050406030204" pitchFamily="18" charset="0"/>
                          </a:rPr>
                          <m:t> −</m:t>
                        </m:r>
                        <m:acc>
                          <m:accPr>
                            <m:chr m:val="̂"/>
                            <m:ctrlPr>
                              <a:rPr lang="en-US" altLang="ja-JP" i="1">
                                <a:latin typeface="Cambria Math" panose="02040503050406030204" pitchFamily="18" charset="0"/>
                              </a:rPr>
                            </m:ctrlPr>
                          </m:accPr>
                          <m:e>
                            <m:r>
                              <a:rPr lang="en-US" altLang="ja-JP" b="0" i="1" smtClean="0">
                                <a:latin typeface="Cambria Math" panose="02040503050406030204" pitchFamily="18" charset="0"/>
                              </a:rPr>
                              <m:t> </m:t>
                            </m:r>
                            <m:sSub>
                              <m:sSubPr>
                                <m:ctrlPr>
                                  <a:rPr lang="en-US" altLang="ja-JP" i="1">
                                    <a:latin typeface="Cambria Math" panose="02040503050406030204" pitchFamily="18" charset="0"/>
                                  </a:rPr>
                                </m:ctrlPr>
                              </m:sSubPr>
                              <m:e>
                                <m:r>
                                  <a:rPr lang="en-US" altLang="ja-JP" i="1">
                                    <a:latin typeface="Cambria Math" panose="02040503050406030204" pitchFamily="18" charset="0"/>
                                  </a:rPr>
                                  <m:t>𝑝</m:t>
                                </m:r>
                              </m:e>
                              <m:sub>
                                <m:r>
                                  <a:rPr lang="en-US" altLang="ja-JP" b="0" i="1" smtClean="0">
                                    <a:latin typeface="Cambria Math" panose="02040503050406030204" pitchFamily="18" charset="0"/>
                                  </a:rPr>
                                  <m:t>2</m:t>
                                </m:r>
                              </m:sub>
                            </m:sSub>
                          </m:e>
                        </m:acc>
                      </m:num>
                      <m:den>
                        <m:rad>
                          <m:radPr>
                            <m:degHide m:val="on"/>
                            <m:ctrlPr>
                              <a:rPr lang="en-US" altLang="ja-JP" i="1">
                                <a:latin typeface="Cambria Math" panose="02040503050406030204" pitchFamily="18" charset="0"/>
                              </a:rPr>
                            </m:ctrlPr>
                          </m:radPr>
                          <m:deg/>
                          <m:e>
                            <m:acc>
                              <m:accPr>
                                <m:chr m:val="̂"/>
                                <m:ctrlPr>
                                  <a:rPr lang="en-US" altLang="ja-JP" i="1">
                                    <a:latin typeface="Cambria Math" panose="02040503050406030204" pitchFamily="18" charset="0"/>
                                  </a:rPr>
                                </m:ctrlPr>
                              </m:accPr>
                              <m:e>
                                <m:sSub>
                                  <m:sSubPr>
                                    <m:ctrlPr>
                                      <a:rPr lang="en-US" altLang="ja-JP" i="1">
                                        <a:latin typeface="Cambria Math" panose="02040503050406030204" pitchFamily="18" charset="0"/>
                                      </a:rPr>
                                    </m:ctrlPr>
                                  </m:sSubPr>
                                  <m:e>
                                    <m:r>
                                      <a:rPr lang="en-US" altLang="ja-JP" i="1">
                                        <a:latin typeface="Cambria Math" panose="02040503050406030204" pitchFamily="18" charset="0"/>
                                      </a:rPr>
                                      <m:t>𝑝</m:t>
                                    </m:r>
                                  </m:e>
                                  <m:sub>
                                    <m:r>
                                      <a:rPr lang="en-US" altLang="ja-JP" i="1">
                                        <a:latin typeface="Cambria Math" panose="02040503050406030204" pitchFamily="18" charset="0"/>
                                      </a:rPr>
                                      <m:t>1</m:t>
                                    </m:r>
                                  </m:sub>
                                </m:sSub>
                              </m:e>
                            </m:acc>
                            <m:r>
                              <a:rPr lang="en-US" altLang="ja-JP" b="0" i="1" smtClean="0">
                                <a:latin typeface="Cambria Math" panose="02040503050406030204" pitchFamily="18" charset="0"/>
                              </a:rPr>
                              <m:t>(1 −</m:t>
                            </m:r>
                            <m:acc>
                              <m:accPr>
                                <m:chr m:val="̂"/>
                                <m:ctrlPr>
                                  <a:rPr lang="en-US" altLang="ja-JP" i="1">
                                    <a:latin typeface="Cambria Math" panose="02040503050406030204" pitchFamily="18" charset="0"/>
                                  </a:rPr>
                                </m:ctrlPr>
                              </m:accPr>
                              <m:e>
                                <m:sSub>
                                  <m:sSubPr>
                                    <m:ctrlPr>
                                      <a:rPr lang="en-US" altLang="ja-JP" i="1">
                                        <a:latin typeface="Cambria Math" panose="02040503050406030204" pitchFamily="18" charset="0"/>
                                      </a:rPr>
                                    </m:ctrlPr>
                                  </m:sSubPr>
                                  <m:e>
                                    <m:r>
                                      <a:rPr lang="en-US" altLang="ja-JP" i="1">
                                        <a:latin typeface="Cambria Math" panose="02040503050406030204" pitchFamily="18" charset="0"/>
                                      </a:rPr>
                                      <m:t>𝑝</m:t>
                                    </m:r>
                                  </m:e>
                                  <m:sub>
                                    <m:r>
                                      <a:rPr lang="en-US" altLang="ja-JP" i="1">
                                        <a:latin typeface="Cambria Math" panose="02040503050406030204" pitchFamily="18" charset="0"/>
                                      </a:rPr>
                                      <m:t>1</m:t>
                                    </m:r>
                                  </m:sub>
                                </m:sSub>
                              </m:e>
                            </m:acc>
                            <m:r>
                              <a:rPr lang="en-US" altLang="ja-JP" b="0" i="1" smtClean="0">
                                <a:latin typeface="Cambria Math" panose="02040503050406030204" pitchFamily="18" charset="0"/>
                              </a:rPr>
                              <m:t>)(</m:t>
                            </m:r>
                            <m:f>
                              <m:fPr>
                                <m:ctrlPr>
                                  <a:rPr lang="en-US" altLang="ja-JP" b="0" i="1" smtClean="0">
                                    <a:latin typeface="Cambria Math" panose="02040503050406030204" pitchFamily="18" charset="0"/>
                                  </a:rPr>
                                </m:ctrlPr>
                              </m:fPr>
                              <m:num>
                                <m:r>
                                  <a:rPr lang="en-US" altLang="ja-JP" b="0" i="1" smtClean="0">
                                    <a:latin typeface="Cambria Math" panose="02040503050406030204" pitchFamily="18" charset="0"/>
                                  </a:rPr>
                                  <m:t>1</m:t>
                                </m:r>
                              </m:num>
                              <m:den>
                                <m:sSub>
                                  <m:sSubPr>
                                    <m:ctrlPr>
                                      <a:rPr lang="en-US" altLang="ja-JP" b="0" i="1" smtClean="0">
                                        <a:latin typeface="Cambria Math" panose="02040503050406030204" pitchFamily="18" charset="0"/>
                                      </a:rPr>
                                    </m:ctrlPr>
                                  </m:sSubPr>
                                  <m:e>
                                    <m:r>
                                      <a:rPr lang="en-US" altLang="ja-JP" b="0" i="1" smtClean="0">
                                        <a:latin typeface="Cambria Math" panose="02040503050406030204" pitchFamily="18" charset="0"/>
                                      </a:rPr>
                                      <m:t>𝑛</m:t>
                                    </m:r>
                                  </m:e>
                                  <m:sub>
                                    <m:r>
                                      <a:rPr lang="en-US" altLang="ja-JP" b="0" i="1" smtClean="0">
                                        <a:latin typeface="Cambria Math" panose="02040503050406030204" pitchFamily="18" charset="0"/>
                                      </a:rPr>
                                      <m:t>1</m:t>
                                    </m:r>
                                  </m:sub>
                                </m:sSub>
                              </m:den>
                            </m:f>
                            <m:r>
                              <a:rPr lang="en-US" altLang="ja-JP" b="0" i="1" smtClean="0">
                                <a:latin typeface="Cambria Math" panose="02040503050406030204" pitchFamily="18" charset="0"/>
                              </a:rPr>
                              <m:t>+ </m:t>
                            </m:r>
                            <m:f>
                              <m:fPr>
                                <m:ctrlPr>
                                  <a:rPr lang="en-US" altLang="ja-JP" b="0" i="1" smtClean="0">
                                    <a:latin typeface="Cambria Math" panose="02040503050406030204" pitchFamily="18" charset="0"/>
                                  </a:rPr>
                                </m:ctrlPr>
                              </m:fPr>
                              <m:num>
                                <m:r>
                                  <a:rPr lang="en-US" altLang="ja-JP" b="0" i="1" smtClean="0">
                                    <a:latin typeface="Cambria Math" panose="02040503050406030204" pitchFamily="18" charset="0"/>
                                  </a:rPr>
                                  <m:t>1</m:t>
                                </m:r>
                              </m:num>
                              <m:den>
                                <m:sSub>
                                  <m:sSubPr>
                                    <m:ctrlPr>
                                      <a:rPr lang="en-US" altLang="ja-JP" b="0" i="1" smtClean="0">
                                        <a:latin typeface="Cambria Math" panose="02040503050406030204" pitchFamily="18" charset="0"/>
                                      </a:rPr>
                                    </m:ctrlPr>
                                  </m:sSubPr>
                                  <m:e>
                                    <m:r>
                                      <a:rPr lang="en-US" altLang="ja-JP" b="0" i="1" smtClean="0">
                                        <a:latin typeface="Cambria Math" panose="02040503050406030204" pitchFamily="18" charset="0"/>
                                      </a:rPr>
                                      <m:t>𝑛</m:t>
                                    </m:r>
                                  </m:e>
                                  <m:sub>
                                    <m:r>
                                      <a:rPr lang="en-US" altLang="ja-JP" b="0" i="1" smtClean="0">
                                        <a:latin typeface="Cambria Math" panose="02040503050406030204" pitchFamily="18" charset="0"/>
                                      </a:rPr>
                                      <m:t>2</m:t>
                                    </m:r>
                                  </m:sub>
                                </m:sSub>
                              </m:den>
                            </m:f>
                            <m:r>
                              <a:rPr lang="en-US" altLang="ja-JP" b="0" i="1" smtClean="0">
                                <a:latin typeface="Cambria Math" panose="02040503050406030204" pitchFamily="18" charset="0"/>
                              </a:rPr>
                              <m:t>)</m:t>
                            </m:r>
                          </m:e>
                        </m:rad>
                      </m:den>
                    </m:f>
                  </m:oMath>
                </a14:m>
                <a:endParaRPr lang="en-US" altLang="ja-JP" dirty="0"/>
              </a:p>
              <a:p>
                <a:pPr algn="ctr"/>
                <a14:m>
                  <m:oMath xmlns:m="http://schemas.openxmlformats.org/officeDocument/2006/math">
                    <m:acc>
                      <m:accPr>
                        <m:chr m:val="̂"/>
                        <m:ctrlPr>
                          <a:rPr lang="ja-JP" altLang="en-US" i="1" smtClean="0">
                            <a:latin typeface="Cambria Math" panose="02040503050406030204" pitchFamily="18" charset="0"/>
                          </a:rPr>
                        </m:ctrlPr>
                      </m:accPr>
                      <m:e>
                        <m:r>
                          <a:rPr lang="en-US" altLang="ja-JP" b="0" i="1" smtClean="0">
                            <a:latin typeface="Cambria Math" panose="02040503050406030204" pitchFamily="18" charset="0"/>
                          </a:rPr>
                          <m:t>𝑝</m:t>
                        </m:r>
                      </m:e>
                    </m:acc>
                  </m:oMath>
                </a14:m>
                <a:r>
                  <a:rPr lang="ja-JP" altLang="en-US" dirty="0"/>
                  <a:t> </a:t>
                </a:r>
                <a:r>
                  <a:rPr lang="en-US" altLang="ja-JP" dirty="0"/>
                  <a:t>= </a:t>
                </a:r>
                <a14:m>
                  <m:oMath xmlns:m="http://schemas.openxmlformats.org/officeDocument/2006/math">
                    <m:f>
                      <m:fPr>
                        <m:ctrlPr>
                          <a:rPr lang="en-US" altLang="ja-JP" i="1" smtClean="0">
                            <a:latin typeface="Cambria Math" panose="02040503050406030204" pitchFamily="18" charset="0"/>
                          </a:rPr>
                        </m:ctrlPr>
                      </m:fPr>
                      <m:num>
                        <m:sSub>
                          <m:sSubPr>
                            <m:ctrlPr>
                              <a:rPr lang="en-US" altLang="ja-JP" i="1" smtClean="0">
                                <a:latin typeface="Cambria Math" panose="02040503050406030204" pitchFamily="18" charset="0"/>
                              </a:rPr>
                            </m:ctrlPr>
                          </m:sSubPr>
                          <m:e>
                            <m:r>
                              <a:rPr lang="en-US" altLang="ja-JP" b="0" i="1" smtClean="0">
                                <a:latin typeface="Cambria Math" panose="02040503050406030204" pitchFamily="18" charset="0"/>
                              </a:rPr>
                              <m:t>𝑛</m:t>
                            </m:r>
                          </m:e>
                          <m:sub>
                            <m:r>
                              <a:rPr lang="en-US" altLang="ja-JP" b="0" i="1" smtClean="0">
                                <a:latin typeface="Cambria Math" panose="02040503050406030204" pitchFamily="18" charset="0"/>
                              </a:rPr>
                              <m:t>1</m:t>
                            </m:r>
                          </m:sub>
                        </m:sSub>
                        <m:acc>
                          <m:accPr>
                            <m:chr m:val="̂"/>
                            <m:ctrlPr>
                              <a:rPr lang="en-US" altLang="ja-JP" i="1">
                                <a:latin typeface="Cambria Math" panose="02040503050406030204" pitchFamily="18" charset="0"/>
                              </a:rPr>
                            </m:ctrlPr>
                          </m:accPr>
                          <m:e>
                            <m:sSub>
                              <m:sSubPr>
                                <m:ctrlPr>
                                  <a:rPr lang="en-US" altLang="ja-JP" i="1">
                                    <a:latin typeface="Cambria Math" panose="02040503050406030204" pitchFamily="18" charset="0"/>
                                  </a:rPr>
                                </m:ctrlPr>
                              </m:sSubPr>
                              <m:e>
                                <m:r>
                                  <a:rPr lang="en-US" altLang="ja-JP" i="1">
                                    <a:latin typeface="Cambria Math" panose="02040503050406030204" pitchFamily="18" charset="0"/>
                                  </a:rPr>
                                  <m:t>𝑝</m:t>
                                </m:r>
                              </m:e>
                              <m:sub>
                                <m:r>
                                  <a:rPr lang="en-US" altLang="ja-JP" i="1">
                                    <a:latin typeface="Cambria Math" panose="02040503050406030204" pitchFamily="18" charset="0"/>
                                  </a:rPr>
                                  <m:t>1</m:t>
                                </m:r>
                              </m:sub>
                            </m:sSub>
                          </m:e>
                        </m:acc>
                        <m:r>
                          <a:rPr lang="en-US" altLang="ja-JP" b="0" i="1" smtClean="0">
                            <a:latin typeface="Cambria Math" panose="02040503050406030204" pitchFamily="18" charset="0"/>
                          </a:rPr>
                          <m:t>+ </m:t>
                        </m:r>
                        <m:sSub>
                          <m:sSubPr>
                            <m:ctrlPr>
                              <a:rPr lang="en-US" altLang="ja-JP" i="1">
                                <a:latin typeface="Cambria Math" panose="02040503050406030204" pitchFamily="18" charset="0"/>
                              </a:rPr>
                            </m:ctrlPr>
                          </m:sSubPr>
                          <m:e>
                            <m:r>
                              <a:rPr lang="en-US" altLang="ja-JP" i="1">
                                <a:latin typeface="Cambria Math" panose="02040503050406030204" pitchFamily="18" charset="0"/>
                              </a:rPr>
                              <m:t>𝑛</m:t>
                            </m:r>
                          </m:e>
                          <m:sub>
                            <m:r>
                              <a:rPr lang="en-US" altLang="ja-JP" b="0" i="1" smtClean="0">
                                <a:latin typeface="Cambria Math" panose="02040503050406030204" pitchFamily="18" charset="0"/>
                              </a:rPr>
                              <m:t>2</m:t>
                            </m:r>
                          </m:sub>
                        </m:sSub>
                        <m:acc>
                          <m:accPr>
                            <m:chr m:val="̂"/>
                            <m:ctrlPr>
                              <a:rPr lang="en-US" altLang="ja-JP" i="1">
                                <a:latin typeface="Cambria Math" panose="02040503050406030204" pitchFamily="18" charset="0"/>
                              </a:rPr>
                            </m:ctrlPr>
                          </m:accPr>
                          <m:e>
                            <m:sSub>
                              <m:sSubPr>
                                <m:ctrlPr>
                                  <a:rPr lang="en-US" altLang="ja-JP" i="1">
                                    <a:latin typeface="Cambria Math" panose="02040503050406030204" pitchFamily="18" charset="0"/>
                                  </a:rPr>
                                </m:ctrlPr>
                              </m:sSubPr>
                              <m:e>
                                <m:r>
                                  <a:rPr lang="en-US" altLang="ja-JP" i="1">
                                    <a:latin typeface="Cambria Math" panose="02040503050406030204" pitchFamily="18" charset="0"/>
                                  </a:rPr>
                                  <m:t>𝑝</m:t>
                                </m:r>
                              </m:e>
                              <m:sub>
                                <m:r>
                                  <a:rPr lang="en-US" altLang="ja-JP" b="0" i="1" smtClean="0">
                                    <a:latin typeface="Cambria Math" panose="02040503050406030204" pitchFamily="18" charset="0"/>
                                  </a:rPr>
                                  <m:t>2</m:t>
                                </m:r>
                              </m:sub>
                            </m:sSub>
                          </m:e>
                        </m:acc>
                      </m:num>
                      <m:den>
                        <m:sSub>
                          <m:sSubPr>
                            <m:ctrlPr>
                              <a:rPr lang="en-US" altLang="ja-JP" i="1" smtClean="0">
                                <a:latin typeface="Cambria Math" panose="02040503050406030204" pitchFamily="18" charset="0"/>
                              </a:rPr>
                            </m:ctrlPr>
                          </m:sSubPr>
                          <m:e>
                            <m:r>
                              <a:rPr lang="en-US" altLang="ja-JP" b="0" i="1" smtClean="0">
                                <a:latin typeface="Cambria Math" panose="02040503050406030204" pitchFamily="18" charset="0"/>
                              </a:rPr>
                              <m:t>𝑛</m:t>
                            </m:r>
                          </m:e>
                          <m:sub>
                            <m:r>
                              <a:rPr lang="en-US" altLang="ja-JP" b="0" i="1" smtClean="0">
                                <a:latin typeface="Cambria Math" panose="02040503050406030204" pitchFamily="18" charset="0"/>
                              </a:rPr>
                              <m:t>1</m:t>
                            </m:r>
                          </m:sub>
                        </m:sSub>
                        <m:r>
                          <a:rPr lang="en-US" altLang="ja-JP" b="0" i="1" smtClean="0">
                            <a:latin typeface="Cambria Math" panose="02040503050406030204" pitchFamily="18" charset="0"/>
                          </a:rPr>
                          <m:t>+ </m:t>
                        </m:r>
                        <m:sSub>
                          <m:sSubPr>
                            <m:ctrlPr>
                              <a:rPr lang="en-US" altLang="ja-JP" i="1" smtClean="0">
                                <a:latin typeface="Cambria Math" panose="02040503050406030204" pitchFamily="18" charset="0"/>
                              </a:rPr>
                            </m:ctrlPr>
                          </m:sSubPr>
                          <m:e>
                            <m:r>
                              <a:rPr lang="en-US" altLang="ja-JP" b="0" i="1" smtClean="0">
                                <a:latin typeface="Cambria Math" panose="02040503050406030204" pitchFamily="18" charset="0"/>
                              </a:rPr>
                              <m:t>𝑛</m:t>
                            </m:r>
                          </m:e>
                          <m:sub>
                            <m:r>
                              <a:rPr lang="en-US" altLang="ja-JP" b="0" i="1" smtClean="0">
                                <a:latin typeface="Cambria Math" panose="02040503050406030204" pitchFamily="18" charset="0"/>
                              </a:rPr>
                              <m:t>2</m:t>
                            </m:r>
                          </m:sub>
                        </m:sSub>
                      </m:den>
                    </m:f>
                  </m:oMath>
                </a14:m>
                <a:endParaRPr lang="en-US" altLang="ja-JP" dirty="0"/>
              </a:p>
            </p:txBody>
          </p:sp>
        </mc:Choice>
        <mc:Fallback>
          <p:sp>
            <p:nvSpPr>
              <p:cNvPr id="3" name="コンテンツ プレースホルダー 2">
                <a:extLst>
                  <a:ext uri="{FF2B5EF4-FFF2-40B4-BE49-F238E27FC236}">
                    <a16:creationId xmlns:a16="http://schemas.microsoft.com/office/drawing/2014/main" id="{2A62BF97-4C8B-4180-B393-457A76E2D676}"/>
                  </a:ext>
                </a:extLst>
              </p:cNvPr>
              <p:cNvSpPr>
                <a:spLocks noGrp="1" noRot="1" noChangeAspect="1" noMove="1" noResize="1" noEditPoints="1" noAdjustHandles="1" noChangeArrowheads="1" noChangeShapeType="1" noTextEdit="1"/>
              </p:cNvSpPr>
              <p:nvPr>
                <p:ph idx="1"/>
              </p:nvPr>
            </p:nvSpPr>
            <p:spPr>
              <a:blipFill>
                <a:blip r:embed="rId2"/>
                <a:stretch>
                  <a:fillRect l="-2019" t="-3182" r="-2989"/>
                </a:stretch>
              </a:blipFill>
            </p:spPr>
            <p:txBody>
              <a:bodyPr/>
              <a:lstStyle/>
              <a:p>
                <a:r>
                  <a:rPr lang="ja-JP" altLang="en-US">
                    <a:noFill/>
                  </a:rPr>
                  <a:t> </a:t>
                </a:r>
              </a:p>
            </p:txBody>
          </p:sp>
        </mc:Fallback>
      </mc:AlternateContent>
      <p:sp>
        <p:nvSpPr>
          <p:cNvPr id="4" name="スライド番号プレースホルダー 3">
            <a:extLst>
              <a:ext uri="{FF2B5EF4-FFF2-40B4-BE49-F238E27FC236}">
                <a16:creationId xmlns:a16="http://schemas.microsoft.com/office/drawing/2014/main" id="{CDED98C1-AF1F-4692-898D-710428223B1D}"/>
              </a:ext>
            </a:extLst>
          </p:cNvPr>
          <p:cNvSpPr>
            <a:spLocks noGrp="1"/>
          </p:cNvSpPr>
          <p:nvPr>
            <p:ph type="sldNum" sz="quarter" idx="12"/>
          </p:nvPr>
        </p:nvSpPr>
        <p:spPr/>
        <p:txBody>
          <a:bodyPr/>
          <a:lstStyle/>
          <a:p>
            <a:fld id="{F6B31617-83C2-4116-A292-35893FC60E85}" type="slidenum">
              <a:rPr kumimoji="1" lang="ja-JP" altLang="en-US" smtClean="0"/>
              <a:pPr/>
              <a:t>33</a:t>
            </a:fld>
            <a:endParaRPr kumimoji="1" lang="ja-JP" altLang="en-US" dirty="0"/>
          </a:p>
        </p:txBody>
      </p:sp>
    </p:spTree>
    <p:extLst>
      <p:ext uri="{BB962C8B-B14F-4D97-AF65-F5344CB8AC3E}">
        <p14:creationId xmlns:p14="http://schemas.microsoft.com/office/powerpoint/2010/main" val="350065225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6A9BD242-68DF-434C-811C-6A50425CB88D}"/>
              </a:ext>
            </a:extLst>
          </p:cNvPr>
          <p:cNvSpPr>
            <a:spLocks noGrp="1"/>
          </p:cNvSpPr>
          <p:nvPr>
            <p:ph type="title"/>
          </p:nvPr>
        </p:nvSpPr>
        <p:spPr/>
        <p:txBody>
          <a:bodyPr/>
          <a:lstStyle/>
          <a:p>
            <a:r>
              <a:rPr lang="en-US" altLang="ja-JP" dirty="0"/>
              <a:t>6.</a:t>
            </a:r>
            <a:r>
              <a:rPr lang="ja-JP" altLang="en-US" dirty="0"/>
              <a:t>母比率の差の検定</a:t>
            </a:r>
            <a:endParaRPr kumimoji="1" lang="ja-JP" altLang="en-US" dirty="0"/>
          </a:p>
        </p:txBody>
      </p:sp>
      <mc:AlternateContent xmlns:mc="http://schemas.openxmlformats.org/markup-compatibility/2006">
        <mc:Choice xmlns:a14="http://schemas.microsoft.com/office/drawing/2010/main" Requires="a14">
          <p:sp>
            <p:nvSpPr>
              <p:cNvPr id="3" name="コンテンツ プレースホルダー 2">
                <a:extLst>
                  <a:ext uri="{FF2B5EF4-FFF2-40B4-BE49-F238E27FC236}">
                    <a16:creationId xmlns:a16="http://schemas.microsoft.com/office/drawing/2014/main" id="{020D00CB-6CC2-4DF3-858C-0328C17BC5C4}"/>
                  </a:ext>
                </a:extLst>
              </p:cNvPr>
              <p:cNvSpPr>
                <a:spLocks noGrp="1"/>
              </p:cNvSpPr>
              <p:nvPr>
                <p:ph idx="1"/>
              </p:nvPr>
            </p:nvSpPr>
            <p:spPr/>
            <p:txBody>
              <a:bodyPr/>
              <a:lstStyle/>
              <a:p>
                <a:r>
                  <a:rPr lang="ja-JP" altLang="en-US" dirty="0"/>
                  <a:t>関東地区と関西地区で視聴率に差があるかを確認したいので両側検定を行うため，</a:t>
                </a:r>
                <a14:m>
                  <m:oMath xmlns:m="http://schemas.openxmlformats.org/officeDocument/2006/math">
                    <m:sSub>
                      <m:sSubPr>
                        <m:ctrlPr>
                          <a:rPr lang="en-US" altLang="ja-JP" i="1">
                            <a:latin typeface="Cambria Math" panose="02040503050406030204" pitchFamily="18" charset="0"/>
                          </a:rPr>
                        </m:ctrlPr>
                      </m:sSubPr>
                      <m:e>
                        <m:r>
                          <a:rPr lang="en-US" altLang="ja-JP" i="1">
                            <a:latin typeface="Cambria Math" panose="02040503050406030204" pitchFamily="18" charset="0"/>
                          </a:rPr>
                          <m:t>𝑧</m:t>
                        </m:r>
                      </m:e>
                      <m:sub>
                        <m:r>
                          <a:rPr lang="en-US" altLang="ja-JP" i="1">
                            <a:latin typeface="Cambria Math" panose="02040503050406030204" pitchFamily="18" charset="0"/>
                          </a:rPr>
                          <m:t>0.025</m:t>
                        </m:r>
                      </m:sub>
                    </m:sSub>
                    <m:r>
                      <a:rPr lang="en-US" altLang="ja-JP" i="1">
                        <a:latin typeface="Cambria Math" panose="02040503050406030204" pitchFamily="18" charset="0"/>
                      </a:rPr>
                      <m:t>=1.96</m:t>
                    </m:r>
                  </m:oMath>
                </a14:m>
                <a:r>
                  <a:rPr kumimoji="1" lang="ja-JP" altLang="en-US" dirty="0"/>
                  <a:t>を用いる</a:t>
                </a:r>
                <a:r>
                  <a:rPr kumimoji="1" lang="en-US" altLang="ja-JP" dirty="0"/>
                  <a:t>.</a:t>
                </a:r>
              </a:p>
              <a:p>
                <a:pPr algn="ctr"/>
                <a14:m>
                  <m:oMath xmlns:m="http://schemas.openxmlformats.org/officeDocument/2006/math">
                    <m:acc>
                      <m:accPr>
                        <m:chr m:val="̂"/>
                        <m:ctrlPr>
                          <a:rPr lang="en-US" altLang="ja-JP" i="1">
                            <a:latin typeface="Cambria Math" panose="02040503050406030204" pitchFamily="18" charset="0"/>
                          </a:rPr>
                        </m:ctrlPr>
                      </m:accPr>
                      <m:e>
                        <m:sSub>
                          <m:sSubPr>
                            <m:ctrlPr>
                              <a:rPr lang="en-US" altLang="ja-JP" i="1">
                                <a:latin typeface="Cambria Math" panose="02040503050406030204" pitchFamily="18" charset="0"/>
                              </a:rPr>
                            </m:ctrlPr>
                          </m:sSubPr>
                          <m:e>
                            <m:r>
                              <a:rPr lang="en-US" altLang="ja-JP" i="1">
                                <a:latin typeface="Cambria Math" panose="02040503050406030204" pitchFamily="18" charset="0"/>
                              </a:rPr>
                              <m:t>𝑝</m:t>
                            </m:r>
                          </m:e>
                          <m:sub>
                            <m:r>
                              <a:rPr lang="en-US" altLang="ja-JP" i="1">
                                <a:latin typeface="Cambria Math" panose="02040503050406030204" pitchFamily="18" charset="0"/>
                              </a:rPr>
                              <m:t>1</m:t>
                            </m:r>
                          </m:sub>
                        </m:sSub>
                      </m:e>
                    </m:acc>
                  </m:oMath>
                </a14:m>
                <a:r>
                  <a:rPr lang="en-US" altLang="ja-JP" dirty="0"/>
                  <a:t> = </a:t>
                </a:r>
                <a14:m>
                  <m:oMath xmlns:m="http://schemas.openxmlformats.org/officeDocument/2006/math">
                    <m:f>
                      <m:fPr>
                        <m:ctrlPr>
                          <a:rPr lang="en-US" altLang="ja-JP" i="1" smtClean="0">
                            <a:latin typeface="Cambria Math" panose="02040503050406030204" pitchFamily="18" charset="0"/>
                          </a:rPr>
                        </m:ctrlPr>
                      </m:fPr>
                      <m:num>
                        <m:r>
                          <a:rPr lang="en-US" altLang="ja-JP" b="0" i="1" smtClean="0">
                            <a:latin typeface="Cambria Math" panose="02040503050406030204" pitchFamily="18" charset="0"/>
                          </a:rPr>
                          <m:t>1000</m:t>
                        </m:r>
                      </m:num>
                      <m:den>
                        <m:r>
                          <a:rPr lang="en-US" altLang="ja-JP" b="0" i="1" smtClean="0">
                            <a:latin typeface="Cambria Math" panose="02040503050406030204" pitchFamily="18" charset="0"/>
                          </a:rPr>
                          <m:t>5000</m:t>
                        </m:r>
                      </m:den>
                    </m:f>
                  </m:oMath>
                </a14:m>
                <a:r>
                  <a:rPr lang="en-US" altLang="ja-JP" dirty="0"/>
                  <a:t> = 0.2</a:t>
                </a:r>
                <a:r>
                  <a:rPr lang="ja-JP" altLang="en-US" dirty="0"/>
                  <a:t>，</a:t>
                </a:r>
                <a:r>
                  <a:rPr lang="en-US" altLang="ja-JP" dirty="0"/>
                  <a:t> </a:t>
                </a:r>
                <a14:m>
                  <m:oMath xmlns:m="http://schemas.openxmlformats.org/officeDocument/2006/math">
                    <m:acc>
                      <m:accPr>
                        <m:chr m:val="̂"/>
                        <m:ctrlPr>
                          <a:rPr lang="en-US" altLang="ja-JP" i="1">
                            <a:latin typeface="Cambria Math" panose="02040503050406030204" pitchFamily="18" charset="0"/>
                          </a:rPr>
                        </m:ctrlPr>
                      </m:accPr>
                      <m:e>
                        <m:sSub>
                          <m:sSubPr>
                            <m:ctrlPr>
                              <a:rPr lang="en-US" altLang="ja-JP" i="1">
                                <a:latin typeface="Cambria Math" panose="02040503050406030204" pitchFamily="18" charset="0"/>
                              </a:rPr>
                            </m:ctrlPr>
                          </m:sSubPr>
                          <m:e>
                            <m:r>
                              <a:rPr lang="en-US" altLang="ja-JP" i="1">
                                <a:latin typeface="Cambria Math" panose="02040503050406030204" pitchFamily="18" charset="0"/>
                              </a:rPr>
                              <m:t>𝑝</m:t>
                            </m:r>
                          </m:e>
                          <m:sub>
                            <m:r>
                              <a:rPr lang="en-US" altLang="ja-JP" b="0" i="1" smtClean="0">
                                <a:latin typeface="Cambria Math" panose="02040503050406030204" pitchFamily="18" charset="0"/>
                              </a:rPr>
                              <m:t>2</m:t>
                            </m:r>
                          </m:sub>
                        </m:sSub>
                      </m:e>
                    </m:acc>
                  </m:oMath>
                </a14:m>
                <a:r>
                  <a:rPr lang="en-US" altLang="ja-JP" dirty="0"/>
                  <a:t> = </a:t>
                </a:r>
                <a14:m>
                  <m:oMath xmlns:m="http://schemas.openxmlformats.org/officeDocument/2006/math">
                    <m:f>
                      <m:fPr>
                        <m:ctrlPr>
                          <a:rPr lang="en-US" altLang="ja-JP" i="1">
                            <a:latin typeface="Cambria Math" panose="02040503050406030204" pitchFamily="18" charset="0"/>
                          </a:rPr>
                        </m:ctrlPr>
                      </m:fPr>
                      <m:num>
                        <m:r>
                          <a:rPr lang="en-US" altLang="ja-JP" b="0" i="1" smtClean="0">
                            <a:latin typeface="Cambria Math" panose="02040503050406030204" pitchFamily="18" charset="0"/>
                          </a:rPr>
                          <m:t>540</m:t>
                        </m:r>
                      </m:num>
                      <m:den>
                        <m:r>
                          <a:rPr lang="en-US" altLang="ja-JP" b="0" i="1" smtClean="0">
                            <a:latin typeface="Cambria Math" panose="02040503050406030204" pitchFamily="18" charset="0"/>
                          </a:rPr>
                          <m:t>3000</m:t>
                        </m:r>
                      </m:den>
                    </m:f>
                  </m:oMath>
                </a14:m>
                <a:r>
                  <a:rPr lang="en-US" altLang="ja-JP" dirty="0"/>
                  <a:t> = 0.18</a:t>
                </a:r>
              </a:p>
              <a:p>
                <a:pPr algn="ctr"/>
                <a14:m>
                  <m:oMath xmlns:m="http://schemas.openxmlformats.org/officeDocument/2006/math">
                    <m:acc>
                      <m:accPr>
                        <m:chr m:val="̂"/>
                        <m:ctrlPr>
                          <a:rPr lang="ja-JP" altLang="en-US" i="1">
                            <a:latin typeface="Cambria Math" panose="02040503050406030204" pitchFamily="18" charset="0"/>
                          </a:rPr>
                        </m:ctrlPr>
                      </m:accPr>
                      <m:e>
                        <m:r>
                          <a:rPr lang="en-US" altLang="ja-JP" i="1">
                            <a:latin typeface="Cambria Math" panose="02040503050406030204" pitchFamily="18" charset="0"/>
                          </a:rPr>
                          <m:t>𝑝</m:t>
                        </m:r>
                      </m:e>
                    </m:acc>
                  </m:oMath>
                </a14:m>
                <a:r>
                  <a:rPr lang="ja-JP" altLang="en-US" dirty="0"/>
                  <a:t> </a:t>
                </a:r>
                <a:r>
                  <a:rPr lang="en-US" altLang="ja-JP" dirty="0"/>
                  <a:t>= </a:t>
                </a:r>
                <a14:m>
                  <m:oMath xmlns:m="http://schemas.openxmlformats.org/officeDocument/2006/math">
                    <m:f>
                      <m:fPr>
                        <m:ctrlPr>
                          <a:rPr lang="en-US" altLang="ja-JP" i="1">
                            <a:latin typeface="Cambria Math" panose="02040503050406030204" pitchFamily="18" charset="0"/>
                          </a:rPr>
                        </m:ctrlPr>
                      </m:fPr>
                      <m:num>
                        <m:r>
                          <a:rPr lang="en-US" altLang="ja-JP" b="0" i="1" smtClean="0">
                            <a:latin typeface="Cambria Math" panose="02040503050406030204" pitchFamily="18" charset="0"/>
                          </a:rPr>
                          <m:t>5000 ∗ 0.2 + 3000 ∗ 0.18</m:t>
                        </m:r>
                      </m:num>
                      <m:den>
                        <m:r>
                          <a:rPr lang="en-US" altLang="ja-JP" b="0" i="1" smtClean="0">
                            <a:latin typeface="Cambria Math" panose="02040503050406030204" pitchFamily="18" charset="0"/>
                          </a:rPr>
                          <m:t>5000 + 3000</m:t>
                        </m:r>
                      </m:den>
                    </m:f>
                  </m:oMath>
                </a14:m>
                <a:r>
                  <a:rPr lang="en-US" altLang="ja-JP" dirty="0"/>
                  <a:t> = 0.1925</a:t>
                </a:r>
              </a:p>
              <a:p>
                <a:pPr algn="ctr"/>
                <a14:m>
                  <m:oMath xmlns:m="http://schemas.openxmlformats.org/officeDocument/2006/math">
                    <m:r>
                      <a:rPr lang="en-US" altLang="ja-JP" i="1" dirty="0" smtClean="0">
                        <a:latin typeface="Cambria Math" panose="02040503050406030204" pitchFamily="18" charset="0"/>
                      </a:rPr>
                      <m:t>𝑧</m:t>
                    </m:r>
                  </m:oMath>
                </a14:m>
                <a:r>
                  <a:rPr lang="en-US" altLang="ja-JP" dirty="0"/>
                  <a:t> = 2.197 &gt; 1.96</a:t>
                </a:r>
              </a:p>
              <a:p>
                <a:endParaRPr lang="en-US" altLang="ja-JP" dirty="0"/>
              </a:p>
            </p:txBody>
          </p:sp>
        </mc:Choice>
        <mc:Fallback>
          <p:sp>
            <p:nvSpPr>
              <p:cNvPr id="3" name="コンテンツ プレースホルダー 2">
                <a:extLst>
                  <a:ext uri="{FF2B5EF4-FFF2-40B4-BE49-F238E27FC236}">
                    <a16:creationId xmlns:a16="http://schemas.microsoft.com/office/drawing/2014/main" id="{020D00CB-6CC2-4DF3-858C-0328C17BC5C4}"/>
                  </a:ext>
                </a:extLst>
              </p:cNvPr>
              <p:cNvSpPr>
                <a:spLocks noGrp="1" noRot="1" noChangeAspect="1" noMove="1" noResize="1" noEditPoints="1" noAdjustHandles="1" noChangeArrowheads="1" noChangeShapeType="1" noTextEdit="1"/>
              </p:cNvSpPr>
              <p:nvPr>
                <p:ph idx="1"/>
              </p:nvPr>
            </p:nvSpPr>
            <p:spPr>
              <a:blipFill>
                <a:blip r:embed="rId2"/>
                <a:stretch>
                  <a:fillRect l="-2019" t="-3182"/>
                </a:stretch>
              </a:blipFill>
            </p:spPr>
            <p:txBody>
              <a:bodyPr/>
              <a:lstStyle/>
              <a:p>
                <a:r>
                  <a:rPr lang="ja-JP" altLang="en-US">
                    <a:noFill/>
                  </a:rPr>
                  <a:t> </a:t>
                </a:r>
              </a:p>
            </p:txBody>
          </p:sp>
        </mc:Fallback>
      </mc:AlternateContent>
      <p:sp>
        <p:nvSpPr>
          <p:cNvPr id="4" name="スライド番号プレースホルダー 3">
            <a:extLst>
              <a:ext uri="{FF2B5EF4-FFF2-40B4-BE49-F238E27FC236}">
                <a16:creationId xmlns:a16="http://schemas.microsoft.com/office/drawing/2014/main" id="{58389A00-BEC2-48C5-93D2-717169F30533}"/>
              </a:ext>
            </a:extLst>
          </p:cNvPr>
          <p:cNvSpPr>
            <a:spLocks noGrp="1"/>
          </p:cNvSpPr>
          <p:nvPr>
            <p:ph type="sldNum" sz="quarter" idx="12"/>
          </p:nvPr>
        </p:nvSpPr>
        <p:spPr/>
        <p:txBody>
          <a:bodyPr/>
          <a:lstStyle/>
          <a:p>
            <a:fld id="{F6B31617-83C2-4116-A292-35893FC60E85}" type="slidenum">
              <a:rPr kumimoji="1" lang="ja-JP" altLang="en-US" smtClean="0"/>
              <a:pPr/>
              <a:t>34</a:t>
            </a:fld>
            <a:endParaRPr kumimoji="1" lang="ja-JP" altLang="en-US" dirty="0"/>
          </a:p>
        </p:txBody>
      </p:sp>
    </p:spTree>
    <p:extLst>
      <p:ext uri="{BB962C8B-B14F-4D97-AF65-F5344CB8AC3E}">
        <p14:creationId xmlns:p14="http://schemas.microsoft.com/office/powerpoint/2010/main" val="149431634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A9A5CD5F-3CF3-4E36-9D87-893A9A8C3797}"/>
              </a:ext>
            </a:extLst>
          </p:cNvPr>
          <p:cNvSpPr>
            <a:spLocks noGrp="1"/>
          </p:cNvSpPr>
          <p:nvPr>
            <p:ph type="title"/>
          </p:nvPr>
        </p:nvSpPr>
        <p:spPr/>
        <p:txBody>
          <a:bodyPr/>
          <a:lstStyle/>
          <a:p>
            <a:r>
              <a:rPr lang="en-US" altLang="ja-JP" dirty="0"/>
              <a:t>6.</a:t>
            </a:r>
            <a:r>
              <a:rPr lang="ja-JP" altLang="en-US" dirty="0"/>
              <a:t>母比率の差の検定</a:t>
            </a:r>
            <a:endParaRPr kumimoji="1" lang="ja-JP" altLang="en-US" dirty="0"/>
          </a:p>
        </p:txBody>
      </p:sp>
      <mc:AlternateContent xmlns:mc="http://schemas.openxmlformats.org/markup-compatibility/2006">
        <mc:Choice xmlns:a14="http://schemas.microsoft.com/office/drawing/2010/main" Requires="a14">
          <p:sp>
            <p:nvSpPr>
              <p:cNvPr id="3" name="コンテンツ プレースホルダー 2">
                <a:extLst>
                  <a:ext uri="{FF2B5EF4-FFF2-40B4-BE49-F238E27FC236}">
                    <a16:creationId xmlns:a16="http://schemas.microsoft.com/office/drawing/2014/main" id="{84381ED7-FF52-4157-A268-7EBDC9FF052E}"/>
                  </a:ext>
                </a:extLst>
              </p:cNvPr>
              <p:cNvSpPr>
                <a:spLocks noGrp="1"/>
              </p:cNvSpPr>
              <p:nvPr>
                <p:ph idx="1"/>
              </p:nvPr>
            </p:nvSpPr>
            <p:spPr>
              <a:xfrm>
                <a:off x="822959" y="1845734"/>
                <a:ext cx="7543801" cy="4023360"/>
              </a:xfrm>
            </p:spPr>
            <p:txBody>
              <a:bodyPr>
                <a:normAutofit fontScale="92500"/>
              </a:bodyPr>
              <a:lstStyle/>
              <a:p>
                <a:endParaRPr lang="en-US" altLang="ja-JP" i="1" dirty="0">
                  <a:latin typeface="Cambria Math" panose="02040503050406030204" pitchFamily="18" charset="0"/>
                </a:endParaRPr>
              </a:p>
              <a:p>
                <a14:m>
                  <m:oMath xmlns:m="http://schemas.openxmlformats.org/officeDocument/2006/math">
                    <m:r>
                      <a:rPr lang="en-US" altLang="ja-JP" i="1" dirty="0" smtClean="0">
                        <a:latin typeface="Cambria Math" panose="02040503050406030204" pitchFamily="18" charset="0"/>
                      </a:rPr>
                      <m:t>𝑧</m:t>
                    </m:r>
                    <m:r>
                      <a:rPr lang="en-US" altLang="ja-JP" b="0" i="1" dirty="0" smtClean="0">
                        <a:latin typeface="Cambria Math" panose="02040503050406030204" pitchFamily="18" charset="0"/>
                      </a:rPr>
                      <m:t> </m:t>
                    </m:r>
                  </m:oMath>
                </a14:m>
                <a:r>
                  <a:rPr lang="ja-JP" altLang="en-US" dirty="0"/>
                  <a:t>は棄却域に入っているので帰無仮説を棄却し，対立仮説を採択するという結果になる</a:t>
                </a:r>
                <a:r>
                  <a:rPr lang="en-US" altLang="ja-JP" dirty="0"/>
                  <a:t>.</a:t>
                </a:r>
              </a:p>
              <a:p>
                <a:r>
                  <a:rPr kumimoji="1" lang="ja-JP" altLang="en-US" dirty="0"/>
                  <a:t>つまり，関東地区と関西地区では視聴率に差があると結論づけられる</a:t>
                </a:r>
                <a:r>
                  <a:rPr kumimoji="1" lang="en-US" altLang="ja-JP" dirty="0"/>
                  <a:t>.</a:t>
                </a:r>
                <a:endParaRPr kumimoji="1" lang="ja-JP" altLang="en-US" dirty="0"/>
              </a:p>
            </p:txBody>
          </p:sp>
        </mc:Choice>
        <mc:Fallback>
          <p:sp>
            <p:nvSpPr>
              <p:cNvPr id="3" name="コンテンツ プレースホルダー 2">
                <a:extLst>
                  <a:ext uri="{FF2B5EF4-FFF2-40B4-BE49-F238E27FC236}">
                    <a16:creationId xmlns:a16="http://schemas.microsoft.com/office/drawing/2014/main" id="{84381ED7-FF52-4157-A268-7EBDC9FF052E}"/>
                  </a:ext>
                </a:extLst>
              </p:cNvPr>
              <p:cNvSpPr>
                <a:spLocks noGrp="1" noRot="1" noChangeAspect="1" noMove="1" noResize="1" noEditPoints="1" noAdjustHandles="1" noChangeArrowheads="1" noChangeShapeType="1" noTextEdit="1"/>
              </p:cNvSpPr>
              <p:nvPr>
                <p:ph idx="1"/>
              </p:nvPr>
            </p:nvSpPr>
            <p:spPr>
              <a:xfrm>
                <a:off x="822959" y="1845734"/>
                <a:ext cx="7543801" cy="4023360"/>
              </a:xfrm>
              <a:blipFill>
                <a:blip r:embed="rId2"/>
                <a:stretch>
                  <a:fillRect l="-1858" r="-162"/>
                </a:stretch>
              </a:blipFill>
            </p:spPr>
            <p:txBody>
              <a:bodyPr/>
              <a:lstStyle/>
              <a:p>
                <a:r>
                  <a:rPr lang="ja-JP" altLang="en-US">
                    <a:noFill/>
                  </a:rPr>
                  <a:t> </a:t>
                </a:r>
              </a:p>
            </p:txBody>
          </p:sp>
        </mc:Fallback>
      </mc:AlternateContent>
      <p:sp>
        <p:nvSpPr>
          <p:cNvPr id="4" name="スライド番号プレースホルダー 3">
            <a:extLst>
              <a:ext uri="{FF2B5EF4-FFF2-40B4-BE49-F238E27FC236}">
                <a16:creationId xmlns:a16="http://schemas.microsoft.com/office/drawing/2014/main" id="{AEE35E03-36A3-42C1-9342-49370B69E169}"/>
              </a:ext>
            </a:extLst>
          </p:cNvPr>
          <p:cNvSpPr>
            <a:spLocks noGrp="1"/>
          </p:cNvSpPr>
          <p:nvPr>
            <p:ph type="sldNum" sz="quarter" idx="12"/>
          </p:nvPr>
        </p:nvSpPr>
        <p:spPr/>
        <p:txBody>
          <a:bodyPr/>
          <a:lstStyle/>
          <a:p>
            <a:fld id="{F6B31617-83C2-4116-A292-35893FC60E85}" type="slidenum">
              <a:rPr kumimoji="1" lang="ja-JP" altLang="en-US" smtClean="0"/>
              <a:pPr/>
              <a:t>35</a:t>
            </a:fld>
            <a:endParaRPr kumimoji="1" lang="ja-JP" altLang="en-US" dirty="0"/>
          </a:p>
        </p:txBody>
      </p:sp>
    </p:spTree>
    <p:extLst>
      <p:ext uri="{BB962C8B-B14F-4D97-AF65-F5344CB8AC3E}">
        <p14:creationId xmlns:p14="http://schemas.microsoft.com/office/powerpoint/2010/main" val="1838569143"/>
      </p:ext>
    </p:extLst>
  </p:cSld>
  <p:clrMapOvr>
    <a:masterClrMapping/>
  </p:clrMapOvr>
</p:sld>
</file>

<file path=ppt/theme/theme1.xml><?xml version="1.0" encoding="utf-8"?>
<a:theme xmlns:a="http://schemas.openxmlformats.org/drawingml/2006/main" name="レトロスペクト">
  <a:themeElements>
    <a:clrScheme name="レトロスペクト">
      <a:dk1>
        <a:sysClr val="windowText" lastClr="000000"/>
      </a:dk1>
      <a:lt1>
        <a:sysClr val="window" lastClr="FFFFFF"/>
      </a:lt1>
      <a:dk2>
        <a:srgbClr val="514949"/>
      </a:dk2>
      <a:lt2>
        <a:srgbClr val="E1E1DB"/>
      </a:lt2>
      <a:accent1>
        <a:srgbClr val="9DBFBE"/>
      </a:accent1>
      <a:accent2>
        <a:srgbClr val="DB8631"/>
      </a:accent2>
      <a:accent3>
        <a:srgbClr val="E3CC5A"/>
      </a:accent3>
      <a:accent4>
        <a:srgbClr val="ACADA8"/>
      </a:accent4>
      <a:accent5>
        <a:srgbClr val="927C61"/>
      </a:accent5>
      <a:accent6>
        <a:srgbClr val="B3B435"/>
      </a:accent6>
      <a:hlink>
        <a:srgbClr val="0000FF"/>
      </a:hlink>
      <a:folHlink>
        <a:srgbClr val="800080"/>
      </a:folHlink>
    </a:clrScheme>
    <a:fontScheme name="レトロスペクト">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レトロスペクト">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243AF7DC-D15B-41C0-AE81-23980D1B9FC4}"/>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Retrospect</Template>
  <TotalTime>1021</TotalTime>
  <Words>2084</Words>
  <Application>Microsoft Office PowerPoint</Application>
  <PresentationFormat>画面に合わせる (4:3)</PresentationFormat>
  <Paragraphs>305</Paragraphs>
  <Slides>35</Slides>
  <Notes>0</Notes>
  <HiddenSlides>0</HiddenSlides>
  <MMClips>0</MMClips>
  <ScaleCrop>false</ScaleCrop>
  <HeadingPairs>
    <vt:vector size="6" baseType="variant">
      <vt:variant>
        <vt:lpstr>使用されているフォント</vt:lpstr>
      </vt:variant>
      <vt:variant>
        <vt:i4>5</vt:i4>
      </vt:variant>
      <vt:variant>
        <vt:lpstr>テーマ</vt:lpstr>
      </vt:variant>
      <vt:variant>
        <vt:i4>1</vt:i4>
      </vt:variant>
      <vt:variant>
        <vt:lpstr>スライド タイトル</vt:lpstr>
      </vt:variant>
      <vt:variant>
        <vt:i4>35</vt:i4>
      </vt:variant>
    </vt:vector>
  </HeadingPairs>
  <TitlesOfParts>
    <vt:vector size="41" baseType="lpstr">
      <vt:lpstr>ＭＳ Ｐゴシック</vt:lpstr>
      <vt:lpstr>游ゴシック</vt:lpstr>
      <vt:lpstr>Calibri</vt:lpstr>
      <vt:lpstr>Calibri Light</vt:lpstr>
      <vt:lpstr>Cambria Math</vt:lpstr>
      <vt:lpstr>レトロスペクト</vt:lpstr>
      <vt:lpstr>統計学  25.さまざまな検定</vt:lpstr>
      <vt:lpstr>1.母比率の検定</vt:lpstr>
      <vt:lpstr>1.母比率の検定</vt:lpstr>
      <vt:lpstr>1.母比率の検定</vt:lpstr>
      <vt:lpstr>1.母比率の検定</vt:lpstr>
      <vt:lpstr>1.母比率の検定</vt:lpstr>
      <vt:lpstr>1.母比率の検定</vt:lpstr>
      <vt:lpstr>2.二項分布を用いた検定</vt:lpstr>
      <vt:lpstr>2.二項分布を用いた検定</vt:lpstr>
      <vt:lpstr>2.二項分布を用いた検定</vt:lpstr>
      <vt:lpstr>2.二項分布を用いた検定</vt:lpstr>
      <vt:lpstr>3.ポアソン分布を用いた検定</vt:lpstr>
      <vt:lpstr>3.ポアソン分布を用いた検定</vt:lpstr>
      <vt:lpstr>3.ポアソン分布を用いた検定</vt:lpstr>
      <vt:lpstr>3.ポアソン分布を用いた検定</vt:lpstr>
      <vt:lpstr>3.ポアソン分布を用いた検定</vt:lpstr>
      <vt:lpstr>4.適合度の検定</vt:lpstr>
      <vt:lpstr>4.適合度の検定</vt:lpstr>
      <vt:lpstr>4.適合度の検定</vt:lpstr>
      <vt:lpstr>4.適合度の検定</vt:lpstr>
      <vt:lpstr>4.適合度の検定</vt:lpstr>
      <vt:lpstr>4.適合度の検定</vt:lpstr>
      <vt:lpstr>4.適合度の検定</vt:lpstr>
      <vt:lpstr>5.独立性の検定</vt:lpstr>
      <vt:lpstr>5.独立性の検定</vt:lpstr>
      <vt:lpstr>5.独立性の検定</vt:lpstr>
      <vt:lpstr>5.独立性の検定</vt:lpstr>
      <vt:lpstr>5.独立性の検定</vt:lpstr>
      <vt:lpstr>5.独立性の検定</vt:lpstr>
      <vt:lpstr>5.独立性の検定</vt:lpstr>
      <vt:lpstr>6.母比率の差の検定</vt:lpstr>
      <vt:lpstr>6.母比率の差の検定</vt:lpstr>
      <vt:lpstr>6.母比率の差の検定</vt:lpstr>
      <vt:lpstr>6.母比率の差の検定</vt:lpstr>
      <vt:lpstr>6.母比率の差の検定</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オープンソースソフトウェア工学</dc:title>
  <dc:creator>辻　裕真</dc:creator>
  <cp:lastModifiedBy>辻　裕真</cp:lastModifiedBy>
  <cp:revision>99</cp:revision>
  <dcterms:created xsi:type="dcterms:W3CDTF">2019-10-16T04:43:28Z</dcterms:created>
  <dcterms:modified xsi:type="dcterms:W3CDTF">2020-01-09T05:26:57Z</dcterms:modified>
</cp:coreProperties>
</file>