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4" r:id="rId5"/>
    <p:sldId id="261" r:id="rId6"/>
    <p:sldId id="262" r:id="rId7"/>
    <p:sldId id="263" r:id="rId8"/>
    <p:sldId id="259" r:id="rId9"/>
    <p:sldId id="260" r:id="rId10"/>
    <p:sldId id="265" r:id="rId11"/>
    <p:sldId id="273" r:id="rId12"/>
    <p:sldId id="274" r:id="rId13"/>
    <p:sldId id="269" r:id="rId14"/>
    <p:sldId id="266" r:id="rId15"/>
    <p:sldId id="267" r:id="rId16"/>
    <p:sldId id="268" r:id="rId17"/>
    <p:sldId id="270" r:id="rId18"/>
    <p:sldId id="271" r:id="rId19"/>
    <p:sldId id="272" r:id="rId20"/>
    <p:sldId id="275" r:id="rId2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90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510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1pPr>
            <a:lvl2pPr algn="just">
              <a:defRPr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2pPr>
            <a:lvl3pPr algn="just">
              <a:defRPr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3pPr>
            <a:lvl4pPr algn="just">
              <a:defRPr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4pPr>
            <a:lvl5pPr algn="just">
              <a:defRPr>
                <a:latin typeface="HGPｺﾞｼｯｸM" panose="020B0600000000000000" pitchFamily="50" charset="-128"/>
                <a:ea typeface="HGPｺﾞｼｯｸM" panose="020B0600000000000000" pitchFamily="50" charset="-128"/>
              </a:defRPr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0387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67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5334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265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6204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5014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154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5506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3903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1602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7A9415-60A1-4D1B-AFA0-397CBF02B983}" type="datetimeFigureOut">
              <a:rPr kumimoji="1" lang="ja-JP" altLang="en-US" smtClean="0"/>
              <a:t>2015/1/26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38D42-8FB7-4ADC-969C-F9575F9586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0846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196752"/>
            <a:ext cx="7772400" cy="1470025"/>
          </a:xfrm>
        </p:spPr>
        <p:txBody>
          <a:bodyPr>
            <a:normAutofit fontScale="90000"/>
          </a:bodyPr>
          <a:lstStyle/>
          <a:p>
            <a:r>
              <a:rPr kumimoji="1" lang="en-US" altLang="ja-JP" dirty="0" smtClean="0">
                <a:latin typeface="Cambria" panose="02040503050406030204" pitchFamily="18" charset="0"/>
              </a:rPr>
              <a:t>On Analyzing the Topology of Commit Histories in Decentralized Version Control System</a:t>
            </a:r>
            <a:endParaRPr kumimoji="1" lang="ja-JP" altLang="en-US" dirty="0">
              <a:latin typeface="Cambria" panose="02040503050406030204" pitchFamily="18" charset="0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51520" y="3192550"/>
            <a:ext cx="8640960" cy="579262"/>
          </a:xfrm>
        </p:spPr>
        <p:txBody>
          <a:bodyPr>
            <a:normAutofit/>
          </a:bodyPr>
          <a:lstStyle/>
          <a:p>
            <a:pPr algn="l"/>
            <a:r>
              <a:rPr kumimoji="1" lang="en-US" altLang="ja-JP" sz="2800" dirty="0" smtClean="0"/>
              <a:t>Marco </a:t>
            </a:r>
            <a:r>
              <a:rPr kumimoji="1" lang="en-US" altLang="ja-JP" sz="2800" dirty="0" err="1" smtClean="0"/>
              <a:t>Biazzini</a:t>
            </a:r>
            <a:r>
              <a:rPr lang="en-US" altLang="ja-JP" sz="2800" dirty="0"/>
              <a:t>	</a:t>
            </a:r>
            <a:r>
              <a:rPr lang="en-US" altLang="ja-JP" sz="2800" dirty="0" smtClean="0"/>
              <a:t>Martin </a:t>
            </a:r>
            <a:r>
              <a:rPr lang="en-US" altLang="ja-JP" sz="2800" dirty="0" err="1" smtClean="0"/>
              <a:t>Monperrus</a:t>
            </a:r>
            <a:r>
              <a:rPr lang="en-US" altLang="ja-JP" sz="2800" dirty="0" smtClean="0"/>
              <a:t>		</a:t>
            </a:r>
            <a:r>
              <a:rPr kumimoji="1" lang="en-US" altLang="ja-JP" sz="2800" dirty="0" smtClean="0"/>
              <a:t>Benoit </a:t>
            </a:r>
            <a:r>
              <a:rPr kumimoji="1" lang="en-US" altLang="ja-JP" sz="2800" dirty="0" err="1" smtClean="0"/>
              <a:t>Baudry</a:t>
            </a:r>
            <a:endParaRPr kumimoji="1" lang="en-US" altLang="ja-JP" sz="2800" dirty="0" smtClean="0"/>
          </a:p>
        </p:txBody>
      </p:sp>
      <p:pic>
        <p:nvPicPr>
          <p:cNvPr id="1026" name="Picture 2" descr="C:\Users\oss.wakayama\Desktop\On Analyzing the Topology of Commit Historyies in Decentralized Version Control Systems\著者\Mac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771812"/>
            <a:ext cx="1293366" cy="1673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ss.wakayama\Desktop\On Analyzing the Topology of Commit Historyies in Decentralized Version Control Systems\著者\Martin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862" y="3771812"/>
            <a:ext cx="1673411" cy="167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ss.wakayama\Desktop\On Analyzing the Topology of Commit Historyies in Decentralized Version Control Systems\著者\Benoit-Baudr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4646" y="3771812"/>
            <a:ext cx="1253778" cy="1673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6047656" y="6165304"/>
            <a:ext cx="27728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ja-JP" sz="2400" dirty="0" smtClean="0"/>
              <a:t>ICSME 2014</a:t>
            </a:r>
            <a:endParaRPr kumimoji="1"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7549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近年で</a:t>
            </a:r>
            <a:r>
              <a:rPr lang="ja-JP" altLang="en-US" dirty="0" smtClean="0"/>
              <a:t>は，中央管理システム</a:t>
            </a:r>
            <a:r>
              <a:rPr lang="en-US" altLang="ja-JP" dirty="0" smtClean="0"/>
              <a:t>(CVS,SVN)</a:t>
            </a:r>
            <a:r>
              <a:rPr lang="ja-JP" altLang="en-US" dirty="0" err="1" smtClean="0"/>
              <a:t>だけで</a:t>
            </a:r>
            <a:r>
              <a:rPr lang="ja-JP" altLang="en-US" dirty="0" smtClean="0"/>
              <a:t>なく分散管理システム</a:t>
            </a:r>
            <a:r>
              <a:rPr lang="en-US" altLang="ja-JP" dirty="0" smtClean="0"/>
              <a:t>(</a:t>
            </a:r>
            <a:r>
              <a:rPr lang="en-US" altLang="ja-JP" dirty="0" err="1" smtClean="0"/>
              <a:t>Git,Mercurial</a:t>
            </a:r>
            <a:r>
              <a:rPr lang="en-US" altLang="ja-JP" dirty="0" smtClean="0"/>
              <a:t>)</a:t>
            </a:r>
            <a:r>
              <a:rPr lang="ja-JP" altLang="en-US" dirty="0" smtClean="0"/>
              <a:t>を利用することもある</a:t>
            </a:r>
            <a:endParaRPr lang="en-US" altLang="ja-JP" dirty="0" smtClean="0"/>
          </a:p>
          <a:p>
            <a:endParaRPr kumimoji="1" lang="en-US" altLang="ja-JP" dirty="0"/>
          </a:p>
          <a:p>
            <a:r>
              <a:rPr lang="ja-JP" altLang="en-US" dirty="0" smtClean="0"/>
              <a:t>分散管理システムに関する研究が盛んに</a:t>
            </a:r>
            <a:r>
              <a:rPr lang="ja-JP" altLang="en-US" dirty="0"/>
              <a:t>おこなわれ始めて</a:t>
            </a:r>
            <a:r>
              <a:rPr lang="ja-JP" altLang="en-US" dirty="0" smtClean="0"/>
              <a:t>いる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75360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目的・</a:t>
            </a:r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ja-JP" altLang="en-US" dirty="0" smtClean="0"/>
              <a:t>トポロジカルな分析を行うことで新たな知見を得よう</a:t>
            </a:r>
            <a:endParaRPr lang="en-US" altLang="ja-JP" dirty="0" smtClean="0"/>
          </a:p>
          <a:p>
            <a:r>
              <a:rPr lang="ja-JP" altLang="en-US" dirty="0" smtClean="0"/>
              <a:t>グラフを単純なものにする</a:t>
            </a:r>
            <a:r>
              <a:rPr lang="ja-JP" altLang="en-US" dirty="0"/>
              <a:t>（</a:t>
            </a:r>
            <a:r>
              <a:rPr lang="en-US" altLang="ja-JP" dirty="0" err="1" smtClean="0"/>
              <a:t>Metagraph</a:t>
            </a:r>
            <a:r>
              <a:rPr lang="ja-JP" altLang="en-US" dirty="0" smtClean="0"/>
              <a:t>と呼ぶ）</a:t>
            </a:r>
            <a:endParaRPr kumimoji="1" lang="ja-JP" altLang="en-US" dirty="0"/>
          </a:p>
        </p:txBody>
      </p:sp>
      <p:pic>
        <p:nvPicPr>
          <p:cNvPr id="2050" name="Picture 2" descr="C:\Users\oss.wakayama\Desktop\On Analyzing the Topology of Commit Historyies in Decentralized Version Control Systems\graph\Metagrap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3346723"/>
            <a:ext cx="4800601" cy="332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145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Terminal</a:t>
            </a:r>
          </a:p>
          <a:p>
            <a:r>
              <a:rPr lang="en-US" altLang="ja-JP" dirty="0" smtClean="0"/>
              <a:t>Sequential</a:t>
            </a:r>
          </a:p>
          <a:p>
            <a:r>
              <a:rPr kumimoji="1" lang="en-US" altLang="ja-JP" dirty="0" smtClean="0"/>
              <a:t>Structural</a:t>
            </a:r>
            <a:endParaRPr kumimoji="1" lang="ja-JP" altLang="en-US" dirty="0"/>
          </a:p>
        </p:txBody>
      </p:sp>
      <p:pic>
        <p:nvPicPr>
          <p:cNvPr id="4" name="Picture 2" descr="C:\Users\oss.wakayama\Desktop\On Analyzing the Topology of Commit Historyies in Decentralized Version Control Systems\graph\Metagrap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039" y="2060848"/>
            <a:ext cx="4800601" cy="332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704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>
                <a:solidFill>
                  <a:srgbClr val="FF0000"/>
                </a:solidFill>
              </a:rPr>
              <a:t>Terminal</a:t>
            </a:r>
          </a:p>
          <a:p>
            <a:r>
              <a:rPr lang="en-US" altLang="ja-JP" dirty="0" smtClean="0"/>
              <a:t>Sequential</a:t>
            </a:r>
          </a:p>
          <a:p>
            <a:r>
              <a:rPr kumimoji="1" lang="en-US" altLang="ja-JP" dirty="0" smtClean="0"/>
              <a:t>Structural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/>
        </p:nvGrpSpPr>
        <p:grpSpPr>
          <a:xfrm>
            <a:off x="3305039" y="2060848"/>
            <a:ext cx="4800601" cy="3322637"/>
            <a:chOff x="3305039" y="2060848"/>
            <a:chExt cx="4800601" cy="3322637"/>
          </a:xfrm>
        </p:grpSpPr>
        <p:pic>
          <p:nvPicPr>
            <p:cNvPr id="4" name="Picture 2" descr="C:\Users\oss.wakayama\Desktop\On Analyzing the Topology of Commit Historyies in Decentralized Version Control Systems\graph\Metagraph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5039" y="2060848"/>
              <a:ext cx="4800601" cy="3322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円/楕円 4"/>
            <p:cNvSpPr/>
            <p:nvPr/>
          </p:nvSpPr>
          <p:spPr>
            <a:xfrm flipV="1">
              <a:off x="4669393" y="4568901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/楕円 8"/>
            <p:cNvSpPr/>
            <p:nvPr/>
          </p:nvSpPr>
          <p:spPr>
            <a:xfrm flipV="1">
              <a:off x="4865406" y="227687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/>
            <p:cNvSpPr/>
            <p:nvPr/>
          </p:nvSpPr>
          <p:spPr>
            <a:xfrm flipV="1">
              <a:off x="4480536" y="252208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3500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Terminal</a:t>
            </a:r>
          </a:p>
          <a:p>
            <a:r>
              <a:rPr lang="en-US" altLang="ja-JP" dirty="0" smtClean="0">
                <a:solidFill>
                  <a:srgbClr val="FF0000"/>
                </a:solidFill>
              </a:rPr>
              <a:t>Sequential</a:t>
            </a:r>
          </a:p>
          <a:p>
            <a:r>
              <a:rPr kumimoji="1" lang="en-US" altLang="ja-JP" dirty="0" smtClean="0"/>
              <a:t>Structural</a:t>
            </a:r>
            <a:endParaRPr kumimoji="1" lang="ja-JP" altLang="en-US" dirty="0"/>
          </a:p>
        </p:txBody>
      </p:sp>
      <p:grpSp>
        <p:nvGrpSpPr>
          <p:cNvPr id="16" name="グループ化 15"/>
          <p:cNvGrpSpPr/>
          <p:nvPr/>
        </p:nvGrpSpPr>
        <p:grpSpPr>
          <a:xfrm>
            <a:off x="3305039" y="2060848"/>
            <a:ext cx="4800601" cy="3322637"/>
            <a:chOff x="3305039" y="2060848"/>
            <a:chExt cx="4800601" cy="3322637"/>
          </a:xfrm>
        </p:grpSpPr>
        <p:pic>
          <p:nvPicPr>
            <p:cNvPr id="4" name="Picture 2" descr="C:\Users\oss.wakayama\Desktop\On Analyzing the Topology of Commit Historyies in Decentralized Version Control Systems\graph\Metagraph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5039" y="2060848"/>
              <a:ext cx="4800601" cy="3322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円/楕円 5"/>
            <p:cNvSpPr/>
            <p:nvPr/>
          </p:nvSpPr>
          <p:spPr>
            <a:xfrm flipV="1">
              <a:off x="4669393" y="431255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" name="円/楕円 6"/>
            <p:cNvSpPr/>
            <p:nvPr/>
          </p:nvSpPr>
          <p:spPr>
            <a:xfrm flipV="1">
              <a:off x="4669393" y="406734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円/楕円 7"/>
            <p:cNvSpPr/>
            <p:nvPr/>
          </p:nvSpPr>
          <p:spPr>
            <a:xfrm flipV="1">
              <a:off x="4673424" y="3822136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円/楕円 8"/>
            <p:cNvSpPr/>
            <p:nvPr/>
          </p:nvSpPr>
          <p:spPr>
            <a:xfrm flipV="1">
              <a:off x="4667727" y="3568422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円/楕円 9"/>
            <p:cNvSpPr/>
            <p:nvPr/>
          </p:nvSpPr>
          <p:spPr>
            <a:xfrm flipV="1">
              <a:off x="4856352" y="30495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円/楕円 10"/>
            <p:cNvSpPr/>
            <p:nvPr/>
          </p:nvSpPr>
          <p:spPr>
            <a:xfrm flipV="1">
              <a:off x="4868588" y="2779745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円/楕円 11"/>
            <p:cNvSpPr/>
            <p:nvPr/>
          </p:nvSpPr>
          <p:spPr>
            <a:xfrm flipV="1">
              <a:off x="4870576" y="2535720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円/楕円 12"/>
            <p:cNvSpPr/>
            <p:nvPr/>
          </p:nvSpPr>
          <p:spPr>
            <a:xfrm flipV="1">
              <a:off x="4476624" y="3049504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4" name="円/楕円 13"/>
            <p:cNvSpPr/>
            <p:nvPr/>
          </p:nvSpPr>
          <p:spPr>
            <a:xfrm flipV="1">
              <a:off x="4476624" y="278634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5704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Terminal</a:t>
            </a:r>
          </a:p>
          <a:p>
            <a:r>
              <a:rPr lang="en-US" altLang="ja-JP" dirty="0" smtClean="0"/>
              <a:t>Sequential</a:t>
            </a:r>
          </a:p>
          <a:p>
            <a:r>
              <a:rPr kumimoji="1" lang="en-US" altLang="ja-JP" dirty="0" smtClean="0">
                <a:solidFill>
                  <a:srgbClr val="FF0000"/>
                </a:solidFill>
              </a:rPr>
              <a:t>Structural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grpSp>
        <p:nvGrpSpPr>
          <p:cNvPr id="6" name="グループ化 5"/>
          <p:cNvGrpSpPr/>
          <p:nvPr/>
        </p:nvGrpSpPr>
        <p:grpSpPr>
          <a:xfrm>
            <a:off x="3305039" y="2060848"/>
            <a:ext cx="4800601" cy="3322637"/>
            <a:chOff x="3305039" y="2060848"/>
            <a:chExt cx="4800601" cy="3322637"/>
          </a:xfrm>
        </p:grpSpPr>
        <p:pic>
          <p:nvPicPr>
            <p:cNvPr id="4" name="Picture 2" descr="C:\Users\oss.wakayama\Desktop\On Analyzing the Topology of Commit Historyies in Decentralized Version Control Systems\graph\Metagraph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5039" y="2060848"/>
              <a:ext cx="4800601" cy="3322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円/楕円 4"/>
            <p:cNvSpPr/>
            <p:nvPr/>
          </p:nvSpPr>
          <p:spPr>
            <a:xfrm flipV="1">
              <a:off x="4669859" y="3293647"/>
              <a:ext cx="144016" cy="14401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5704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定義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Metagraph’s</a:t>
            </a:r>
            <a:r>
              <a:rPr kumimoji="1" lang="en-US" altLang="ja-JP" dirty="0" smtClean="0"/>
              <a:t> layer</a:t>
            </a:r>
          </a:p>
          <a:p>
            <a:r>
              <a:rPr lang="en-US" altLang="ja-JP" dirty="0" smtClean="0"/>
              <a:t>Width of a layer</a:t>
            </a:r>
          </a:p>
          <a:p>
            <a:r>
              <a:rPr kumimoji="1" lang="en-US" altLang="ja-JP" dirty="0" smtClean="0"/>
              <a:t>Density of a layer</a:t>
            </a:r>
          </a:p>
          <a:p>
            <a:r>
              <a:rPr lang="en-US" altLang="ja-JP" dirty="0" smtClean="0"/>
              <a:t>Diameter of a </a:t>
            </a:r>
            <a:r>
              <a:rPr lang="en-US" altLang="ja-JP" dirty="0" err="1" smtClean="0"/>
              <a:t>Metagraph</a:t>
            </a:r>
            <a:endParaRPr kumimoji="1" lang="ja-JP" altLang="en-US" dirty="0"/>
          </a:p>
        </p:txBody>
      </p:sp>
      <p:pic>
        <p:nvPicPr>
          <p:cNvPr id="5" name="Picture 2" descr="C:\Users\oss.wakayama\Desktop\On Analyzing the Topology of Commit Historyies in Decentralized Version Control Systems\graph\Metagraph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149080"/>
            <a:ext cx="3472856" cy="240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160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 err="1"/>
              <a:t>Metagraph’s</a:t>
            </a:r>
            <a:r>
              <a:rPr lang="en-US" altLang="ja-JP" dirty="0"/>
              <a:t> </a:t>
            </a:r>
            <a:r>
              <a:rPr lang="en-US" altLang="ja-JP" dirty="0" smtClean="0"/>
              <a:t>layer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dirty="0" smtClean="0"/>
                  <a:t>Layer</a:t>
                </a:r>
                <a:r>
                  <a:rPr lang="en-US" altLang="ja-JP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ja-JP" dirty="0" smtClean="0"/>
                  <a:t>)</a:t>
                </a:r>
                <a:r>
                  <a:rPr lang="ja-JP" altLang="en-US" dirty="0" smtClean="0"/>
                  <a:t>は</a:t>
                </a:r>
                <a:r>
                  <a:rPr lang="en-US" altLang="ja-JP" dirty="0" smtClean="0"/>
                  <a:t>Terminal</a:t>
                </a:r>
                <a:r>
                  <a:rPr lang="ja-JP" altLang="en-US" dirty="0" smtClean="0"/>
                  <a:t>からの距離が等しいものを持つ</a:t>
                </a:r>
                <a:endParaRPr lang="en-US" altLang="ja-JP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ja-JP" b="0" i="1" smtClean="0">
                        <a:latin typeface="Cambria Math"/>
                      </a:rPr>
                      <m:t>=</m:t>
                    </m:r>
                    <m:r>
                      <a:rPr lang="en-US" altLang="ja-JP" b="0" i="1" smtClean="0">
                        <a:latin typeface="Cambria Math"/>
                      </a:rPr>
                      <m:t>𝑐</m:t>
                    </m:r>
                    <m:r>
                      <a:rPr lang="en-US" altLang="ja-JP" b="0" i="1" smtClean="0">
                        <a:latin typeface="Cambria Math"/>
                      </a:rPr>
                      <m:t>1</m:t>
                    </m:r>
                    <m:r>
                      <a:rPr lang="ja-JP" altLang="en-US" b="0" i="1" smtClean="0">
                        <a:latin typeface="Cambria Math"/>
                      </a:rPr>
                      <m:t>，</m:t>
                    </m:r>
                    <m:sSub>
                      <m:sSub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altLang="ja-JP" b="0" i="1" smtClean="0">
                        <a:latin typeface="Cambria Math"/>
                      </a:rPr>
                      <m:t>=</m:t>
                    </m:r>
                    <m:r>
                      <a:rPr lang="en-US" altLang="ja-JP" b="0" i="1" smtClean="0">
                        <a:latin typeface="Cambria Math"/>
                      </a:rPr>
                      <m:t>𝑐</m:t>
                    </m:r>
                    <m:r>
                      <a:rPr lang="en-US" altLang="ja-JP" b="0" i="1" smtClean="0">
                        <a:latin typeface="Cambria Math"/>
                      </a:rPr>
                      <m:t>6</m:t>
                    </m:r>
                    <m:r>
                      <a:rPr lang="ja-JP" altLang="en-US" b="0" i="1" smtClean="0">
                        <a:latin typeface="Cambria Math"/>
                      </a:rPr>
                      <m:t>，</m:t>
                    </m:r>
                    <m:sSub>
                      <m:sSub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/>
                          </a:rPr>
                          <m:t>𝐿</m:t>
                        </m:r>
                      </m:e>
                      <m:sub>
                        <m:r>
                          <a:rPr lang="en-US" altLang="ja-JP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altLang="ja-JP" b="0" i="1" smtClean="0">
                        <a:latin typeface="Cambria Math"/>
                      </a:rPr>
                      <m:t>=</m:t>
                    </m:r>
                    <m:r>
                      <a:rPr lang="en-US" altLang="ja-JP" b="0" i="1" smtClean="0">
                        <a:latin typeface="Cambria Math"/>
                      </a:rPr>
                      <m:t>𝑐</m:t>
                    </m:r>
                    <m:r>
                      <a:rPr lang="en-US" altLang="ja-JP" b="0" i="1" smtClean="0">
                        <a:latin typeface="Cambria Math"/>
                      </a:rPr>
                      <m:t>10,</m:t>
                    </m:r>
                    <m:r>
                      <a:rPr lang="en-US" altLang="ja-JP" b="0" i="1" smtClean="0">
                        <a:latin typeface="Cambria Math"/>
                      </a:rPr>
                      <m:t>𝑐</m:t>
                    </m:r>
                    <m:r>
                      <a:rPr lang="en-US" altLang="ja-JP" b="0" i="1" smtClean="0">
                        <a:latin typeface="Cambria Math"/>
                      </a:rPr>
                      <m:t>13</m:t>
                    </m:r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156" r="-185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C:\Users\oss.wakayama\Desktop\On Analyzing the Topology of Commit Historyies in Decentralized Version Control Systems\graph\Metagrap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3346723"/>
            <a:ext cx="4800601" cy="332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609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3682752" cy="4525963"/>
              </a:xfrm>
            </p:spPr>
            <p:txBody>
              <a:bodyPr/>
              <a:lstStyle/>
              <a:p>
                <a:r>
                  <a:rPr lang="en-US" altLang="ja-JP" dirty="0" smtClean="0"/>
                  <a:t>Width of a layer</a:t>
                </a:r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ja-JP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ja-JP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ja-JP" b="0" i="1" smtClean="0">
                                <a:latin typeface="Cambria Math"/>
                              </a:rPr>
                              <m:t>𝐿</m:t>
                            </m:r>
                          </m:e>
                          <m:sub>
                            <m:r>
                              <a:rPr lang="en-US" altLang="ja-JP" b="0" i="1" smtClean="0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altLang="ja-JP" dirty="0" smtClean="0"/>
              </a:p>
              <a:p>
                <a:r>
                  <a:rPr lang="en-US" altLang="ja-JP" dirty="0" smtClean="0"/>
                  <a:t>Density of a layer</a:t>
                </a:r>
              </a:p>
              <a:p>
                <a:pPr lvl="1"/>
                <a:r>
                  <a:rPr lang="en-US" altLang="ja-JP" dirty="0" smtClean="0"/>
                  <a:t>edge</a:t>
                </a:r>
                <a:r>
                  <a:rPr lang="ja-JP" altLang="en-US" dirty="0" smtClean="0"/>
                  <a:t>の数</a:t>
                </a:r>
                <a:endParaRPr lang="en-US" altLang="ja-JP" dirty="0" smtClean="0"/>
              </a:p>
              <a:p>
                <a:pPr algn="l"/>
                <a:r>
                  <a:rPr lang="en-US" altLang="ja-JP" dirty="0" smtClean="0"/>
                  <a:t>Diameter</a:t>
                </a:r>
                <a:r>
                  <a:rPr lang="ja-JP" altLang="en-US" dirty="0"/>
                  <a:t> </a:t>
                </a:r>
                <a:r>
                  <a:rPr lang="en-US" altLang="ja-JP" dirty="0" smtClean="0"/>
                  <a:t>of a </a:t>
                </a:r>
                <a:r>
                  <a:rPr lang="en-US" altLang="ja-JP" dirty="0" err="1" smtClean="0"/>
                  <a:t>Metagraph</a:t>
                </a:r>
                <a:endParaRPr lang="en-US" altLang="ja-JP" dirty="0"/>
              </a:p>
              <a:p>
                <a:pPr lvl="1" algn="l"/>
                <a:r>
                  <a:rPr lang="ja-JP" altLang="en-US" dirty="0" smtClean="0"/>
                  <a:t>最大レイヤー長</a:t>
                </a:r>
                <a:endParaRPr lang="en-US" altLang="ja-JP" dirty="0" smtClean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3682752" cy="4525963"/>
              </a:xfrm>
              <a:blipFill rotWithShape="1">
                <a:blip r:embed="rId2"/>
                <a:stretch>
                  <a:fillRect l="-3642" t="-1752" r="-182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2" descr="C:\Users\oss.wakayama\Desktop\On Analyzing the Topology of Commit Historyies in Decentralized Version Control Systems\graph\Metagrap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936" y="2708920"/>
            <a:ext cx="4800601" cy="332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153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Pattern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err="1" smtClean="0"/>
              <a:t>Metagraph</a:t>
            </a:r>
            <a:r>
              <a:rPr lang="ja-JP" altLang="en-US" dirty="0" smtClean="0"/>
              <a:t>の一部</a:t>
            </a:r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kumimoji="1" lang="ja-JP" altLang="en-US" dirty="0" smtClean="0"/>
              <a:t>パターンの種類</a:t>
            </a:r>
            <a:endParaRPr kumimoji="1" lang="ja-JP" altLang="en-US" dirty="0"/>
          </a:p>
        </p:txBody>
      </p:sp>
      <p:pic>
        <p:nvPicPr>
          <p:cNvPr id="1026" name="Picture 2" descr="C:\Users\oss.wakayama\Desktop\On Analyzing the Topology of Commit Historyies in Decentralized Version Control Systems\graph\Metagraph_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412776"/>
            <a:ext cx="1660525" cy="234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ss.wakayama\Desktop\On Analyzing the Topology of Commit Historyies in Decentralized Version Control Systems\graph\Pattern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429000"/>
            <a:ext cx="4533901" cy="183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oss.wakayama\Desktop\On Analyzing the Topology of Commit Historyies in Decentralized Version Control Systems\graph\Pattern5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5238604"/>
            <a:ext cx="4351337" cy="1554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1133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Pattern slenderness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4402832" cy="4525963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ja-JP" b="0" i="1" smtClean="0">
                            <a:latin typeface="Cambria Math"/>
                          </a:rPr>
                          <m:t>𝑆𝑒𝑞𝑢𝑎𝑛𝑡𝑖𝑎𝑙</m:t>
                        </m:r>
                        <m:r>
                          <a:rPr lang="ja-JP" altLang="en-US" b="0" i="1" smtClean="0">
                            <a:latin typeface="Cambria Math"/>
                          </a:rPr>
                          <m:t>の数</m:t>
                        </m:r>
                      </m:num>
                      <m:den>
                        <m:r>
                          <a:rPr lang="en-US" altLang="ja-JP" b="0" i="1" smtClean="0">
                            <a:latin typeface="Cambria Math"/>
                          </a:rPr>
                          <m:t>𝑆𝑖𝑧𝑒</m:t>
                        </m:r>
                      </m:den>
                    </m:f>
                  </m:oMath>
                </a14:m>
                <a:endParaRPr lang="en-US" altLang="ja-JP" dirty="0" smtClean="0"/>
              </a:p>
              <a:p>
                <a:endParaRPr kumimoji="1" lang="en-US" altLang="ja-JP" dirty="0" smtClean="0"/>
              </a:p>
              <a:p>
                <a:r>
                  <a:rPr kumimoji="1" lang="en-US" altLang="ja-JP" dirty="0" smtClean="0"/>
                  <a:t>Increment</a:t>
                </a:r>
              </a:p>
              <a:p>
                <a:pPr lvl="1"/>
                <a:r>
                  <a:rPr lang="en-US" altLang="ja-JP" dirty="0" smtClean="0"/>
                  <a:t>Slenderness</a:t>
                </a:r>
                <a:r>
                  <a:rPr lang="ja-JP" altLang="en-US" dirty="0" smtClean="0"/>
                  <a:t>が</a:t>
                </a:r>
                <a:r>
                  <a:rPr lang="en-US" altLang="ja-JP" dirty="0" smtClean="0"/>
                  <a:t>0.5</a:t>
                </a:r>
                <a:r>
                  <a:rPr lang="ja-JP" altLang="en-US" dirty="0" smtClean="0"/>
                  <a:t>以上</a:t>
                </a:r>
                <a:endParaRPr lang="en-US" altLang="ja-JP" dirty="0" smtClean="0"/>
              </a:p>
              <a:p>
                <a:r>
                  <a:rPr kumimoji="1" lang="en-US" altLang="ja-JP" dirty="0" smtClean="0"/>
                  <a:t>Integration</a:t>
                </a:r>
              </a:p>
              <a:p>
                <a:pPr lvl="1"/>
                <a:r>
                  <a:rPr lang="en-US" altLang="ja-JP" dirty="0"/>
                  <a:t>Slenderness</a:t>
                </a:r>
                <a:r>
                  <a:rPr lang="ja-JP" altLang="en-US" dirty="0"/>
                  <a:t>が</a:t>
                </a:r>
                <a:r>
                  <a:rPr lang="en-US" altLang="ja-JP" dirty="0" smtClean="0"/>
                  <a:t>0.5</a:t>
                </a:r>
                <a:r>
                  <a:rPr lang="ja-JP" altLang="en-US" dirty="0"/>
                  <a:t>未満</a:t>
                </a:r>
                <a:endParaRPr kumimoji="1" lang="en-US" altLang="ja-JP" dirty="0" smtClean="0"/>
              </a:p>
              <a:p>
                <a:endParaRPr kumimoji="1"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4402832" cy="4525963"/>
              </a:xfrm>
              <a:blipFill rotWithShape="1">
                <a:blip r:embed="rId2"/>
                <a:stretch>
                  <a:fillRect l="-30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098" name="Picture 2" descr="C:\Users\oss.wakayama\Desktop\On Analyzing the Topology of Commit Historyies in Decentralized Version Control Systems\graph\slendernes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36912"/>
            <a:ext cx="3475037" cy="344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5580112" y="589712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/>
              <a:t>0.8</a:t>
            </a:r>
            <a:endParaRPr kumimoji="1" lang="ja-JP" altLang="en-US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7331119" y="4023781"/>
            <a:ext cx="504057" cy="335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 smtClean="0"/>
              <a:t>0.6</a:t>
            </a:r>
            <a:endParaRPr kumimoji="1" lang="ja-JP" altLang="en-US" dirty="0"/>
          </a:p>
        </p:txBody>
      </p:sp>
      <p:sp>
        <p:nvSpPr>
          <p:cNvPr id="7" name="テキスト ボックス 6"/>
          <p:cNvSpPr txBox="1"/>
          <p:nvPr/>
        </p:nvSpPr>
        <p:spPr>
          <a:xfrm>
            <a:off x="7274460" y="5897121"/>
            <a:ext cx="6099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dirty="0" smtClean="0"/>
              <a:t>0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87841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定義のまとめ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ja-JP" dirty="0" smtClean="0"/>
              <a:t>Layer</a:t>
            </a:r>
          </a:p>
          <a:p>
            <a:pPr lvl="1"/>
            <a:r>
              <a:rPr lang="en-US" altLang="ja-JP" dirty="0" err="1"/>
              <a:t>Metagraph’s</a:t>
            </a:r>
            <a:r>
              <a:rPr lang="en-US" altLang="ja-JP" dirty="0"/>
              <a:t> layer</a:t>
            </a:r>
          </a:p>
          <a:p>
            <a:pPr lvl="1"/>
            <a:r>
              <a:rPr lang="en-US" altLang="ja-JP" dirty="0"/>
              <a:t>Width of a layer</a:t>
            </a:r>
          </a:p>
          <a:p>
            <a:pPr lvl="1"/>
            <a:r>
              <a:rPr lang="en-US" altLang="ja-JP" dirty="0"/>
              <a:t>Density of a layer</a:t>
            </a:r>
          </a:p>
          <a:p>
            <a:pPr lvl="1"/>
            <a:r>
              <a:rPr lang="en-US" altLang="ja-JP" dirty="0"/>
              <a:t>Diameter of a </a:t>
            </a:r>
            <a:r>
              <a:rPr lang="en-US" altLang="ja-JP" dirty="0" err="1" smtClean="0"/>
              <a:t>Metagraph</a:t>
            </a:r>
            <a:endParaRPr lang="en-US" altLang="ja-JP" dirty="0" smtClean="0"/>
          </a:p>
          <a:p>
            <a:r>
              <a:rPr lang="en-US" altLang="ja-JP" dirty="0" smtClean="0"/>
              <a:t>Pattern</a:t>
            </a:r>
          </a:p>
          <a:p>
            <a:pPr lvl="1"/>
            <a:r>
              <a:rPr lang="en-US" altLang="ja-JP" dirty="0"/>
              <a:t>p</a:t>
            </a:r>
            <a:r>
              <a:rPr lang="en-US" altLang="ja-JP" dirty="0" smtClean="0"/>
              <a:t>attern</a:t>
            </a:r>
          </a:p>
          <a:p>
            <a:pPr lvl="1"/>
            <a:r>
              <a:rPr lang="en-US" altLang="ja-JP" dirty="0"/>
              <a:t>s</a:t>
            </a:r>
            <a:r>
              <a:rPr lang="en-US" altLang="ja-JP" dirty="0" smtClean="0"/>
              <a:t>lenderness</a:t>
            </a:r>
          </a:p>
          <a:p>
            <a:pPr lvl="1"/>
            <a:r>
              <a:rPr lang="en-US" altLang="ja-JP" dirty="0"/>
              <a:t>i</a:t>
            </a:r>
            <a:r>
              <a:rPr lang="en-US" altLang="ja-JP" dirty="0" smtClean="0"/>
              <a:t>ncrement</a:t>
            </a:r>
          </a:p>
          <a:p>
            <a:pPr lvl="1"/>
            <a:r>
              <a:rPr lang="en-US" altLang="ja-JP" dirty="0" smtClean="0"/>
              <a:t>integration</a:t>
            </a:r>
          </a:p>
          <a:p>
            <a:pPr lvl="1"/>
            <a:endParaRPr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01451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データセット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GitHub</a:t>
            </a:r>
            <a:r>
              <a:rPr kumimoji="1" lang="ja-JP" altLang="en-US" dirty="0" err="1" smtClean="0"/>
              <a:t>に登</a:t>
            </a:r>
            <a:r>
              <a:rPr kumimoji="1" lang="ja-JP" altLang="en-US" dirty="0" smtClean="0"/>
              <a:t>録されているプロジェクトを対象にする</a:t>
            </a:r>
            <a:r>
              <a:rPr kumimoji="1" lang="en-US" altLang="ja-JP" dirty="0" smtClean="0"/>
              <a:t>(87</a:t>
            </a:r>
            <a:r>
              <a:rPr kumimoji="1" lang="ja-JP" altLang="en-US" dirty="0" smtClean="0"/>
              <a:t>プロジェクト</a:t>
            </a:r>
            <a:r>
              <a:rPr kumimoji="1" lang="en-US" altLang="ja-JP" dirty="0" smtClean="0"/>
              <a:t>)</a:t>
            </a:r>
          </a:p>
          <a:p>
            <a:r>
              <a:rPr lang="ja-JP" altLang="en-US" dirty="0" smtClean="0"/>
              <a:t>いろいろフィルタをかけて大中小まんべんなく集めてくる</a:t>
            </a:r>
            <a:endParaRPr lang="en-US" altLang="ja-JP" dirty="0" smtClean="0"/>
          </a:p>
          <a:p>
            <a:endParaRPr kumimoji="1"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36312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RQ1:DVCs</a:t>
            </a:r>
            <a:r>
              <a:rPr kumimoji="1" lang="ja-JP" altLang="en-US" dirty="0" smtClean="0"/>
              <a:t>から循環的な構造を見つけることができるか</a:t>
            </a:r>
            <a:endParaRPr lang="en-US" altLang="ja-JP" dirty="0"/>
          </a:p>
          <a:p>
            <a:r>
              <a:rPr kumimoji="1" lang="en-US" altLang="ja-JP" dirty="0" smtClean="0"/>
              <a:t>RQ2:</a:t>
            </a:r>
            <a:r>
              <a:rPr lang="en-US" altLang="ja-JP" dirty="0" smtClean="0"/>
              <a:t>DVCs</a:t>
            </a:r>
            <a:r>
              <a:rPr lang="ja-JP" altLang="en-US" dirty="0" smtClean="0"/>
              <a:t>の構造は進化していくか</a:t>
            </a:r>
            <a:endParaRPr lang="en-US" altLang="ja-JP" dirty="0" smtClean="0"/>
          </a:p>
          <a:p>
            <a:r>
              <a:rPr kumimoji="1" lang="en-US" altLang="ja-JP" dirty="0" smtClean="0"/>
              <a:t>RQ3:</a:t>
            </a:r>
            <a:r>
              <a:rPr kumimoji="1" lang="ja-JP" altLang="en-US" dirty="0" smtClean="0"/>
              <a:t>相関を持つパターンの発生は開発活動を活発にするか</a:t>
            </a:r>
            <a:endParaRPr kumimoji="1" lang="en-US" altLang="ja-JP" dirty="0" smtClean="0"/>
          </a:p>
          <a:p>
            <a:r>
              <a:rPr lang="en-US" altLang="ja-JP" dirty="0" smtClean="0"/>
              <a:t>RQ4:</a:t>
            </a:r>
            <a:r>
              <a:rPr lang="ja-JP" altLang="en-US" dirty="0" smtClean="0"/>
              <a:t>似た構造をもつものはあるか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3700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3178696" cy="4525963"/>
          </a:xfrm>
        </p:spPr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3</a:t>
            </a:r>
            <a:r>
              <a:rPr kumimoji="1" lang="ja-JP" altLang="en-US" dirty="0" smtClean="0"/>
              <a:t>～</a:t>
            </a:r>
            <a:r>
              <a:rPr kumimoji="1" lang="en-US" altLang="ja-JP" dirty="0" smtClean="0"/>
              <a:t>5</a:t>
            </a:r>
            <a:r>
              <a:rPr kumimoji="1" lang="ja-JP" altLang="en-US" dirty="0" smtClean="0"/>
              <a:t>の小さいパターンはメタグラフ</a:t>
            </a:r>
            <a:r>
              <a:rPr lang="ja-JP" altLang="en-US" dirty="0" smtClean="0"/>
              <a:t>レイヤーの発生率とレイヤー数で比例する</a:t>
            </a:r>
            <a:endParaRPr lang="en-US" altLang="ja-JP" dirty="0" smtClean="0"/>
          </a:p>
          <a:p>
            <a:r>
              <a:rPr lang="ja-JP" altLang="en-US" dirty="0" smtClean="0"/>
              <a:t>開発プロセスとは関係ないことを示す！？</a:t>
            </a:r>
            <a:endParaRPr lang="en-US" altLang="ja-JP" dirty="0" smtClean="0"/>
          </a:p>
        </p:txBody>
      </p:sp>
      <p:pic>
        <p:nvPicPr>
          <p:cNvPr id="2050" name="Picture 2" descr="C:\Users\oss.wakayama\Desktop\On Analyzing the Topology of Commit Historyies in Decentralized Version Control Systems\graph\Figure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004" y="2492896"/>
            <a:ext cx="5524500" cy="3802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03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3143126" cy="4525963"/>
          </a:xfrm>
        </p:spPr>
        <p:txBody>
          <a:bodyPr/>
          <a:lstStyle/>
          <a:p>
            <a:r>
              <a:rPr kumimoji="1" lang="ja-JP" altLang="en-US" dirty="0" smtClean="0"/>
              <a:t>レイヤーの数は</a:t>
            </a:r>
            <a:r>
              <a:rPr lang="ja-JP" altLang="en-US" dirty="0" smtClean="0"/>
              <a:t>プロジェクトが老いるにつれて，現れる</a:t>
            </a:r>
            <a:endParaRPr kumimoji="1" lang="ja-JP" altLang="en-US" dirty="0"/>
          </a:p>
        </p:txBody>
      </p:sp>
      <p:pic>
        <p:nvPicPr>
          <p:cNvPr id="3074" name="Picture 2" descr="C:\Users\oss.wakayama\Desktop\On Analyzing the Topology of Commit Historyies in Decentralized Version Control Systems\graph\Figure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326" y="2966169"/>
            <a:ext cx="5364162" cy="355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8083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45765" y="274638"/>
            <a:ext cx="8229600" cy="1143000"/>
          </a:xfrm>
        </p:spPr>
        <p:txBody>
          <a:bodyPr/>
          <a:lstStyle/>
          <a:p>
            <a:r>
              <a:rPr kumimoji="1" lang="en-US" altLang="ja-JP" dirty="0" smtClean="0"/>
              <a:t>RQ3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67544" y="1600200"/>
            <a:ext cx="8229600" cy="4525963"/>
          </a:xfrm>
        </p:spPr>
        <p:txBody>
          <a:bodyPr/>
          <a:lstStyle/>
          <a:p>
            <a:r>
              <a:rPr lang="en-US" altLang="ja-JP" dirty="0" smtClean="0"/>
              <a:t>edge</a:t>
            </a:r>
            <a:r>
              <a:rPr kumimoji="1" lang="ja-JP" altLang="en-US" dirty="0" smtClean="0"/>
              <a:t>の数と</a:t>
            </a:r>
            <a:r>
              <a:rPr kumimoji="1" lang="en-US" altLang="ja-JP" dirty="0" smtClean="0"/>
              <a:t>Author</a:t>
            </a:r>
            <a:r>
              <a:rPr kumimoji="1" lang="ja-JP" altLang="en-US" dirty="0" smtClean="0"/>
              <a:t>の数は相関関係がある</a:t>
            </a:r>
            <a:endParaRPr kumimoji="1" lang="en-US" altLang="ja-JP" dirty="0" smtClean="0"/>
          </a:p>
          <a:p>
            <a:r>
              <a:rPr lang="ja-JP" altLang="en-US" dirty="0" smtClean="0"/>
              <a:t>一方，コミット数とは相関関係は見られない</a:t>
            </a:r>
            <a:endParaRPr kumimoji="1" lang="en-US" altLang="ja-JP" dirty="0" smtClean="0"/>
          </a:p>
        </p:txBody>
      </p:sp>
      <p:pic>
        <p:nvPicPr>
          <p:cNvPr id="1026" name="Picture 2" descr="C:\Users\oss.wakayama\Desktop\On Analyzing the Topology of Commit Historyies in Decentralized Version Control Systems\graph\TableVI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429000"/>
            <a:ext cx="5845175" cy="284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2741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RQ4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kumimoji="1" lang="ja-JP" altLang="en-US" dirty="0"/>
          </a:p>
        </p:txBody>
      </p:sp>
      <p:pic>
        <p:nvPicPr>
          <p:cNvPr id="2050" name="Picture 2" descr="C:\Users\oss.wakayama\Desktop\On Analyzing the Topology of Commit Historyies in Decentralized Version Control Systems\graph\Figure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62" y="1340768"/>
            <a:ext cx="7788276" cy="534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28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分散環境におけるコミット履歴を独自にグラフ化し，分析をおこなった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lang="ja-JP" altLang="en-US" dirty="0" smtClean="0"/>
              <a:t>プロジェクトにかかわらず，似たような構造や</a:t>
            </a:r>
            <a:r>
              <a:rPr lang="en-US" altLang="ja-JP" dirty="0" smtClean="0"/>
              <a:t>Pattern</a:t>
            </a:r>
            <a:r>
              <a:rPr lang="ja-JP" altLang="en-US" smtClean="0"/>
              <a:t>を見つけた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759105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1932</TotalTime>
  <Words>386</Words>
  <Application>Microsoft Office PowerPoint</Application>
  <PresentationFormat>画面に合わせる (4:3)</PresentationFormat>
  <Paragraphs>89</Paragraphs>
  <Slides>20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1" baseType="lpstr">
      <vt:lpstr>Office ​​テーマ</vt:lpstr>
      <vt:lpstr>On Analyzing the Topology of Commit Histories in Decentralized Version Control System</vt:lpstr>
      <vt:lpstr>背景</vt:lpstr>
      <vt:lpstr>目的・アプローチ</vt:lpstr>
      <vt:lpstr>定義</vt:lpstr>
      <vt:lpstr>定義</vt:lpstr>
      <vt:lpstr>定義</vt:lpstr>
      <vt:lpstr>定義</vt:lpstr>
      <vt:lpstr>定義</vt:lpstr>
      <vt:lpstr>Metagraph’s layer</vt:lpstr>
      <vt:lpstr>PowerPoint プレゼンテーション</vt:lpstr>
      <vt:lpstr>Pattern</vt:lpstr>
      <vt:lpstr>Pattern slenderness</vt:lpstr>
      <vt:lpstr>定義のまとめ</vt:lpstr>
      <vt:lpstr>データセット</vt:lpstr>
      <vt:lpstr>RQs</vt:lpstr>
      <vt:lpstr>RQ1</vt:lpstr>
      <vt:lpstr>RQ2</vt:lpstr>
      <vt:lpstr>RQ3</vt:lpstr>
      <vt:lpstr>RQ4</vt:lpstr>
      <vt:lpstr>まとめ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 Analyzing the Topology of Commit Histories in Decentralized Version Control System</dc:title>
  <dc:creator>k.k oss</dc:creator>
  <cp:lastModifiedBy>k.k oss</cp:lastModifiedBy>
  <cp:revision>37</cp:revision>
  <dcterms:created xsi:type="dcterms:W3CDTF">2015-01-14T05:41:20Z</dcterms:created>
  <dcterms:modified xsi:type="dcterms:W3CDTF">2015-01-26T05:07:42Z</dcterms:modified>
</cp:coreProperties>
</file>