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7"/>
  </p:notesMasterIdLst>
  <p:sldIdLst>
    <p:sldId id="256" r:id="rId2"/>
    <p:sldId id="272" r:id="rId3"/>
    <p:sldId id="273" r:id="rId4"/>
    <p:sldId id="279" r:id="rId5"/>
    <p:sldId id="276" r:id="rId6"/>
    <p:sldId id="274" r:id="rId7"/>
    <p:sldId id="275" r:id="rId8"/>
    <p:sldId id="278" r:id="rId9"/>
    <p:sldId id="280" r:id="rId10"/>
    <p:sldId id="281" r:id="rId11"/>
    <p:sldId id="277" r:id="rId12"/>
    <p:sldId id="282" r:id="rId13"/>
    <p:sldId id="283" r:id="rId14"/>
    <p:sldId id="284" r:id="rId15"/>
    <p:sldId id="285" r:id="rId16"/>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3" autoAdjust="0"/>
    <p:restoredTop sz="94704" autoAdjust="0"/>
  </p:normalViewPr>
  <p:slideViewPr>
    <p:cSldViewPr>
      <p:cViewPr varScale="1">
        <p:scale>
          <a:sx n="112" d="100"/>
          <a:sy n="112" d="100"/>
        </p:scale>
        <p:origin x="-1590"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8BB636-EBEC-4F7F-8CA6-7773CC459AEE}" type="datetimeFigureOut">
              <a:rPr kumimoji="1" lang="ja-JP" altLang="en-US" smtClean="0"/>
              <a:t>2013/1/18</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CA77B3-3509-40E4-B0D1-8EF3F192D79B}" type="slidenum">
              <a:rPr kumimoji="1" lang="ja-JP" altLang="en-US" smtClean="0"/>
              <a:t>‹#›</a:t>
            </a:fld>
            <a:endParaRPr kumimoji="1" lang="ja-JP" altLang="en-US"/>
          </a:p>
        </p:txBody>
      </p:sp>
    </p:spTree>
    <p:extLst>
      <p:ext uri="{BB962C8B-B14F-4D97-AF65-F5344CB8AC3E}">
        <p14:creationId xmlns:p14="http://schemas.microsoft.com/office/powerpoint/2010/main" val="1147703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ja-JP" altLang="en-US" smtClean="0"/>
              <a:t>マスター タイトルの書式設定</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0746DBAB-2C57-4AED-A5A4-F15E054CE8A3}" type="datetimeFigureOut">
              <a:rPr kumimoji="1" lang="ja-JP" altLang="en-US" smtClean="0"/>
              <a:t>2013/1/18</a:t>
            </a:fld>
            <a:endParaRPr kumimoji="1" lang="ja-JP" altLang="en-US"/>
          </a:p>
        </p:txBody>
      </p:sp>
      <p:sp>
        <p:nvSpPr>
          <p:cNvPr id="5" name="Footer Placeholder 4"/>
          <p:cNvSpPr>
            <a:spLocks noGrp="1"/>
          </p:cNvSpPr>
          <p:nvPr>
            <p:ph type="ftr" sz="quarter" idx="11"/>
          </p:nvPr>
        </p:nvSpPr>
        <p:spPr>
          <a:xfrm>
            <a:off x="1174044" y="5357592"/>
            <a:ext cx="5034845" cy="365125"/>
          </a:xfrm>
        </p:spPr>
        <p:txBody>
          <a:bodyPr/>
          <a:lstStyle/>
          <a:p>
            <a:endParaRPr kumimoji="1" lang="ja-JP" alt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2013/1/18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2013/1/18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5" name="Date Placeholder 4"/>
          <p:cNvSpPr>
            <a:spLocks noGrp="1"/>
          </p:cNvSpPr>
          <p:nvPr>
            <p:ph type="dt" sz="half" idx="10"/>
          </p:nvPr>
        </p:nvSpPr>
        <p:spPr/>
        <p:txBody>
          <a:bodyPr/>
          <a:lstStyle/>
          <a:p>
            <a:fld id="{0746DBAB-2C57-4AED-A5A4-F15E054CE8A3}" type="datetimeFigureOut">
              <a:rPr kumimoji="1" lang="ja-JP" altLang="en-US" smtClean="0"/>
              <a:t>2013/1/18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
        <p:nvSpPr>
          <p:cNvPr id="9" name="Content Placeholder 8"/>
          <p:cNvSpPr>
            <a:spLocks noGrp="1"/>
          </p:cNvSpPr>
          <p:nvPr>
            <p:ph sz="quarter" idx="13"/>
          </p:nvPr>
        </p:nvSpPr>
        <p:spPr>
          <a:xfrm>
            <a:off x="1298448" y="2121407"/>
            <a:ext cx="3200400" cy="360273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7" name="Date Placeholder 6"/>
          <p:cNvSpPr>
            <a:spLocks noGrp="1"/>
          </p:cNvSpPr>
          <p:nvPr>
            <p:ph type="dt" sz="half" idx="10"/>
          </p:nvPr>
        </p:nvSpPr>
        <p:spPr/>
        <p:txBody>
          <a:bodyPr/>
          <a:lstStyle/>
          <a:p>
            <a:fld id="{0746DBAB-2C57-4AED-A5A4-F15E054CE8A3}" type="datetimeFigureOut">
              <a:rPr kumimoji="1" lang="ja-JP" altLang="en-US" smtClean="0"/>
              <a:t>2013/1/18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
        <p:nvSpPr>
          <p:cNvPr id="11" name="Content Placeholder 10"/>
          <p:cNvSpPr>
            <a:spLocks noGrp="1"/>
          </p:cNvSpPr>
          <p:nvPr>
            <p:ph sz="quarter" idx="13"/>
          </p:nvPr>
        </p:nvSpPr>
        <p:spPr>
          <a:xfrm>
            <a:off x="1298448" y="2944368"/>
            <a:ext cx="3227832" cy="27797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0746DBAB-2C57-4AED-A5A4-F15E054CE8A3}" type="datetimeFigureOut">
              <a:rPr kumimoji="1" lang="ja-JP" altLang="en-US" smtClean="0"/>
              <a:t>2013/1/18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46DBAB-2C57-4AED-A5A4-F15E054CE8A3}" type="datetimeFigureOut">
              <a:rPr kumimoji="1" lang="ja-JP" altLang="en-US" smtClean="0"/>
              <a:t>2013/1/18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ja-JP" altLang="en-US" smtClean="0"/>
              <a:t>マスター タイトルの書式設定</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rot="60000">
            <a:off x="6341698" y="5885672"/>
            <a:ext cx="1213821" cy="365125"/>
          </a:xfrm>
        </p:spPr>
        <p:txBody>
          <a:bodyPr/>
          <a:lstStyle/>
          <a:p>
            <a:fld id="{0746DBAB-2C57-4AED-A5A4-F15E054CE8A3}" type="datetimeFigureOut">
              <a:rPr kumimoji="1" lang="ja-JP" altLang="en-US" smtClean="0"/>
              <a:t>2013/1/18</a:t>
            </a:fld>
            <a:endParaRPr kumimoji="1" lang="ja-JP" altLang="en-US"/>
          </a:p>
        </p:txBody>
      </p:sp>
      <p:sp>
        <p:nvSpPr>
          <p:cNvPr id="6" name="Footer Placeholder 5"/>
          <p:cNvSpPr>
            <a:spLocks noGrp="1"/>
          </p:cNvSpPr>
          <p:nvPr>
            <p:ph type="ftr" sz="quarter" idx="11"/>
          </p:nvPr>
        </p:nvSpPr>
        <p:spPr>
          <a:xfrm rot="-60000">
            <a:off x="914554" y="5829261"/>
            <a:ext cx="3522607" cy="365125"/>
          </a:xfrm>
        </p:spPr>
        <p:txBody>
          <a:bodyPr/>
          <a:lstStyle/>
          <a:p>
            <a:endParaRPr kumimoji="1" lang="ja-JP" altLang="en-US"/>
          </a:p>
        </p:txBody>
      </p:sp>
      <p:sp>
        <p:nvSpPr>
          <p:cNvPr id="7" name="Slide Number Placeholder 6"/>
          <p:cNvSpPr>
            <a:spLocks noGrp="1"/>
          </p:cNvSpPr>
          <p:nvPr>
            <p:ph type="sldNum" sz="quarter" idx="12"/>
          </p:nvPr>
        </p:nvSpPr>
        <p:spPr>
          <a:xfrm rot="60000">
            <a:off x="7557313" y="5896961"/>
            <a:ext cx="554023" cy="365125"/>
          </a:xfrm>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rot="60000">
            <a:off x="6345936" y="5888737"/>
            <a:ext cx="1213821" cy="365125"/>
          </a:xfrm>
        </p:spPr>
        <p:txBody>
          <a:bodyPr/>
          <a:lstStyle/>
          <a:p>
            <a:fld id="{0746DBAB-2C57-4AED-A5A4-F15E054CE8A3}" type="datetimeFigureOut">
              <a:rPr kumimoji="1" lang="ja-JP" altLang="en-US" smtClean="0"/>
              <a:t>2013/1/18</a:t>
            </a:fld>
            <a:endParaRPr kumimoji="1" lang="ja-JP" altLang="en-US"/>
          </a:p>
        </p:txBody>
      </p:sp>
      <p:sp>
        <p:nvSpPr>
          <p:cNvPr id="6" name="Footer Placeholder 5"/>
          <p:cNvSpPr>
            <a:spLocks noGrp="1"/>
          </p:cNvSpPr>
          <p:nvPr>
            <p:ph type="ftr" sz="quarter" idx="11"/>
          </p:nvPr>
        </p:nvSpPr>
        <p:spPr>
          <a:xfrm rot="-60000">
            <a:off x="914569" y="5831037"/>
            <a:ext cx="3319043" cy="365125"/>
          </a:xfrm>
        </p:spPr>
        <p:txBody>
          <a:bodyPr/>
          <a:lstStyle/>
          <a:p>
            <a:endParaRPr kumimoji="1" lang="ja-JP" altLang="en-US"/>
          </a:p>
        </p:txBody>
      </p:sp>
      <p:sp>
        <p:nvSpPr>
          <p:cNvPr id="7" name="Slide Number Placeholder 6"/>
          <p:cNvSpPr>
            <a:spLocks noGrp="1"/>
          </p:cNvSpPr>
          <p:nvPr>
            <p:ph type="sldNum" sz="quarter" idx="12"/>
          </p:nvPr>
        </p:nvSpPr>
        <p:spPr>
          <a:xfrm rot="60000">
            <a:off x="7562089" y="5900026"/>
            <a:ext cx="554023" cy="365125"/>
          </a:xfrm>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nchor="ct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2013/1/18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2013/1/18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0746DBAB-2C57-4AED-A5A4-F15E054CE8A3}" type="datetimeFigureOut">
              <a:rPr kumimoji="1" lang="ja-JP" altLang="en-US" smtClean="0"/>
              <a:t>2013/1/18</a:t>
            </a:fld>
            <a:endParaRPr kumimoji="1" lang="ja-JP" alt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kumimoji="1" lang="ja-JP" alt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9969F975-D7EA-4E15-B41C-915D86A8DEA9}"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kumimoji="1"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kumimoji="1"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kumimoji="1"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kumimoji="1"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ソフトウェアメトリクスの基礎</a:t>
            </a:r>
            <a:r>
              <a:rPr lang="en-US" altLang="ja-JP" dirty="0" smtClean="0"/>
              <a:t>.</a:t>
            </a:r>
            <a:r>
              <a:rPr lang="ja-JP" altLang="en-US" dirty="0" smtClean="0"/>
              <a:t>１０</a:t>
            </a:r>
            <a:endParaRPr kumimoji="1" lang="ja-JP" altLang="en-US" dirty="0"/>
          </a:p>
        </p:txBody>
      </p:sp>
      <p:sp>
        <p:nvSpPr>
          <p:cNvPr id="3" name="サブタイトル 2"/>
          <p:cNvSpPr>
            <a:spLocks noGrp="1"/>
          </p:cNvSpPr>
          <p:nvPr>
            <p:ph type="subTitle" idx="1"/>
          </p:nvPr>
        </p:nvSpPr>
        <p:spPr/>
        <p:txBody>
          <a:bodyPr>
            <a:normAutofit/>
          </a:bodyPr>
          <a:lstStyle/>
          <a:p>
            <a:r>
              <a:rPr kumimoji="1" lang="en-US" altLang="ja-JP" dirty="0" smtClean="0"/>
              <a:t>60151054</a:t>
            </a:r>
          </a:p>
          <a:p>
            <a:r>
              <a:rPr kumimoji="1" lang="ja-JP" altLang="en-US" dirty="0" smtClean="0"/>
              <a:t>吉行　勇人</a:t>
            </a:r>
            <a:endParaRPr kumimoji="1" lang="en-US" altLang="ja-JP" dirty="0" smtClean="0"/>
          </a:p>
          <a:p>
            <a:pPr algn="r"/>
            <a:r>
              <a:rPr lang="en-US" altLang="ja-JP" dirty="0" smtClean="0"/>
              <a:t>2013</a:t>
            </a:r>
            <a:r>
              <a:rPr lang="ja-JP" altLang="en-US" dirty="0" smtClean="0"/>
              <a:t>年</a:t>
            </a:r>
            <a:r>
              <a:rPr lang="en-US" altLang="ja-JP" dirty="0" smtClean="0"/>
              <a:t>01</a:t>
            </a:r>
            <a:r>
              <a:rPr lang="ja-JP" altLang="en-US" dirty="0" smtClean="0"/>
              <a:t>月</a:t>
            </a:r>
            <a:r>
              <a:rPr lang="en-US" altLang="ja-JP" dirty="0" smtClean="0"/>
              <a:t>18</a:t>
            </a:r>
            <a:r>
              <a:rPr lang="ja-JP" altLang="en-US" dirty="0" smtClean="0"/>
              <a:t>日</a:t>
            </a:r>
            <a:endParaRPr kumimoji="1" lang="ja-JP" altLang="en-US" dirty="0"/>
          </a:p>
        </p:txBody>
      </p:sp>
    </p:spTree>
    <p:extLst>
      <p:ext uri="{BB962C8B-B14F-4D97-AF65-F5344CB8AC3E}">
        <p14:creationId xmlns:p14="http://schemas.microsoft.com/office/powerpoint/2010/main" val="6859618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第</a:t>
            </a:r>
            <a:r>
              <a:rPr lang="ja-JP" altLang="en-US" dirty="0" smtClean="0"/>
              <a:t>１１</a:t>
            </a:r>
            <a:r>
              <a:rPr kumimoji="1" lang="ja-JP" altLang="en-US" dirty="0" smtClean="0"/>
              <a:t>章</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lgn="ctr">
              <a:buNone/>
            </a:pPr>
            <a:endParaRPr kumimoji="1" lang="en-US" altLang="ja-JP" sz="4800" dirty="0" smtClean="0"/>
          </a:p>
          <a:p>
            <a:pPr marL="0" indent="0" algn="ctr">
              <a:buNone/>
            </a:pPr>
            <a:r>
              <a:rPr lang="ja-JP" altLang="en-US" sz="4800" dirty="0"/>
              <a:t>アウトソーシング</a:t>
            </a:r>
            <a:endParaRPr kumimoji="1" lang="en-US" altLang="ja-JP" sz="4800" dirty="0" smtClean="0"/>
          </a:p>
        </p:txBody>
      </p:sp>
    </p:spTree>
    <p:extLst>
      <p:ext uri="{BB962C8B-B14F-4D97-AF65-F5344CB8AC3E}">
        <p14:creationId xmlns:p14="http://schemas.microsoft.com/office/powerpoint/2010/main" val="6357605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アウトソーシングとは</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lgn="just">
              <a:buNone/>
            </a:pPr>
            <a:r>
              <a:rPr kumimoji="1" lang="ja-JP" altLang="en-US" dirty="0" smtClean="0"/>
              <a:t>「外注」</a:t>
            </a:r>
            <a:endParaRPr kumimoji="1" lang="en-US" altLang="ja-JP" dirty="0" smtClean="0"/>
          </a:p>
          <a:p>
            <a:pPr marL="0" indent="0" algn="just">
              <a:buNone/>
            </a:pPr>
            <a:r>
              <a:rPr kumimoji="1" lang="ja-JP" altLang="en-US" dirty="0" smtClean="0"/>
              <a:t>ソフトウェアプロジェクトの一部分を、自分のビジネス組織の外部にあるリソースを使って実施すること</a:t>
            </a:r>
            <a:endParaRPr kumimoji="1" lang="en-US" altLang="ja-JP" dirty="0" smtClean="0"/>
          </a:p>
          <a:p>
            <a:pPr marL="0" indent="0" algn="just">
              <a:buNone/>
            </a:pPr>
            <a:endParaRPr kumimoji="1" lang="en-US" altLang="ja-JP" dirty="0" smtClean="0"/>
          </a:p>
          <a:p>
            <a:pPr marL="0" indent="0" algn="just">
              <a:buNone/>
            </a:pPr>
            <a:r>
              <a:rPr lang="ja-JP" altLang="en-US" dirty="0" smtClean="0"/>
              <a:t>この章では</a:t>
            </a:r>
            <a:endParaRPr lang="en-US" altLang="ja-JP" dirty="0" smtClean="0"/>
          </a:p>
          <a:p>
            <a:pPr marL="0" indent="0" algn="just">
              <a:buNone/>
            </a:pPr>
            <a:r>
              <a:rPr kumimoji="1" lang="ja-JP" altLang="en-US" dirty="0" smtClean="0"/>
              <a:t>近年増加しているアウトソーシングの利用をうまく管理する方法を学ぶ</a:t>
            </a:r>
            <a:endParaRPr kumimoji="1" lang="ja-JP" altLang="en-US" dirty="0"/>
          </a:p>
        </p:txBody>
      </p:sp>
    </p:spTree>
    <p:extLst>
      <p:ext uri="{BB962C8B-B14F-4D97-AF65-F5344CB8AC3E}">
        <p14:creationId xmlns:p14="http://schemas.microsoft.com/office/powerpoint/2010/main" val="3975166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問題点</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pPr marL="0" indent="0" algn="just">
              <a:buNone/>
            </a:pPr>
            <a:r>
              <a:rPr lang="ja-JP" altLang="en-US" dirty="0" smtClean="0"/>
              <a:t>アウトソーシング利用件数自体は増加している一方で・・・</a:t>
            </a:r>
            <a:endParaRPr lang="en-US" altLang="ja-JP" dirty="0" smtClean="0"/>
          </a:p>
          <a:p>
            <a:pPr marL="0" indent="0" algn="just">
              <a:buNone/>
            </a:pPr>
            <a:endParaRPr lang="en-US" altLang="ja-JP" dirty="0" smtClean="0"/>
          </a:p>
          <a:p>
            <a:pPr marL="0" indent="0" algn="just">
              <a:buNone/>
            </a:pPr>
            <a:r>
              <a:rPr lang="ja-JP" altLang="en-US" dirty="0" smtClean="0"/>
              <a:t>アウトソーシング</a:t>
            </a:r>
            <a:r>
              <a:rPr lang="ja-JP" altLang="en-US" dirty="0"/>
              <a:t>利用企業の満足度の低下</a:t>
            </a:r>
          </a:p>
          <a:p>
            <a:pPr marL="0" indent="0" algn="just">
              <a:buNone/>
            </a:pPr>
            <a:r>
              <a:rPr lang="en-US" altLang="ja-JP" dirty="0" smtClean="0"/>
              <a:t>	</a:t>
            </a:r>
            <a:r>
              <a:rPr lang="ja-JP" altLang="en-US" dirty="0" smtClean="0"/>
              <a:t>２００４年</a:t>
            </a:r>
            <a:r>
              <a:rPr lang="ja-JP" altLang="en-US" dirty="0"/>
              <a:t>７９％ → ２００５年</a:t>
            </a:r>
            <a:r>
              <a:rPr lang="ja-JP" altLang="en-US" dirty="0">
                <a:solidFill>
                  <a:srgbClr val="FF0000"/>
                </a:solidFill>
              </a:rPr>
              <a:t>６２％</a:t>
            </a:r>
          </a:p>
          <a:p>
            <a:pPr marL="0" indent="0" algn="just">
              <a:buNone/>
            </a:pPr>
            <a:r>
              <a:rPr lang="en-US" altLang="ja-JP" dirty="0" smtClean="0"/>
              <a:t> </a:t>
            </a:r>
            <a:r>
              <a:rPr lang="ja-JP" altLang="en-US" dirty="0"/>
              <a:t>トラブルで契約打ち切り</a:t>
            </a:r>
          </a:p>
          <a:p>
            <a:pPr marL="0" indent="0" algn="just">
              <a:buNone/>
            </a:pPr>
            <a:r>
              <a:rPr lang="en-US" altLang="ja-JP" dirty="0" smtClean="0"/>
              <a:t>	</a:t>
            </a:r>
            <a:r>
              <a:rPr lang="ja-JP" altLang="en-US" dirty="0" smtClean="0"/>
              <a:t>２００４年</a:t>
            </a:r>
            <a:r>
              <a:rPr lang="ja-JP" altLang="en-US" dirty="0"/>
              <a:t>２１％ → ２００５年</a:t>
            </a:r>
            <a:r>
              <a:rPr lang="ja-JP" altLang="en-US" dirty="0" smtClean="0">
                <a:solidFill>
                  <a:srgbClr val="FF0000"/>
                </a:solidFill>
              </a:rPr>
              <a:t>５１％</a:t>
            </a:r>
            <a:endParaRPr lang="en-US" altLang="ja-JP" dirty="0" smtClean="0">
              <a:solidFill>
                <a:srgbClr val="FF0000"/>
              </a:solidFill>
            </a:endParaRPr>
          </a:p>
          <a:p>
            <a:pPr marL="0" indent="0" algn="just">
              <a:buNone/>
            </a:pPr>
            <a:endParaRPr kumimoji="1" lang="en-US" altLang="ja-JP" dirty="0" smtClean="0"/>
          </a:p>
          <a:p>
            <a:pPr marL="0" indent="0" algn="just">
              <a:buNone/>
            </a:pPr>
            <a:r>
              <a:rPr lang="ja-JP" altLang="en-US" dirty="0" smtClean="0"/>
              <a:t>アウトソーシングの費用対効果を表すメトリクスを持っていない！</a:t>
            </a:r>
            <a:endParaRPr kumimoji="1" lang="en-US" altLang="ja-JP" dirty="0"/>
          </a:p>
          <a:p>
            <a:pPr marL="0" indent="0">
              <a:buNone/>
            </a:pPr>
            <a:endParaRPr kumimoji="1" lang="ja-JP" altLang="en-US" dirty="0"/>
          </a:p>
        </p:txBody>
      </p:sp>
      <p:sp>
        <p:nvSpPr>
          <p:cNvPr id="4" name="下矢印 3"/>
          <p:cNvSpPr/>
          <p:nvPr/>
        </p:nvSpPr>
        <p:spPr>
          <a:xfrm>
            <a:off x="4355976" y="4581128"/>
            <a:ext cx="288032"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05299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アウトソーシングの意図</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最大の意図は、顧客と企業双方の目的を最適な方法で達成すること</a:t>
            </a:r>
            <a:endParaRPr kumimoji="1" lang="en-US" altLang="ja-JP" dirty="0" smtClean="0"/>
          </a:p>
          <a:p>
            <a:pPr marL="0" indent="0">
              <a:buNone/>
            </a:pPr>
            <a:endParaRPr lang="en-US" altLang="ja-JP" dirty="0"/>
          </a:p>
          <a:p>
            <a:pPr marL="0" indent="0">
              <a:buNone/>
            </a:pPr>
            <a:r>
              <a:rPr kumimoji="1" lang="ja-JP" altLang="en-US" dirty="0" smtClean="0"/>
              <a:t>つまり、「顧客にとって」満足いく内容を実現し、</a:t>
            </a:r>
            <a:endParaRPr kumimoji="1" lang="en-US" altLang="ja-JP" dirty="0" smtClean="0"/>
          </a:p>
          <a:p>
            <a:pPr marL="0" indent="0">
              <a:buNone/>
            </a:pPr>
            <a:r>
              <a:rPr lang="ja-JP" altLang="en-US" dirty="0" smtClean="0"/>
              <a:t>なおかつ、「企業にとって」コスト効率よく出荷するということ</a:t>
            </a:r>
            <a:endParaRPr lang="en-US" altLang="ja-JP" dirty="0" smtClean="0"/>
          </a:p>
        </p:txBody>
      </p:sp>
    </p:spTree>
    <p:extLst>
      <p:ext uri="{BB962C8B-B14F-4D97-AF65-F5344CB8AC3E}">
        <p14:creationId xmlns:p14="http://schemas.microsoft.com/office/powerpoint/2010/main" val="4151034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アウトソーシングの対象</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ソフトウェアプロジェクトの中でアウトソーシングの対象となりうるアクティビティは</a:t>
            </a:r>
            <a:endParaRPr kumimoji="1" lang="en-US" altLang="ja-JP" dirty="0" smtClean="0"/>
          </a:p>
          <a:p>
            <a:r>
              <a:rPr lang="ja-JP" altLang="en-US" dirty="0"/>
              <a:t>ハードウェア</a:t>
            </a:r>
            <a:r>
              <a:rPr lang="ja-JP" altLang="en-US" dirty="0" smtClean="0"/>
              <a:t>の製造、供給</a:t>
            </a:r>
            <a:endParaRPr lang="en-US" altLang="ja-JP" dirty="0" smtClean="0"/>
          </a:p>
          <a:p>
            <a:r>
              <a:rPr kumimoji="1" lang="ja-JP" altLang="en-US" dirty="0" smtClean="0"/>
              <a:t>アプリケーション</a:t>
            </a:r>
            <a:r>
              <a:rPr kumimoji="1" lang="ja-JP" altLang="en-US" dirty="0"/>
              <a:t>コード</a:t>
            </a:r>
            <a:r>
              <a:rPr kumimoji="1" lang="ja-JP" altLang="en-US" dirty="0" smtClean="0"/>
              <a:t>の開発</a:t>
            </a:r>
            <a:r>
              <a:rPr lang="ja-JP" altLang="en-US" dirty="0" smtClean="0"/>
              <a:t>、供給</a:t>
            </a:r>
            <a:endParaRPr lang="en-US" altLang="ja-JP" dirty="0" smtClean="0"/>
          </a:p>
          <a:p>
            <a:r>
              <a:rPr kumimoji="1" lang="ja-JP" altLang="en-US" dirty="0"/>
              <a:t>開発環境</a:t>
            </a:r>
            <a:r>
              <a:rPr kumimoji="1" lang="ja-JP" altLang="en-US" dirty="0" smtClean="0"/>
              <a:t>やテスト環境の提供、保守</a:t>
            </a:r>
            <a:endParaRPr kumimoji="1" lang="en-US" altLang="ja-JP" dirty="0" smtClean="0"/>
          </a:p>
          <a:p>
            <a:r>
              <a:rPr lang="ja-JP" altLang="en-US" dirty="0"/>
              <a:t>出荷後</a:t>
            </a:r>
            <a:r>
              <a:rPr lang="ja-JP" altLang="en-US" dirty="0" smtClean="0"/>
              <a:t>のカスタマーサービスの提供</a:t>
            </a:r>
            <a:endParaRPr lang="en-US" altLang="ja-JP" dirty="0" smtClean="0"/>
          </a:p>
          <a:p>
            <a:r>
              <a:rPr kumimoji="1" lang="ja-JP" altLang="en-US" dirty="0"/>
              <a:t>出荷後</a:t>
            </a:r>
            <a:r>
              <a:rPr kumimoji="1" lang="ja-JP" altLang="en-US" dirty="0" smtClean="0"/>
              <a:t>の保守人員の提供</a:t>
            </a:r>
            <a:endParaRPr kumimoji="1" lang="ja-JP" altLang="en-US" dirty="0"/>
          </a:p>
        </p:txBody>
      </p:sp>
    </p:spTree>
    <p:extLst>
      <p:ext uri="{BB962C8B-B14F-4D97-AF65-F5344CB8AC3E}">
        <p14:creationId xmlns:p14="http://schemas.microsoft.com/office/powerpoint/2010/main" val="3130601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どの部分を</a:t>
            </a:r>
            <a:r>
              <a:rPr kumimoji="1" lang="en-US" altLang="ja-JP" dirty="0" smtClean="0"/>
              <a:t/>
            </a:r>
            <a:br>
              <a:rPr kumimoji="1" lang="en-US" altLang="ja-JP" dirty="0" smtClean="0"/>
            </a:br>
            <a:r>
              <a:rPr kumimoji="1" lang="ja-JP" altLang="en-US" dirty="0" smtClean="0"/>
              <a:t>アウトソーシングにするか</a:t>
            </a:r>
            <a:endParaRPr kumimoji="1" lang="ja-JP" altLang="en-US" dirty="0"/>
          </a:p>
        </p:txBody>
      </p:sp>
      <p:sp>
        <p:nvSpPr>
          <p:cNvPr id="3" name="コンテンツ プレースホルダー 2"/>
          <p:cNvSpPr>
            <a:spLocks noGrp="1"/>
          </p:cNvSpPr>
          <p:nvPr>
            <p:ph idx="1"/>
          </p:nvPr>
        </p:nvSpPr>
        <p:spPr/>
        <p:txBody>
          <a:bodyPr>
            <a:normAutofit fontScale="92500"/>
          </a:bodyPr>
          <a:lstStyle/>
          <a:p>
            <a:pPr marL="0" indent="0" algn="just">
              <a:buNone/>
            </a:pPr>
            <a:r>
              <a:rPr kumimoji="1" lang="ja-JP" altLang="en-US" dirty="0" smtClean="0"/>
              <a:t>アウトソーシングをするかを決定する基準は</a:t>
            </a:r>
            <a:endParaRPr kumimoji="1" lang="en-US" altLang="ja-JP" dirty="0" smtClean="0"/>
          </a:p>
          <a:p>
            <a:pPr marL="0" indent="0" algn="just">
              <a:buNone/>
            </a:pPr>
            <a:endParaRPr kumimoji="1" lang="en-US" altLang="ja-JP" dirty="0" smtClean="0"/>
          </a:p>
          <a:p>
            <a:pPr algn="just"/>
            <a:r>
              <a:rPr kumimoji="1" lang="ja-JP" altLang="en-US" dirty="0" smtClean="0"/>
              <a:t>自社内ではまだ利用準備が整っていない技術</a:t>
            </a:r>
            <a:endParaRPr kumimoji="1" lang="en-US" altLang="ja-JP" dirty="0" smtClean="0"/>
          </a:p>
          <a:p>
            <a:pPr algn="just"/>
            <a:r>
              <a:rPr lang="ja-JP" altLang="en-US" dirty="0" smtClean="0"/>
              <a:t>自社が他の企業と比べて優れている技術</a:t>
            </a:r>
            <a:r>
              <a:rPr lang="ja-JP" altLang="en-US" dirty="0" smtClean="0">
                <a:solidFill>
                  <a:srgbClr val="FF0000"/>
                </a:solidFill>
              </a:rPr>
              <a:t>以外</a:t>
            </a:r>
            <a:endParaRPr lang="en-US" altLang="ja-JP" dirty="0" smtClean="0"/>
          </a:p>
          <a:p>
            <a:pPr algn="just"/>
            <a:r>
              <a:rPr kumimoji="1" lang="ja-JP" altLang="en-US" dirty="0"/>
              <a:t>自社内</a:t>
            </a:r>
            <a:r>
              <a:rPr kumimoji="1" lang="ja-JP" altLang="en-US" dirty="0" smtClean="0"/>
              <a:t>でも提供できるが、アウトソーシングの方がコスト効率がよく、早く提供可能なサービス</a:t>
            </a:r>
            <a:endParaRPr kumimoji="1" lang="en-US" altLang="ja-JP" dirty="0" smtClean="0"/>
          </a:p>
          <a:p>
            <a:pPr algn="just"/>
            <a:endParaRPr lang="en-US" altLang="ja-JP" dirty="0"/>
          </a:p>
          <a:p>
            <a:pPr marL="0" indent="0" algn="just">
              <a:buNone/>
            </a:pPr>
            <a:r>
              <a:rPr kumimoji="1" lang="ja-JP" altLang="en-US" dirty="0" smtClean="0"/>
              <a:t>これらのうちどれかを満たすならば、アウトソーシングとして利用したほうがいい、という可能性がある</a:t>
            </a:r>
            <a:endParaRPr kumimoji="1" lang="ja-JP" altLang="en-US" dirty="0"/>
          </a:p>
        </p:txBody>
      </p:sp>
    </p:spTree>
    <p:extLst>
      <p:ext uri="{BB962C8B-B14F-4D97-AF65-F5344CB8AC3E}">
        <p14:creationId xmlns:p14="http://schemas.microsoft.com/office/powerpoint/2010/main" val="3528883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アウトソーシングの</a:t>
            </a:r>
            <a:r>
              <a:rPr kumimoji="1" lang="en-US" altLang="ja-JP" dirty="0" smtClean="0"/>
              <a:t/>
            </a:r>
            <a:br>
              <a:rPr kumimoji="1" lang="en-US" altLang="ja-JP" dirty="0" smtClean="0"/>
            </a:br>
            <a:r>
              <a:rPr kumimoji="1" lang="ja-JP" altLang="en-US" dirty="0" smtClean="0"/>
              <a:t>メトリクス</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endParaRPr kumimoji="1" lang="en-US" altLang="ja-JP" dirty="0" smtClean="0"/>
          </a:p>
          <a:p>
            <a:pPr marL="0" indent="0" algn="just">
              <a:buNone/>
            </a:pPr>
            <a:r>
              <a:rPr kumimoji="1" lang="ja-JP" altLang="en-US" dirty="0" smtClean="0"/>
              <a:t>アウトソーシングを利用するのは、十分な情報に基づいた意思決定の結果である</a:t>
            </a:r>
            <a:endParaRPr kumimoji="1" lang="en-US" altLang="ja-JP" dirty="0" smtClean="0"/>
          </a:p>
          <a:p>
            <a:pPr marL="0" indent="0" algn="just">
              <a:buNone/>
            </a:pPr>
            <a:endParaRPr lang="en-US" altLang="ja-JP" dirty="0"/>
          </a:p>
          <a:p>
            <a:pPr marL="0" indent="0" algn="just">
              <a:buNone/>
            </a:pPr>
            <a:r>
              <a:rPr kumimoji="1" lang="ja-JP" altLang="en-US" dirty="0" smtClean="0"/>
              <a:t>意思決定のために、</a:t>
            </a:r>
            <a:endParaRPr kumimoji="1" lang="en-US" altLang="ja-JP" dirty="0" smtClean="0"/>
          </a:p>
          <a:p>
            <a:pPr marL="0" indent="0" algn="just">
              <a:buNone/>
            </a:pPr>
            <a:r>
              <a:rPr kumimoji="1" lang="ja-JP" altLang="en-US" dirty="0" smtClean="0"/>
              <a:t>アウトソーシングの</a:t>
            </a:r>
            <a:r>
              <a:rPr kumimoji="1" lang="ja-JP" altLang="en-US" b="1" dirty="0" smtClean="0">
                <a:solidFill>
                  <a:srgbClr val="FF0000"/>
                </a:solidFill>
              </a:rPr>
              <a:t>利点</a:t>
            </a:r>
            <a:r>
              <a:rPr kumimoji="1" lang="ja-JP" altLang="en-US" dirty="0" smtClean="0"/>
              <a:t>と</a:t>
            </a:r>
            <a:r>
              <a:rPr kumimoji="1" lang="ja-JP" altLang="en-US" b="1" dirty="0" smtClean="0">
                <a:solidFill>
                  <a:srgbClr val="FF0000"/>
                </a:solidFill>
              </a:rPr>
              <a:t>コスト</a:t>
            </a:r>
            <a:r>
              <a:rPr kumimoji="1" lang="ja-JP" altLang="en-US" dirty="0" smtClean="0"/>
              <a:t>を検討</a:t>
            </a:r>
            <a:r>
              <a:rPr kumimoji="1" lang="ja-JP" altLang="en-US" dirty="0" smtClean="0"/>
              <a:t>し、メトリクスとする必要がある</a:t>
            </a:r>
            <a:endParaRPr kumimoji="1" lang="en-US" altLang="ja-JP" dirty="0" smtClean="0"/>
          </a:p>
          <a:p>
            <a:pPr marL="0" indent="0" algn="just">
              <a:buNone/>
            </a:pPr>
            <a:endParaRPr lang="en-US" altLang="ja-JP" dirty="0"/>
          </a:p>
          <a:p>
            <a:pPr marL="0" indent="0" algn="just">
              <a:buNone/>
            </a:pPr>
            <a:endParaRPr kumimoji="1" lang="ja-JP" altLang="en-US" dirty="0"/>
          </a:p>
        </p:txBody>
      </p:sp>
    </p:spTree>
    <p:extLst>
      <p:ext uri="{BB962C8B-B14F-4D97-AF65-F5344CB8AC3E}">
        <p14:creationId xmlns:p14="http://schemas.microsoft.com/office/powerpoint/2010/main" val="3406167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利点</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algn="just"/>
            <a:r>
              <a:rPr kumimoji="1" lang="ja-JP" altLang="en-US" dirty="0" smtClean="0"/>
              <a:t>企業フォーカス</a:t>
            </a:r>
            <a:endParaRPr kumimoji="1" lang="en-US" altLang="ja-JP" dirty="0" smtClean="0"/>
          </a:p>
          <a:p>
            <a:pPr marL="0" indent="0" algn="just">
              <a:buNone/>
            </a:pPr>
            <a:r>
              <a:rPr lang="en-US" altLang="ja-JP" dirty="0"/>
              <a:t>	</a:t>
            </a:r>
            <a:r>
              <a:rPr lang="ja-JP" altLang="en-US" dirty="0" smtClean="0"/>
              <a:t>自社が得意なところ「以外」での浪費を</a:t>
            </a:r>
            <a:r>
              <a:rPr lang="en-US" altLang="ja-JP" dirty="0" smtClean="0"/>
              <a:t>	</a:t>
            </a:r>
            <a:r>
              <a:rPr lang="ja-JP" altLang="en-US" dirty="0" smtClean="0"/>
              <a:t>抑える</a:t>
            </a:r>
            <a:endParaRPr lang="en-US" altLang="ja-JP" dirty="0" smtClean="0"/>
          </a:p>
          <a:p>
            <a:pPr algn="just"/>
            <a:r>
              <a:rPr lang="ja-JP" altLang="en-US" dirty="0" smtClean="0"/>
              <a:t>コスト回避</a:t>
            </a:r>
            <a:endParaRPr lang="en-US" altLang="ja-JP" dirty="0" smtClean="0"/>
          </a:p>
          <a:p>
            <a:pPr marL="0" indent="0" algn="just">
              <a:buNone/>
            </a:pPr>
            <a:r>
              <a:rPr lang="en-US" altLang="ja-JP" dirty="0"/>
              <a:t>	</a:t>
            </a:r>
            <a:r>
              <a:rPr lang="ja-JP" altLang="en-US" dirty="0" smtClean="0"/>
              <a:t>安い賃金単価、トレーニングの削減</a:t>
            </a:r>
            <a:endParaRPr lang="en-US" altLang="ja-JP" dirty="0" smtClean="0"/>
          </a:p>
          <a:p>
            <a:r>
              <a:rPr kumimoji="1" lang="ja-JP" altLang="en-US" dirty="0" smtClean="0"/>
              <a:t>製品化期間の短縮</a:t>
            </a:r>
            <a:endParaRPr kumimoji="1" lang="en-US" altLang="ja-JP" dirty="0" smtClean="0"/>
          </a:p>
          <a:p>
            <a:pPr marL="0" indent="0">
              <a:buNone/>
            </a:pPr>
            <a:r>
              <a:rPr lang="en-US" altLang="ja-JP" dirty="0"/>
              <a:t>	</a:t>
            </a:r>
            <a:r>
              <a:rPr lang="ja-JP" altLang="en-US" dirty="0" smtClean="0"/>
              <a:t>新技術を取り入れ、完了時期を早める</a:t>
            </a:r>
            <a:endParaRPr lang="en-US" altLang="ja-JP" dirty="0" smtClean="0"/>
          </a:p>
          <a:p>
            <a:r>
              <a:rPr kumimoji="1" lang="ja-JP" altLang="en-US" dirty="0" smtClean="0"/>
              <a:t>高い顧客満足</a:t>
            </a:r>
            <a:endParaRPr kumimoji="1" lang="en-US" altLang="ja-JP" dirty="0" smtClean="0"/>
          </a:p>
          <a:p>
            <a:pPr marL="0" indent="0">
              <a:buNone/>
            </a:pPr>
            <a:r>
              <a:rPr lang="en-US" altLang="ja-JP" dirty="0"/>
              <a:t>	</a:t>
            </a:r>
            <a:r>
              <a:rPr lang="ja-JP" altLang="en-US" dirty="0" smtClean="0"/>
              <a:t>品質を向上し、出荷をタイムリーにする</a:t>
            </a:r>
            <a:endParaRPr kumimoji="1" lang="ja-JP" altLang="en-US" dirty="0"/>
          </a:p>
        </p:txBody>
      </p:sp>
    </p:spTree>
    <p:extLst>
      <p:ext uri="{BB962C8B-B14F-4D97-AF65-F5344CB8AC3E}">
        <p14:creationId xmlns:p14="http://schemas.microsoft.com/office/powerpoint/2010/main" val="1790966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コスト</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pPr algn="just"/>
            <a:r>
              <a:rPr kumimoji="1" lang="ja-JP" altLang="en-US" dirty="0" smtClean="0"/>
              <a:t>賃金</a:t>
            </a:r>
            <a:endParaRPr kumimoji="1" lang="en-US" altLang="ja-JP" dirty="0" smtClean="0"/>
          </a:p>
          <a:p>
            <a:pPr marL="0" indent="0" algn="just">
              <a:buNone/>
            </a:pPr>
            <a:r>
              <a:rPr lang="en-US" altLang="ja-JP" dirty="0"/>
              <a:t>	</a:t>
            </a:r>
            <a:r>
              <a:rPr lang="ja-JP" altLang="en-US" dirty="0" smtClean="0"/>
              <a:t>賃金単価に対して利点がどの程度か</a:t>
            </a:r>
            <a:endParaRPr lang="en-US" altLang="ja-JP" dirty="0" smtClean="0"/>
          </a:p>
          <a:p>
            <a:pPr algn="just"/>
            <a:r>
              <a:rPr kumimoji="1" lang="ja-JP" altLang="en-US" dirty="0" smtClean="0"/>
              <a:t>監視</a:t>
            </a:r>
            <a:endParaRPr lang="en-US" altLang="ja-JP" dirty="0"/>
          </a:p>
          <a:p>
            <a:pPr marL="0" indent="0" algn="just">
              <a:buNone/>
            </a:pPr>
            <a:r>
              <a:rPr kumimoji="1" lang="en-US" altLang="ja-JP" dirty="0"/>
              <a:t>	</a:t>
            </a:r>
            <a:r>
              <a:rPr kumimoji="1" lang="ja-JP" altLang="en-US" dirty="0" smtClean="0"/>
              <a:t>供給者との関係を</a:t>
            </a:r>
            <a:r>
              <a:rPr lang="ja-JP" altLang="en-US" dirty="0" smtClean="0"/>
              <a:t>どのように</a:t>
            </a:r>
            <a:r>
              <a:rPr kumimoji="1" lang="ja-JP" altLang="en-US" dirty="0" smtClean="0"/>
              <a:t>管理するか　</a:t>
            </a:r>
            <a:r>
              <a:rPr kumimoji="1" lang="en-US" altLang="ja-JP" dirty="0" smtClean="0"/>
              <a:t>	</a:t>
            </a:r>
            <a:r>
              <a:rPr kumimoji="1" lang="ja-JP" altLang="en-US" dirty="0" smtClean="0"/>
              <a:t>（対象データ、収集頻度）</a:t>
            </a:r>
            <a:endParaRPr kumimoji="1" lang="en-US" altLang="ja-JP" dirty="0" smtClean="0"/>
          </a:p>
          <a:p>
            <a:pPr algn="just"/>
            <a:r>
              <a:rPr lang="ja-JP" altLang="en-US" dirty="0"/>
              <a:t>文書</a:t>
            </a:r>
            <a:r>
              <a:rPr lang="ja-JP" altLang="en-US" dirty="0" smtClean="0"/>
              <a:t>とトレーニング</a:t>
            </a:r>
            <a:endParaRPr lang="en-US" altLang="ja-JP" dirty="0" smtClean="0"/>
          </a:p>
          <a:p>
            <a:pPr marL="0" indent="0" algn="just">
              <a:buNone/>
            </a:pPr>
            <a:r>
              <a:rPr lang="en-US" altLang="ja-JP" dirty="0" smtClean="0"/>
              <a:t>	</a:t>
            </a:r>
            <a:r>
              <a:rPr kumimoji="1" lang="ja-JP" altLang="en-US" dirty="0" smtClean="0"/>
              <a:t>供給者との間の知識共有にどのような文書、</a:t>
            </a:r>
            <a:r>
              <a:rPr lang="en-US" altLang="ja-JP" dirty="0"/>
              <a:t>	</a:t>
            </a:r>
            <a:r>
              <a:rPr kumimoji="1" lang="ja-JP" altLang="en-US" dirty="0" smtClean="0"/>
              <a:t>トレーニングを用意しなければならないか</a:t>
            </a:r>
            <a:endParaRPr kumimoji="1" lang="en-US" altLang="ja-JP" dirty="0" smtClean="0"/>
          </a:p>
          <a:p>
            <a:pPr algn="just"/>
            <a:r>
              <a:rPr kumimoji="1" lang="ja-JP" altLang="en-US" dirty="0" smtClean="0"/>
              <a:t>旅費</a:t>
            </a:r>
            <a:endParaRPr lang="en-US" altLang="ja-JP" dirty="0"/>
          </a:p>
          <a:p>
            <a:pPr marL="0" indent="0" algn="just">
              <a:buNone/>
            </a:pPr>
            <a:r>
              <a:rPr kumimoji="1" lang="en-US" altLang="ja-JP" dirty="0" smtClean="0"/>
              <a:t>	</a:t>
            </a:r>
            <a:r>
              <a:rPr kumimoji="1" lang="ja-JP" altLang="en-US" dirty="0" smtClean="0"/>
              <a:t>供給者のところに誰かが行き、誰かが来て</a:t>
            </a:r>
            <a:r>
              <a:rPr kumimoji="1" lang="en-US" altLang="ja-JP" dirty="0" smtClean="0"/>
              <a:t>	</a:t>
            </a:r>
            <a:r>
              <a:rPr kumimoji="1" lang="ja-JP" altLang="en-US" dirty="0" smtClean="0"/>
              <a:t>もらうのに必要な旅費</a:t>
            </a:r>
            <a:endParaRPr kumimoji="1" lang="en-US" altLang="ja-JP" dirty="0" smtClean="0"/>
          </a:p>
        </p:txBody>
      </p:sp>
    </p:spTree>
    <p:extLst>
      <p:ext uri="{BB962C8B-B14F-4D97-AF65-F5344CB8AC3E}">
        <p14:creationId xmlns:p14="http://schemas.microsoft.com/office/powerpoint/2010/main" val="2737346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落とし穴</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endParaRPr kumimoji="1" lang="en-US" altLang="ja-JP" dirty="0" smtClean="0"/>
          </a:p>
          <a:p>
            <a:pPr marL="0" indent="0" algn="just">
              <a:buNone/>
            </a:pPr>
            <a:r>
              <a:rPr kumimoji="1" lang="ja-JP" altLang="en-US" dirty="0" smtClean="0"/>
              <a:t>アウトソーシングしたからといって、管理を放棄していいわけではない</a:t>
            </a:r>
            <a:endParaRPr kumimoji="1" lang="en-US" altLang="ja-JP" dirty="0" smtClean="0"/>
          </a:p>
          <a:p>
            <a:pPr marL="0" indent="0" algn="just">
              <a:buNone/>
            </a:pPr>
            <a:endParaRPr lang="en-US" altLang="ja-JP" dirty="0"/>
          </a:p>
          <a:p>
            <a:pPr marL="0" indent="0" algn="just">
              <a:buNone/>
            </a:pPr>
            <a:r>
              <a:rPr lang="ja-JP" altLang="en-US" dirty="0" smtClean="0"/>
              <a:t>アクティビティ</a:t>
            </a:r>
            <a:r>
              <a:rPr lang="ja-JP" altLang="en-US" dirty="0"/>
              <a:t>と</a:t>
            </a:r>
            <a:r>
              <a:rPr lang="ja-JP" altLang="en-US" dirty="0" smtClean="0"/>
              <a:t>して進行していることには変わりないので、きちんと管理、監視しなければならない</a:t>
            </a:r>
            <a:endParaRPr lang="en-US" altLang="ja-JP" dirty="0" smtClean="0"/>
          </a:p>
          <a:p>
            <a:pPr marL="0" indent="0" algn="just">
              <a:buNone/>
            </a:pPr>
            <a:endParaRPr kumimoji="1" lang="en-US" altLang="ja-JP" dirty="0"/>
          </a:p>
          <a:p>
            <a:pPr marL="0" indent="0" algn="just">
              <a:buNone/>
            </a:pPr>
            <a:endParaRPr kumimoji="1" lang="ja-JP" altLang="en-US" dirty="0"/>
          </a:p>
        </p:txBody>
      </p:sp>
    </p:spTree>
    <p:extLst>
      <p:ext uri="{BB962C8B-B14F-4D97-AF65-F5344CB8AC3E}">
        <p14:creationId xmlns:p14="http://schemas.microsoft.com/office/powerpoint/2010/main" val="3046366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リスク</a:t>
            </a:r>
            <a:r>
              <a:rPr lang="ja-JP" altLang="en-US" dirty="0" smtClean="0"/>
              <a:t>管理</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アウトソースしたアクティビティには、プロジェクトから「いったん除外した」という位置づけになるため、プロジェクトのリスクが増大することがある</a:t>
            </a:r>
            <a:endParaRPr kumimoji="1" lang="en-US" altLang="ja-JP" dirty="0" smtClean="0"/>
          </a:p>
          <a:p>
            <a:pPr marL="0" indent="0">
              <a:buNone/>
            </a:pPr>
            <a:endParaRPr lang="en-US" altLang="ja-JP" dirty="0"/>
          </a:p>
          <a:p>
            <a:pPr marL="0" indent="0">
              <a:buNone/>
            </a:pPr>
            <a:r>
              <a:rPr kumimoji="1" lang="ja-JP" altLang="en-US" dirty="0" smtClean="0"/>
              <a:t>正しい道筋を選択するための「管理メトリクス」</a:t>
            </a:r>
            <a:endParaRPr kumimoji="1" lang="ja-JP" altLang="en-US" dirty="0"/>
          </a:p>
        </p:txBody>
      </p:sp>
    </p:spTree>
    <p:extLst>
      <p:ext uri="{BB962C8B-B14F-4D97-AF65-F5344CB8AC3E}">
        <p14:creationId xmlns:p14="http://schemas.microsoft.com/office/powerpoint/2010/main" val="2973344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リスクの要因</a:t>
            </a:r>
            <a:endParaRPr kumimoji="1" lang="ja-JP" altLang="en-US" dirty="0"/>
          </a:p>
        </p:txBody>
      </p:sp>
      <p:sp>
        <p:nvSpPr>
          <p:cNvPr id="3" name="コンテンツ プレースホルダー 2"/>
          <p:cNvSpPr>
            <a:spLocks noGrp="1"/>
          </p:cNvSpPr>
          <p:nvPr>
            <p:ph idx="1"/>
          </p:nvPr>
        </p:nvSpPr>
        <p:spPr/>
        <p:txBody>
          <a:bodyPr/>
          <a:lstStyle/>
          <a:p>
            <a:pPr algn="just"/>
            <a:r>
              <a:rPr kumimoji="1" lang="ja-JP" altLang="en-US" dirty="0" smtClean="0"/>
              <a:t>供給者の財務面での安定</a:t>
            </a:r>
            <a:endParaRPr kumimoji="1" lang="en-US" altLang="ja-JP" dirty="0" smtClean="0"/>
          </a:p>
          <a:p>
            <a:pPr algn="just"/>
            <a:r>
              <a:rPr lang="ja-JP" altLang="en-US" dirty="0" smtClean="0"/>
              <a:t>品質、納期等における供給者の実績</a:t>
            </a:r>
            <a:endParaRPr lang="en-US" altLang="ja-JP" dirty="0" smtClean="0"/>
          </a:p>
          <a:p>
            <a:pPr algn="just"/>
            <a:r>
              <a:rPr kumimoji="1" lang="ja-JP" altLang="en-US" dirty="0"/>
              <a:t>供給者</a:t>
            </a:r>
            <a:r>
              <a:rPr kumimoji="1" lang="ja-JP" altLang="en-US" dirty="0" smtClean="0"/>
              <a:t>のサービス、製品の成熟度</a:t>
            </a:r>
            <a:endParaRPr kumimoji="1" lang="en-US" altLang="ja-JP" dirty="0" smtClean="0"/>
          </a:p>
          <a:p>
            <a:pPr algn="just"/>
            <a:r>
              <a:rPr lang="ja-JP" altLang="en-US" dirty="0"/>
              <a:t>コミュニケーション</a:t>
            </a:r>
            <a:r>
              <a:rPr lang="ja-JP" altLang="en-US" dirty="0" smtClean="0"/>
              <a:t>の明確性と有効性</a:t>
            </a:r>
            <a:endParaRPr lang="en-US" altLang="ja-JP" dirty="0" smtClean="0"/>
          </a:p>
          <a:p>
            <a:pPr algn="just"/>
            <a:endParaRPr kumimoji="1" lang="en-US" altLang="ja-JP" dirty="0"/>
          </a:p>
          <a:p>
            <a:pPr marL="0" indent="0" algn="just">
              <a:buNone/>
            </a:pPr>
            <a:r>
              <a:rPr lang="ja-JP" altLang="en-US" dirty="0" smtClean="0"/>
              <a:t>これらをもとに供給者を選定することで、リスクを回避することができる</a:t>
            </a:r>
            <a:endParaRPr kumimoji="1" lang="en-US" altLang="ja-JP" dirty="0" smtClean="0"/>
          </a:p>
        </p:txBody>
      </p:sp>
    </p:spTree>
    <p:extLst>
      <p:ext uri="{BB962C8B-B14F-4D97-AF65-F5344CB8AC3E}">
        <p14:creationId xmlns:p14="http://schemas.microsoft.com/office/powerpoint/2010/main" val="911686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契約</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pPr marL="0" indent="0">
              <a:buNone/>
            </a:pPr>
            <a:r>
              <a:rPr kumimoji="1" lang="ja-JP" altLang="en-US" dirty="0" smtClean="0"/>
              <a:t>供給者が自分のプロジェクトの期待に合致しているかどうかを確かめる最大の手段は、「契約」を結ぶことである</a:t>
            </a:r>
            <a:endParaRPr kumimoji="1" lang="en-US" altLang="ja-JP" dirty="0" smtClean="0"/>
          </a:p>
          <a:p>
            <a:pPr marL="0" indent="0">
              <a:buNone/>
            </a:pPr>
            <a:endParaRPr lang="en-US" altLang="ja-JP" dirty="0"/>
          </a:p>
          <a:p>
            <a:r>
              <a:rPr kumimoji="1" lang="ja-JP" altLang="en-US" dirty="0" smtClean="0"/>
              <a:t>供給者に求めること</a:t>
            </a:r>
            <a:endParaRPr kumimoji="1" lang="en-US" altLang="ja-JP" dirty="0" smtClean="0"/>
          </a:p>
          <a:p>
            <a:r>
              <a:rPr lang="ja-JP" altLang="en-US" dirty="0" smtClean="0"/>
              <a:t>進捗</a:t>
            </a:r>
            <a:r>
              <a:rPr lang="ja-JP" altLang="en-US" dirty="0"/>
              <a:t>に</a:t>
            </a:r>
            <a:r>
              <a:rPr lang="ja-JP" altLang="en-US" dirty="0" smtClean="0"/>
              <a:t>関してコミュニケーションをとること</a:t>
            </a:r>
            <a:endParaRPr lang="en-US" altLang="ja-JP" dirty="0" smtClean="0"/>
          </a:p>
          <a:p>
            <a:r>
              <a:rPr kumimoji="1" lang="ja-JP" altLang="en-US" dirty="0"/>
              <a:t>パフォーマンスに</a:t>
            </a:r>
            <a:r>
              <a:rPr kumimoji="1" lang="ja-JP" altLang="en-US" dirty="0" smtClean="0"/>
              <a:t>応じたインセンティブ</a:t>
            </a:r>
            <a:r>
              <a:rPr kumimoji="1" lang="en-US" altLang="ja-JP" dirty="0" smtClean="0"/>
              <a:t>/</a:t>
            </a:r>
            <a:r>
              <a:rPr kumimoji="1" lang="ja-JP" altLang="en-US" dirty="0" smtClean="0"/>
              <a:t>ペナルティ</a:t>
            </a:r>
            <a:endParaRPr kumimoji="1" lang="en-US" altLang="ja-JP" dirty="0" smtClean="0"/>
          </a:p>
          <a:p>
            <a:endParaRPr lang="en-US" altLang="ja-JP" dirty="0"/>
          </a:p>
          <a:p>
            <a:pPr marL="0" indent="0">
              <a:buNone/>
            </a:pPr>
            <a:r>
              <a:rPr kumimoji="1" lang="ja-JP" altLang="en-US" dirty="0" smtClean="0"/>
              <a:t>を明確にすることができる</a:t>
            </a:r>
            <a:endParaRPr kumimoji="1" lang="ja-JP" altLang="en-US" dirty="0"/>
          </a:p>
        </p:txBody>
      </p:sp>
    </p:spTree>
    <p:extLst>
      <p:ext uri="{BB962C8B-B14F-4D97-AF65-F5344CB8AC3E}">
        <p14:creationId xmlns:p14="http://schemas.microsoft.com/office/powerpoint/2010/main" val="3689175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buNone/>
            </a:pPr>
            <a:r>
              <a:rPr kumimoji="1" lang="ja-JP" altLang="en-US" dirty="0" smtClean="0"/>
              <a:t>アウトソーシングは、ソフトウェア産業における１つのトレンドであり、増加傾向にある</a:t>
            </a:r>
            <a:endParaRPr kumimoji="1" lang="en-US" altLang="ja-JP" dirty="0" smtClean="0"/>
          </a:p>
          <a:p>
            <a:pPr marL="0" indent="0">
              <a:buNone/>
            </a:pPr>
            <a:endParaRPr lang="en-US" altLang="ja-JP" dirty="0"/>
          </a:p>
          <a:p>
            <a:pPr marL="0" indent="0">
              <a:buNone/>
            </a:pPr>
            <a:r>
              <a:rPr kumimoji="1" lang="ja-JP" altLang="en-US" dirty="0" smtClean="0"/>
              <a:t>アウトソーシングの利点とリスクを理解し、うまく選定する</a:t>
            </a:r>
            <a:endParaRPr kumimoji="1" lang="en-US" altLang="ja-JP" dirty="0" smtClean="0"/>
          </a:p>
          <a:p>
            <a:pPr marL="0" indent="0">
              <a:buNone/>
            </a:pPr>
            <a:endParaRPr lang="en-US" altLang="ja-JP" dirty="0"/>
          </a:p>
          <a:p>
            <a:pPr marL="0" indent="0">
              <a:buNone/>
            </a:pPr>
            <a:r>
              <a:rPr lang="ja-JP" altLang="en-US" dirty="0" smtClean="0"/>
              <a:t>アウトソーシング</a:t>
            </a:r>
            <a:r>
              <a:rPr lang="ja-JP" altLang="en-US" dirty="0"/>
              <a:t>として選んだアクティビティは、より注意深く計画・管理する必要がある</a:t>
            </a:r>
            <a:endParaRPr lang="en-US" altLang="ja-JP" dirty="0"/>
          </a:p>
          <a:p>
            <a:pPr marL="0" indent="0">
              <a:buNone/>
            </a:pPr>
            <a:endParaRPr kumimoji="1" lang="ja-JP" altLang="en-US" dirty="0"/>
          </a:p>
        </p:txBody>
      </p:sp>
    </p:spTree>
    <p:extLst>
      <p:ext uri="{BB962C8B-B14F-4D97-AF65-F5344CB8AC3E}">
        <p14:creationId xmlns:p14="http://schemas.microsoft.com/office/powerpoint/2010/main" val="315206962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プッシュピン">
  <a:themeElements>
    <a:clrScheme name="プッシュピン">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プッシュピン">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プッシュピン">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42369</TotalTime>
  <Words>515</Words>
  <Application>Microsoft Office PowerPoint</Application>
  <PresentationFormat>画面に合わせる (4:3)</PresentationFormat>
  <Paragraphs>96</Paragraphs>
  <Slides>15</Slides>
  <Notes>0</Notes>
  <HiddenSlides>0</HiddenSlides>
  <MMClips>0</MMClips>
  <ScaleCrop>false</ScaleCrop>
  <HeadingPairs>
    <vt:vector size="4" baseType="variant">
      <vt:variant>
        <vt:lpstr>テーマ</vt:lpstr>
      </vt:variant>
      <vt:variant>
        <vt:i4>1</vt:i4>
      </vt:variant>
      <vt:variant>
        <vt:lpstr>スライド タイトル</vt:lpstr>
      </vt:variant>
      <vt:variant>
        <vt:i4>15</vt:i4>
      </vt:variant>
    </vt:vector>
  </HeadingPairs>
  <TitlesOfParts>
    <vt:vector size="16" baseType="lpstr">
      <vt:lpstr>プッシュピン</vt:lpstr>
      <vt:lpstr>ソフトウェアメトリクスの基礎.１０</vt:lpstr>
      <vt:lpstr>第１１章</vt:lpstr>
      <vt:lpstr>アウトソーシングとは</vt:lpstr>
      <vt:lpstr>問題点</vt:lpstr>
      <vt:lpstr>アウトソーシングの意図</vt:lpstr>
      <vt:lpstr>アウトソーシングの対象</vt:lpstr>
      <vt:lpstr>どの部分を アウトソーシングにするか</vt:lpstr>
      <vt:lpstr>アウトソーシングの メトリクス</vt:lpstr>
      <vt:lpstr>利点</vt:lpstr>
      <vt:lpstr>コスト</vt:lpstr>
      <vt:lpstr>落とし穴</vt:lpstr>
      <vt:lpstr>リスク管理</vt:lpstr>
      <vt:lpstr>リスクの要因</vt:lpstr>
      <vt:lpstr>契約</vt:lpstr>
      <vt:lpstr>まとめ</vt:lpstr>
    </vt:vector>
  </TitlesOfParts>
  <Company>和歌山大学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ソフトウェアメトリクスの基礎</dc:title>
  <dc:creator>システム情報学センター</dc:creator>
  <cp:lastModifiedBy>n</cp:lastModifiedBy>
  <cp:revision>222</cp:revision>
  <dcterms:created xsi:type="dcterms:W3CDTF">2012-10-18T12:09:36Z</dcterms:created>
  <dcterms:modified xsi:type="dcterms:W3CDTF">2013-01-18T03:27:04Z</dcterms:modified>
</cp:coreProperties>
</file>