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18"/>
  </p:notesMasterIdLst>
  <p:sldIdLst>
    <p:sldId id="256" r:id="rId2"/>
    <p:sldId id="272" r:id="rId3"/>
    <p:sldId id="273" r:id="rId4"/>
    <p:sldId id="274" r:id="rId5"/>
    <p:sldId id="285" r:id="rId6"/>
    <p:sldId id="275" r:id="rId7"/>
    <p:sldId id="286" r:id="rId8"/>
    <p:sldId id="287" r:id="rId9"/>
    <p:sldId id="276" r:id="rId10"/>
    <p:sldId id="277" r:id="rId11"/>
    <p:sldId id="278" r:id="rId12"/>
    <p:sldId id="279" r:id="rId13"/>
    <p:sldId id="281" r:id="rId14"/>
    <p:sldId id="282" r:id="rId15"/>
    <p:sldId id="283" r:id="rId16"/>
    <p:sldId id="284" r:id="rId17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63" autoAdjust="0"/>
    <p:restoredTop sz="94704" autoAdjust="0"/>
  </p:normalViewPr>
  <p:slideViewPr>
    <p:cSldViewPr>
      <p:cViewPr varScale="1">
        <p:scale>
          <a:sx n="110" d="100"/>
          <a:sy n="110" d="100"/>
        </p:scale>
        <p:origin x="-1644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8BB636-EBEC-4F7F-8CA6-7773CC459AEE}" type="datetimeFigureOut">
              <a:rPr kumimoji="1" lang="ja-JP" altLang="en-US" smtClean="0"/>
              <a:t>2012/12/13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CA77B3-3509-40E4-B0D1-8EF3F192D79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477032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 smtClean="0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0746DBAB-2C57-4AED-A5A4-F15E054CE8A3}" type="datetimeFigureOut">
              <a:rPr kumimoji="1" lang="ja-JP" altLang="en-US" smtClean="0"/>
              <a:t>2012/12/13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9969F975-D7EA-4E15-B41C-915D86A8DEA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6DBAB-2C57-4AED-A5A4-F15E054CE8A3}" type="datetimeFigureOut">
              <a:rPr kumimoji="1" lang="ja-JP" altLang="en-US" smtClean="0"/>
              <a:t>2012/12/13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69F975-D7EA-4E15-B41C-915D86A8DEA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6DBAB-2C57-4AED-A5A4-F15E054CE8A3}" type="datetimeFigureOut">
              <a:rPr kumimoji="1" lang="ja-JP" altLang="en-US" smtClean="0"/>
              <a:t>2012/12/13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69F975-D7EA-4E15-B41C-915D86A8DEA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6DBAB-2C57-4AED-A5A4-F15E054CE8A3}" type="datetimeFigureOut">
              <a:rPr kumimoji="1" lang="ja-JP" altLang="en-US" smtClean="0"/>
              <a:t>2012/12/13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69F975-D7EA-4E15-B41C-915D86A8DEA9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6DBAB-2C57-4AED-A5A4-F15E054CE8A3}" type="datetimeFigureOut">
              <a:rPr kumimoji="1" lang="ja-JP" altLang="en-US" smtClean="0"/>
              <a:t>2012/12/13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69F975-D7EA-4E15-B41C-915D86A8DEA9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6DBAB-2C57-4AED-A5A4-F15E054CE8A3}" type="datetimeFigureOut">
              <a:rPr kumimoji="1" lang="ja-JP" altLang="en-US" smtClean="0"/>
              <a:t>2012/12/13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69F975-D7EA-4E15-B41C-915D86A8DEA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6DBAB-2C57-4AED-A5A4-F15E054CE8A3}" type="datetimeFigureOut">
              <a:rPr kumimoji="1" lang="ja-JP" altLang="en-US" smtClean="0"/>
              <a:t>2012/12/13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69F975-D7EA-4E15-B41C-915D86A8DEA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0746DBAB-2C57-4AED-A5A4-F15E054CE8A3}" type="datetimeFigureOut">
              <a:rPr kumimoji="1" lang="ja-JP" altLang="en-US" smtClean="0"/>
              <a:t>2012/12/13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9969F975-D7EA-4E15-B41C-915D86A8DEA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 smtClean="0"/>
              <a:t>アイコンをクリックして図を追加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0746DBAB-2C57-4AED-A5A4-F15E054CE8A3}" type="datetimeFigureOut">
              <a:rPr kumimoji="1" lang="ja-JP" altLang="en-US" smtClean="0"/>
              <a:t>2012/12/13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9969F975-D7EA-4E15-B41C-915D86A8DEA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6DBAB-2C57-4AED-A5A4-F15E054CE8A3}" type="datetimeFigureOut">
              <a:rPr kumimoji="1" lang="ja-JP" altLang="en-US" smtClean="0"/>
              <a:t>2012/12/13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69F975-D7EA-4E15-B41C-915D86A8DEA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6DBAB-2C57-4AED-A5A4-F15E054CE8A3}" type="datetimeFigureOut">
              <a:rPr kumimoji="1" lang="ja-JP" altLang="en-US" smtClean="0"/>
              <a:t>2012/12/13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69F975-D7EA-4E15-B41C-915D86A8DEA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0746DBAB-2C57-4AED-A5A4-F15E054CE8A3}" type="datetimeFigureOut">
              <a:rPr kumimoji="1" lang="ja-JP" altLang="en-US" smtClean="0"/>
              <a:t>2012/12/13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9969F975-D7EA-4E15-B41C-915D86A8DEA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 kumimoji="1">
          <a:solidFill>
            <a:schemeClr val="tx2"/>
          </a:solidFill>
        </a:defRPr>
      </a:lvl2pPr>
      <a:lvl3pPr eaLnBrk="1" hangingPunct="1">
        <a:defRPr kumimoji="1">
          <a:solidFill>
            <a:schemeClr val="tx2"/>
          </a:solidFill>
        </a:defRPr>
      </a:lvl3pPr>
      <a:lvl4pPr eaLnBrk="1" hangingPunct="1">
        <a:defRPr kumimoji="1">
          <a:solidFill>
            <a:schemeClr val="tx2"/>
          </a:solidFill>
        </a:defRPr>
      </a:lvl4pPr>
      <a:lvl5pPr eaLnBrk="1" hangingPunct="1">
        <a:defRPr kumimoji="1">
          <a:solidFill>
            <a:schemeClr val="tx2"/>
          </a:solidFill>
        </a:defRPr>
      </a:lvl5pPr>
      <a:lvl6pPr eaLnBrk="1" hangingPunct="1">
        <a:defRPr kumimoji="1">
          <a:solidFill>
            <a:schemeClr val="tx2"/>
          </a:solidFill>
        </a:defRPr>
      </a:lvl6pPr>
      <a:lvl7pPr eaLnBrk="1" hangingPunct="1">
        <a:defRPr kumimoji="1">
          <a:solidFill>
            <a:schemeClr val="tx2"/>
          </a:solidFill>
        </a:defRPr>
      </a:lvl7pPr>
      <a:lvl8pPr eaLnBrk="1" hangingPunct="1">
        <a:defRPr kumimoji="1">
          <a:solidFill>
            <a:schemeClr val="tx2"/>
          </a:solidFill>
        </a:defRPr>
      </a:lvl8pPr>
      <a:lvl9pPr eaLnBrk="1" hangingPunct="1">
        <a:defRPr kumimoji="1"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kumimoji="1"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ja-JP" altLang="en-US" dirty="0" smtClean="0"/>
              <a:t>ソフトウェアメトリクスの基礎</a:t>
            </a:r>
            <a:r>
              <a:rPr lang="en-US" altLang="ja-JP" dirty="0" smtClean="0"/>
              <a:t>.</a:t>
            </a:r>
            <a:r>
              <a:rPr lang="ja-JP" altLang="en-US" dirty="0" smtClean="0"/>
              <a:t>７</a:t>
            </a:r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kumimoji="1" lang="en-US" altLang="ja-JP" dirty="0" smtClean="0"/>
              <a:t>60151054</a:t>
            </a:r>
          </a:p>
          <a:p>
            <a:r>
              <a:rPr kumimoji="1" lang="ja-JP" altLang="en-US" dirty="0" smtClean="0"/>
              <a:t>吉行　勇人</a:t>
            </a:r>
            <a:endParaRPr kumimoji="1" lang="en-US" altLang="ja-JP" dirty="0" smtClean="0"/>
          </a:p>
          <a:p>
            <a:pPr algn="r"/>
            <a:r>
              <a:rPr lang="en-US" altLang="ja-JP" dirty="0" smtClean="0"/>
              <a:t>2012</a:t>
            </a:r>
            <a:r>
              <a:rPr lang="ja-JP" altLang="en-US" dirty="0" smtClean="0"/>
              <a:t>年</a:t>
            </a:r>
            <a:r>
              <a:rPr lang="en-US" altLang="ja-JP" dirty="0" smtClean="0"/>
              <a:t>12</a:t>
            </a:r>
            <a:r>
              <a:rPr lang="ja-JP" altLang="en-US" dirty="0" smtClean="0"/>
              <a:t>月</a:t>
            </a:r>
            <a:r>
              <a:rPr lang="en-US" altLang="ja-JP" dirty="0" smtClean="0"/>
              <a:t>07</a:t>
            </a:r>
            <a:r>
              <a:rPr lang="ja-JP" altLang="en-US" dirty="0" smtClean="0"/>
              <a:t>日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685961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第</a:t>
            </a:r>
            <a:r>
              <a:rPr lang="ja-JP" altLang="en-US" dirty="0"/>
              <a:t>９</a:t>
            </a:r>
            <a:r>
              <a:rPr kumimoji="1" lang="ja-JP" altLang="en-US" dirty="0" smtClean="0"/>
              <a:t>章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kumimoji="1" lang="en-US" altLang="ja-JP" sz="4800" dirty="0" smtClean="0"/>
          </a:p>
          <a:p>
            <a:pPr marL="0" indent="0" algn="ctr">
              <a:buNone/>
            </a:pPr>
            <a:r>
              <a:rPr lang="ja-JP" altLang="en-US" sz="4800" dirty="0"/>
              <a:t>応答時間</a:t>
            </a:r>
            <a:r>
              <a:rPr lang="ja-JP" altLang="en-US" sz="4800" dirty="0" smtClean="0"/>
              <a:t>と</a:t>
            </a:r>
            <a:endParaRPr lang="en-US" altLang="ja-JP" sz="4800" dirty="0" smtClean="0"/>
          </a:p>
          <a:p>
            <a:pPr marL="0" indent="0" algn="ctr">
              <a:buNone/>
            </a:pPr>
            <a:r>
              <a:rPr kumimoji="1" lang="ja-JP" altLang="en-US" sz="4800" dirty="0"/>
              <a:t>可用性</a:t>
            </a:r>
          </a:p>
        </p:txBody>
      </p:sp>
    </p:spTree>
    <p:extLst>
      <p:ext uri="{BB962C8B-B14F-4D97-AF65-F5344CB8AC3E}">
        <p14:creationId xmlns:p14="http://schemas.microsoft.com/office/powerpoint/2010/main" val="635760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応答時間と可用性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kumimoji="1" lang="ja-JP" altLang="en-US" dirty="0" smtClean="0"/>
              <a:t>ユーザ</a:t>
            </a:r>
            <a:r>
              <a:rPr lang="ja-JP" altLang="en-US" dirty="0" smtClean="0"/>
              <a:t>がシステムに期待するのは、必要な時にシステムが存在し</a:t>
            </a:r>
            <a:r>
              <a:rPr lang="ja-JP" altLang="en-US" dirty="0" smtClean="0"/>
              <a:t>、即座に反応すること</a:t>
            </a:r>
            <a:endParaRPr lang="en-US" altLang="ja-JP" dirty="0" smtClean="0"/>
          </a:p>
          <a:p>
            <a:pPr marL="0" indent="0" algn="just">
              <a:buNone/>
            </a:pPr>
            <a:endParaRPr kumimoji="1" lang="en-US" altLang="ja-JP" dirty="0" smtClean="0"/>
          </a:p>
          <a:p>
            <a:pPr marL="0" indent="0" algn="just">
              <a:buNone/>
            </a:pPr>
            <a:r>
              <a:rPr lang="ja-JP" altLang="en-US" dirty="0"/>
              <a:t>即座に</a:t>
            </a:r>
            <a:r>
              <a:rPr lang="ja-JP" altLang="en-US" dirty="0" smtClean="0"/>
              <a:t>反応⇒応答時間（</a:t>
            </a:r>
            <a:r>
              <a:rPr lang="en-US" altLang="ja-JP" dirty="0" smtClean="0"/>
              <a:t>Response Time</a:t>
            </a:r>
            <a:r>
              <a:rPr lang="ja-JP" altLang="en-US" dirty="0" smtClean="0"/>
              <a:t>）</a:t>
            </a:r>
            <a:endParaRPr lang="en-US" altLang="ja-JP" dirty="0" smtClean="0"/>
          </a:p>
          <a:p>
            <a:pPr marL="0" indent="0" algn="just">
              <a:buNone/>
            </a:pPr>
            <a:r>
              <a:rPr kumimoji="1" lang="ja-JP" altLang="en-US" dirty="0"/>
              <a:t>必要な時</a:t>
            </a:r>
            <a:r>
              <a:rPr kumimoji="1" lang="ja-JP" altLang="en-US" dirty="0" smtClean="0"/>
              <a:t>に存在⇒可用性（</a:t>
            </a:r>
            <a:r>
              <a:rPr kumimoji="1" lang="en-US" altLang="ja-JP" dirty="0" err="1" smtClean="0"/>
              <a:t>Availablity</a:t>
            </a:r>
            <a:r>
              <a:rPr kumimoji="1" lang="en-US" altLang="ja-JP" dirty="0" smtClean="0"/>
              <a:t>)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2810494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応答時間の測定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kumimoji="1" lang="ja-JP" altLang="en-US" dirty="0" smtClean="0"/>
              <a:t>応答時間は、</a:t>
            </a:r>
            <a:r>
              <a:rPr kumimoji="1" lang="ja-JP" altLang="en-US" b="1" dirty="0" smtClean="0"/>
              <a:t>ユーザの要求</a:t>
            </a:r>
            <a:r>
              <a:rPr kumimoji="1" lang="ja-JP" altLang="en-US" dirty="0" smtClean="0"/>
              <a:t>と</a:t>
            </a:r>
            <a:r>
              <a:rPr kumimoji="1" lang="ja-JP" altLang="en-US" b="1" dirty="0" smtClean="0"/>
              <a:t>システムの応答</a:t>
            </a:r>
            <a:r>
              <a:rPr kumimoji="1" lang="ja-JP" altLang="en-US" dirty="0" smtClean="0"/>
              <a:t>との「</a:t>
            </a:r>
            <a:r>
              <a:rPr kumimoji="1" lang="ja-JP" altLang="en-US" b="1" dirty="0" smtClean="0"/>
              <a:t>間隔</a:t>
            </a:r>
            <a:r>
              <a:rPr kumimoji="1" lang="ja-JP" altLang="en-US" dirty="0" smtClean="0"/>
              <a:t>」である</a:t>
            </a:r>
            <a:endParaRPr kumimoji="1" lang="en-US" altLang="ja-JP" dirty="0" smtClean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endParaRPr kumimoji="1" lang="ja-JP" altLang="en-US" dirty="0"/>
          </a:p>
        </p:txBody>
      </p:sp>
      <p:cxnSp>
        <p:nvCxnSpPr>
          <p:cNvPr id="5" name="直線矢印コネクタ 4"/>
          <p:cNvCxnSpPr/>
          <p:nvPr/>
        </p:nvCxnSpPr>
        <p:spPr>
          <a:xfrm>
            <a:off x="1691680" y="4365104"/>
            <a:ext cx="5544616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6" name="テキスト ボックス 5"/>
          <p:cNvSpPr txBox="1"/>
          <p:nvPr/>
        </p:nvSpPr>
        <p:spPr>
          <a:xfrm>
            <a:off x="7164288" y="4653136"/>
            <a:ext cx="10081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時間</a:t>
            </a:r>
            <a:endParaRPr kumimoji="1" lang="en-US" altLang="ja-JP" dirty="0" smtClean="0"/>
          </a:p>
          <a:p>
            <a:endParaRPr kumimoji="1" lang="ja-JP" altLang="en-US" dirty="0"/>
          </a:p>
        </p:txBody>
      </p:sp>
      <p:sp>
        <p:nvSpPr>
          <p:cNvPr id="7" name="正方形/長方形 6"/>
          <p:cNvSpPr/>
          <p:nvPr/>
        </p:nvSpPr>
        <p:spPr>
          <a:xfrm>
            <a:off x="2555776" y="3284984"/>
            <a:ext cx="1008112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 smtClean="0"/>
              <a:t>要求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/>
        </p:nvSpPr>
        <p:spPr>
          <a:xfrm>
            <a:off x="4932040" y="3284984"/>
            <a:ext cx="1008112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 smtClean="0"/>
              <a:t>応答</a:t>
            </a:r>
            <a:endParaRPr kumimoji="1" lang="ja-JP" altLang="en-US" dirty="0"/>
          </a:p>
        </p:txBody>
      </p:sp>
      <p:cxnSp>
        <p:nvCxnSpPr>
          <p:cNvPr id="10" name="直線矢印コネクタ 9"/>
          <p:cNvCxnSpPr>
            <a:stCxn id="7" idx="2"/>
          </p:cNvCxnSpPr>
          <p:nvPr/>
        </p:nvCxnSpPr>
        <p:spPr>
          <a:xfrm>
            <a:off x="3059832" y="3717032"/>
            <a:ext cx="0" cy="64807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11" name="直線矢印コネクタ 10"/>
          <p:cNvCxnSpPr/>
          <p:nvPr/>
        </p:nvCxnSpPr>
        <p:spPr>
          <a:xfrm>
            <a:off x="5436096" y="3717032"/>
            <a:ext cx="0" cy="64807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12" name="左中かっこ 11"/>
          <p:cNvSpPr/>
          <p:nvPr/>
        </p:nvSpPr>
        <p:spPr>
          <a:xfrm rot="16200000">
            <a:off x="4094949" y="3401997"/>
            <a:ext cx="306033" cy="2376264"/>
          </a:xfrm>
          <a:prstGeom prst="leftBrace">
            <a:avLst>
              <a:gd name="adj1" fmla="val 33214"/>
              <a:gd name="adj2" fmla="val 49873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円/楕円 12"/>
          <p:cNvSpPr/>
          <p:nvPr/>
        </p:nvSpPr>
        <p:spPr>
          <a:xfrm>
            <a:off x="3275857" y="4966534"/>
            <a:ext cx="1944216" cy="972979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 smtClean="0"/>
              <a:t>応答時間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343322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ツールによる測定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kumimoji="1" lang="ja-JP" altLang="en-US" dirty="0" smtClean="0"/>
              <a:t>応答時間を測定するツールでは、さまざまな不可をかけた状態で各トランザクション群を実行して、応答時間を測定する</a:t>
            </a:r>
            <a:endParaRPr kumimoji="1" lang="en-US" altLang="ja-JP" dirty="0" smtClean="0"/>
          </a:p>
          <a:p>
            <a:pPr marL="0" indent="0" algn="just">
              <a:buNone/>
            </a:pPr>
            <a:endParaRPr lang="en-US" altLang="ja-JP" dirty="0"/>
          </a:p>
          <a:p>
            <a:pPr marL="0" indent="0" algn="just">
              <a:buNone/>
            </a:pPr>
            <a:r>
              <a:rPr kumimoji="1" lang="ja-JP" altLang="en-US" dirty="0" smtClean="0"/>
              <a:t>また、運営中の</a:t>
            </a:r>
            <a:r>
              <a:rPr kumimoji="1" lang="en-US" altLang="ja-JP" dirty="0" smtClean="0"/>
              <a:t>Web</a:t>
            </a:r>
            <a:r>
              <a:rPr kumimoji="1" lang="ja-JP" altLang="en-US" dirty="0" smtClean="0"/>
              <a:t>サイトやシステムを測定し、評価する企業もある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3884909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応答時間の許容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endParaRPr lang="en-US" altLang="ja-JP" dirty="0" smtClean="0"/>
          </a:p>
          <a:p>
            <a:pPr marL="0" indent="0" algn="just">
              <a:buNone/>
            </a:pPr>
            <a:r>
              <a:rPr lang="ja-JP" altLang="en-US" dirty="0" smtClean="0"/>
              <a:t>ユーザ</a:t>
            </a:r>
            <a:r>
              <a:rPr lang="ja-JP" altLang="en-US" dirty="0"/>
              <a:t>の</a:t>
            </a:r>
            <a:r>
              <a:rPr lang="ja-JP" altLang="en-US" dirty="0" smtClean="0"/>
              <a:t>希望では、応答時間は</a:t>
            </a:r>
            <a:r>
              <a:rPr lang="en-US" altLang="ja-JP" dirty="0" smtClean="0">
                <a:solidFill>
                  <a:srgbClr val="FF0000"/>
                </a:solidFill>
              </a:rPr>
              <a:t>2</a:t>
            </a:r>
            <a:r>
              <a:rPr lang="ja-JP" altLang="en-US" dirty="0" smtClean="0">
                <a:solidFill>
                  <a:srgbClr val="FF0000"/>
                </a:solidFill>
              </a:rPr>
              <a:t>秒</a:t>
            </a:r>
            <a:endParaRPr lang="en-US" altLang="ja-JP" dirty="0" smtClean="0">
              <a:solidFill>
                <a:srgbClr val="FF0000"/>
              </a:solidFill>
            </a:endParaRPr>
          </a:p>
          <a:p>
            <a:pPr marL="0" indent="0" algn="just">
              <a:buNone/>
            </a:pPr>
            <a:r>
              <a:rPr kumimoji="1" lang="ja-JP" altLang="en-US" dirty="0"/>
              <a:t>実際</a:t>
            </a:r>
            <a:r>
              <a:rPr kumimoji="1" lang="ja-JP" altLang="en-US" dirty="0" smtClean="0"/>
              <a:t>の平均は</a:t>
            </a:r>
            <a:r>
              <a:rPr kumimoji="1" lang="en-US" altLang="ja-JP" b="1" dirty="0" smtClean="0"/>
              <a:t>7</a:t>
            </a:r>
            <a:r>
              <a:rPr kumimoji="1" lang="ja-JP" altLang="en-US" b="1" dirty="0" smtClean="0"/>
              <a:t>秒</a:t>
            </a:r>
            <a:r>
              <a:rPr lang="ja-JP" altLang="en-US" dirty="0" smtClean="0"/>
              <a:t>だが、ユーザの許容できる応答時間は年々短くなっている</a:t>
            </a:r>
            <a:endParaRPr lang="en-US" altLang="ja-JP" dirty="0" smtClean="0"/>
          </a:p>
          <a:p>
            <a:pPr marL="0" indent="0" algn="just">
              <a:buNone/>
            </a:pPr>
            <a:endParaRPr lang="en-US" altLang="ja-JP" dirty="0"/>
          </a:p>
          <a:p>
            <a:pPr marL="0" indent="0" algn="just">
              <a:buNone/>
            </a:pPr>
            <a:r>
              <a:rPr lang="en-US" altLang="ja-JP" dirty="0"/>
              <a:t>7</a:t>
            </a:r>
            <a:r>
              <a:rPr lang="ja-JP" altLang="en-US" dirty="0"/>
              <a:t>秒以下</a:t>
            </a:r>
            <a:r>
              <a:rPr lang="ja-JP" altLang="en-US" dirty="0" smtClean="0"/>
              <a:t>を</a:t>
            </a:r>
            <a:r>
              <a:rPr lang="ja-JP" altLang="en-US" dirty="0"/>
              <a:t>目指す</a:t>
            </a:r>
            <a:r>
              <a:rPr lang="ja-JP" altLang="en-US" dirty="0" smtClean="0"/>
              <a:t>べきであるが、</a:t>
            </a:r>
            <a:endParaRPr lang="en-US" altLang="ja-JP" dirty="0" smtClean="0"/>
          </a:p>
          <a:p>
            <a:pPr marL="0" indent="0" algn="just">
              <a:buNone/>
            </a:pPr>
            <a:r>
              <a:rPr kumimoji="1" lang="ja-JP" altLang="en-US" dirty="0" smtClean="0"/>
              <a:t>超える</a:t>
            </a:r>
            <a:r>
              <a:rPr kumimoji="1" lang="ja-JP" altLang="en-US" dirty="0"/>
              <a:t>場合</a:t>
            </a:r>
            <a:r>
              <a:rPr kumimoji="1" lang="ja-JP" altLang="en-US" dirty="0" smtClean="0"/>
              <a:t>はプログレスバーを表示する</a:t>
            </a:r>
            <a:endParaRPr kumimoji="1" lang="en-US" altLang="ja-JP" dirty="0" smtClean="0"/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3982" y="5157192"/>
            <a:ext cx="3657600" cy="790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34071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ja-JP" altLang="en-US" dirty="0" smtClean="0"/>
              <a:t>トランザクション待ち時間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ja-JP" altLang="en-US" dirty="0" smtClean="0"/>
              <a:t>許容される応答時間とは、「</a:t>
            </a:r>
            <a:r>
              <a:rPr lang="ja-JP" altLang="en-US" dirty="0" smtClean="0">
                <a:solidFill>
                  <a:srgbClr val="FF0000"/>
                </a:solidFill>
              </a:rPr>
              <a:t>システムの</a:t>
            </a:r>
            <a:r>
              <a:rPr lang="ja-JP" altLang="en-US" dirty="0" smtClean="0"/>
              <a:t>」応答時間のことである</a:t>
            </a:r>
            <a:endParaRPr lang="en-US" altLang="ja-JP" dirty="0" smtClean="0"/>
          </a:p>
          <a:p>
            <a:pPr marL="0" indent="0">
              <a:buNone/>
            </a:pPr>
            <a:endParaRPr kumimoji="1" lang="en-US" altLang="ja-JP" dirty="0"/>
          </a:p>
          <a:p>
            <a:pPr marL="0" indent="0">
              <a:buNone/>
            </a:pPr>
            <a:r>
              <a:rPr lang="ja-JP" altLang="en-US" dirty="0" smtClean="0"/>
              <a:t>開発者は、「</a:t>
            </a:r>
            <a:r>
              <a:rPr lang="ja-JP" altLang="en-US" dirty="0" smtClean="0">
                <a:solidFill>
                  <a:srgbClr val="FF0000"/>
                </a:solidFill>
              </a:rPr>
              <a:t>アプリケーションの</a:t>
            </a:r>
            <a:r>
              <a:rPr lang="ja-JP" altLang="en-US" dirty="0" smtClean="0"/>
              <a:t>」応答時間しか制御できない</a:t>
            </a:r>
            <a:endParaRPr lang="en-US" altLang="ja-JP" dirty="0" smtClean="0"/>
          </a:p>
          <a:p>
            <a:pPr marL="0" indent="0">
              <a:buNone/>
            </a:pPr>
            <a:endParaRPr kumimoji="1" lang="en-US" altLang="ja-JP" dirty="0"/>
          </a:p>
          <a:p>
            <a:pPr marL="0" indent="0">
              <a:buNone/>
            </a:pPr>
            <a:r>
              <a:rPr lang="ja-JP" altLang="en-US" dirty="0" smtClean="0"/>
              <a:t>アプリケーションの要求をシステムが受け入れるまでの「</a:t>
            </a:r>
            <a:r>
              <a:rPr lang="ja-JP" altLang="en-US" b="1" dirty="0" smtClean="0"/>
              <a:t>待ち時間</a:t>
            </a:r>
            <a:r>
              <a:rPr lang="ja-JP" altLang="en-US" dirty="0" smtClean="0"/>
              <a:t>」が存在する</a:t>
            </a:r>
            <a:endParaRPr lang="en-US" altLang="ja-JP" dirty="0" smtClean="0"/>
          </a:p>
          <a:p>
            <a:pPr marL="0" indent="0">
              <a:buNone/>
            </a:pPr>
            <a:endParaRPr kumimoji="1" lang="en-US" altLang="ja-JP" dirty="0"/>
          </a:p>
          <a:p>
            <a:pPr marL="0" indent="0">
              <a:buNone/>
            </a:pPr>
            <a:r>
              <a:rPr lang="ja-JP" altLang="en-US" dirty="0" smtClean="0"/>
              <a:t>平均的な</a:t>
            </a:r>
            <a:r>
              <a:rPr lang="en-US" altLang="ja-JP" dirty="0" smtClean="0"/>
              <a:t>OS</a:t>
            </a:r>
            <a:r>
              <a:rPr lang="ja-JP" altLang="en-US" dirty="0" smtClean="0"/>
              <a:t>やサーバ等では、</a:t>
            </a:r>
            <a:r>
              <a:rPr lang="ja-JP" altLang="en-US" b="1" dirty="0" smtClean="0"/>
              <a:t>約</a:t>
            </a:r>
            <a:r>
              <a:rPr lang="en-US" altLang="ja-JP" b="1" dirty="0" smtClean="0"/>
              <a:t>0.5</a:t>
            </a:r>
            <a:r>
              <a:rPr lang="ja-JP" altLang="en-US" b="1" dirty="0" smtClean="0"/>
              <a:t>～</a:t>
            </a:r>
            <a:r>
              <a:rPr lang="en-US" altLang="ja-JP" b="1" dirty="0" smtClean="0"/>
              <a:t>1.5</a:t>
            </a:r>
            <a:r>
              <a:rPr lang="ja-JP" altLang="en-US" b="1" dirty="0" smtClean="0"/>
              <a:t>秒</a:t>
            </a:r>
            <a:r>
              <a:rPr lang="ja-JP" altLang="en-US" dirty="0" smtClean="0"/>
              <a:t>かかる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558020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考察時間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kumimoji="1" lang="ja-JP" altLang="en-US" dirty="0" smtClean="0"/>
              <a:t>システムの応答の後に、「</a:t>
            </a:r>
            <a:r>
              <a:rPr kumimoji="1" lang="ja-JP" altLang="en-US" b="1" dirty="0" smtClean="0"/>
              <a:t>考察時間</a:t>
            </a:r>
            <a:r>
              <a:rPr kumimoji="1" lang="ja-JP" altLang="en-US" dirty="0" smtClean="0"/>
              <a:t>」が存在する</a:t>
            </a:r>
            <a:endParaRPr kumimoji="1" lang="en-US" altLang="ja-JP" dirty="0" smtClean="0"/>
          </a:p>
          <a:p>
            <a:pPr marL="0" indent="0" algn="just">
              <a:buNone/>
            </a:pPr>
            <a:endParaRPr lang="en-US" altLang="ja-JP" dirty="0"/>
          </a:p>
          <a:p>
            <a:pPr marL="0" indent="0" algn="just">
              <a:buNone/>
            </a:pPr>
            <a:r>
              <a:rPr kumimoji="1" lang="ja-JP" altLang="en-US" dirty="0" smtClean="0"/>
              <a:t>考察時間とは、人間がシステムを理解し、それに応答するまでの時間である</a:t>
            </a:r>
            <a:endParaRPr kumimoji="1" lang="en-US" altLang="ja-JP" dirty="0" smtClean="0"/>
          </a:p>
          <a:p>
            <a:pPr marL="0" indent="0" algn="just">
              <a:buNone/>
            </a:pPr>
            <a:endParaRPr lang="en-US" altLang="ja-JP" dirty="0"/>
          </a:p>
          <a:p>
            <a:pPr marL="0" indent="0" algn="just">
              <a:buNone/>
            </a:pPr>
            <a:r>
              <a:rPr kumimoji="1" lang="ja-JP" altLang="en-US" dirty="0" smtClean="0"/>
              <a:t>考察時間を短くしようとする（画面に表示する情報を増やす等）と、システムにかかる負荷が増大する⇒</a:t>
            </a:r>
            <a:r>
              <a:rPr kumimoji="1" lang="ja-JP" altLang="en-US" dirty="0" smtClean="0">
                <a:solidFill>
                  <a:srgbClr val="FF0000"/>
                </a:solidFill>
              </a:rPr>
              <a:t>トレードオフ</a:t>
            </a:r>
            <a:endParaRPr kumimoji="1" lang="ja-JP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77127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可用性</a:t>
            </a:r>
            <a:endParaRPr kumimoji="1" lang="ja-JP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コンテンツ プレースホルダー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 algn="just">
                  <a:buNone/>
                </a:pPr>
                <a:r>
                  <a:rPr kumimoji="1" lang="ja-JP" altLang="en-US" dirty="0" smtClean="0"/>
                  <a:t>可用性は、システムが稼働している確率のことである</a:t>
                </a:r>
                <a:endParaRPr kumimoji="1" lang="en-US" altLang="ja-JP" dirty="0" smtClean="0"/>
              </a:p>
              <a:p>
                <a:pPr marL="0" indent="0" algn="just">
                  <a:buNone/>
                </a:pPr>
                <a:endParaRPr lang="en-US" altLang="ja-JP" dirty="0"/>
              </a:p>
              <a:p>
                <a:pPr marL="0" indent="0" algn="just">
                  <a:buNone/>
                </a:pPr>
                <a:r>
                  <a:rPr kumimoji="1" lang="ja-JP" altLang="en-US" dirty="0" smtClean="0"/>
                  <a:t>可用性</a:t>
                </a:r>
                <a:r>
                  <a:rPr kumimoji="1" lang="en-US" altLang="ja-JP" dirty="0" smtClean="0"/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ja-JP" b="0" i="1" dirty="0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ja-JP" altLang="en-US" b="0" i="1" dirty="0">
                            <a:latin typeface="Cambria Math"/>
                          </a:rPr>
                          <m:t>動作可能</m:t>
                        </m:r>
                        <m:r>
                          <a:rPr lang="ja-JP" altLang="en-US" i="1" dirty="0" smtClean="0">
                            <a:latin typeface="Cambria Math"/>
                          </a:rPr>
                          <m:t>時間</m:t>
                        </m:r>
                      </m:num>
                      <m:den>
                        <m:r>
                          <a:rPr lang="ja-JP" altLang="en-US" i="1" dirty="0">
                            <a:latin typeface="Cambria Math"/>
                          </a:rPr>
                          <m:t>動作不能時間</m:t>
                        </m:r>
                        <m:r>
                          <a:rPr lang="ja-JP" altLang="en-US" b="0" i="1" dirty="0" smtClean="0">
                            <a:latin typeface="Cambria Math"/>
                          </a:rPr>
                          <m:t>＋</m:t>
                        </m:r>
                        <m:r>
                          <a:rPr lang="ja-JP" altLang="en-US" i="1" dirty="0">
                            <a:latin typeface="Cambria Math"/>
                          </a:rPr>
                          <m:t>動作可能時間</m:t>
                        </m:r>
                      </m:den>
                    </m:f>
                  </m:oMath>
                </a14:m>
                <a:endParaRPr kumimoji="1" lang="ja-JP" altLang="en-US" dirty="0"/>
              </a:p>
            </p:txBody>
          </p:sp>
        </mc:Choice>
        <mc:Fallback>
          <p:sp>
            <p:nvSpPr>
              <p:cNvPr id="3" name="コンテンツ プレースホルダー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476" t="-1354" r="-1476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888385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可用性の要因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kumimoji="1" lang="ja-JP" altLang="en-US" dirty="0" smtClean="0"/>
              <a:t>停止頻度：システムがダウンする頻度</a:t>
            </a:r>
            <a:endParaRPr kumimoji="1" lang="en-US" altLang="ja-JP" dirty="0" smtClean="0"/>
          </a:p>
          <a:p>
            <a:pPr algn="just"/>
            <a:r>
              <a:rPr lang="ja-JP" altLang="en-US" dirty="0"/>
              <a:t>停止</a:t>
            </a:r>
            <a:r>
              <a:rPr lang="ja-JP" altLang="en-US" dirty="0" smtClean="0"/>
              <a:t>時間：再開までにかかる時間</a:t>
            </a:r>
            <a:endParaRPr lang="en-US" altLang="ja-JP" dirty="0" smtClean="0"/>
          </a:p>
          <a:p>
            <a:pPr marL="0" indent="0" algn="just">
              <a:buNone/>
            </a:pPr>
            <a:endParaRPr kumimoji="1" lang="en-US" altLang="ja-JP" dirty="0"/>
          </a:p>
          <a:p>
            <a:pPr marL="0" indent="0" algn="just">
              <a:buNone/>
            </a:pPr>
            <a:r>
              <a:rPr lang="ja-JP" altLang="en-US" dirty="0" smtClean="0"/>
              <a:t>可用性を改善するには、停止の回数と時間の両方に取り組まなければならない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041904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可用性の要因（２）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kumimoji="1" lang="ja-JP" altLang="en-US" dirty="0" smtClean="0"/>
              <a:t>システムの複雑性：</a:t>
            </a:r>
            <a:endParaRPr kumimoji="1" lang="en-US" altLang="ja-JP" dirty="0" smtClean="0"/>
          </a:p>
          <a:p>
            <a:pPr marL="365760" lvl="1" indent="0" algn="just">
              <a:buNone/>
            </a:pPr>
            <a:r>
              <a:rPr lang="en-US" altLang="ja-JP" dirty="0"/>
              <a:t>	</a:t>
            </a:r>
            <a:r>
              <a:rPr kumimoji="1" lang="ja-JP" altLang="en-US" dirty="0" smtClean="0"/>
              <a:t>複雑なシステムは、開始や再開に長い時間</a:t>
            </a:r>
            <a:r>
              <a:rPr kumimoji="1" lang="en-US" altLang="ja-JP" dirty="0" smtClean="0"/>
              <a:t>	</a:t>
            </a:r>
            <a:r>
              <a:rPr kumimoji="1" lang="ja-JP" altLang="en-US" dirty="0" smtClean="0"/>
              <a:t>がかかり、結果として停止時間も長くなる</a:t>
            </a:r>
            <a:endParaRPr kumimoji="1" lang="en-US" altLang="ja-JP" dirty="0" smtClean="0"/>
          </a:p>
          <a:p>
            <a:pPr algn="just"/>
            <a:r>
              <a:rPr lang="ja-JP" altLang="en-US" dirty="0"/>
              <a:t>問題の</a:t>
            </a:r>
            <a:r>
              <a:rPr lang="ja-JP" altLang="en-US" dirty="0" smtClean="0"/>
              <a:t>致命度：</a:t>
            </a:r>
            <a:endParaRPr lang="en-US" altLang="ja-JP" dirty="0" smtClean="0"/>
          </a:p>
          <a:p>
            <a:pPr marL="365760" lvl="1" indent="0" algn="just">
              <a:buNone/>
            </a:pPr>
            <a:r>
              <a:rPr lang="en-US" altLang="ja-JP" dirty="0"/>
              <a:t>	</a:t>
            </a:r>
            <a:r>
              <a:rPr lang="ja-JP" altLang="en-US" dirty="0" smtClean="0"/>
              <a:t>原因である問題が致命的であるほど、完全</a:t>
            </a:r>
            <a:r>
              <a:rPr lang="en-US" altLang="ja-JP" dirty="0" smtClean="0"/>
              <a:t>	</a:t>
            </a:r>
            <a:r>
              <a:rPr lang="ja-JP" altLang="en-US" dirty="0" err="1" smtClean="0"/>
              <a:t>に解</a:t>
            </a:r>
            <a:r>
              <a:rPr lang="ja-JP" altLang="en-US" dirty="0" smtClean="0"/>
              <a:t>決してシステムを修復するのに時間が</a:t>
            </a:r>
            <a:r>
              <a:rPr lang="en-US" altLang="ja-JP" dirty="0" smtClean="0"/>
              <a:t>	</a:t>
            </a:r>
            <a:r>
              <a:rPr lang="ja-JP" altLang="en-US" dirty="0" smtClean="0"/>
              <a:t>かかる</a:t>
            </a:r>
            <a:endParaRPr lang="en-US" altLang="ja-JP" dirty="0" smtClean="0"/>
          </a:p>
          <a:p>
            <a:pPr algn="just"/>
            <a:r>
              <a:rPr kumimoji="1" lang="ja-JP" altLang="en-US" dirty="0"/>
              <a:t>サポート人員</a:t>
            </a:r>
            <a:r>
              <a:rPr kumimoji="1" lang="ja-JP" altLang="en-US" dirty="0" smtClean="0"/>
              <a:t>の利用可能性</a:t>
            </a:r>
            <a:endParaRPr kumimoji="1" lang="en-US" altLang="ja-JP" dirty="0" smtClean="0"/>
          </a:p>
          <a:p>
            <a:pPr marL="0" indent="0" algn="just">
              <a:buNone/>
            </a:pPr>
            <a:r>
              <a:rPr lang="en-US" altLang="ja-JP" dirty="0"/>
              <a:t>	</a:t>
            </a:r>
            <a:r>
              <a:rPr lang="ja-JP" altLang="en-US" dirty="0" smtClean="0"/>
              <a:t>勤務時間外にシステムが停止した時に、サ</a:t>
            </a:r>
            <a:r>
              <a:rPr lang="en-US" altLang="ja-JP" dirty="0" smtClean="0"/>
              <a:t>	</a:t>
            </a:r>
            <a:r>
              <a:rPr lang="ja-JP" altLang="en-US" dirty="0" smtClean="0"/>
              <a:t>ポート人員が来て修復が完了するのに時間</a:t>
            </a:r>
            <a:r>
              <a:rPr lang="en-US" altLang="ja-JP" dirty="0" smtClean="0"/>
              <a:t>	</a:t>
            </a:r>
            <a:r>
              <a:rPr lang="ja-JP" altLang="en-US" dirty="0" smtClean="0"/>
              <a:t>がかかる</a:t>
            </a:r>
            <a:endParaRPr kumimoji="1" lang="en-US" altLang="ja-JP" dirty="0" smtClean="0"/>
          </a:p>
          <a:p>
            <a:pPr marL="0" indent="0">
              <a:buNone/>
            </a:pP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5441861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停止の範囲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kumimoji="1" lang="ja-JP" altLang="en-US" dirty="0" smtClean="0"/>
              <a:t>可用性を改善するために、停止の範囲を低減させたい</a:t>
            </a:r>
            <a:endParaRPr kumimoji="1" lang="en-US" altLang="ja-JP" dirty="0" smtClean="0"/>
          </a:p>
          <a:p>
            <a:pPr marL="0" indent="0" algn="just">
              <a:buNone/>
            </a:pPr>
            <a:endParaRPr lang="en-US" altLang="ja-JP" dirty="0"/>
          </a:p>
          <a:p>
            <a:pPr marL="0" indent="0" algn="just">
              <a:buNone/>
            </a:pPr>
            <a:r>
              <a:rPr kumimoji="1" lang="ja-JP" altLang="en-US" dirty="0" smtClean="0"/>
              <a:t>デグレードモード（</a:t>
            </a:r>
            <a:r>
              <a:rPr kumimoji="1" lang="en-US" altLang="ja-JP" dirty="0" smtClean="0"/>
              <a:t>degrade</a:t>
            </a:r>
            <a:r>
              <a:rPr lang="ja-JP" altLang="en-US" dirty="0" smtClean="0"/>
              <a:t>）</a:t>
            </a:r>
            <a:endParaRPr lang="en-US" altLang="ja-JP" dirty="0" smtClean="0"/>
          </a:p>
          <a:p>
            <a:pPr marL="0" indent="0" algn="just">
              <a:buNone/>
            </a:pPr>
            <a:r>
              <a:rPr lang="ja-JP" altLang="en-US" dirty="0"/>
              <a:t>ある</a:t>
            </a:r>
            <a:r>
              <a:rPr lang="ja-JP" altLang="en-US" dirty="0" smtClean="0"/>
              <a:t>部品が利用できなくなった時でも、システムが処理を続けられるように設計すること</a:t>
            </a:r>
            <a:endParaRPr lang="en-US" altLang="ja-JP" dirty="0" smtClean="0"/>
          </a:p>
          <a:p>
            <a:pPr marL="0" indent="0" algn="just">
              <a:buNone/>
            </a:pPr>
            <a:endParaRPr lang="en-US" altLang="ja-JP" dirty="0"/>
          </a:p>
          <a:p>
            <a:pPr marL="0" indent="0" algn="just">
              <a:buNone/>
            </a:pPr>
            <a:r>
              <a:rPr lang="ja-JP" altLang="en-US" dirty="0" smtClean="0"/>
              <a:t>例　</a:t>
            </a:r>
            <a:r>
              <a:rPr lang="en-US" altLang="ja-JP" dirty="0" smtClean="0"/>
              <a:t>RAID</a:t>
            </a:r>
          </a:p>
        </p:txBody>
      </p:sp>
    </p:spTree>
    <p:extLst>
      <p:ext uri="{BB962C8B-B14F-4D97-AF65-F5344CB8AC3E}">
        <p14:creationId xmlns:p14="http://schemas.microsoft.com/office/powerpoint/2010/main" val="7508516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ja-JP" altLang="en-US" dirty="0" smtClean="0"/>
              <a:t>ソフトウェアの経年劣化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kumimoji="1" lang="ja-JP" altLang="en-US" dirty="0" smtClean="0"/>
              <a:t>ソフトウェアも、ハードウェアと同様に経年劣化が存在する</a:t>
            </a:r>
            <a:endParaRPr kumimoji="1" lang="en-US" altLang="ja-JP" dirty="0" smtClean="0"/>
          </a:p>
          <a:p>
            <a:pPr marL="0" indent="0" algn="just">
              <a:buNone/>
            </a:pPr>
            <a:endParaRPr lang="en-US" altLang="ja-JP" dirty="0"/>
          </a:p>
          <a:p>
            <a:pPr marL="0" indent="0" algn="just">
              <a:buNone/>
            </a:pPr>
            <a:r>
              <a:rPr kumimoji="1" lang="ja-JP" altLang="en-US" dirty="0" smtClean="0"/>
              <a:t>ソフトウェアの経年劣化とは</a:t>
            </a:r>
            <a:endParaRPr kumimoji="1" lang="en-US" altLang="ja-JP" dirty="0" smtClean="0"/>
          </a:p>
          <a:p>
            <a:pPr marL="0" indent="0" algn="just">
              <a:buNone/>
            </a:pPr>
            <a:r>
              <a:rPr lang="ja-JP" altLang="en-US" dirty="0"/>
              <a:t>データ</a:t>
            </a:r>
            <a:r>
              <a:rPr lang="ja-JP" altLang="en-US" dirty="0" smtClean="0"/>
              <a:t>破損、エラー・キャッシュの蓄積、メモリリーク記憶空間の断片化など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3456212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ソフトウェアの若化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kumimoji="1" lang="ja-JP" altLang="en-US" dirty="0" smtClean="0"/>
              <a:t>システムの内部状態をきれいにして、将来おこりうる深刻なクラッシュ・故障を防ぐこと</a:t>
            </a:r>
            <a:endParaRPr kumimoji="1" lang="en-US" altLang="ja-JP" dirty="0" smtClean="0"/>
          </a:p>
          <a:p>
            <a:pPr marL="0" indent="0">
              <a:buNone/>
            </a:pPr>
            <a:endParaRPr lang="en-US" altLang="ja-JP" dirty="0"/>
          </a:p>
          <a:p>
            <a:r>
              <a:rPr kumimoji="1" lang="ja-JP" altLang="en-US" dirty="0" smtClean="0"/>
              <a:t>システムの再起動</a:t>
            </a:r>
            <a:endParaRPr kumimoji="1" lang="en-US" altLang="ja-JP" dirty="0" smtClean="0"/>
          </a:p>
          <a:p>
            <a:r>
              <a:rPr lang="ja-JP" altLang="en-US" dirty="0" smtClean="0"/>
              <a:t>クリーンアップ（部分的若化）</a:t>
            </a:r>
            <a:endParaRPr lang="en-US" altLang="ja-JP" dirty="0" smtClean="0"/>
          </a:p>
          <a:p>
            <a:r>
              <a:rPr kumimoji="1" lang="ja-JP" altLang="en-US" dirty="0"/>
              <a:t>アプリケーションの</a:t>
            </a:r>
            <a:r>
              <a:rPr kumimoji="1" lang="ja-JP" altLang="en-US" dirty="0" smtClean="0"/>
              <a:t>再起動（部分的若化）</a:t>
            </a:r>
            <a:endParaRPr kumimoji="1" lang="en-US" altLang="ja-JP" dirty="0" smtClean="0"/>
          </a:p>
          <a:p>
            <a:pPr marL="0" indent="0">
              <a:buNone/>
            </a:pP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857776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ja-JP" altLang="en-US" dirty="0" smtClean="0"/>
              <a:t>可用性における若化の影響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 algn="just">
              <a:buNone/>
            </a:pPr>
            <a:r>
              <a:rPr lang="ja-JP" altLang="en-US" dirty="0" smtClean="0"/>
              <a:t>ある</a:t>
            </a:r>
            <a:r>
              <a:rPr lang="ja-JP" altLang="en-US" dirty="0"/>
              <a:t>システム</a:t>
            </a:r>
            <a:r>
              <a:rPr lang="ja-JP" altLang="en-US" dirty="0" smtClean="0"/>
              <a:t>は、</a:t>
            </a:r>
            <a:r>
              <a:rPr lang="en-US" altLang="ja-JP" dirty="0" smtClean="0"/>
              <a:t>1</a:t>
            </a:r>
            <a:r>
              <a:rPr lang="ja-JP" altLang="en-US" dirty="0" smtClean="0"/>
              <a:t>週間問題なく動作するが、その後確実にクラッシュする</a:t>
            </a:r>
            <a:endParaRPr lang="en-US" altLang="ja-JP" dirty="0" smtClean="0"/>
          </a:p>
          <a:p>
            <a:pPr marL="0" indent="0" algn="just">
              <a:buNone/>
            </a:pPr>
            <a:r>
              <a:rPr kumimoji="1" lang="en-US" altLang="ja-JP" dirty="0"/>
              <a:t>8</a:t>
            </a:r>
            <a:r>
              <a:rPr kumimoji="1" lang="ja-JP" altLang="en-US" dirty="0"/>
              <a:t>日目になる</a:t>
            </a:r>
            <a:r>
              <a:rPr kumimoji="1" lang="ja-JP" altLang="en-US" dirty="0" smtClean="0"/>
              <a:t>と、</a:t>
            </a:r>
            <a:r>
              <a:rPr kumimoji="1" lang="en-US" altLang="ja-JP" dirty="0" smtClean="0"/>
              <a:t>15</a:t>
            </a:r>
            <a:r>
              <a:rPr kumimoji="1" lang="ja-JP" altLang="en-US" dirty="0" smtClean="0"/>
              <a:t>分後に故障する</a:t>
            </a:r>
            <a:endParaRPr kumimoji="1" lang="en-US" altLang="ja-JP" dirty="0" smtClean="0"/>
          </a:p>
          <a:p>
            <a:pPr marL="0" indent="0" algn="just">
              <a:buNone/>
            </a:pPr>
            <a:r>
              <a:rPr lang="ja-JP" altLang="en-US" dirty="0"/>
              <a:t>そこで</a:t>
            </a:r>
            <a:r>
              <a:rPr lang="ja-JP" altLang="en-US" dirty="0" smtClean="0"/>
              <a:t>、毎週末午前</a:t>
            </a:r>
            <a:r>
              <a:rPr lang="en-US" altLang="ja-JP" dirty="0" smtClean="0"/>
              <a:t>2</a:t>
            </a:r>
            <a:r>
              <a:rPr lang="ja-JP" altLang="en-US" dirty="0" smtClean="0"/>
              <a:t>時に若化のための再起動を行うスケジュールを立てる</a:t>
            </a:r>
            <a:endParaRPr lang="en-US" altLang="ja-JP" dirty="0" smtClean="0"/>
          </a:p>
          <a:p>
            <a:pPr marL="0" indent="0" algn="just">
              <a:buNone/>
            </a:pPr>
            <a:r>
              <a:rPr kumimoji="1" lang="ja-JP" altLang="en-US" dirty="0"/>
              <a:t>若化に</a:t>
            </a:r>
            <a:r>
              <a:rPr kumimoji="1" lang="ja-JP" altLang="en-US" dirty="0" smtClean="0"/>
              <a:t>は</a:t>
            </a:r>
            <a:r>
              <a:rPr kumimoji="1" lang="en-US" altLang="ja-JP" dirty="0" smtClean="0"/>
              <a:t>6</a:t>
            </a:r>
            <a:r>
              <a:rPr kumimoji="1" lang="ja-JP" altLang="en-US" dirty="0" smtClean="0"/>
              <a:t>分かかる</a:t>
            </a:r>
            <a:endParaRPr kumimoji="1" lang="en-US" altLang="ja-JP" dirty="0" smtClean="0"/>
          </a:p>
          <a:p>
            <a:pPr marL="0" indent="0" algn="just">
              <a:buNone/>
            </a:pPr>
            <a:r>
              <a:rPr lang="ja-JP" altLang="en-US" dirty="0"/>
              <a:t>一方</a:t>
            </a:r>
            <a:r>
              <a:rPr lang="ja-JP" altLang="en-US" dirty="0" smtClean="0"/>
              <a:t>で、クラッシュからの回復には</a:t>
            </a:r>
            <a:r>
              <a:rPr lang="en-US" altLang="ja-JP" dirty="0" smtClean="0"/>
              <a:t>30</a:t>
            </a:r>
            <a:r>
              <a:rPr lang="ja-JP" altLang="en-US" dirty="0" smtClean="0"/>
              <a:t>分かかる</a:t>
            </a:r>
            <a:endParaRPr lang="en-US" altLang="ja-JP" dirty="0" smtClean="0"/>
          </a:p>
          <a:p>
            <a:pPr marL="0" indent="0" algn="just">
              <a:buNone/>
            </a:pPr>
            <a:endParaRPr kumimoji="1" lang="en-US" altLang="ja-JP" dirty="0"/>
          </a:p>
          <a:p>
            <a:pPr marL="0" indent="0" algn="just">
              <a:buNone/>
            </a:pPr>
            <a:r>
              <a:rPr lang="ja-JP" altLang="en-US" dirty="0" smtClean="0"/>
              <a:t>若化あり＝</a:t>
            </a:r>
            <a:r>
              <a:rPr lang="en-US" altLang="ja-JP" dirty="0" smtClean="0"/>
              <a:t>(7 * 24 -0.1) / (7*24)=0.9994</a:t>
            </a:r>
          </a:p>
          <a:p>
            <a:pPr marL="0" indent="0" algn="just">
              <a:buNone/>
            </a:pPr>
            <a:r>
              <a:rPr lang="ja-JP" altLang="en-US" dirty="0"/>
              <a:t>若化</a:t>
            </a:r>
            <a:r>
              <a:rPr lang="ja-JP" altLang="en-US" dirty="0" smtClean="0"/>
              <a:t>なし＝</a:t>
            </a:r>
            <a:r>
              <a:rPr lang="en-US" altLang="ja-JP" dirty="0" smtClean="0"/>
              <a:t>(7 * 24 + 0.25 – 0.5) / (7*24 + 0.25)=0.9970</a:t>
            </a:r>
          </a:p>
          <a:p>
            <a:pPr marL="0" indent="0" algn="just">
              <a:buNone/>
            </a:pPr>
            <a:endParaRPr lang="en-US" altLang="ja-JP" dirty="0"/>
          </a:p>
          <a:p>
            <a:pPr marL="0" indent="0" algn="just">
              <a:buNone/>
            </a:pPr>
            <a:r>
              <a:rPr lang="en-US" altLang="ja-JP" dirty="0"/>
              <a:t>1</a:t>
            </a:r>
            <a:r>
              <a:rPr lang="ja-JP" altLang="en-US" dirty="0"/>
              <a:t>年間で表す</a:t>
            </a:r>
            <a:r>
              <a:rPr lang="ja-JP" altLang="en-US" dirty="0" smtClean="0"/>
              <a:t>と、若化ありで</a:t>
            </a:r>
            <a:r>
              <a:rPr lang="en-US" altLang="ja-JP" dirty="0" smtClean="0"/>
              <a:t>5.256</a:t>
            </a:r>
            <a:r>
              <a:rPr lang="ja-JP" altLang="en-US" dirty="0" smtClean="0"/>
              <a:t>時間　若化なしで</a:t>
            </a:r>
            <a:r>
              <a:rPr lang="en-US" altLang="ja-JP" dirty="0" smtClean="0"/>
              <a:t>26.28</a:t>
            </a:r>
            <a:r>
              <a:rPr lang="ja-JP" altLang="en-US" dirty="0" smtClean="0"/>
              <a:t>時間</a:t>
            </a:r>
            <a:endParaRPr lang="en-US" altLang="ja-JP" dirty="0" smtClean="0"/>
          </a:p>
          <a:p>
            <a:pPr marL="0" indent="0" algn="just">
              <a:buNone/>
            </a:pPr>
            <a:r>
              <a:rPr lang="ja-JP" altLang="en-US" dirty="0" smtClean="0"/>
              <a:t>の動作不能時間になる</a:t>
            </a:r>
            <a:endParaRPr lang="en-US" altLang="ja-JP" dirty="0" smtClean="0"/>
          </a:p>
          <a:p>
            <a:pPr marL="0" indent="0" algn="just">
              <a:buNone/>
            </a:pPr>
            <a:endParaRPr lang="en-US" altLang="ja-JP" dirty="0" smtClean="0"/>
          </a:p>
          <a:p>
            <a:pPr marL="0" indent="0" algn="just">
              <a:buNone/>
            </a:pPr>
            <a:endParaRPr lang="en-US" altLang="ja-JP" dirty="0" smtClean="0"/>
          </a:p>
          <a:p>
            <a:pPr marL="0" indent="0" algn="just">
              <a:buNone/>
            </a:pPr>
            <a:endParaRPr kumimoji="1" lang="en-US" altLang="ja-JP" dirty="0"/>
          </a:p>
          <a:p>
            <a:pPr marL="0" indent="0" algn="just">
              <a:buNone/>
            </a:pP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1862890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まとめ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kumimoji="1" lang="ja-JP" altLang="en-US" dirty="0" smtClean="0"/>
              <a:t>応答時間と可用性の測定結果が良好かどうかで、ユーザがシステムを好むかどうかが大きく分かれる</a:t>
            </a:r>
            <a:endParaRPr kumimoji="1" lang="en-US" altLang="ja-JP" dirty="0" smtClean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r>
              <a:rPr kumimoji="1" lang="ja-JP" altLang="en-US" dirty="0" smtClean="0"/>
              <a:t>応答時間はできれば</a:t>
            </a:r>
            <a:r>
              <a:rPr kumimoji="1" lang="en-US" altLang="ja-JP" dirty="0" smtClean="0"/>
              <a:t>2</a:t>
            </a:r>
            <a:r>
              <a:rPr kumimoji="1" lang="ja-JP" altLang="en-US" dirty="0" smtClean="0"/>
              <a:t>秒以下、平均は</a:t>
            </a:r>
            <a:r>
              <a:rPr kumimoji="1" lang="en-US" altLang="ja-JP" dirty="0" smtClean="0"/>
              <a:t>7</a:t>
            </a:r>
            <a:r>
              <a:rPr kumimoji="1" lang="ja-JP" altLang="en-US" dirty="0" smtClean="0"/>
              <a:t>秒以下、それ以上になりそうなら、プログレスバーを表示する</a:t>
            </a:r>
            <a:endParaRPr kumimoji="1" lang="en-US" altLang="ja-JP" dirty="0" smtClean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r>
              <a:rPr kumimoji="1" lang="ja-JP" altLang="en-US" dirty="0" smtClean="0"/>
              <a:t>可用性は停止の頻度と停止時間で決定される</a:t>
            </a:r>
            <a:endParaRPr kumimoji="1" lang="en-US" altLang="ja-JP" dirty="0" smtClean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r>
              <a:rPr kumimoji="1" lang="ja-JP" altLang="en-US" dirty="0" smtClean="0"/>
              <a:t>経年劣化を防ぐ⇒ソフトウェアの若化</a:t>
            </a:r>
            <a:endParaRPr kumimoji="1" lang="en-US" altLang="ja-JP" dirty="0" smtClean="0"/>
          </a:p>
          <a:p>
            <a:pPr marL="0" indent="0">
              <a:buNone/>
            </a:pP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25357092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プッシュピン">
  <a:themeElements>
    <a:clrScheme name="プッシュピン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プッシュピン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プッシュピン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41546</TotalTime>
  <Words>686</Words>
  <Application>Microsoft Office PowerPoint</Application>
  <PresentationFormat>画面に合わせる (4:3)</PresentationFormat>
  <Paragraphs>100</Paragraphs>
  <Slides>16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16</vt:i4>
      </vt:variant>
    </vt:vector>
  </HeadingPairs>
  <TitlesOfParts>
    <vt:vector size="17" baseType="lpstr">
      <vt:lpstr>プッシュピン</vt:lpstr>
      <vt:lpstr>ソフトウェアメトリクスの基礎.７</vt:lpstr>
      <vt:lpstr>第９章</vt:lpstr>
      <vt:lpstr>応答時間と可用性</vt:lpstr>
      <vt:lpstr>応答時間の測定</vt:lpstr>
      <vt:lpstr>ツールによる測定</vt:lpstr>
      <vt:lpstr>応答時間の許容</vt:lpstr>
      <vt:lpstr>トランザクション待ち時間</vt:lpstr>
      <vt:lpstr>考察時間</vt:lpstr>
      <vt:lpstr>可用性</vt:lpstr>
      <vt:lpstr>可用性の要因</vt:lpstr>
      <vt:lpstr>可用性の要因（２）</vt:lpstr>
      <vt:lpstr>停止の範囲</vt:lpstr>
      <vt:lpstr>ソフトウェアの経年劣化</vt:lpstr>
      <vt:lpstr>ソフトウェアの若化</vt:lpstr>
      <vt:lpstr>可用性における若化の影響</vt:lpstr>
      <vt:lpstr>まとめ</vt:lpstr>
    </vt:vector>
  </TitlesOfParts>
  <Company>和歌山大学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ソフトウェアメトリクスの基礎</dc:title>
  <dc:creator>システム情報学センター</dc:creator>
  <cp:lastModifiedBy>Share4</cp:lastModifiedBy>
  <cp:revision>192</cp:revision>
  <dcterms:created xsi:type="dcterms:W3CDTF">2012-10-18T12:09:36Z</dcterms:created>
  <dcterms:modified xsi:type="dcterms:W3CDTF">2012-12-20T09:39:22Z</dcterms:modified>
</cp:coreProperties>
</file>