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72" r:id="rId1"/>
  </p:sldMasterIdLst>
  <p:notesMasterIdLst>
    <p:notesMasterId r:id="rId22"/>
  </p:notesMasterIdLst>
  <p:handoutMasterIdLst>
    <p:handoutMasterId r:id="rId23"/>
  </p:handoutMasterIdLst>
  <p:sldIdLst>
    <p:sldId id="256" r:id="rId2"/>
    <p:sldId id="320" r:id="rId3"/>
    <p:sldId id="306" r:id="rId4"/>
    <p:sldId id="331" r:id="rId5"/>
    <p:sldId id="260" r:id="rId6"/>
    <p:sldId id="303" r:id="rId7"/>
    <p:sldId id="288" r:id="rId8"/>
    <p:sldId id="298" r:id="rId9"/>
    <p:sldId id="261" r:id="rId10"/>
    <p:sldId id="327" r:id="rId11"/>
    <p:sldId id="265" r:id="rId12"/>
    <p:sldId id="276" r:id="rId13"/>
    <p:sldId id="304" r:id="rId14"/>
    <p:sldId id="305" r:id="rId15"/>
    <p:sldId id="329" r:id="rId16"/>
    <p:sldId id="330" r:id="rId17"/>
    <p:sldId id="324" r:id="rId18"/>
    <p:sldId id="269" r:id="rId19"/>
    <p:sldId id="292" r:id="rId20"/>
    <p:sldId id="293" r:id="rId21"/>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0000FF"/>
    <a:srgbClr val="0066FF"/>
    <a:srgbClr val="000000"/>
    <a:srgbClr val="7F7F7F"/>
  </p:clrMru>
</p:presentationPr>
</file>

<file path=ppt/tableStyles.xml><?xml version="1.0" encoding="utf-8"?>
<a:tblStyleLst xmlns:a="http://schemas.openxmlformats.org/drawingml/2006/main" def="{5C22544A-7EE6-4342-B048-85BDC9FD1C3A}">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7" autoAdjust="0"/>
    <p:restoredTop sz="84699" autoAdjust="0"/>
  </p:normalViewPr>
  <p:slideViewPr>
    <p:cSldViewPr showGuides="1">
      <p:cViewPr>
        <p:scale>
          <a:sx n="80" d="100"/>
          <a:sy n="80" d="100"/>
        </p:scale>
        <p:origin x="-90" y="354"/>
      </p:cViewPr>
      <p:guideLst>
        <p:guide orient="horz" pos="459"/>
        <p:guide pos="2880"/>
      </p:guideLst>
    </p:cSldViewPr>
  </p:slideViewPr>
  <p:outlineViewPr>
    <p:cViewPr>
      <p:scale>
        <a:sx n="33" d="100"/>
        <a:sy n="33" d="100"/>
      </p:scale>
      <p:origin x="0" y="3864"/>
    </p:cViewPr>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49" d="100"/>
          <a:sy n="49" d="100"/>
        </p:scale>
        <p:origin x="-1926" y="-108"/>
      </p:cViewPr>
      <p:guideLst>
        <p:guide orient="horz" pos="3130"/>
        <p:guide pos="2144"/>
      </p:guideLst>
    </p:cSldViewPr>
  </p:notesViewPr>
  <p:gridSpacing cx="36868100" cy="3686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ja-JP"/>
  <c:chart>
    <c:autoTitleDeleted val="1"/>
    <c:plotArea>
      <c:layout>
        <c:manualLayout>
          <c:layoutTarget val="inner"/>
          <c:xMode val="edge"/>
          <c:yMode val="edge"/>
          <c:x val="0.13221405003582107"/>
          <c:y val="0.20192915819978322"/>
          <c:w val="0.84538341454345212"/>
          <c:h val="0.44909767876158768"/>
        </c:manualLayout>
      </c:layout>
      <c:areaChart>
        <c:grouping val="standard"/>
        <c:ser>
          <c:idx val="0"/>
          <c:order val="0"/>
          <c:tx>
            <c:strRef>
              <c:f>Sheet1!$B$1</c:f>
              <c:strCache>
                <c:ptCount val="1"/>
                <c:pt idx="0">
                  <c:v>activity</c:v>
                </c:pt>
              </c:strCache>
            </c:strRef>
          </c:tx>
          <c:cat>
            <c:numRef>
              <c:f>Sheet1!$A$2:$A$97</c:f>
              <c:numCache>
                <c:formatCode>h:mm;@</c:formatCode>
                <c:ptCount val="96"/>
                <c:pt idx="0">
                  <c:v>1</c:v>
                </c:pt>
                <c:pt idx="1">
                  <c:v>1.0104166666666667</c:v>
                </c:pt>
                <c:pt idx="2">
                  <c:v>1.0208333333333333</c:v>
                </c:pt>
                <c:pt idx="3">
                  <c:v>1.03125</c:v>
                </c:pt>
                <c:pt idx="4">
                  <c:v>4.1666666666666692E-2</c:v>
                </c:pt>
                <c:pt idx="5">
                  <c:v>5.2083333333333738E-2</c:v>
                </c:pt>
                <c:pt idx="6">
                  <c:v>6.2500000000000139E-2</c:v>
                </c:pt>
                <c:pt idx="7">
                  <c:v>7.2916666666667004E-2</c:v>
                </c:pt>
                <c:pt idx="8">
                  <c:v>8.3333333333333565E-2</c:v>
                </c:pt>
                <c:pt idx="9">
                  <c:v>9.3750000000000694E-2</c:v>
                </c:pt>
                <c:pt idx="10">
                  <c:v>0.10416666666666703</c:v>
                </c:pt>
                <c:pt idx="11">
                  <c:v>0.11458333333333352</c:v>
                </c:pt>
                <c:pt idx="12">
                  <c:v>0.125</c:v>
                </c:pt>
                <c:pt idx="13">
                  <c:v>0.13541666666666671</c:v>
                </c:pt>
                <c:pt idx="14">
                  <c:v>0.14583333333333401</c:v>
                </c:pt>
                <c:pt idx="15">
                  <c:v>0.15625000000000044</c:v>
                </c:pt>
                <c:pt idx="16">
                  <c:v>0.16666666666666671</c:v>
                </c:pt>
                <c:pt idx="17">
                  <c:v>0.17708333333333401</c:v>
                </c:pt>
                <c:pt idx="18">
                  <c:v>0.18750000000000044</c:v>
                </c:pt>
                <c:pt idx="19">
                  <c:v>0.19791666666666749</c:v>
                </c:pt>
                <c:pt idx="20">
                  <c:v>0.20833333333333401</c:v>
                </c:pt>
                <c:pt idx="21">
                  <c:v>0.21875000000000044</c:v>
                </c:pt>
                <c:pt idx="22">
                  <c:v>0.22916666666666671</c:v>
                </c:pt>
                <c:pt idx="23">
                  <c:v>0.23958333333333401</c:v>
                </c:pt>
                <c:pt idx="24">
                  <c:v>0.25</c:v>
                </c:pt>
                <c:pt idx="25">
                  <c:v>0.26041666666666807</c:v>
                </c:pt>
                <c:pt idx="26">
                  <c:v>0.27083333333333326</c:v>
                </c:pt>
                <c:pt idx="27">
                  <c:v>0.28125</c:v>
                </c:pt>
                <c:pt idx="28">
                  <c:v>0.29166666666666807</c:v>
                </c:pt>
                <c:pt idx="29">
                  <c:v>0.30208333333333331</c:v>
                </c:pt>
                <c:pt idx="30">
                  <c:v>0.31250000000000111</c:v>
                </c:pt>
                <c:pt idx="31">
                  <c:v>0.32291666666666918</c:v>
                </c:pt>
                <c:pt idx="32">
                  <c:v>0.33333333333333331</c:v>
                </c:pt>
                <c:pt idx="33">
                  <c:v>0.34375000000000105</c:v>
                </c:pt>
                <c:pt idx="34">
                  <c:v>0.35416666666666807</c:v>
                </c:pt>
                <c:pt idx="35">
                  <c:v>0.36458333333333331</c:v>
                </c:pt>
                <c:pt idx="36">
                  <c:v>0.37500000000000111</c:v>
                </c:pt>
                <c:pt idx="37">
                  <c:v>0.38541666666666918</c:v>
                </c:pt>
                <c:pt idx="38">
                  <c:v>0.39583333333333331</c:v>
                </c:pt>
                <c:pt idx="39">
                  <c:v>0.40625</c:v>
                </c:pt>
                <c:pt idx="40">
                  <c:v>0.41666666666666807</c:v>
                </c:pt>
                <c:pt idx="41">
                  <c:v>0.42708333333333331</c:v>
                </c:pt>
                <c:pt idx="42">
                  <c:v>0.43750000000000111</c:v>
                </c:pt>
                <c:pt idx="43">
                  <c:v>0.44791666666666907</c:v>
                </c:pt>
                <c:pt idx="44">
                  <c:v>0.45833333333333326</c:v>
                </c:pt>
                <c:pt idx="45">
                  <c:v>0.46875</c:v>
                </c:pt>
                <c:pt idx="46">
                  <c:v>0.47916666666666807</c:v>
                </c:pt>
                <c:pt idx="47">
                  <c:v>0.48958333333333331</c:v>
                </c:pt>
                <c:pt idx="48">
                  <c:v>0.5</c:v>
                </c:pt>
                <c:pt idx="49">
                  <c:v>0.51041666666666385</c:v>
                </c:pt>
                <c:pt idx="50">
                  <c:v>0.5208333333333337</c:v>
                </c:pt>
                <c:pt idx="51">
                  <c:v>0.53125</c:v>
                </c:pt>
                <c:pt idx="52">
                  <c:v>0.54166666666666652</c:v>
                </c:pt>
                <c:pt idx="53">
                  <c:v>0.5520833333333337</c:v>
                </c:pt>
                <c:pt idx="54">
                  <c:v>0.5625</c:v>
                </c:pt>
                <c:pt idx="55">
                  <c:v>0.57291666666666652</c:v>
                </c:pt>
                <c:pt idx="56">
                  <c:v>0.5833333333333337</c:v>
                </c:pt>
                <c:pt idx="57">
                  <c:v>0.59375000000000222</c:v>
                </c:pt>
                <c:pt idx="58">
                  <c:v>0.60416666666666652</c:v>
                </c:pt>
                <c:pt idx="59">
                  <c:v>0.6145833333333337</c:v>
                </c:pt>
                <c:pt idx="60">
                  <c:v>0.62500000000000233</c:v>
                </c:pt>
                <c:pt idx="61">
                  <c:v>0.63541666666666652</c:v>
                </c:pt>
                <c:pt idx="62">
                  <c:v>0.64583333333333626</c:v>
                </c:pt>
                <c:pt idx="63">
                  <c:v>0.65625000000000233</c:v>
                </c:pt>
                <c:pt idx="64">
                  <c:v>0.66666666666666663</c:v>
                </c:pt>
                <c:pt idx="65">
                  <c:v>0.67708333333333626</c:v>
                </c:pt>
                <c:pt idx="66">
                  <c:v>0.68750000000000222</c:v>
                </c:pt>
                <c:pt idx="67">
                  <c:v>0.69791666666666663</c:v>
                </c:pt>
                <c:pt idx="68">
                  <c:v>0.7083333333333337</c:v>
                </c:pt>
                <c:pt idx="69">
                  <c:v>0.71875000000000233</c:v>
                </c:pt>
                <c:pt idx="70">
                  <c:v>0.72916666666666652</c:v>
                </c:pt>
                <c:pt idx="71">
                  <c:v>0.7395833333333337</c:v>
                </c:pt>
                <c:pt idx="72">
                  <c:v>0.75000000000000233</c:v>
                </c:pt>
                <c:pt idx="73">
                  <c:v>0.76041666666666652</c:v>
                </c:pt>
                <c:pt idx="74">
                  <c:v>0.77083333333333381</c:v>
                </c:pt>
                <c:pt idx="75">
                  <c:v>0.78125</c:v>
                </c:pt>
                <c:pt idx="76">
                  <c:v>0.79166666666666652</c:v>
                </c:pt>
                <c:pt idx="77">
                  <c:v>0.8020833333333337</c:v>
                </c:pt>
                <c:pt idx="78">
                  <c:v>0.8125</c:v>
                </c:pt>
                <c:pt idx="79">
                  <c:v>0.82291666666666652</c:v>
                </c:pt>
                <c:pt idx="80">
                  <c:v>0.8333333333333337</c:v>
                </c:pt>
                <c:pt idx="81">
                  <c:v>0.84375000000000233</c:v>
                </c:pt>
                <c:pt idx="82">
                  <c:v>0.85416666666666652</c:v>
                </c:pt>
                <c:pt idx="83">
                  <c:v>0.8645833333333337</c:v>
                </c:pt>
                <c:pt idx="84">
                  <c:v>0.87500000000000233</c:v>
                </c:pt>
                <c:pt idx="85">
                  <c:v>0.88541666666666641</c:v>
                </c:pt>
                <c:pt idx="86">
                  <c:v>0.89583333333333626</c:v>
                </c:pt>
                <c:pt idx="87">
                  <c:v>0.90625</c:v>
                </c:pt>
                <c:pt idx="88">
                  <c:v>0.91666666666666652</c:v>
                </c:pt>
                <c:pt idx="89">
                  <c:v>0.9270833333333337</c:v>
                </c:pt>
                <c:pt idx="90">
                  <c:v>0.9375</c:v>
                </c:pt>
                <c:pt idx="91">
                  <c:v>0.94791666666666652</c:v>
                </c:pt>
                <c:pt idx="92">
                  <c:v>0.9583333333333337</c:v>
                </c:pt>
                <c:pt idx="93">
                  <c:v>0.96875000000000233</c:v>
                </c:pt>
                <c:pt idx="94">
                  <c:v>0.97916666666666397</c:v>
                </c:pt>
                <c:pt idx="95">
                  <c:v>0.98958333333333337</c:v>
                </c:pt>
              </c:numCache>
            </c:numRef>
          </c:cat>
          <c:val>
            <c:numRef>
              <c:f>Sheet1!$B$2:$B$97</c:f>
              <c:numCache>
                <c:formatCode>General</c:formatCode>
                <c:ptCount val="9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0.2</c:v>
                </c:pt>
                <c:pt idx="34">
                  <c:v>0.30000000000000032</c:v>
                </c:pt>
                <c:pt idx="35">
                  <c:v>0.2</c:v>
                </c:pt>
                <c:pt idx="36">
                  <c:v>0.30000000000000032</c:v>
                </c:pt>
                <c:pt idx="37">
                  <c:v>0.4</c:v>
                </c:pt>
                <c:pt idx="38">
                  <c:v>0.4</c:v>
                </c:pt>
                <c:pt idx="39">
                  <c:v>0.4</c:v>
                </c:pt>
                <c:pt idx="40">
                  <c:v>0.4</c:v>
                </c:pt>
                <c:pt idx="41">
                  <c:v>0.5</c:v>
                </c:pt>
                <c:pt idx="42">
                  <c:v>0.5</c:v>
                </c:pt>
                <c:pt idx="43">
                  <c:v>0.5</c:v>
                </c:pt>
                <c:pt idx="44">
                  <c:v>0.5</c:v>
                </c:pt>
                <c:pt idx="45">
                  <c:v>0.60000000000000064</c:v>
                </c:pt>
                <c:pt idx="46">
                  <c:v>0.60000000000000064</c:v>
                </c:pt>
                <c:pt idx="47">
                  <c:v>0.60000000000000064</c:v>
                </c:pt>
                <c:pt idx="48">
                  <c:v>0.60000000000000064</c:v>
                </c:pt>
                <c:pt idx="49">
                  <c:v>0.30000000000000032</c:v>
                </c:pt>
                <c:pt idx="50">
                  <c:v>0.2</c:v>
                </c:pt>
                <c:pt idx="51">
                  <c:v>0.2</c:v>
                </c:pt>
                <c:pt idx="52">
                  <c:v>0.2</c:v>
                </c:pt>
                <c:pt idx="53">
                  <c:v>0.30000000000000032</c:v>
                </c:pt>
                <c:pt idx="54">
                  <c:v>0.30000000000000032</c:v>
                </c:pt>
                <c:pt idx="55">
                  <c:v>0.4</c:v>
                </c:pt>
                <c:pt idx="56">
                  <c:v>0.4</c:v>
                </c:pt>
                <c:pt idx="57">
                  <c:v>0.4</c:v>
                </c:pt>
                <c:pt idx="58">
                  <c:v>0.5</c:v>
                </c:pt>
                <c:pt idx="59">
                  <c:v>0.60000000000000064</c:v>
                </c:pt>
                <c:pt idx="60">
                  <c:v>0.60000000000000064</c:v>
                </c:pt>
                <c:pt idx="61">
                  <c:v>0.70000000000000062</c:v>
                </c:pt>
                <c:pt idx="62">
                  <c:v>0.8</c:v>
                </c:pt>
                <c:pt idx="63">
                  <c:v>0.8</c:v>
                </c:pt>
                <c:pt idx="64">
                  <c:v>0.8</c:v>
                </c:pt>
                <c:pt idx="65">
                  <c:v>0.8</c:v>
                </c:pt>
                <c:pt idx="66">
                  <c:v>0.70000000000000062</c:v>
                </c:pt>
                <c:pt idx="67">
                  <c:v>0.70000000000000062</c:v>
                </c:pt>
                <c:pt idx="68">
                  <c:v>0.70000000000000062</c:v>
                </c:pt>
                <c:pt idx="69">
                  <c:v>0.5</c:v>
                </c:pt>
                <c:pt idx="70">
                  <c:v>0.4</c:v>
                </c:pt>
                <c:pt idx="71">
                  <c:v>0.4</c:v>
                </c:pt>
                <c:pt idx="72">
                  <c:v>0.30000000000000032</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numCache>
            </c:numRef>
          </c:val>
        </c:ser>
        <c:axId val="61314560"/>
        <c:axId val="61316096"/>
      </c:areaChart>
      <c:catAx>
        <c:axId val="61314560"/>
        <c:scaling>
          <c:orientation val="minMax"/>
        </c:scaling>
        <c:axPos val="b"/>
        <c:numFmt formatCode="h:mm;@" sourceLinked="1"/>
        <c:tickLblPos val="nextTo"/>
        <c:txPr>
          <a:bodyPr/>
          <a:lstStyle/>
          <a:p>
            <a:pPr>
              <a:defRPr sz="2000" b="1">
                <a:latin typeface="ＭＳ Ｐゴシック" pitchFamily="50" charset="-128"/>
                <a:ea typeface="ＭＳ Ｐゴシック" pitchFamily="50" charset="-128"/>
              </a:defRPr>
            </a:pPr>
            <a:endParaRPr lang="ja-JP"/>
          </a:p>
        </c:txPr>
        <c:crossAx val="61316096"/>
        <c:crosses val="autoZero"/>
        <c:auto val="1"/>
        <c:lblAlgn val="ctr"/>
        <c:lblOffset val="100"/>
        <c:tickLblSkip val="12"/>
        <c:tickMarkSkip val="4"/>
      </c:catAx>
      <c:valAx>
        <c:axId val="61316096"/>
        <c:scaling>
          <c:orientation val="minMax"/>
          <c:max val="1"/>
        </c:scaling>
        <c:delete val="1"/>
        <c:axPos val="l"/>
        <c:majorGridlines/>
        <c:numFmt formatCode="General" sourceLinked="1"/>
        <c:tickLblPos val="none"/>
        <c:crossAx val="61314560"/>
        <c:crosses val="autoZero"/>
        <c:crossBetween val="midCat"/>
        <c:majorUnit val="0.5"/>
      </c:valAx>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ja-JP"/>
  <c:style val="4"/>
  <c:chart>
    <c:autoTitleDeleted val="1"/>
    <c:plotArea>
      <c:layout>
        <c:manualLayout>
          <c:layoutTarget val="inner"/>
          <c:xMode val="edge"/>
          <c:yMode val="edge"/>
          <c:x val="0.13401424758913871"/>
          <c:y val="0.31677011674546801"/>
          <c:w val="0.8458894189034889"/>
          <c:h val="0.60579171054892089"/>
        </c:manualLayout>
      </c:layout>
      <c:areaChart>
        <c:grouping val="standard"/>
        <c:ser>
          <c:idx val="0"/>
          <c:order val="0"/>
          <c:tx>
            <c:strRef>
              <c:f>Sheet1!$E$1</c:f>
              <c:strCache>
                <c:ptCount val="1"/>
                <c:pt idx="0">
                  <c:v>activity</c:v>
                </c:pt>
              </c:strCache>
            </c:strRef>
          </c:tx>
          <c:cat>
            <c:numRef>
              <c:f>Sheet1!$D$2:$D$97</c:f>
              <c:numCache>
                <c:formatCode>h:mm;@</c:formatCode>
                <c:ptCount val="96"/>
                <c:pt idx="0">
                  <c:v>1</c:v>
                </c:pt>
                <c:pt idx="1">
                  <c:v>1.0104166666666667</c:v>
                </c:pt>
                <c:pt idx="2">
                  <c:v>1.0208333333333333</c:v>
                </c:pt>
                <c:pt idx="3">
                  <c:v>1.03125</c:v>
                </c:pt>
                <c:pt idx="4">
                  <c:v>4.1666666666666664E-2</c:v>
                </c:pt>
                <c:pt idx="5">
                  <c:v>5.2083333333333676E-2</c:v>
                </c:pt>
                <c:pt idx="6">
                  <c:v>6.25E-2</c:v>
                </c:pt>
                <c:pt idx="7">
                  <c:v>7.2916666666666824E-2</c:v>
                </c:pt>
                <c:pt idx="8">
                  <c:v>8.3333333333333343E-2</c:v>
                </c:pt>
                <c:pt idx="9">
                  <c:v>9.3750000000000555E-2</c:v>
                </c:pt>
                <c:pt idx="10">
                  <c:v>0.10416666666666703</c:v>
                </c:pt>
                <c:pt idx="11">
                  <c:v>0.11458333333333333</c:v>
                </c:pt>
                <c:pt idx="12">
                  <c:v>0.125</c:v>
                </c:pt>
                <c:pt idx="13">
                  <c:v>0.13541666666666671</c:v>
                </c:pt>
                <c:pt idx="14">
                  <c:v>0.14583333333333401</c:v>
                </c:pt>
                <c:pt idx="15">
                  <c:v>0.15625000000000044</c:v>
                </c:pt>
                <c:pt idx="16">
                  <c:v>0.16666666666666666</c:v>
                </c:pt>
                <c:pt idx="17">
                  <c:v>0.17708333333333401</c:v>
                </c:pt>
                <c:pt idx="18">
                  <c:v>0.18750000000000044</c:v>
                </c:pt>
                <c:pt idx="19">
                  <c:v>0.19791666666666671</c:v>
                </c:pt>
                <c:pt idx="20">
                  <c:v>0.20833333333333401</c:v>
                </c:pt>
                <c:pt idx="21">
                  <c:v>0.21875000000000044</c:v>
                </c:pt>
                <c:pt idx="22">
                  <c:v>0.22916666666666666</c:v>
                </c:pt>
                <c:pt idx="23">
                  <c:v>0.23958333333333401</c:v>
                </c:pt>
                <c:pt idx="24">
                  <c:v>0.25</c:v>
                </c:pt>
                <c:pt idx="25">
                  <c:v>0.26041666666666807</c:v>
                </c:pt>
                <c:pt idx="26">
                  <c:v>0.27083333333333326</c:v>
                </c:pt>
                <c:pt idx="27">
                  <c:v>0.28125</c:v>
                </c:pt>
                <c:pt idx="28">
                  <c:v>0.29166666666666807</c:v>
                </c:pt>
                <c:pt idx="29">
                  <c:v>0.30208333333333331</c:v>
                </c:pt>
                <c:pt idx="30">
                  <c:v>0.31250000000000111</c:v>
                </c:pt>
                <c:pt idx="31">
                  <c:v>0.32291666666666918</c:v>
                </c:pt>
                <c:pt idx="32">
                  <c:v>0.33333333333333331</c:v>
                </c:pt>
                <c:pt idx="33">
                  <c:v>0.34375</c:v>
                </c:pt>
                <c:pt idx="34">
                  <c:v>0.35416666666666807</c:v>
                </c:pt>
                <c:pt idx="35">
                  <c:v>0.36458333333333331</c:v>
                </c:pt>
                <c:pt idx="36">
                  <c:v>0.37500000000000111</c:v>
                </c:pt>
                <c:pt idx="37">
                  <c:v>0.38541666666666918</c:v>
                </c:pt>
                <c:pt idx="38">
                  <c:v>0.39583333333333331</c:v>
                </c:pt>
                <c:pt idx="39">
                  <c:v>0.40625</c:v>
                </c:pt>
                <c:pt idx="40">
                  <c:v>0.41666666666666807</c:v>
                </c:pt>
                <c:pt idx="41">
                  <c:v>0.42708333333333331</c:v>
                </c:pt>
                <c:pt idx="42">
                  <c:v>0.43750000000000111</c:v>
                </c:pt>
                <c:pt idx="43">
                  <c:v>0.44791666666666807</c:v>
                </c:pt>
                <c:pt idx="44">
                  <c:v>0.45833333333333326</c:v>
                </c:pt>
                <c:pt idx="45">
                  <c:v>0.46875</c:v>
                </c:pt>
                <c:pt idx="46">
                  <c:v>0.47916666666666807</c:v>
                </c:pt>
                <c:pt idx="47">
                  <c:v>0.48958333333333331</c:v>
                </c:pt>
                <c:pt idx="48">
                  <c:v>0.5</c:v>
                </c:pt>
                <c:pt idx="49">
                  <c:v>0.51041666666666385</c:v>
                </c:pt>
                <c:pt idx="50">
                  <c:v>0.5208333333333337</c:v>
                </c:pt>
                <c:pt idx="51">
                  <c:v>0.53125</c:v>
                </c:pt>
                <c:pt idx="52">
                  <c:v>0.54166666666666652</c:v>
                </c:pt>
                <c:pt idx="53">
                  <c:v>0.5520833333333337</c:v>
                </c:pt>
                <c:pt idx="54">
                  <c:v>0.5625</c:v>
                </c:pt>
                <c:pt idx="55">
                  <c:v>0.57291666666666652</c:v>
                </c:pt>
                <c:pt idx="56">
                  <c:v>0.58333333333333337</c:v>
                </c:pt>
                <c:pt idx="57">
                  <c:v>0.59375</c:v>
                </c:pt>
                <c:pt idx="58">
                  <c:v>0.60416666666666652</c:v>
                </c:pt>
                <c:pt idx="59">
                  <c:v>0.6145833333333337</c:v>
                </c:pt>
                <c:pt idx="60">
                  <c:v>0.62500000000000233</c:v>
                </c:pt>
                <c:pt idx="61">
                  <c:v>0.63541666666666652</c:v>
                </c:pt>
                <c:pt idx="62">
                  <c:v>0.64583333333333626</c:v>
                </c:pt>
                <c:pt idx="63">
                  <c:v>0.65625000000000233</c:v>
                </c:pt>
                <c:pt idx="64">
                  <c:v>0.66666666666666663</c:v>
                </c:pt>
                <c:pt idx="65">
                  <c:v>0.67708333333333626</c:v>
                </c:pt>
                <c:pt idx="66">
                  <c:v>0.6875</c:v>
                </c:pt>
                <c:pt idx="67">
                  <c:v>0.69791666666666652</c:v>
                </c:pt>
                <c:pt idx="68">
                  <c:v>0.7083333333333337</c:v>
                </c:pt>
                <c:pt idx="69">
                  <c:v>0.71875000000000233</c:v>
                </c:pt>
                <c:pt idx="70">
                  <c:v>0.72916666666666652</c:v>
                </c:pt>
                <c:pt idx="71">
                  <c:v>0.7395833333333337</c:v>
                </c:pt>
                <c:pt idx="72">
                  <c:v>0.75000000000000233</c:v>
                </c:pt>
                <c:pt idx="73">
                  <c:v>0.76041666666666652</c:v>
                </c:pt>
                <c:pt idx="74">
                  <c:v>0.77083333333333626</c:v>
                </c:pt>
                <c:pt idx="75">
                  <c:v>0.78125</c:v>
                </c:pt>
                <c:pt idx="76">
                  <c:v>0.79166666666666652</c:v>
                </c:pt>
                <c:pt idx="77">
                  <c:v>0.8020833333333337</c:v>
                </c:pt>
                <c:pt idx="78">
                  <c:v>0.8125</c:v>
                </c:pt>
                <c:pt idx="79">
                  <c:v>0.82291666666666652</c:v>
                </c:pt>
                <c:pt idx="80">
                  <c:v>0.8333333333333337</c:v>
                </c:pt>
                <c:pt idx="81">
                  <c:v>0.84375000000000233</c:v>
                </c:pt>
                <c:pt idx="82">
                  <c:v>0.85416666666666652</c:v>
                </c:pt>
                <c:pt idx="83">
                  <c:v>0.8645833333333337</c:v>
                </c:pt>
                <c:pt idx="84">
                  <c:v>0.87500000000000233</c:v>
                </c:pt>
                <c:pt idx="85">
                  <c:v>0.88541666666666385</c:v>
                </c:pt>
                <c:pt idx="86">
                  <c:v>0.8958333333333337</c:v>
                </c:pt>
                <c:pt idx="87">
                  <c:v>0.90625</c:v>
                </c:pt>
                <c:pt idx="88">
                  <c:v>0.91666666666666652</c:v>
                </c:pt>
                <c:pt idx="89">
                  <c:v>0.9270833333333337</c:v>
                </c:pt>
                <c:pt idx="90">
                  <c:v>0.9375</c:v>
                </c:pt>
                <c:pt idx="91">
                  <c:v>0.94791666666666652</c:v>
                </c:pt>
                <c:pt idx="92">
                  <c:v>0.9583333333333337</c:v>
                </c:pt>
                <c:pt idx="93">
                  <c:v>0.96875000000000233</c:v>
                </c:pt>
                <c:pt idx="94">
                  <c:v>0.97916666666666652</c:v>
                </c:pt>
                <c:pt idx="95">
                  <c:v>0.98958333333333337</c:v>
                </c:pt>
              </c:numCache>
            </c:numRef>
          </c:cat>
          <c:val>
            <c:numRef>
              <c:f>Sheet1!$E$2:$E$97</c:f>
              <c:numCache>
                <c:formatCode>General</c:formatCode>
                <c:ptCount val="96"/>
                <c:pt idx="0">
                  <c:v>0.30000000000000032</c:v>
                </c:pt>
                <c:pt idx="1">
                  <c:v>0.4</c:v>
                </c:pt>
                <c:pt idx="2">
                  <c:v>0.5</c:v>
                </c:pt>
                <c:pt idx="3">
                  <c:v>0.5</c:v>
                </c:pt>
                <c:pt idx="4">
                  <c:v>0.5</c:v>
                </c:pt>
                <c:pt idx="5">
                  <c:v>0.4</c:v>
                </c:pt>
                <c:pt idx="6">
                  <c:v>0.5</c:v>
                </c:pt>
                <c:pt idx="7">
                  <c:v>0.30000000000000032</c:v>
                </c:pt>
                <c:pt idx="8">
                  <c:v>0.30000000000000032</c:v>
                </c:pt>
                <c:pt idx="9">
                  <c:v>0.2</c:v>
                </c:pt>
                <c:pt idx="10">
                  <c:v>0.1</c:v>
                </c:pt>
                <c:pt idx="11">
                  <c:v>0.1</c:v>
                </c:pt>
                <c:pt idx="12">
                  <c:v>0.1</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0.1</c:v>
                </c:pt>
                <c:pt idx="62">
                  <c:v>0.1</c:v>
                </c:pt>
                <c:pt idx="63">
                  <c:v>0.2</c:v>
                </c:pt>
                <c:pt idx="64">
                  <c:v>0.32000000000000123</c:v>
                </c:pt>
                <c:pt idx="65">
                  <c:v>0.4</c:v>
                </c:pt>
                <c:pt idx="66">
                  <c:v>0.4</c:v>
                </c:pt>
                <c:pt idx="67">
                  <c:v>0.5</c:v>
                </c:pt>
                <c:pt idx="68">
                  <c:v>0.5</c:v>
                </c:pt>
                <c:pt idx="69">
                  <c:v>0.60000000000000064</c:v>
                </c:pt>
                <c:pt idx="70">
                  <c:v>0.5</c:v>
                </c:pt>
                <c:pt idx="71">
                  <c:v>0.5</c:v>
                </c:pt>
                <c:pt idx="72">
                  <c:v>0.4</c:v>
                </c:pt>
                <c:pt idx="73">
                  <c:v>0.4</c:v>
                </c:pt>
                <c:pt idx="74">
                  <c:v>0.2</c:v>
                </c:pt>
                <c:pt idx="75">
                  <c:v>0.1</c:v>
                </c:pt>
                <c:pt idx="76">
                  <c:v>0</c:v>
                </c:pt>
                <c:pt idx="77">
                  <c:v>0</c:v>
                </c:pt>
                <c:pt idx="78">
                  <c:v>0.30000000000000032</c:v>
                </c:pt>
                <c:pt idx="79">
                  <c:v>0.30000000000000032</c:v>
                </c:pt>
                <c:pt idx="80">
                  <c:v>0.30000000000000032</c:v>
                </c:pt>
                <c:pt idx="81">
                  <c:v>0.4</c:v>
                </c:pt>
                <c:pt idx="82">
                  <c:v>0.5</c:v>
                </c:pt>
                <c:pt idx="83">
                  <c:v>0.5</c:v>
                </c:pt>
                <c:pt idx="84">
                  <c:v>0.5</c:v>
                </c:pt>
                <c:pt idx="85">
                  <c:v>0.5</c:v>
                </c:pt>
                <c:pt idx="86">
                  <c:v>0.5</c:v>
                </c:pt>
                <c:pt idx="87">
                  <c:v>0.5</c:v>
                </c:pt>
                <c:pt idx="88">
                  <c:v>0.5</c:v>
                </c:pt>
                <c:pt idx="89">
                  <c:v>0.4</c:v>
                </c:pt>
                <c:pt idx="90">
                  <c:v>0.4</c:v>
                </c:pt>
                <c:pt idx="91">
                  <c:v>0.4</c:v>
                </c:pt>
                <c:pt idx="92">
                  <c:v>0.4</c:v>
                </c:pt>
                <c:pt idx="93">
                  <c:v>0.5</c:v>
                </c:pt>
                <c:pt idx="94">
                  <c:v>0.5</c:v>
                </c:pt>
                <c:pt idx="95">
                  <c:v>0.60000000000000064</c:v>
                </c:pt>
              </c:numCache>
            </c:numRef>
          </c:val>
        </c:ser>
        <c:axId val="89032192"/>
        <c:axId val="89033728"/>
      </c:areaChart>
      <c:catAx>
        <c:axId val="89032192"/>
        <c:scaling>
          <c:orientation val="minMax"/>
        </c:scaling>
        <c:delete val="1"/>
        <c:axPos val="b"/>
        <c:numFmt formatCode="h:mm;@" sourceLinked="1"/>
        <c:majorTickMark val="none"/>
        <c:tickLblPos val="none"/>
        <c:crossAx val="89033728"/>
        <c:crosses val="autoZero"/>
        <c:auto val="1"/>
        <c:lblAlgn val="ctr"/>
        <c:lblOffset val="100"/>
      </c:catAx>
      <c:valAx>
        <c:axId val="89033728"/>
        <c:scaling>
          <c:orientation val="minMax"/>
          <c:max val="1"/>
        </c:scaling>
        <c:delete val="1"/>
        <c:axPos val="l"/>
        <c:majorGridlines/>
        <c:numFmt formatCode="General" sourceLinked="1"/>
        <c:majorTickMark val="none"/>
        <c:tickLblPos val="none"/>
        <c:crossAx val="89032192"/>
        <c:crosses val="autoZero"/>
        <c:crossBetween val="midCat"/>
        <c:majorUnit val="0.5"/>
      </c:valAx>
    </c:plotArea>
    <c:plotVisOnly val="1"/>
  </c:chart>
  <c:spPr>
    <a:solidFill>
      <a:schemeClr val="bg1"/>
    </a:solidFill>
  </c:sp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55838" y="0"/>
            <a:ext cx="2949787" cy="496967"/>
          </a:xfrm>
          <a:prstGeom prst="rect">
            <a:avLst/>
          </a:prstGeom>
        </p:spPr>
        <p:txBody>
          <a:bodyPr vert="horz" lIns="91440" tIns="45720" rIns="91440" bIns="45720" rtlCol="0"/>
          <a:lstStyle>
            <a:lvl1pPr algn="r">
              <a:defRPr sz="1200"/>
            </a:lvl1pPr>
          </a:lstStyle>
          <a:p>
            <a:fld id="{6ACD6BD6-8691-48D9-B955-8DD6FDD40414}" type="datetimeFigureOut">
              <a:rPr kumimoji="1" lang="ja-JP" altLang="en-US" smtClean="0"/>
              <a:pPr/>
              <a:t>2009/9/30</a:t>
            </a:fld>
            <a:endParaRPr kumimoji="1" lang="ja-JP" altLang="en-US"/>
          </a:p>
        </p:txBody>
      </p:sp>
      <p:sp>
        <p:nvSpPr>
          <p:cNvPr id="4" name="フッター プレースホルダ 3"/>
          <p:cNvSpPr>
            <a:spLocks noGrp="1"/>
          </p:cNvSpPr>
          <p:nvPr>
            <p:ph type="ftr" sz="quarter" idx="2"/>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55838" y="9440646"/>
            <a:ext cx="2949787" cy="496967"/>
          </a:xfrm>
          <a:prstGeom prst="rect">
            <a:avLst/>
          </a:prstGeom>
        </p:spPr>
        <p:txBody>
          <a:bodyPr vert="horz" lIns="91440" tIns="45720" rIns="91440" bIns="45720" rtlCol="0" anchor="b"/>
          <a:lstStyle>
            <a:lvl1pPr algn="r">
              <a:defRPr sz="1200"/>
            </a:lvl1pPr>
          </a:lstStyle>
          <a:p>
            <a:fld id="{0F9652BE-0657-4E31-998E-27D58C6458FE}"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17F53DEE-F1AE-4C06-9A22-44ADBDFF2E69}" type="datetimeFigureOut">
              <a:rPr kumimoji="1" lang="ja-JP" altLang="en-US" smtClean="0"/>
              <a:pPr/>
              <a:t>2009/9/30</a:t>
            </a:fld>
            <a:endParaRPr kumimoji="1" lang="ja-JP" altLang="en-US"/>
          </a:p>
        </p:txBody>
      </p:sp>
      <p:sp>
        <p:nvSpPr>
          <p:cNvPr id="4" name="スライド イメージ プレースホルダ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0720" y="4721186"/>
            <a:ext cx="5445760" cy="4472702"/>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529ECA7B-7449-4FC9-A159-8515707EDCF6}"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オープンソースソフトウェアの開発者を支援する研究でス。</a:t>
            </a:r>
            <a:endParaRPr kumimoji="1" lang="ja-JP" altLang="en-US" dirty="0"/>
          </a:p>
        </p:txBody>
      </p:sp>
      <p:sp>
        <p:nvSpPr>
          <p:cNvPr id="4" name="スライド番号プレースホルダ 3"/>
          <p:cNvSpPr>
            <a:spLocks noGrp="1"/>
          </p:cNvSpPr>
          <p:nvPr>
            <p:ph type="sldNum" sz="quarter" idx="10"/>
          </p:nvPr>
        </p:nvSpPr>
        <p:spPr/>
        <p:txBody>
          <a:bodyPr/>
          <a:lstStyle/>
          <a:p>
            <a:fld id="{529ECA7B-7449-4FC9-A159-8515707EDCF6}" type="slidenum">
              <a:rPr kumimoji="1" lang="ja-JP" altLang="en-US" smtClean="0"/>
              <a:pPr/>
              <a:t>0</a:t>
            </a:fld>
            <a:endParaRPr kumimoji="1" lang="ja-JP"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a:t>
            </a:r>
            <a:endParaRPr kumimoji="1" lang="en-US" altLang="ja-JP" dirty="0" smtClean="0"/>
          </a:p>
          <a:p>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dirty="0" smtClean="0"/>
              <a:t>（これは口頭で十分→）これらの問題は</a:t>
            </a:r>
            <a:r>
              <a:rPr lang="ja-JP" altLang="en-US" dirty="0" smtClean="0"/>
              <a:t>，正確に切り分けることができませんが、</a:t>
            </a:r>
            <a:r>
              <a:rPr lang="en-US" altLang="ja-JP" dirty="0" smtClean="0"/>
              <a:t>3</a:t>
            </a:r>
            <a:r>
              <a:rPr lang="ja-JP" altLang="en-US" dirty="0" err="1" smtClean="0"/>
              <a:t>つの</a:t>
            </a:r>
            <a:r>
              <a:rPr lang="ja-JP" altLang="en-US" dirty="0" smtClean="0"/>
              <a:t>要因に分類することができます。</a:t>
            </a:r>
            <a:endParaRPr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endParaRPr kumimoji="1" lang="en-US" altLang="ja-JP" dirty="0" smtClean="0"/>
          </a:p>
          <a:p>
            <a:r>
              <a:rPr kumimoji="1" lang="ja-JP" altLang="en-US" dirty="0" smtClean="0"/>
              <a:t>ステークホルダ＝利害関係者間</a:t>
            </a:r>
            <a:endParaRPr kumimoji="1" lang="en-US" altLang="ja-JP" dirty="0" smtClean="0"/>
          </a:p>
          <a:p>
            <a:r>
              <a:rPr kumimoji="1" lang="ja-JP" altLang="en-US" dirty="0" smtClean="0"/>
              <a:t>ソフトウェア開発，利用者に関わる人すべて，</a:t>
            </a:r>
            <a:endParaRPr kumimoji="1" lang="ja-JP" altLang="en-US" dirty="0"/>
          </a:p>
        </p:txBody>
      </p:sp>
      <p:sp>
        <p:nvSpPr>
          <p:cNvPr id="4" name="スライド番号プレースホルダ 3"/>
          <p:cNvSpPr>
            <a:spLocks noGrp="1"/>
          </p:cNvSpPr>
          <p:nvPr>
            <p:ph type="sldNum" sz="quarter" idx="10"/>
          </p:nvPr>
        </p:nvSpPr>
        <p:spPr/>
        <p:txBody>
          <a:bodyPr/>
          <a:lstStyle/>
          <a:p>
            <a:fld id="{529ECA7B-7449-4FC9-A159-8515707EDCF6}" type="slidenum">
              <a:rPr kumimoji="1" lang="ja-JP" altLang="en-US" smtClean="0"/>
              <a:pPr/>
              <a:t>1</a:t>
            </a:fld>
            <a:endParaRPr kumimoji="1"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地理的距離、時間的距離、文化的距離の三つです。</a:t>
            </a:r>
            <a:endParaRPr kumimoji="1" lang="en-US" altLang="ja-JP" dirty="0" smtClean="0"/>
          </a:p>
          <a:p>
            <a:endParaRPr kumimoji="1" lang="en-US" altLang="ja-JP" dirty="0" smtClean="0"/>
          </a:p>
          <a:p>
            <a:r>
              <a:rPr kumimoji="1" lang="ja-JP" altLang="en-US" dirty="0" smtClean="0"/>
              <a:t>地理的距離は、この図のように開発者</a:t>
            </a:r>
            <a:r>
              <a:rPr kumimoji="1" lang="en-US" altLang="ja-JP" dirty="0" smtClean="0"/>
              <a:t>A</a:t>
            </a:r>
            <a:r>
              <a:rPr kumimoji="1" lang="ja-JP" altLang="en-US" dirty="0" smtClean="0"/>
              <a:t>と開発者</a:t>
            </a:r>
            <a:r>
              <a:rPr kumimoji="1" lang="en-US" altLang="ja-JP" dirty="0" smtClean="0"/>
              <a:t>B</a:t>
            </a:r>
            <a:r>
              <a:rPr kumimoji="1" lang="ja-JP" altLang="en-US" dirty="0" smtClean="0"/>
              <a:t>の地理的な距離をいいます。</a:t>
            </a:r>
            <a:endParaRPr kumimoji="1" lang="en-US" altLang="ja-JP" dirty="0" smtClean="0"/>
          </a:p>
          <a:p>
            <a:r>
              <a:rPr kumimoji="1" lang="ja-JP" altLang="en-US" dirty="0" smtClean="0"/>
              <a:t>時間的距離は、開発者</a:t>
            </a:r>
            <a:r>
              <a:rPr kumimoji="1" lang="en-US" altLang="ja-JP" dirty="0" smtClean="0"/>
              <a:t>A</a:t>
            </a:r>
            <a:r>
              <a:rPr kumimoji="1" lang="ja-JP" altLang="en-US" dirty="0" err="1" smtClean="0"/>
              <a:t>、</a:t>
            </a:r>
            <a:r>
              <a:rPr kumimoji="1" lang="en-US" altLang="ja-JP" dirty="0" smtClean="0"/>
              <a:t>B</a:t>
            </a:r>
            <a:r>
              <a:rPr kumimoji="1" lang="ja-JP" altLang="en-US" dirty="0" smtClean="0"/>
              <a:t>間にある時差をいいます。つまりタイムゾーンになります。</a:t>
            </a:r>
            <a:endParaRPr kumimoji="1" lang="en-US" altLang="ja-JP" dirty="0" smtClean="0"/>
          </a:p>
          <a:p>
            <a:r>
              <a:rPr kumimoji="1" lang="ja-JP" altLang="en-US" dirty="0" smtClean="0"/>
              <a:t>文化的距離は、国や民族、組織的、宗教的な違いなどを意味し、これらは仕事に対する条件や行動に相違を生み問題を発生させます。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529ECA7B-7449-4FC9-A159-8515707EDCF6}" type="slidenum">
              <a:rPr kumimoji="1" lang="ja-JP" altLang="en-US" smtClean="0"/>
              <a:pPr/>
              <a:t>2</a:t>
            </a:fld>
            <a:endParaRPr kumimoji="1" lang="ja-JP"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地理的距離、時間的距離、文化的距離の三つです。</a:t>
            </a:r>
            <a:endParaRPr kumimoji="1" lang="en-US" altLang="ja-JP" dirty="0" smtClean="0"/>
          </a:p>
          <a:p>
            <a:endParaRPr kumimoji="1" lang="en-US" altLang="ja-JP" dirty="0" smtClean="0"/>
          </a:p>
          <a:p>
            <a:r>
              <a:rPr kumimoji="1" lang="ja-JP" altLang="en-US" dirty="0" smtClean="0"/>
              <a:t>地理的距離は、この図のように開発者</a:t>
            </a:r>
            <a:r>
              <a:rPr kumimoji="1" lang="en-US" altLang="ja-JP" dirty="0" smtClean="0"/>
              <a:t>A</a:t>
            </a:r>
            <a:r>
              <a:rPr kumimoji="1" lang="ja-JP" altLang="en-US" dirty="0" smtClean="0"/>
              <a:t>と開発者</a:t>
            </a:r>
            <a:r>
              <a:rPr kumimoji="1" lang="en-US" altLang="ja-JP" dirty="0" smtClean="0"/>
              <a:t>B</a:t>
            </a:r>
            <a:r>
              <a:rPr kumimoji="1" lang="ja-JP" altLang="en-US" dirty="0" smtClean="0"/>
              <a:t>の地理的な距離をいいます。</a:t>
            </a:r>
            <a:endParaRPr kumimoji="1" lang="en-US" altLang="ja-JP" dirty="0" smtClean="0"/>
          </a:p>
          <a:p>
            <a:r>
              <a:rPr kumimoji="1" lang="ja-JP" altLang="en-US" dirty="0" smtClean="0"/>
              <a:t>時間的距離は、開発者</a:t>
            </a:r>
            <a:r>
              <a:rPr kumimoji="1" lang="en-US" altLang="ja-JP" dirty="0" smtClean="0"/>
              <a:t>A</a:t>
            </a:r>
            <a:r>
              <a:rPr kumimoji="1" lang="ja-JP" altLang="en-US" dirty="0" err="1" smtClean="0"/>
              <a:t>、</a:t>
            </a:r>
            <a:r>
              <a:rPr kumimoji="1" lang="en-US" altLang="ja-JP" dirty="0" smtClean="0"/>
              <a:t>B</a:t>
            </a:r>
            <a:r>
              <a:rPr kumimoji="1" lang="ja-JP" altLang="en-US" dirty="0" smtClean="0"/>
              <a:t>間にある時差をいいます。つまりタイムゾーンになります。</a:t>
            </a:r>
            <a:endParaRPr kumimoji="1" lang="en-US" altLang="ja-JP" dirty="0" smtClean="0"/>
          </a:p>
          <a:p>
            <a:r>
              <a:rPr kumimoji="1" lang="ja-JP" altLang="en-US" dirty="0" smtClean="0"/>
              <a:t>文化的距離は、国や民族、組織的、宗教的な違いなどを意味し、これらは仕事に対する条件や行動に相違を生み問題を発生させます。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529ECA7B-7449-4FC9-A159-8515707EDCF6}" type="slidenum">
              <a:rPr kumimoji="1" lang="ja-JP" altLang="en-US" smtClean="0"/>
              <a:pPr/>
              <a:t>3</a:t>
            </a:fld>
            <a:endParaRPr kumimoji="1" lang="ja-JP"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a:buNone/>
            </a:pPr>
            <a:r>
              <a:rPr lang="ja-JP" altLang="en-US" dirty="0" smtClean="0">
                <a:solidFill>
                  <a:srgbClr val="FF0000"/>
                </a:solidFill>
              </a:rPr>
              <a:t>本研究の目的は、分散開発における地理的距離、時間的距離に起因する問題を軽減させることです。</a:t>
            </a:r>
            <a:endParaRPr lang="en-US" altLang="ja-JP" dirty="0" smtClean="0">
              <a:solidFill>
                <a:srgbClr val="FF0000"/>
              </a:solidFill>
            </a:endParaRPr>
          </a:p>
          <a:p>
            <a:pPr>
              <a:buNone/>
            </a:pPr>
            <a:r>
              <a:rPr lang="ja-JP" altLang="en-US" dirty="0" smtClean="0">
                <a:solidFill>
                  <a:srgbClr val="FF0000"/>
                </a:solidFill>
              </a:rPr>
              <a:t>具体的には、開発者のコミュニケーションを支援することで、地理的距離、時間的距離に起因する問題を軽減させることです。</a:t>
            </a:r>
            <a:endParaRPr lang="en-US" altLang="ja-JP" dirty="0" smtClean="0">
              <a:solidFill>
                <a:srgbClr val="FF0000"/>
              </a:solidFill>
            </a:endParaRPr>
          </a:p>
          <a:p>
            <a:pPr>
              <a:buNone/>
            </a:pPr>
            <a:endParaRPr lang="en-US" altLang="ja-JP" dirty="0" smtClean="0">
              <a:solidFill>
                <a:srgbClr val="FF0000"/>
              </a:solidFill>
            </a:endParaRPr>
          </a:p>
          <a:p>
            <a:pPr>
              <a:buNone/>
            </a:pPr>
            <a:r>
              <a:rPr lang="ja-JP" altLang="en-US" dirty="0" smtClean="0">
                <a:solidFill>
                  <a:srgbClr val="FF0000"/>
                </a:solidFill>
              </a:rPr>
              <a:t>そのためのアプローチとして、</a:t>
            </a:r>
            <a:endParaRPr lang="en-US" altLang="ja-JP" dirty="0" smtClean="0">
              <a:solidFill>
                <a:srgbClr val="FF0000"/>
              </a:solidFill>
            </a:endParaRPr>
          </a:p>
          <a:p>
            <a:pPr>
              <a:buNone/>
            </a:pPr>
            <a:r>
              <a:rPr lang="ja-JP" altLang="en-US" dirty="0" smtClean="0">
                <a:solidFill>
                  <a:srgbClr val="FF0000"/>
                </a:solidFill>
              </a:rPr>
              <a:t>個々人の活動時間や専門性などを可視化、共有するための手法を構築し、アウェアネス支援システムを構築することで、開発者のコミュニケーションを支援します。</a:t>
            </a:r>
            <a:endParaRPr lang="en-US" altLang="ja-JP" dirty="0" smtClean="0">
              <a:solidFill>
                <a:srgbClr val="FF0000"/>
              </a:solidFill>
            </a:endParaRPr>
          </a:p>
          <a:p>
            <a:pPr>
              <a:buNone/>
            </a:pPr>
            <a:endParaRPr lang="en-US" altLang="ja-JP" dirty="0" smtClean="0">
              <a:solidFill>
                <a:srgbClr val="FF0000"/>
              </a:solidFill>
            </a:endParaRPr>
          </a:p>
          <a:p>
            <a:pPr>
              <a:buNone/>
            </a:pPr>
            <a:r>
              <a:rPr lang="ja-JP" altLang="en-US" dirty="0" smtClean="0">
                <a:solidFill>
                  <a:srgbClr val="FF0000"/>
                </a:solidFill>
              </a:rPr>
              <a:t>今回の発表では、分散開発における地理的距離、時間的距離に起因するコミュニケーションの問題を整理し、それらの問題を軽減できる可視化手法、そしてアウェアネ支援システム構築の方針について説明します。</a:t>
            </a:r>
            <a:endParaRPr lang="en-US" altLang="ja-JP" dirty="0" smtClean="0">
              <a:solidFill>
                <a:srgbClr val="FF0000"/>
              </a:solidFill>
            </a:endParaRPr>
          </a:p>
          <a:p>
            <a:pPr>
              <a:buNone/>
            </a:pPr>
            <a:endParaRPr lang="en-US" altLang="ja-JP" dirty="0" smtClean="0">
              <a:solidFill>
                <a:srgbClr val="FF0000"/>
              </a:solidFill>
            </a:endParaRPr>
          </a:p>
        </p:txBody>
      </p:sp>
      <p:sp>
        <p:nvSpPr>
          <p:cNvPr id="4" name="スライド番号プレースホルダ 3"/>
          <p:cNvSpPr>
            <a:spLocks noGrp="1"/>
          </p:cNvSpPr>
          <p:nvPr>
            <p:ph type="sldNum" sz="quarter" idx="10"/>
          </p:nvPr>
        </p:nvSpPr>
        <p:spPr/>
        <p:txBody>
          <a:bodyPr/>
          <a:lstStyle/>
          <a:p>
            <a:fld id="{529ECA7B-7449-4FC9-A159-8515707EDCF6}" type="slidenum">
              <a:rPr kumimoji="1" lang="ja-JP" altLang="en-US" smtClean="0"/>
              <a:pPr/>
              <a:t>4</a:t>
            </a:fld>
            <a:endParaRPr kumimoji="1"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Awareness</a:t>
            </a:r>
            <a:r>
              <a:rPr kumimoji="1" lang="ja-JP" altLang="en-US" dirty="0" smtClean="0"/>
              <a:t>支援とは、他者の状態、行動、活動などを、地理的・時間的に異なる場に存在する人々が共有できるようにする支援技術の総称です。</a:t>
            </a:r>
            <a:endParaRPr kumimoji="1" lang="en-US" altLang="ja-JP" dirty="0" smtClean="0"/>
          </a:p>
          <a:p>
            <a:r>
              <a:rPr kumimoji="1" lang="ja-JP" altLang="en-US" dirty="0" smtClean="0"/>
              <a:t>例えば私が</a:t>
            </a:r>
            <a:r>
              <a:rPr kumimoji="1" lang="en-US" altLang="ja-JP" dirty="0" smtClean="0"/>
              <a:t>A</a:t>
            </a:r>
            <a:r>
              <a:rPr kumimoji="1" lang="ja-JP" altLang="en-US" dirty="0" smtClean="0"/>
              <a:t>さん、</a:t>
            </a:r>
            <a:r>
              <a:rPr kumimoji="1" lang="en-US" altLang="ja-JP" dirty="0" smtClean="0"/>
              <a:t>B</a:t>
            </a:r>
            <a:r>
              <a:rPr kumimoji="1" lang="ja-JP" altLang="en-US" dirty="0" smtClean="0"/>
              <a:t>さん、</a:t>
            </a:r>
            <a:r>
              <a:rPr kumimoji="1" lang="en-US" altLang="ja-JP" dirty="0" smtClean="0"/>
              <a:t>C</a:t>
            </a:r>
            <a:r>
              <a:rPr kumimoji="1" lang="ja-JP" altLang="en-US" dirty="0" smtClean="0"/>
              <a:t>さん、の誰かにインスタントメッセンジャーを用いて話しかけたいとします。</a:t>
            </a:r>
            <a:endParaRPr kumimoji="1" lang="en-US" altLang="ja-JP" dirty="0" smtClean="0"/>
          </a:p>
          <a:p>
            <a:r>
              <a:rPr kumimoji="1" lang="ja-JP" altLang="en-US" dirty="0" smtClean="0"/>
              <a:t>しかし、このように相手の状況が分からない場合、すなわちアウェアネス支援が無い場合、私は誰に話しかければいいかわかりません。</a:t>
            </a:r>
            <a:endParaRPr kumimoji="1" lang="en-US" altLang="ja-JP" dirty="0" smtClean="0"/>
          </a:p>
          <a:p>
            <a:r>
              <a:rPr kumimoji="1" lang="ja-JP" altLang="en-US" dirty="0" smtClean="0"/>
              <a:t>しかしながら、支援がある場合、この図のように、</a:t>
            </a:r>
            <a:r>
              <a:rPr kumimoji="1" lang="en-US" altLang="ja-JP" dirty="0" smtClean="0"/>
              <a:t>A</a:t>
            </a:r>
            <a:r>
              <a:rPr kumimoji="1" lang="ja-JP" altLang="en-US" dirty="0" smtClean="0"/>
              <a:t>さん（オンライン）、</a:t>
            </a:r>
            <a:r>
              <a:rPr kumimoji="1" lang="en-US" altLang="ja-JP" dirty="0" smtClean="0"/>
              <a:t>B</a:t>
            </a:r>
            <a:r>
              <a:rPr kumimoji="1" lang="ja-JP" altLang="en-US" dirty="0" smtClean="0"/>
              <a:t>さん（オフライン）、</a:t>
            </a:r>
            <a:r>
              <a:rPr kumimoji="1" lang="en-US" altLang="ja-JP" dirty="0" smtClean="0"/>
              <a:t>C</a:t>
            </a:r>
            <a:r>
              <a:rPr kumimoji="1" lang="ja-JP" altLang="en-US" dirty="0" smtClean="0"/>
              <a:t>さん（取り込み中）という状態を知ることができ、</a:t>
            </a:r>
            <a:r>
              <a:rPr kumimoji="1" lang="en-US" altLang="ja-JP" dirty="0" smtClean="0"/>
              <a:t>A</a:t>
            </a:r>
            <a:r>
              <a:rPr kumimoji="1" lang="ja-JP" altLang="en-US" dirty="0" err="1" smtClean="0"/>
              <a:t>さんに</a:t>
            </a:r>
            <a:r>
              <a:rPr kumimoji="1" lang="ja-JP" altLang="en-US" dirty="0" smtClean="0"/>
              <a:t>容易に話しかけることができます。</a:t>
            </a:r>
            <a:endParaRPr kumimoji="1" lang="en-US" altLang="ja-JP" dirty="0" smtClean="0"/>
          </a:p>
          <a:p>
            <a:endParaRPr kumimoji="1" lang="en-US" altLang="ja-JP" dirty="0" smtClean="0"/>
          </a:p>
          <a:p>
            <a:endParaRPr kumimoji="1" lang="en-US" altLang="ja-JP" dirty="0" smtClean="0"/>
          </a:p>
          <a:p>
            <a:r>
              <a:rPr kumimoji="1" lang="ja-JP" altLang="en-US" dirty="0" smtClean="0"/>
              <a:t>このように、地理的、時間的に異なる場に存在する人々が、さまざまな情報を共有できることで、次の行動を円滑にできるようにする支援技術です。</a:t>
            </a:r>
            <a:endParaRPr kumimoji="1" lang="en-US" altLang="ja-JP" dirty="0" smtClean="0"/>
          </a:p>
          <a:p>
            <a:endParaRPr kumimoji="1" lang="en-US" altLang="ja-JP" dirty="0" smtClean="0"/>
          </a:p>
          <a:p>
            <a:pPr>
              <a:buNone/>
            </a:pPr>
            <a:endParaRPr lang="en-US" altLang="ja-JP" dirty="0" smtClean="0">
              <a:solidFill>
                <a:srgbClr val="FF0000"/>
              </a:solidFill>
            </a:endParaRPr>
          </a:p>
          <a:p>
            <a:pPr>
              <a:buNone/>
            </a:pPr>
            <a:r>
              <a:rPr lang="ja-JP" altLang="en-US" dirty="0" smtClean="0">
                <a:solidFill>
                  <a:srgbClr val="FF0000"/>
                </a:solidFill>
              </a:rPr>
              <a:t>それでは、地理的距離、時間的距離に起因するコミュニケーションの問題を整理し、それにたいしてのアウェアネス支援方法を説明します。</a:t>
            </a:r>
            <a:endParaRPr lang="en-US" altLang="ja-JP" dirty="0" smtClean="0">
              <a:solidFill>
                <a:srgbClr val="FF0000"/>
              </a:solidFill>
            </a:endParaRPr>
          </a:p>
          <a:p>
            <a:endParaRPr kumimoji="1" lang="en-US" altLang="ja-JP" dirty="0" smtClean="0"/>
          </a:p>
        </p:txBody>
      </p:sp>
      <p:sp>
        <p:nvSpPr>
          <p:cNvPr id="4" name="スライド番号プレースホルダ 3"/>
          <p:cNvSpPr>
            <a:spLocks noGrp="1"/>
          </p:cNvSpPr>
          <p:nvPr>
            <p:ph type="sldNum" sz="quarter" idx="10"/>
          </p:nvPr>
        </p:nvSpPr>
        <p:spPr/>
        <p:txBody>
          <a:bodyPr/>
          <a:lstStyle/>
          <a:p>
            <a:fld id="{529ECA7B-7449-4FC9-A159-8515707EDCF6}" type="slidenum">
              <a:rPr kumimoji="1" lang="ja-JP" altLang="en-US" smtClean="0"/>
              <a:pPr/>
              <a:t>5</a:t>
            </a:fld>
            <a:endParaRPr kumimoji="1"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lnSpcReduction="10000"/>
          </a:bodyPr>
          <a:lstStyle/>
          <a:p>
            <a:endParaRPr kumimoji="1" lang="en-US" altLang="ja-JP" dirty="0" smtClean="0"/>
          </a:p>
          <a:p>
            <a:r>
              <a:rPr kumimoji="1" lang="ja-JP" altLang="en-US" dirty="0" smtClean="0"/>
              <a:t>まずは時間的距離の問題解決に向けたアウェアネス支援です。</a:t>
            </a:r>
            <a:endParaRPr kumimoji="1" lang="en-US" altLang="ja-JP" dirty="0" smtClean="0"/>
          </a:p>
          <a:p>
            <a:endParaRPr kumimoji="1" lang="en-US" altLang="ja-JP" dirty="0" smtClean="0"/>
          </a:p>
          <a:p>
            <a:r>
              <a:rPr kumimoji="1" lang="ja-JP" altLang="en-US" dirty="0" smtClean="0"/>
              <a:t>時間的距離が存在する、すなわち時差が存在することによって、容易にお互いの活動時間を把握することができません。</a:t>
            </a:r>
            <a:endParaRPr kumimoji="1" lang="en-US" altLang="ja-JP" dirty="0" smtClean="0"/>
          </a:p>
          <a:p>
            <a:r>
              <a:rPr kumimoji="1" lang="ja-JP" altLang="en-US" dirty="0" smtClean="0"/>
              <a:t>そのことで、メールなどのコミュニケーションに遅延が発生している可能性があります。</a:t>
            </a:r>
            <a:endParaRPr kumimoji="1" lang="en-US" altLang="ja-JP" dirty="0" smtClean="0"/>
          </a:p>
          <a:p>
            <a:r>
              <a:rPr kumimoji="1" lang="ja-JP" altLang="en-US" dirty="0" smtClean="0"/>
              <a:t>そこで、こちらの図のように、</a:t>
            </a:r>
            <a:r>
              <a:rPr kumimoji="1" lang="ja-JP" altLang="en-US" dirty="0" smtClean="0"/>
              <a:t>時刻におけるアクティビティを可視化し</a:t>
            </a:r>
            <a:r>
              <a:rPr kumimoji="1" lang="ja-JP" altLang="en-US" dirty="0" smtClean="0"/>
              <a:t>、時間的重なりを提示することで、遅延を防止できると考えています。</a:t>
            </a:r>
            <a:endParaRPr kumimoji="1" lang="en-US" altLang="ja-JP" dirty="0" smtClean="0"/>
          </a:p>
          <a:p>
            <a:endParaRPr kumimoji="1" lang="en-US" altLang="ja-JP" dirty="0" smtClean="0"/>
          </a:p>
          <a:p>
            <a:r>
              <a:rPr kumimoji="1" lang="ja-JP" altLang="en-US" dirty="0" smtClean="0"/>
              <a:t>この図の例を用いて、活動時間を可視化、時間的重なりを提示することで、コミュニケーションの遅延を防止できるということと、現在、遅延が発生している可能性を説明します。</a:t>
            </a:r>
            <a:endParaRPr kumimoji="1" lang="en-US" altLang="ja-JP" dirty="0" smtClean="0"/>
          </a:p>
          <a:p>
            <a:r>
              <a:rPr kumimoji="1" lang="ja-JP" altLang="en-US" dirty="0" smtClean="0"/>
              <a:t>開発者</a:t>
            </a:r>
            <a:r>
              <a:rPr kumimoji="1" lang="en-US" altLang="ja-JP" dirty="0" smtClean="0"/>
              <a:t>B</a:t>
            </a:r>
            <a:r>
              <a:rPr kumimoji="1" lang="ja-JP" altLang="en-US" dirty="0" smtClean="0"/>
              <a:t>は</a:t>
            </a:r>
            <a:r>
              <a:rPr kumimoji="1" lang="en-US" altLang="ja-JP" dirty="0" smtClean="0"/>
              <a:t>9</a:t>
            </a:r>
            <a:r>
              <a:rPr kumimoji="1" lang="ja-JP" altLang="en-US" dirty="0" smtClean="0"/>
              <a:t>時～１</a:t>
            </a:r>
            <a:r>
              <a:rPr kumimoji="1" lang="en-US" altLang="ja-JP" dirty="0" smtClean="0"/>
              <a:t>8</a:t>
            </a:r>
            <a:r>
              <a:rPr kumimoji="1" lang="ja-JP" altLang="en-US" dirty="0" smtClean="0"/>
              <a:t>：</a:t>
            </a:r>
            <a:r>
              <a:rPr kumimoji="1" lang="en-US" altLang="ja-JP" dirty="0" smtClean="0"/>
              <a:t>00</a:t>
            </a:r>
            <a:r>
              <a:rPr kumimoji="1" lang="ja-JP" altLang="en-US" dirty="0" smtClean="0"/>
              <a:t>時まで活動している人、開発者</a:t>
            </a:r>
            <a:r>
              <a:rPr kumimoji="1" lang="en-US" altLang="ja-JP" dirty="0" smtClean="0"/>
              <a:t>A</a:t>
            </a:r>
            <a:r>
              <a:rPr kumimoji="1" lang="ja-JP" altLang="en-US" dirty="0" smtClean="0"/>
              <a:t>は</a:t>
            </a:r>
            <a:r>
              <a:rPr kumimoji="1" lang="en-US" altLang="ja-JP" dirty="0" smtClean="0"/>
              <a:t>15</a:t>
            </a:r>
            <a:r>
              <a:rPr kumimoji="1" lang="ja-JP" altLang="en-US" dirty="0" smtClean="0"/>
              <a:t>：</a:t>
            </a:r>
            <a:r>
              <a:rPr kumimoji="1" lang="en-US" altLang="ja-JP" dirty="0" smtClean="0"/>
              <a:t>00</a:t>
            </a:r>
            <a:r>
              <a:rPr kumimoji="1" lang="ja-JP" altLang="en-US" dirty="0" smtClean="0"/>
              <a:t>時～翌</a:t>
            </a:r>
            <a:r>
              <a:rPr kumimoji="1" lang="en-US" altLang="ja-JP" dirty="0" smtClean="0"/>
              <a:t>3</a:t>
            </a:r>
            <a:r>
              <a:rPr kumimoji="1" lang="ja-JP" altLang="en-US" dirty="0" smtClean="0"/>
              <a:t>時まで活動している人です</a:t>
            </a:r>
            <a:endParaRPr kumimoji="1" lang="en-US" altLang="ja-JP" dirty="0" smtClean="0"/>
          </a:p>
          <a:p>
            <a:r>
              <a:rPr kumimoji="1" lang="ja-JP" altLang="en-US" dirty="0" smtClean="0"/>
              <a:t>時間的重なりは、</a:t>
            </a:r>
            <a:r>
              <a:rPr kumimoji="1" lang="en-US" altLang="ja-JP" dirty="0" smtClean="0"/>
              <a:t>15</a:t>
            </a:r>
            <a:r>
              <a:rPr kumimoji="1" lang="ja-JP" altLang="en-US" dirty="0" smtClean="0"/>
              <a:t>：</a:t>
            </a:r>
            <a:r>
              <a:rPr kumimoji="1" lang="en-US" altLang="ja-JP" dirty="0" smtClean="0"/>
              <a:t>00</a:t>
            </a:r>
            <a:r>
              <a:rPr kumimoji="1" lang="ja-JP" altLang="en-US" dirty="0" smtClean="0"/>
              <a:t>～</a:t>
            </a:r>
            <a:r>
              <a:rPr kumimoji="1" lang="en-US" altLang="ja-JP" dirty="0" smtClean="0"/>
              <a:t>18</a:t>
            </a:r>
            <a:r>
              <a:rPr kumimoji="1" lang="ja-JP" altLang="en-US" dirty="0" smtClean="0"/>
              <a:t>：</a:t>
            </a:r>
            <a:r>
              <a:rPr kumimoji="1" lang="en-US" altLang="ja-JP" dirty="0" smtClean="0"/>
              <a:t>00</a:t>
            </a:r>
            <a:r>
              <a:rPr kumimoji="1" lang="ja-JP" altLang="en-US" dirty="0" smtClean="0"/>
              <a:t>です。</a:t>
            </a:r>
            <a:endParaRPr kumimoji="1" lang="en-US" altLang="ja-JP" dirty="0" smtClean="0"/>
          </a:p>
          <a:p>
            <a:r>
              <a:rPr kumimoji="1" lang="ja-JP" altLang="en-US" dirty="0" smtClean="0"/>
              <a:t>ここで、もし開発者同士のかさなりの時間がわからない場合、開発者</a:t>
            </a:r>
            <a:r>
              <a:rPr kumimoji="1" lang="en-US" altLang="ja-JP" dirty="0" smtClean="0"/>
              <a:t>A</a:t>
            </a:r>
            <a:r>
              <a:rPr kumimoji="1" lang="ja-JP" altLang="en-US" dirty="0" err="1" smtClean="0"/>
              <a:t>、</a:t>
            </a:r>
            <a:r>
              <a:rPr kumimoji="1" lang="ja-JP" altLang="en-US" dirty="0" smtClean="0"/>
              <a:t>開発者</a:t>
            </a:r>
            <a:r>
              <a:rPr kumimoji="1" lang="en-US" altLang="ja-JP" dirty="0" smtClean="0"/>
              <a:t>B</a:t>
            </a:r>
            <a:r>
              <a:rPr kumimoji="1" lang="ja-JP" altLang="en-US" dirty="0" smtClean="0"/>
              <a:t>共、時間のかさなってない部分でメールなどを送っている可能性があります。開発者</a:t>
            </a:r>
            <a:r>
              <a:rPr kumimoji="1" lang="en-US" altLang="ja-JP" dirty="0" smtClean="0"/>
              <a:t>A</a:t>
            </a:r>
            <a:r>
              <a:rPr kumimoji="1" lang="ja-JP" altLang="en-US" dirty="0" smtClean="0"/>
              <a:t>でいえば</a:t>
            </a:r>
            <a:r>
              <a:rPr kumimoji="1" lang="en-US" altLang="ja-JP" dirty="0" smtClean="0"/>
              <a:t>18</a:t>
            </a:r>
            <a:r>
              <a:rPr kumimoji="1" lang="ja-JP" altLang="en-US" dirty="0" smtClean="0"/>
              <a:t>時以降などです。この場合だと、相手が活動が活動するまで、かなりの時間ありますので、早急にメールに対しての返事がもらいたい場合でも翌日までまたないといけません。しかしながら、重なりをしっていれば、返事をもらいたい場合何時までにメールを送ればいいことが分かるので、遅延を軽減させてることができ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529ECA7B-7449-4FC9-A159-8515707EDCF6}" type="slidenum">
              <a:rPr kumimoji="1" lang="ja-JP" altLang="en-US" smtClean="0"/>
              <a:pPr/>
              <a:t>6</a:t>
            </a:fld>
            <a:endParaRPr kumimoji="1"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529ECA7B-7449-4FC9-A159-8515707EDCF6}" type="slidenum">
              <a:rPr kumimoji="1" lang="ja-JP" altLang="en-US" smtClean="0"/>
              <a:pPr/>
              <a:t>7</a:t>
            </a:fld>
            <a:endParaRPr kumimoji="1"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今日の分散開発において，さまざまな方法で分散開発を支援するシステムがあります。</a:t>
            </a:r>
            <a:endParaRPr kumimoji="1" lang="en-US" altLang="ja-JP" dirty="0" smtClean="0"/>
          </a:p>
          <a:p>
            <a:r>
              <a:rPr kumimoji="1" lang="ja-JP" altLang="en-US" dirty="0" smtClean="0"/>
              <a:t>このスライドでは</a:t>
            </a:r>
            <a:r>
              <a:rPr kumimoji="1" lang="en-US" altLang="ja-JP" dirty="0" smtClean="0"/>
              <a:t>Augur</a:t>
            </a:r>
            <a:r>
              <a:rPr kumimoji="1" lang="ja-JP" altLang="en-US" dirty="0" smtClean="0"/>
              <a:t>という支援システムの例を用いて，分散開発を支援するシステムについて説明します。</a:t>
            </a:r>
            <a:endParaRPr kumimoji="1" lang="en-US" altLang="ja-JP" dirty="0" smtClean="0"/>
          </a:p>
          <a:p>
            <a:r>
              <a:rPr kumimoji="1" lang="ja-JP" altLang="en-US" dirty="0" smtClean="0"/>
              <a:t>このツールは，ソースコード行数や，誰がソースを書いたのかなどをソースコードビューワに表示させると共に，曜日毎の開発者のソースコード編集アクティビティや開発者の関係，開発者毎のコミットアクティビティなどを可視化することで，分散開発を支援しています。</a:t>
            </a:r>
            <a:endParaRPr kumimoji="1" lang="en-US" altLang="ja-JP" dirty="0" smtClean="0"/>
          </a:p>
          <a:p>
            <a:r>
              <a:rPr kumimoji="1" lang="ja-JP" altLang="en-US" dirty="0" smtClean="0"/>
              <a:t>これを先ほど説明した，分散開発を阻害させる要因，地理的距離，時間的距離を考慮しているかを検討してみます。</a:t>
            </a:r>
            <a:endParaRPr kumimoji="1" lang="en-US" altLang="ja-JP" dirty="0" smtClean="0"/>
          </a:p>
          <a:p>
            <a:r>
              <a:rPr kumimoji="1" lang="ja-JP" altLang="en-US" dirty="0" smtClean="0"/>
              <a:t>時間的距離に置いては，曜日毎の開発者のアクティビティが見れることから，</a:t>
            </a:r>
            <a:endParaRPr kumimoji="1" lang="en-US" altLang="ja-JP" dirty="0" smtClean="0"/>
          </a:p>
          <a:p>
            <a:endParaRPr kumimoji="1" lang="en-US" altLang="ja-JP" dirty="0" smtClean="0"/>
          </a:p>
          <a:p>
            <a:r>
              <a:rPr kumimoji="1" lang="en-US" altLang="ja-JP" dirty="0" smtClean="0"/>
              <a:t>Augur</a:t>
            </a:r>
            <a:r>
              <a:rPr kumimoji="1" lang="en-US" altLang="ja-JP" baseline="0" dirty="0" smtClean="0"/>
              <a:t>, </a:t>
            </a:r>
            <a:r>
              <a:rPr kumimoji="1" lang="en-US" altLang="ja-JP" baseline="0" dirty="0" err="1" smtClean="0"/>
              <a:t>Tukan</a:t>
            </a:r>
            <a:r>
              <a:rPr kumimoji="1" lang="en-US" altLang="ja-JP" baseline="0" dirty="0" smtClean="0"/>
              <a:t>, Evolution Matrix, </a:t>
            </a:r>
            <a:r>
              <a:rPr kumimoji="1" lang="en-US" altLang="ja-JP" baseline="0" dirty="0" err="1" smtClean="0"/>
              <a:t>xia</a:t>
            </a:r>
            <a:r>
              <a:rPr kumimoji="1" lang="ja-JP" altLang="en-US" baseline="0" dirty="0" smtClean="0"/>
              <a:t>などです</a:t>
            </a:r>
            <a:endParaRPr kumimoji="1" lang="en-US" altLang="ja-JP" baseline="0"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529ECA7B-7449-4FC9-A159-8515707EDCF6}" type="slidenum">
              <a:rPr kumimoji="1" lang="ja-JP" altLang="en-US" smtClean="0"/>
              <a:pPr/>
              <a:t>16</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Tahoma" pitchFamily="34" charset="0"/>
                <a:cs typeface="Tahoma" pitchFamily="34" charset="0"/>
              </a:defRPr>
            </a:lvl1pPr>
          </a:lstStyle>
          <a:p>
            <a:r>
              <a:rPr kumimoji="1" lang="ja-JP" altLang="en-US" smtClean="0"/>
              <a:t>マスタ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HG創英角ｺﾞｼｯｸUB" pitchFamily="49" charset="-128"/>
                <a:ea typeface="HG創英角ｺﾞｼｯｸUB" pitchFamily="49"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dirty="0"/>
          </a:p>
        </p:txBody>
      </p:sp>
      <p:sp>
        <p:nvSpPr>
          <p:cNvPr id="4" name="日付プレースホルダ 3"/>
          <p:cNvSpPr>
            <a:spLocks noGrp="1"/>
          </p:cNvSpPr>
          <p:nvPr>
            <p:ph type="dt" sz="half" idx="10"/>
          </p:nvPr>
        </p:nvSpPr>
        <p:spPr/>
        <p:txBody>
          <a:bodyPr/>
          <a:lstStyle/>
          <a:p>
            <a:fld id="{DCFCED72-26C3-45FA-8416-045963BE1A58}" type="datetime1">
              <a:rPr kumimoji="1" lang="ja-JP" altLang="en-US" smtClean="0"/>
              <a:t>2009/10/2</a:t>
            </a:fld>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分散開発における協調作業効率化のためのアウェアネス支援システム</a:t>
            </a:r>
            <a:endParaRPr kumimoji="1" lang="ja-JP" altLang="en-US" dirty="0"/>
          </a:p>
        </p:txBody>
      </p:sp>
      <p:sp>
        <p:nvSpPr>
          <p:cNvPr id="6" name="スライド番号プレースホルダ 5"/>
          <p:cNvSpPr>
            <a:spLocks noGrp="1"/>
          </p:cNvSpPr>
          <p:nvPr>
            <p:ph type="sldNum" sz="quarter" idx="12"/>
          </p:nvPr>
        </p:nvSpPr>
        <p:spPr/>
        <p:txBody>
          <a:bodyPr/>
          <a:lstStyle/>
          <a:p>
            <a:fld id="{738B7F78-B0DC-441A-9BC4-58A4303FB5A8}" type="slidenum">
              <a:rPr kumimoji="1" lang="ja-JP" altLang="en-US" smtClean="0"/>
              <a:pPr/>
              <a:t>&lt;#&gt;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0"/>
            <a:ext cx="8229600" cy="928670"/>
          </a:xfrm>
        </p:spPr>
        <p:txBody>
          <a:bodyPr>
            <a:normAutofit/>
          </a:bodyPr>
          <a:lstStyle>
            <a:lvl1pPr algn="l">
              <a:defRPr sz="3200" b="0">
                <a:latin typeface="+mj-lt"/>
                <a:ea typeface="HG創英角ｺﾞｼｯｸUB" pitchFamily="49" charset="-128"/>
                <a:cs typeface="Tahoma" pitchFamily="34" charset="0"/>
              </a:defRPr>
            </a:lvl1pPr>
          </a:lstStyle>
          <a:p>
            <a:r>
              <a:rPr kumimoji="1" lang="ja-JP" altLang="en-US" dirty="0" smtClean="0"/>
              <a:t>マスタ タイトルの書式設定</a:t>
            </a:r>
            <a:endParaRPr kumimoji="1" lang="ja-JP" altLang="en-US" dirty="0"/>
          </a:p>
        </p:txBody>
      </p:sp>
      <p:sp>
        <p:nvSpPr>
          <p:cNvPr id="3" name="コンテンツ プレースホルダ 2"/>
          <p:cNvSpPr>
            <a:spLocks noGrp="1"/>
          </p:cNvSpPr>
          <p:nvPr>
            <p:ph idx="1"/>
          </p:nvPr>
        </p:nvSpPr>
        <p:spPr>
          <a:xfrm>
            <a:off x="457200" y="1142984"/>
            <a:ext cx="8229600" cy="5143536"/>
          </a:xfrm>
        </p:spPr>
        <p:txBody>
          <a:bodyPr>
            <a:normAutofit/>
          </a:bodyPr>
          <a:lstStyle>
            <a:lvl1pPr>
              <a:buClr>
                <a:schemeClr val="tx1"/>
              </a:buClr>
              <a:defRPr sz="2800">
                <a:latin typeface="ＭＳ Ｐゴシック" pitchFamily="50" charset="-128"/>
                <a:ea typeface="ＭＳ Ｐゴシック" pitchFamily="50" charset="-128"/>
                <a:cs typeface="Tahoma" pitchFamily="34" charset="0"/>
              </a:defRPr>
            </a:lvl1pPr>
            <a:lvl2pPr>
              <a:buClr>
                <a:schemeClr val="tx1"/>
              </a:buClr>
              <a:defRPr sz="2400">
                <a:latin typeface="ＭＳ Ｐゴシック" pitchFamily="50" charset="-128"/>
                <a:ea typeface="ＭＳ Ｐゴシック" pitchFamily="50" charset="-128"/>
                <a:cs typeface="Tahoma" pitchFamily="34" charset="0"/>
              </a:defRPr>
            </a:lvl2pPr>
            <a:lvl3pPr>
              <a:buClr>
                <a:schemeClr val="tx1"/>
              </a:buClr>
              <a:defRPr sz="2000">
                <a:latin typeface="ＭＳ Ｐゴシック" pitchFamily="50" charset="-128"/>
                <a:ea typeface="ＭＳ Ｐゴシック" pitchFamily="50" charset="-128"/>
                <a:cs typeface="Tahoma" pitchFamily="34" charset="0"/>
              </a:defRPr>
            </a:lvl3pPr>
            <a:lvl4pPr>
              <a:buClr>
                <a:schemeClr val="tx1"/>
              </a:buClr>
              <a:defRPr sz="1800">
                <a:latin typeface="ＭＳ Ｐゴシック" pitchFamily="50" charset="-128"/>
                <a:ea typeface="ＭＳ Ｐゴシック" pitchFamily="50" charset="-128"/>
                <a:cs typeface="Tahoma" pitchFamily="34" charset="0"/>
              </a:defRPr>
            </a:lvl4pPr>
            <a:lvl5pPr>
              <a:buClr>
                <a:schemeClr val="tx1"/>
              </a:buClr>
              <a:defRPr sz="1800">
                <a:latin typeface="ＭＳ Ｐゴシック" pitchFamily="50" charset="-128"/>
                <a:ea typeface="ＭＳ Ｐゴシック" pitchFamily="50" charset="-128"/>
                <a:cs typeface="Tahoma" pitchFamily="34" charset="0"/>
              </a:defRPr>
            </a:lvl5pPr>
          </a:lstStyle>
          <a:p>
            <a:pPr lvl="0"/>
            <a:r>
              <a:rPr kumimoji="1" lang="ja-JP" altLang="en-US" dirty="0" smtClean="0"/>
              <a:t>マスタ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 3"/>
          <p:cNvSpPr>
            <a:spLocks noGrp="1"/>
          </p:cNvSpPr>
          <p:nvPr>
            <p:ph type="dt" sz="half" idx="10"/>
          </p:nvPr>
        </p:nvSpPr>
        <p:spPr>
          <a:xfrm>
            <a:off x="428596" y="6492875"/>
            <a:ext cx="2133600" cy="365125"/>
          </a:xfrm>
        </p:spPr>
        <p:txBody>
          <a:bodyPr/>
          <a:lstStyle/>
          <a:p>
            <a:fld id="{E091D0EA-35A9-44DA-9441-91F836DBEBD9}" type="datetime1">
              <a:rPr kumimoji="1" lang="ja-JP" altLang="en-US" smtClean="0"/>
              <a:t>2009/10/2</a:t>
            </a:fld>
            <a:endParaRPr kumimoji="1" lang="ja-JP" altLang="en-US"/>
          </a:p>
        </p:txBody>
      </p:sp>
      <p:sp>
        <p:nvSpPr>
          <p:cNvPr id="5" name="フッター プレースホルダ 4"/>
          <p:cNvSpPr>
            <a:spLocks noGrp="1"/>
          </p:cNvSpPr>
          <p:nvPr>
            <p:ph type="ftr" sz="quarter" idx="11"/>
          </p:nvPr>
        </p:nvSpPr>
        <p:spPr>
          <a:xfrm>
            <a:off x="2089117" y="6492875"/>
            <a:ext cx="4856228" cy="365125"/>
          </a:xfrm>
        </p:spPr>
        <p:txBody>
          <a:bodyPr/>
          <a:lstStyle/>
          <a:p>
            <a:r>
              <a:rPr kumimoji="1" lang="ja-JP" altLang="en-US" smtClean="0"/>
              <a:t>分散開発における協調作業効率化のためのアウェアネス支援システム</a:t>
            </a:r>
            <a:endParaRPr kumimoji="1" lang="ja-JP" altLang="en-US"/>
          </a:p>
        </p:txBody>
      </p:sp>
      <p:sp>
        <p:nvSpPr>
          <p:cNvPr id="6" name="スライド番号プレースホルダ 5"/>
          <p:cNvSpPr>
            <a:spLocks noGrp="1"/>
          </p:cNvSpPr>
          <p:nvPr>
            <p:ph type="sldNum" sz="quarter" idx="12"/>
          </p:nvPr>
        </p:nvSpPr>
        <p:spPr>
          <a:xfrm>
            <a:off x="6572264" y="6492875"/>
            <a:ext cx="2133600" cy="365125"/>
          </a:xfrm>
        </p:spPr>
        <p:txBody>
          <a:bodyPr/>
          <a:lstStyle/>
          <a:p>
            <a:fld id="{738B7F78-B0DC-441A-9BC4-58A4303FB5A8}" type="slidenum">
              <a:rPr kumimoji="1" lang="ja-JP" altLang="en-US" smtClean="0"/>
              <a:pPr/>
              <a:t>&lt;#&gt;</a:t>
            </a:fld>
            <a:endParaRPr kumimoji="1" lang="ja-JP" altLang="en-US"/>
          </a:p>
        </p:txBody>
      </p:sp>
      <p:cxnSp>
        <p:nvCxnSpPr>
          <p:cNvPr id="7" name="直線コネクタ 6"/>
          <p:cNvCxnSpPr/>
          <p:nvPr/>
        </p:nvCxnSpPr>
        <p:spPr>
          <a:xfrm>
            <a:off x="250001" y="928670"/>
            <a:ext cx="8643998" cy="1588"/>
          </a:xfrm>
          <a:prstGeom prst="line">
            <a:avLst/>
          </a:prstGeom>
          <a:ln w="19050"/>
        </p:spPr>
        <p:style>
          <a:lnRef idx="2">
            <a:schemeClr val="dk1"/>
          </a:lnRef>
          <a:fillRef idx="0">
            <a:schemeClr val="dk1"/>
          </a:fillRef>
          <a:effectRef idx="1">
            <a:schemeClr val="dk1"/>
          </a:effectRef>
          <a:fontRef idx="minor">
            <a:schemeClr val="tx1"/>
          </a:fontRef>
        </p:style>
      </p:cxnSp>
      <p:cxnSp>
        <p:nvCxnSpPr>
          <p:cNvPr id="10" name="直線コネクタ 9"/>
          <p:cNvCxnSpPr/>
          <p:nvPr/>
        </p:nvCxnSpPr>
        <p:spPr>
          <a:xfrm>
            <a:off x="250001" y="6500834"/>
            <a:ext cx="8643998" cy="1588"/>
          </a:xfrm>
          <a:prstGeom prst="line">
            <a:avLst/>
          </a:prstGeom>
          <a:ln w="19050"/>
        </p:spPr>
        <p:style>
          <a:lnRef idx="2">
            <a:schemeClr val="dk1"/>
          </a:lnRef>
          <a:fillRef idx="0">
            <a:schemeClr val="dk1"/>
          </a:fillRef>
          <a:effectRef idx="1">
            <a:schemeClr val="dk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11AF589F-8763-4F00-BEFB-939979299DF4}" type="datetime1">
              <a:rPr kumimoji="1" lang="ja-JP" altLang="en-US" smtClean="0"/>
              <a:t>2009/10/2</a:t>
            </a:fld>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分散開発における協調作業効率化のためのアウェアネス支援システム</a:t>
            </a:r>
            <a:endParaRPr kumimoji="1" lang="ja-JP" altLang="en-US"/>
          </a:p>
        </p:txBody>
      </p:sp>
      <p:sp>
        <p:nvSpPr>
          <p:cNvPr id="6" name="スライド番号プレースホルダ 5"/>
          <p:cNvSpPr>
            <a:spLocks noGrp="1"/>
          </p:cNvSpPr>
          <p:nvPr>
            <p:ph type="sldNum" sz="quarter" idx="12"/>
          </p:nvPr>
        </p:nvSpPr>
        <p:spPr/>
        <p:txBody>
          <a:bodyPr/>
          <a:lstStyle/>
          <a:p>
            <a:fld id="{738B7F78-B0DC-441A-9BC4-58A4303FB5A8}" type="slidenum">
              <a:rPr kumimoji="1" lang="ja-JP" altLang="en-US" smtClean="0"/>
              <a:pPr/>
              <a:t>&lt;#&gt;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DBEF57E0-1687-4C38-8962-B4F17A5B4DEA}" type="datetime1">
              <a:rPr kumimoji="1" lang="ja-JP" altLang="en-US" smtClean="0"/>
              <a:t>2009/10/2</a:t>
            </a:fld>
            <a:endParaRPr kumimoji="1" lang="ja-JP" altLang="en-US"/>
          </a:p>
        </p:txBody>
      </p:sp>
      <p:sp>
        <p:nvSpPr>
          <p:cNvPr id="6" name="フッター プレースホルダ 5"/>
          <p:cNvSpPr>
            <a:spLocks noGrp="1"/>
          </p:cNvSpPr>
          <p:nvPr>
            <p:ph type="ftr" sz="quarter" idx="11"/>
          </p:nvPr>
        </p:nvSpPr>
        <p:spPr/>
        <p:txBody>
          <a:bodyPr/>
          <a:lstStyle/>
          <a:p>
            <a:r>
              <a:rPr kumimoji="1" lang="ja-JP" altLang="en-US" smtClean="0"/>
              <a:t>分散開発における協調作業効率化のためのアウェアネス支援システム</a:t>
            </a:r>
            <a:endParaRPr kumimoji="1" lang="ja-JP" altLang="en-US"/>
          </a:p>
        </p:txBody>
      </p:sp>
      <p:sp>
        <p:nvSpPr>
          <p:cNvPr id="7" name="スライド番号プレースホルダ 6"/>
          <p:cNvSpPr>
            <a:spLocks noGrp="1"/>
          </p:cNvSpPr>
          <p:nvPr>
            <p:ph type="sldNum" sz="quarter" idx="12"/>
          </p:nvPr>
        </p:nvSpPr>
        <p:spPr/>
        <p:txBody>
          <a:bodyPr/>
          <a:lstStyle/>
          <a:p>
            <a:fld id="{738B7F78-B0DC-441A-9BC4-58A4303FB5A8}" type="slidenum">
              <a:rPr kumimoji="1" lang="ja-JP" altLang="en-US" smtClean="0"/>
              <a:pPr/>
              <a:t>&lt;#&gt;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D0792181-E779-4EE3-BD2A-30004DA200BD}" type="datetime1">
              <a:rPr kumimoji="1" lang="ja-JP" altLang="en-US" smtClean="0"/>
              <a:t>2009/10/2</a:t>
            </a:fld>
            <a:endParaRPr kumimoji="1" lang="ja-JP" altLang="en-US"/>
          </a:p>
        </p:txBody>
      </p:sp>
      <p:sp>
        <p:nvSpPr>
          <p:cNvPr id="8" name="フッター プレースホルダ 7"/>
          <p:cNvSpPr>
            <a:spLocks noGrp="1"/>
          </p:cNvSpPr>
          <p:nvPr>
            <p:ph type="ftr" sz="quarter" idx="11"/>
          </p:nvPr>
        </p:nvSpPr>
        <p:spPr/>
        <p:txBody>
          <a:bodyPr/>
          <a:lstStyle/>
          <a:p>
            <a:r>
              <a:rPr kumimoji="1" lang="ja-JP" altLang="en-US" smtClean="0"/>
              <a:t>分散開発における協調作業効率化のためのアウェアネス支援システム</a:t>
            </a:r>
            <a:endParaRPr kumimoji="1" lang="ja-JP" altLang="en-US"/>
          </a:p>
        </p:txBody>
      </p:sp>
      <p:sp>
        <p:nvSpPr>
          <p:cNvPr id="9" name="スライド番号プレースホルダ 8"/>
          <p:cNvSpPr>
            <a:spLocks noGrp="1"/>
          </p:cNvSpPr>
          <p:nvPr>
            <p:ph type="sldNum" sz="quarter" idx="12"/>
          </p:nvPr>
        </p:nvSpPr>
        <p:spPr/>
        <p:txBody>
          <a:bodyPr/>
          <a:lstStyle/>
          <a:p>
            <a:fld id="{738B7F78-B0DC-441A-9BC4-58A4303FB5A8}" type="slidenum">
              <a:rPr kumimoji="1" lang="ja-JP" altLang="en-US" smtClean="0"/>
              <a:pPr/>
              <a:t>&lt;#&gt;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54D59809-89EA-412E-970C-045FDBD4CFB4}" type="datetime1">
              <a:rPr kumimoji="1" lang="ja-JP" altLang="en-US" smtClean="0"/>
              <a:t>2009/10/2</a:t>
            </a:fld>
            <a:endParaRPr kumimoji="1" lang="ja-JP" altLang="en-US"/>
          </a:p>
        </p:txBody>
      </p:sp>
      <p:sp>
        <p:nvSpPr>
          <p:cNvPr id="4" name="フッター プレースホルダ 3"/>
          <p:cNvSpPr>
            <a:spLocks noGrp="1"/>
          </p:cNvSpPr>
          <p:nvPr>
            <p:ph type="ftr" sz="quarter" idx="11"/>
          </p:nvPr>
        </p:nvSpPr>
        <p:spPr/>
        <p:txBody>
          <a:bodyPr/>
          <a:lstStyle/>
          <a:p>
            <a:r>
              <a:rPr kumimoji="1" lang="ja-JP" altLang="en-US" smtClean="0"/>
              <a:t>分散開発における協調作業効率化のためのアウェアネス支援システム</a:t>
            </a:r>
            <a:endParaRPr kumimoji="1" lang="ja-JP" altLang="en-US"/>
          </a:p>
        </p:txBody>
      </p:sp>
      <p:sp>
        <p:nvSpPr>
          <p:cNvPr id="5" name="スライド番号プレースホルダ 4"/>
          <p:cNvSpPr>
            <a:spLocks noGrp="1"/>
          </p:cNvSpPr>
          <p:nvPr>
            <p:ph type="sldNum" sz="quarter" idx="12"/>
          </p:nvPr>
        </p:nvSpPr>
        <p:spPr/>
        <p:txBody>
          <a:bodyPr/>
          <a:lstStyle/>
          <a:p>
            <a:fld id="{738B7F78-B0DC-441A-9BC4-58A4303FB5A8}" type="slidenum">
              <a:rPr kumimoji="1" lang="ja-JP" altLang="en-US" smtClean="0"/>
              <a:pPr/>
              <a:t>&lt;#&gt;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FEE3803D-29BD-44B2-9764-075053085524}" type="datetime1">
              <a:rPr kumimoji="1" lang="ja-JP" altLang="en-US" smtClean="0"/>
              <a:t>2009/10/2</a:t>
            </a:fld>
            <a:endParaRPr kumimoji="1" lang="ja-JP" altLang="en-US"/>
          </a:p>
        </p:txBody>
      </p:sp>
      <p:sp>
        <p:nvSpPr>
          <p:cNvPr id="3" name="フッター プレースホルダ 2"/>
          <p:cNvSpPr>
            <a:spLocks noGrp="1"/>
          </p:cNvSpPr>
          <p:nvPr>
            <p:ph type="ftr" sz="quarter" idx="11"/>
          </p:nvPr>
        </p:nvSpPr>
        <p:spPr/>
        <p:txBody>
          <a:bodyPr/>
          <a:lstStyle/>
          <a:p>
            <a:r>
              <a:rPr kumimoji="1" lang="ja-JP" altLang="en-US" smtClean="0"/>
              <a:t>分散開発における協調作業効率化のためのアウェアネス支援システム</a:t>
            </a:r>
            <a:endParaRPr kumimoji="1" lang="ja-JP" altLang="en-US"/>
          </a:p>
        </p:txBody>
      </p:sp>
      <p:sp>
        <p:nvSpPr>
          <p:cNvPr id="4" name="スライド番号プレースホルダ 3"/>
          <p:cNvSpPr>
            <a:spLocks noGrp="1"/>
          </p:cNvSpPr>
          <p:nvPr>
            <p:ph type="sldNum" sz="quarter" idx="12"/>
          </p:nvPr>
        </p:nvSpPr>
        <p:spPr/>
        <p:txBody>
          <a:bodyPr/>
          <a:lstStyle/>
          <a:p>
            <a:fld id="{738B7F78-B0DC-441A-9BC4-58A4303FB5A8}" type="slidenum">
              <a:rPr kumimoji="1" lang="ja-JP" altLang="en-US" smtClean="0"/>
              <a:pPr/>
              <a:t>&lt;#&gt;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3C6FA092-46E9-4FD2-B25F-4434C4EF1A5C}" type="datetime1">
              <a:rPr kumimoji="1" lang="ja-JP" altLang="en-US" smtClean="0"/>
              <a:t>2009/10/2</a:t>
            </a:fld>
            <a:endParaRPr kumimoji="1" lang="ja-JP" altLang="en-US"/>
          </a:p>
        </p:txBody>
      </p:sp>
      <p:sp>
        <p:nvSpPr>
          <p:cNvPr id="6" name="フッター プレースホルダ 5"/>
          <p:cNvSpPr>
            <a:spLocks noGrp="1"/>
          </p:cNvSpPr>
          <p:nvPr>
            <p:ph type="ftr" sz="quarter" idx="11"/>
          </p:nvPr>
        </p:nvSpPr>
        <p:spPr/>
        <p:txBody>
          <a:bodyPr/>
          <a:lstStyle/>
          <a:p>
            <a:r>
              <a:rPr kumimoji="1" lang="ja-JP" altLang="en-US" smtClean="0"/>
              <a:t>分散開発における協調作業効率化のためのアウェアネス支援システム</a:t>
            </a:r>
            <a:endParaRPr kumimoji="1" lang="ja-JP" altLang="en-US"/>
          </a:p>
        </p:txBody>
      </p:sp>
      <p:sp>
        <p:nvSpPr>
          <p:cNvPr id="7" name="スライド番号プレースホルダ 6"/>
          <p:cNvSpPr>
            <a:spLocks noGrp="1"/>
          </p:cNvSpPr>
          <p:nvPr>
            <p:ph type="sldNum" sz="quarter" idx="12"/>
          </p:nvPr>
        </p:nvSpPr>
        <p:spPr/>
        <p:txBody>
          <a:bodyPr/>
          <a:lstStyle/>
          <a:p>
            <a:fld id="{738B7F78-B0DC-441A-9BC4-58A4303FB5A8}" type="slidenum">
              <a:rPr kumimoji="1" lang="ja-JP" altLang="en-US" smtClean="0"/>
              <a:pPr/>
              <a:t>&lt;#&gt;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0BFDF5D4-49FF-4728-ABD4-331DDADC4D5D}" type="datetime1">
              <a:rPr kumimoji="1" lang="ja-JP" altLang="en-US" smtClean="0"/>
              <a:t>2009/10/2</a:t>
            </a:fld>
            <a:endParaRPr kumimoji="1" lang="ja-JP" altLang="en-US"/>
          </a:p>
        </p:txBody>
      </p:sp>
      <p:sp>
        <p:nvSpPr>
          <p:cNvPr id="6" name="フッター プレースホルダ 5"/>
          <p:cNvSpPr>
            <a:spLocks noGrp="1"/>
          </p:cNvSpPr>
          <p:nvPr>
            <p:ph type="ftr" sz="quarter" idx="11"/>
          </p:nvPr>
        </p:nvSpPr>
        <p:spPr/>
        <p:txBody>
          <a:bodyPr/>
          <a:lstStyle/>
          <a:p>
            <a:r>
              <a:rPr kumimoji="1" lang="ja-JP" altLang="en-US" smtClean="0"/>
              <a:t>分散開発における協調作業効率化のためのアウェアネス支援システム</a:t>
            </a:r>
            <a:endParaRPr kumimoji="1" lang="ja-JP" altLang="en-US"/>
          </a:p>
        </p:txBody>
      </p:sp>
      <p:sp>
        <p:nvSpPr>
          <p:cNvPr id="7" name="スライド番号プレースホルダ 6"/>
          <p:cNvSpPr>
            <a:spLocks noGrp="1"/>
          </p:cNvSpPr>
          <p:nvPr>
            <p:ph type="sldNum" sz="quarter" idx="12"/>
          </p:nvPr>
        </p:nvSpPr>
        <p:spPr/>
        <p:txBody>
          <a:bodyPr/>
          <a:lstStyle/>
          <a:p>
            <a:fld id="{738B7F78-B0DC-441A-9BC4-58A4303FB5A8}" type="slidenum">
              <a:rPr kumimoji="1" lang="ja-JP" altLang="en-US" smtClean="0"/>
              <a:pPr/>
              <a:t>&lt;#&gt;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96B1B9-C998-4BBB-9590-9924AD53D538}" type="datetime1">
              <a:rPr kumimoji="1" lang="ja-JP" altLang="en-US" smtClean="0"/>
              <a:t>2009/10/2</a:t>
            </a:fld>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分散開発における協調作業効率化のためのアウェアネス支援システム</a:t>
            </a:r>
            <a:endParaRPr kumimoji="1" lang="ja-JP" altLang="en-US"/>
          </a:p>
        </p:txBody>
      </p:sp>
      <p:sp>
        <p:nvSpPr>
          <p:cNvPr id="6" name="スライド番号プレースホルダ 5"/>
          <p:cNvSpPr>
            <a:spLocks noGrp="1"/>
          </p:cNvSpPr>
          <p:nvPr>
            <p:ph type="sldNum" sz="quarter" idx="12"/>
          </p:nvPr>
        </p:nvSpPr>
        <p:spPr/>
        <p:txBody>
          <a:bodyPr/>
          <a:lstStyle/>
          <a:p>
            <a:fld id="{738B7F78-B0DC-441A-9BC4-58A4303FB5A8}"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08B22FFA-6164-420F-99F4-AD19CC55731A}" type="datetime1">
              <a:rPr kumimoji="1" lang="ja-JP" altLang="en-US" smtClean="0"/>
              <a:t>2009/10/2</a:t>
            </a:fld>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分散開発における協調作業効率化のためのアウェアネス支援システム</a:t>
            </a:r>
            <a:endParaRPr kumimoji="1" lang="ja-JP" altLang="en-US"/>
          </a:p>
        </p:txBody>
      </p:sp>
      <p:sp>
        <p:nvSpPr>
          <p:cNvPr id="6" name="スライド番号プレースホルダ 5"/>
          <p:cNvSpPr>
            <a:spLocks noGrp="1"/>
          </p:cNvSpPr>
          <p:nvPr>
            <p:ph type="sldNum" sz="quarter" idx="12"/>
          </p:nvPr>
        </p:nvSpPr>
        <p:spPr/>
        <p:txBody>
          <a:bodyPr/>
          <a:lstStyle/>
          <a:p>
            <a:fld id="{738B7F78-B0DC-441A-9BC4-58A4303FB5A8}" type="slidenum">
              <a:rPr kumimoji="1" lang="ja-JP" altLang="en-US" smtClean="0"/>
              <a:pPr/>
              <a:t>&lt;#&gt;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0"/>
            <a:ext cx="8229600" cy="1143000"/>
          </a:xfrm>
          <a:prstGeom prst="rect">
            <a:avLst/>
          </a:prstGeom>
        </p:spPr>
        <p:txBody>
          <a:bodyPr vert="horz" lIns="91440" tIns="45720" rIns="91440" bIns="45720" rtlCol="0" anchor="ctr">
            <a:normAutofit/>
          </a:bodyPr>
          <a:lstStyle/>
          <a:p>
            <a:r>
              <a:rPr kumimoji="1" lang="ja-JP" altLang="en-US" dirty="0" smtClean="0"/>
              <a:t>マスタ タイトルの書式設定</a:t>
            </a:r>
            <a:endParaRPr kumimoji="1" lang="ja-JP" altLang="en-US" dirty="0"/>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FD7B9A-7A88-4A08-B38E-0118447E9FA9}" type="datetime1">
              <a:rPr kumimoji="1" lang="ja-JP" altLang="en-US" smtClean="0"/>
              <a:t>2009/10/2</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ja-JP" altLang="en-US" smtClean="0"/>
              <a:t>分散開発における協調作業効率化のためのアウェアネス支援システム</a:t>
            </a:r>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8B7F78-B0DC-441A-9BC4-58A4303FB5A8}"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p:txStyles>
    <p:titleStyle>
      <a:lvl1pPr algn="ctr" defTabSz="914400" rtl="0" eaLnBrk="1" latinLnBrk="0" hangingPunct="1">
        <a:spcBef>
          <a:spcPct val="0"/>
        </a:spcBef>
        <a:buNone/>
        <a:defRPr kumimoji="1" sz="4400" kern="1200">
          <a:solidFill>
            <a:schemeClr val="tx1"/>
          </a:solidFill>
          <a:latin typeface="HG創英角ｺﾞｼｯｸUB" pitchFamily="49" charset="-128"/>
          <a:ea typeface="HG創英角ｺﾞｼｯｸUB" pitchFamily="49" charset="-128"/>
          <a:cs typeface="+mj-cs"/>
        </a:defRPr>
      </a:lvl1pPr>
    </p:titleStyle>
    <p:bodyStyle>
      <a:lvl1pPr marL="342900" indent="-342900" algn="l" defTabSz="914400" rtl="0" eaLnBrk="1" latinLnBrk="0" hangingPunct="1">
        <a:spcBef>
          <a:spcPct val="20000"/>
        </a:spcBef>
        <a:buFont typeface="Wingdings" pitchFamily="2" charset="2"/>
        <a:buChar char="n"/>
        <a:defRPr kumimoji="1" sz="3200" kern="1200">
          <a:solidFill>
            <a:schemeClr val="tx1"/>
          </a:solidFill>
          <a:latin typeface="ＭＳ Ｐゴシック" pitchFamily="50" charset="-128"/>
          <a:ea typeface="ＭＳ Ｐゴシック" pitchFamily="50" charset="-128"/>
          <a:cs typeface="+mn-cs"/>
        </a:defRPr>
      </a:lvl1pPr>
      <a:lvl2pPr marL="742950" indent="-285750" algn="l" defTabSz="914400" rtl="0" eaLnBrk="1" latinLnBrk="0" hangingPunct="1">
        <a:spcBef>
          <a:spcPct val="20000"/>
        </a:spcBef>
        <a:buFont typeface="Wingdings" pitchFamily="2" charset="2"/>
        <a:buChar char="p"/>
        <a:defRPr kumimoji="1" sz="2800" kern="1200">
          <a:solidFill>
            <a:schemeClr val="tx1"/>
          </a:solidFill>
          <a:latin typeface="ＭＳ Ｐゴシック" pitchFamily="50" charset="-128"/>
          <a:ea typeface="ＭＳ Ｐゴシック" pitchFamily="50" charset="-128"/>
          <a:cs typeface="+mn-cs"/>
        </a:defRPr>
      </a:lvl2pPr>
      <a:lvl3pPr marL="1143000" indent="-228600" algn="l" defTabSz="914400" rtl="0" eaLnBrk="1" latinLnBrk="0" hangingPunct="1">
        <a:spcBef>
          <a:spcPct val="20000"/>
        </a:spcBef>
        <a:buFont typeface="Wingdings" pitchFamily="2" charset="2"/>
        <a:buChar char="l"/>
        <a:defRPr kumimoji="1" sz="2400" kern="1200">
          <a:solidFill>
            <a:schemeClr val="tx1"/>
          </a:solidFill>
          <a:latin typeface="ＭＳ Ｐゴシック" pitchFamily="50" charset="-128"/>
          <a:ea typeface="ＭＳ Ｐゴシック" pitchFamily="50" charset="-128"/>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ＭＳ Ｐゴシック" pitchFamily="50" charset="-128"/>
          <a:ea typeface="ＭＳ Ｐゴシック" pitchFamily="50" charset="-128"/>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ＭＳ Ｐゴシック" pitchFamily="50" charset="-128"/>
          <a:ea typeface="ＭＳ Ｐゴシック"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wmf"/><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fontScale="90000"/>
          </a:bodyPr>
          <a:lstStyle/>
          <a:p>
            <a:r>
              <a:rPr lang="ja-JP" altLang="en-US" dirty="0" smtClean="0"/>
              <a:t>分散開発における</a:t>
            </a:r>
            <a:r>
              <a:rPr lang="en-US" altLang="ja-JP" dirty="0" smtClean="0"/>
              <a:t/>
            </a:r>
            <a:br>
              <a:rPr lang="en-US" altLang="ja-JP" dirty="0" smtClean="0"/>
            </a:br>
            <a:r>
              <a:rPr lang="ja-JP" altLang="en-US" dirty="0" smtClean="0"/>
              <a:t>協調作業効率化のための</a:t>
            </a:r>
            <a:r>
              <a:rPr lang="en-US" altLang="ja-JP" dirty="0" smtClean="0"/>
              <a:t/>
            </a:r>
            <a:br>
              <a:rPr lang="en-US" altLang="ja-JP" dirty="0" smtClean="0"/>
            </a:br>
            <a:r>
              <a:rPr lang="ja-JP" altLang="en-US" dirty="0" smtClean="0"/>
              <a:t>アウェアネス支援システム</a:t>
            </a:r>
            <a:endParaRPr kumimoji="1" lang="ja-JP" altLang="en-US" dirty="0"/>
          </a:p>
        </p:txBody>
      </p:sp>
      <p:sp>
        <p:nvSpPr>
          <p:cNvPr id="3" name="サブタイトル 2"/>
          <p:cNvSpPr>
            <a:spLocks noGrp="1"/>
          </p:cNvSpPr>
          <p:nvPr>
            <p:ph type="subTitle" idx="1"/>
          </p:nvPr>
        </p:nvSpPr>
        <p:spPr/>
        <p:txBody>
          <a:bodyPr/>
          <a:lstStyle/>
          <a:p>
            <a:r>
              <a:rPr lang="ja-JP" altLang="en-US" dirty="0" smtClean="0"/>
              <a:t>ソフトウェア</a:t>
            </a:r>
            <a:r>
              <a:rPr lang="ja-JP" altLang="en-US" dirty="0" smtClean="0"/>
              <a:t>工学講座</a:t>
            </a:r>
            <a:endParaRPr lang="en-US" altLang="ja-JP" dirty="0" smtClean="0"/>
          </a:p>
          <a:p>
            <a:r>
              <a:rPr kumimoji="1" lang="en-US" altLang="ja-JP" dirty="0" smtClean="0"/>
              <a:t>0851127</a:t>
            </a:r>
            <a:endParaRPr kumimoji="1" lang="en-US" altLang="ja-JP" dirty="0" smtClean="0"/>
          </a:p>
          <a:p>
            <a:r>
              <a:rPr kumimoji="1" lang="ja-JP" altLang="en-US" dirty="0" smtClean="0"/>
              <a:t>山本 瑞起</a:t>
            </a:r>
            <a:endParaRPr kumimoji="1" lang="ja-JP" altLang="en-US" dirty="0"/>
          </a:p>
        </p:txBody>
      </p:sp>
    </p:spTree>
  </p:cSld>
  <p:clrMapOvr>
    <a:masterClrMapping/>
  </p:clrMapOvr>
  <p:transition advTm="12371"/>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はじめに</a:t>
            </a:r>
            <a:endParaRPr lang="ja-JP" altLang="en-US" dirty="0"/>
          </a:p>
        </p:txBody>
      </p:sp>
      <p:sp>
        <p:nvSpPr>
          <p:cNvPr id="3" name="コンテンツ プレースホルダ 2"/>
          <p:cNvSpPr>
            <a:spLocks noGrp="1"/>
          </p:cNvSpPr>
          <p:nvPr>
            <p:ph idx="1"/>
          </p:nvPr>
        </p:nvSpPr>
        <p:spPr/>
        <p:txBody>
          <a:bodyPr>
            <a:normAutofit/>
          </a:bodyPr>
          <a:lstStyle/>
          <a:p>
            <a:r>
              <a:rPr lang="ja-JP" altLang="en-US" dirty="0" smtClean="0"/>
              <a:t>複数の拠点を持つソフトウェア開発（分散開発）は，インドや中国を中心として近年広く普及しつつある</a:t>
            </a:r>
            <a:endParaRPr lang="en-US" altLang="ja-JP" dirty="0" smtClean="0"/>
          </a:p>
          <a:p>
            <a:pPr lvl="1"/>
            <a:r>
              <a:rPr lang="ja-JP" altLang="en-US" dirty="0" smtClean="0"/>
              <a:t>外部のリソースを使える</a:t>
            </a:r>
            <a:endParaRPr lang="en-US" altLang="ja-JP" dirty="0" smtClean="0"/>
          </a:p>
          <a:p>
            <a:pPr lvl="1"/>
            <a:r>
              <a:rPr lang="ja-JP" altLang="en-US" dirty="0" smtClean="0"/>
              <a:t>開発コストが安い</a:t>
            </a:r>
            <a:endParaRPr lang="en-US" altLang="ja-JP" dirty="0" smtClean="0"/>
          </a:p>
          <a:p>
            <a:pPr lvl="1"/>
            <a:endParaRPr lang="en-US" altLang="ja-JP" dirty="0" smtClean="0"/>
          </a:p>
          <a:p>
            <a:r>
              <a:rPr lang="ja-JP" altLang="en-US" dirty="0" smtClean="0"/>
              <a:t>分散開発により様々な問題が生じている</a:t>
            </a:r>
            <a:r>
              <a:rPr lang="en-US" altLang="ja-JP" sz="1800" dirty="0" smtClean="0"/>
              <a:t>[1]</a:t>
            </a:r>
            <a:endParaRPr lang="en-US" altLang="ja-JP" dirty="0" smtClean="0"/>
          </a:p>
          <a:p>
            <a:pPr lvl="1"/>
            <a:r>
              <a:rPr lang="ja-JP" altLang="en-US" dirty="0" smtClean="0"/>
              <a:t>地理的に離れることでコミュニケーションが難しい</a:t>
            </a:r>
            <a:endParaRPr lang="en-US" altLang="ja-JP" dirty="0" smtClean="0"/>
          </a:p>
          <a:p>
            <a:pPr lvl="1"/>
            <a:r>
              <a:rPr lang="ja-JP" altLang="en-US" dirty="0" smtClean="0"/>
              <a:t>タイムゾーンが異なるため会議などの調整が難しい</a:t>
            </a:r>
            <a:endParaRPr lang="en-US" altLang="ja-JP" dirty="0" smtClean="0"/>
          </a:p>
          <a:p>
            <a:pPr lvl="1"/>
            <a:r>
              <a:rPr lang="ja-JP" altLang="en-US" dirty="0" smtClean="0"/>
              <a:t>文化</a:t>
            </a:r>
            <a:r>
              <a:rPr lang="ja-JP" altLang="en-US" dirty="0" smtClean="0"/>
              <a:t>や習慣</a:t>
            </a:r>
            <a:r>
              <a:rPr lang="ja-JP" altLang="en-US" dirty="0" smtClean="0"/>
              <a:t>などが異なるため，ステークホルダ間の相互理解が難しい</a:t>
            </a:r>
            <a:endParaRPr lang="en-US" altLang="ja-JP" dirty="0" smtClean="0"/>
          </a:p>
          <a:p>
            <a:endParaRPr lang="en-US" altLang="ja-JP" dirty="0" smtClean="0"/>
          </a:p>
        </p:txBody>
      </p:sp>
      <p:sp>
        <p:nvSpPr>
          <p:cNvPr id="6" name="日付プレースホルダ 5"/>
          <p:cNvSpPr>
            <a:spLocks noGrp="1"/>
          </p:cNvSpPr>
          <p:nvPr>
            <p:ph type="dt" sz="half" idx="10"/>
          </p:nvPr>
        </p:nvSpPr>
        <p:spPr/>
        <p:txBody>
          <a:bodyPr/>
          <a:lstStyle/>
          <a:p>
            <a:fld id="{8EEB3CDD-233F-408F-8776-0B8E204C685E}" type="datetime1">
              <a:rPr kumimoji="1" lang="ja-JP" altLang="en-US" smtClean="0"/>
              <a:t>2009/10/2</a:t>
            </a:fld>
            <a:endParaRPr kumimoji="1" lang="ja-JP" altLang="en-US"/>
          </a:p>
        </p:txBody>
      </p:sp>
      <p:sp>
        <p:nvSpPr>
          <p:cNvPr id="7" name="スライド番号プレースホルダ 6"/>
          <p:cNvSpPr>
            <a:spLocks noGrp="1"/>
          </p:cNvSpPr>
          <p:nvPr>
            <p:ph type="sldNum" sz="quarter" idx="12"/>
          </p:nvPr>
        </p:nvSpPr>
        <p:spPr/>
        <p:txBody>
          <a:bodyPr/>
          <a:lstStyle/>
          <a:p>
            <a:fld id="{738B7F78-B0DC-441A-9BC4-58A4303FB5A8}" type="slidenum">
              <a:rPr kumimoji="1" lang="ja-JP" altLang="en-US" smtClean="0"/>
              <a:pPr/>
              <a:t>1</a:t>
            </a:fld>
            <a:endParaRPr kumimoji="1" lang="ja-JP" altLang="en-US"/>
          </a:p>
        </p:txBody>
      </p:sp>
      <p:sp>
        <p:nvSpPr>
          <p:cNvPr id="8" name="フッター プレースホルダ 7"/>
          <p:cNvSpPr>
            <a:spLocks noGrp="1"/>
          </p:cNvSpPr>
          <p:nvPr>
            <p:ph type="ftr" sz="quarter" idx="11"/>
          </p:nvPr>
        </p:nvSpPr>
        <p:spPr/>
        <p:txBody>
          <a:bodyPr/>
          <a:lstStyle/>
          <a:p>
            <a:r>
              <a:rPr kumimoji="1" lang="ja-JP" altLang="en-US" dirty="0" smtClean="0"/>
              <a:t>分散開発における協調作業効率化のためのアウェアネス支援システム</a:t>
            </a:r>
            <a:endParaRPr kumimoji="1" lang="ja-JP" altLang="en-US" dirty="0"/>
          </a:p>
        </p:txBody>
      </p:sp>
      <p:sp>
        <p:nvSpPr>
          <p:cNvPr id="9" name="テキスト ボックス 8"/>
          <p:cNvSpPr txBox="1"/>
          <p:nvPr/>
        </p:nvSpPr>
        <p:spPr>
          <a:xfrm>
            <a:off x="219029" y="5984910"/>
            <a:ext cx="8705941" cy="523220"/>
          </a:xfrm>
          <a:prstGeom prst="rect">
            <a:avLst/>
          </a:prstGeom>
          <a:noFill/>
        </p:spPr>
        <p:txBody>
          <a:bodyPr wrap="square" rtlCol="0">
            <a:spAutoFit/>
          </a:bodyPr>
          <a:lstStyle/>
          <a:p>
            <a:r>
              <a:rPr lang="en-US" altLang="ja-JP" sz="1400" dirty="0" smtClean="0">
                <a:latin typeface="Verdana" pitchFamily="34" charset="0"/>
              </a:rPr>
              <a:t>[1] </a:t>
            </a:r>
            <a:r>
              <a:rPr lang="en-US" altLang="ja-JP" sz="1400" dirty="0" smtClean="0"/>
              <a:t>James D. </a:t>
            </a:r>
            <a:r>
              <a:rPr lang="en-US" altLang="ja-JP" sz="1400" dirty="0" smtClean="0"/>
              <a:t>H</a:t>
            </a:r>
            <a:r>
              <a:rPr lang="en-US" sz="1400" dirty="0" smtClean="0"/>
              <a:t>, </a:t>
            </a:r>
            <a:r>
              <a:rPr lang="en-US" altLang="ja-JP" sz="1400" dirty="0" err="1" smtClean="0"/>
              <a:t>Audris</a:t>
            </a:r>
            <a:r>
              <a:rPr lang="en-US" altLang="ja-JP" sz="1400" dirty="0" smtClean="0"/>
              <a:t> </a:t>
            </a:r>
            <a:r>
              <a:rPr lang="en-US" altLang="ja-JP" sz="1400" dirty="0" smtClean="0"/>
              <a:t>M</a:t>
            </a:r>
            <a:r>
              <a:rPr lang="en-US" sz="1400" dirty="0" smtClean="0"/>
              <a:t>,</a:t>
            </a:r>
            <a:r>
              <a:rPr lang="en-US" sz="1400" dirty="0" smtClean="0"/>
              <a:t> </a:t>
            </a:r>
            <a:r>
              <a:rPr lang="en-US" altLang="ja-JP" sz="1400" dirty="0" smtClean="0"/>
              <a:t> Thomas A. </a:t>
            </a:r>
            <a:r>
              <a:rPr lang="en-US" altLang="ja-JP" sz="1400" dirty="0" smtClean="0"/>
              <a:t>F</a:t>
            </a:r>
            <a:r>
              <a:rPr lang="en-US" sz="1400" dirty="0" smtClean="0"/>
              <a:t>, </a:t>
            </a:r>
            <a:r>
              <a:rPr lang="en-US" altLang="ja-JP" sz="1400" dirty="0" smtClean="0"/>
              <a:t>Rebecca </a:t>
            </a:r>
            <a:r>
              <a:rPr lang="en-US" altLang="ja-JP" sz="1400" dirty="0" smtClean="0"/>
              <a:t>E. </a:t>
            </a:r>
            <a:r>
              <a:rPr lang="en-US" altLang="ja-JP" sz="1400" dirty="0" smtClean="0"/>
              <a:t>G</a:t>
            </a:r>
            <a:r>
              <a:rPr lang="en-US" sz="1400" dirty="0" smtClean="0"/>
              <a:t>,</a:t>
            </a:r>
            <a:r>
              <a:rPr lang="en-US" altLang="ja-JP" sz="1400" dirty="0" smtClean="0">
                <a:latin typeface="Verdana" pitchFamily="34" charset="0"/>
              </a:rPr>
              <a:t> “</a:t>
            </a:r>
            <a:r>
              <a:rPr lang="en-US" altLang="ja-JP" sz="1400" dirty="0" smtClean="0"/>
              <a:t>An empirical study of global software development: distance and speed,</a:t>
            </a:r>
            <a:r>
              <a:rPr lang="en-US" altLang="ja-JP" sz="1400" dirty="0" smtClean="0">
                <a:latin typeface="Verdana" pitchFamily="34" charset="0"/>
              </a:rPr>
              <a:t>”</a:t>
            </a:r>
            <a:r>
              <a:rPr lang="en-US" altLang="ja-JP" sz="1400" dirty="0" smtClean="0"/>
              <a:t> 2001</a:t>
            </a:r>
            <a:r>
              <a:rPr lang="ja-JP" altLang="en-US" sz="1400" dirty="0" smtClean="0"/>
              <a:t> </a:t>
            </a:r>
            <a:r>
              <a:rPr lang="en-US" altLang="ja-JP" sz="1400" dirty="0" smtClean="0"/>
              <a:t>International </a:t>
            </a:r>
            <a:r>
              <a:rPr lang="en-US" altLang="ja-JP" sz="1400" dirty="0" smtClean="0"/>
              <a:t>Conference on Software Engineering</a:t>
            </a:r>
            <a:r>
              <a:rPr lang="en-US" altLang="ja-JP" sz="1400" dirty="0" smtClean="0"/>
              <a:t> pp.81-90</a:t>
            </a:r>
            <a:endParaRPr kumimoji="1" lang="ja-JP" altLang="en-US" sz="1400" dirty="0">
              <a:latin typeface="Verdana" pitchFamily="34" charset="0"/>
            </a:endParaRPr>
          </a:p>
        </p:txBody>
      </p:sp>
    </p:spTree>
  </p:cSld>
  <p:clrMapOvr>
    <a:masterClrMapping/>
  </p:clrMapOvr>
  <p:transition advTm="45022"/>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57200" y="1128681"/>
            <a:ext cx="8229600" cy="4965768"/>
          </a:xfrm>
        </p:spPr>
        <p:txBody>
          <a:bodyPr>
            <a:normAutofit fontScale="92500"/>
          </a:bodyPr>
          <a:lstStyle/>
          <a:p>
            <a:r>
              <a:rPr kumimoji="1" lang="ja-JP" altLang="en-US" dirty="0" smtClean="0"/>
              <a:t>地理的距離</a:t>
            </a:r>
            <a:r>
              <a:rPr lang="ja-JP" altLang="en-US" dirty="0" smtClean="0"/>
              <a:t>，時間的距離</a:t>
            </a:r>
            <a:endParaRPr lang="en-US" altLang="ja-JP" dirty="0" smtClean="0"/>
          </a:p>
          <a:p>
            <a:pPr lvl="1"/>
            <a:r>
              <a:rPr lang="ja-JP" altLang="en-US" dirty="0" smtClean="0"/>
              <a:t>対面コミュニケーションの機会を減らすと共に，時間の重なりを減らし，協調作業に負担をかける</a:t>
            </a:r>
            <a:endParaRPr lang="en-US" altLang="ja-JP" dirty="0" smtClean="0"/>
          </a:p>
          <a:p>
            <a:pPr lvl="1"/>
            <a:endParaRPr lang="en-US" altLang="ja-JP" dirty="0" smtClean="0"/>
          </a:p>
          <a:p>
            <a:pPr lvl="1"/>
            <a:endParaRPr lang="en-US" altLang="ja-JP" dirty="0" smtClean="0"/>
          </a:p>
          <a:p>
            <a:pPr lvl="1"/>
            <a:endParaRPr lang="en-US" altLang="ja-JP" dirty="0" smtClean="0"/>
          </a:p>
          <a:p>
            <a:pPr lvl="1"/>
            <a:endParaRPr lang="en-US" altLang="ja-JP" dirty="0" smtClean="0"/>
          </a:p>
          <a:p>
            <a:pPr lvl="1"/>
            <a:endParaRPr lang="en-US" altLang="ja-JP" dirty="0" smtClean="0"/>
          </a:p>
          <a:p>
            <a:pPr lvl="8">
              <a:buNone/>
            </a:pPr>
            <a:endParaRPr lang="en-US" altLang="ja-JP" dirty="0" smtClean="0"/>
          </a:p>
          <a:p>
            <a:pPr lvl="4"/>
            <a:endParaRPr lang="en-US" altLang="ja-JP" dirty="0" smtClean="0"/>
          </a:p>
          <a:p>
            <a:r>
              <a:rPr lang="ja-JP" altLang="en-US" dirty="0" smtClean="0"/>
              <a:t>文化的距離（国や民族，組織的，宗教的な違い）</a:t>
            </a:r>
            <a:endParaRPr lang="en-US" altLang="ja-JP" dirty="0" smtClean="0"/>
          </a:p>
          <a:p>
            <a:pPr lvl="1"/>
            <a:r>
              <a:rPr lang="ja-JP" altLang="en-US" dirty="0" smtClean="0"/>
              <a:t>仕事に対する条件や行動の</a:t>
            </a:r>
            <a:r>
              <a:rPr lang="ja-JP" altLang="en-US" dirty="0" smtClean="0"/>
              <a:t>相違によって問題</a:t>
            </a:r>
            <a:r>
              <a:rPr lang="ja-JP" altLang="en-US" dirty="0" smtClean="0"/>
              <a:t>を発生</a:t>
            </a:r>
            <a:r>
              <a:rPr lang="ja-JP" altLang="en-US" dirty="0" smtClean="0"/>
              <a:t>させる</a:t>
            </a:r>
            <a:endParaRPr lang="en-US" altLang="ja-JP" dirty="0" smtClean="0"/>
          </a:p>
          <a:p>
            <a:endParaRPr lang="en-US" altLang="ja-JP" dirty="0"/>
          </a:p>
        </p:txBody>
      </p:sp>
      <p:sp>
        <p:nvSpPr>
          <p:cNvPr id="2" name="タイトル 1"/>
          <p:cNvSpPr>
            <a:spLocks noGrp="1"/>
          </p:cNvSpPr>
          <p:nvPr>
            <p:ph type="title"/>
          </p:nvPr>
        </p:nvSpPr>
        <p:spPr/>
        <p:txBody>
          <a:bodyPr/>
          <a:lstStyle/>
          <a:p>
            <a:r>
              <a:rPr lang="ja-JP" altLang="en-US" dirty="0" smtClean="0"/>
              <a:t>分散開発を阻害する三つの</a:t>
            </a:r>
            <a:r>
              <a:rPr kumimoji="1" lang="ja-JP" altLang="en-US" dirty="0" smtClean="0"/>
              <a:t>要因</a:t>
            </a:r>
            <a:r>
              <a:rPr kumimoji="1" lang="en-US" altLang="ja-JP" sz="1800" dirty="0" smtClean="0"/>
              <a:t>[2]</a:t>
            </a:r>
            <a:endParaRPr kumimoji="1" lang="ja-JP" altLang="en-US" dirty="0"/>
          </a:p>
        </p:txBody>
      </p:sp>
      <p:grpSp>
        <p:nvGrpSpPr>
          <p:cNvPr id="4" name="グループ化 11"/>
          <p:cNvGrpSpPr/>
          <p:nvPr/>
        </p:nvGrpSpPr>
        <p:grpSpPr>
          <a:xfrm>
            <a:off x="2344707" y="2370123"/>
            <a:ext cx="4454586" cy="2098734"/>
            <a:chOff x="2344707" y="2379633"/>
            <a:chExt cx="4454586" cy="2098734"/>
          </a:xfrm>
        </p:grpSpPr>
        <p:grpSp>
          <p:nvGrpSpPr>
            <p:cNvPr id="5" name="グループ化 10"/>
            <p:cNvGrpSpPr/>
            <p:nvPr/>
          </p:nvGrpSpPr>
          <p:grpSpPr>
            <a:xfrm>
              <a:off x="2344707" y="2379633"/>
              <a:ext cx="4454586" cy="2098734"/>
              <a:chOff x="2344707" y="2379633"/>
              <a:chExt cx="4454586" cy="2098734"/>
            </a:xfrm>
          </p:grpSpPr>
          <p:pic>
            <p:nvPicPr>
              <p:cNvPr id="21" name="Picture 9"/>
              <p:cNvPicPr>
                <a:picLocks noChangeAspect="1" noChangeArrowheads="1"/>
              </p:cNvPicPr>
              <p:nvPr/>
            </p:nvPicPr>
            <p:blipFill>
              <a:blip r:embed="rId3" cstate="print"/>
              <a:srcRect/>
              <a:stretch>
                <a:fillRect/>
              </a:stretch>
            </p:blipFill>
            <p:spPr bwMode="auto">
              <a:xfrm>
                <a:off x="2344707" y="2379633"/>
                <a:ext cx="4454586" cy="2098734"/>
              </a:xfrm>
              <a:prstGeom prst="rect">
                <a:avLst/>
              </a:prstGeom>
              <a:noFill/>
              <a:ln w="9525">
                <a:noFill/>
                <a:miter lim="800000"/>
                <a:headEnd/>
                <a:tailEnd/>
              </a:ln>
            </p:spPr>
          </p:pic>
          <p:cxnSp>
            <p:nvCxnSpPr>
              <p:cNvPr id="7" name="直線矢印コネクタ 6"/>
              <p:cNvCxnSpPr/>
              <p:nvPr/>
            </p:nvCxnSpPr>
            <p:spPr>
              <a:xfrm flipV="1">
                <a:off x="4851950" y="2548486"/>
                <a:ext cx="1314468" cy="766773"/>
              </a:xfrm>
              <a:prstGeom prst="straightConnector1">
                <a:avLst/>
              </a:prstGeom>
              <a:ln w="38100">
                <a:solidFill>
                  <a:srgbClr val="FF000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grpSp>
        <p:sp>
          <p:nvSpPr>
            <p:cNvPr id="17" name="テキスト ボックス 16"/>
            <p:cNvSpPr txBox="1"/>
            <p:nvPr/>
          </p:nvSpPr>
          <p:spPr>
            <a:xfrm>
              <a:off x="5253593" y="3130593"/>
              <a:ext cx="1346844" cy="369332"/>
            </a:xfrm>
            <a:prstGeom prst="rect">
              <a:avLst/>
            </a:prstGeom>
            <a:noFill/>
          </p:spPr>
          <p:txBody>
            <a:bodyPr wrap="none" rtlCol="0">
              <a:spAutoFit/>
            </a:bodyPr>
            <a:lstStyle/>
            <a:p>
              <a:r>
                <a:rPr lang="ja-JP" altLang="en-US" b="1" dirty="0" smtClean="0">
                  <a:solidFill>
                    <a:srgbClr val="FF0000"/>
                  </a:solidFill>
                  <a:latin typeface="ＭＳ Ｐゴシック" pitchFamily="50" charset="-128"/>
                  <a:ea typeface="ＭＳ Ｐゴシック" pitchFamily="50" charset="-128"/>
                </a:rPr>
                <a:t>地理</a:t>
              </a:r>
              <a:r>
                <a:rPr kumimoji="1" lang="ja-JP" altLang="en-US" b="1" dirty="0" smtClean="0">
                  <a:solidFill>
                    <a:srgbClr val="FF0000"/>
                  </a:solidFill>
                  <a:latin typeface="ＭＳ Ｐゴシック" pitchFamily="50" charset="-128"/>
                  <a:ea typeface="ＭＳ Ｐゴシック" pitchFamily="50" charset="-128"/>
                </a:rPr>
                <a:t>的距離</a:t>
              </a:r>
              <a:endParaRPr kumimoji="1" lang="ja-JP" altLang="en-US" b="1" dirty="0">
                <a:solidFill>
                  <a:srgbClr val="FF0000"/>
                </a:solidFill>
                <a:latin typeface="ＭＳ Ｐゴシック" pitchFamily="50" charset="-128"/>
                <a:ea typeface="ＭＳ Ｐゴシック" pitchFamily="50" charset="-128"/>
              </a:endParaRPr>
            </a:p>
          </p:txBody>
        </p:sp>
      </p:grpSp>
      <p:sp>
        <p:nvSpPr>
          <p:cNvPr id="35" name="日付プレースホルダ 34"/>
          <p:cNvSpPr>
            <a:spLocks noGrp="1"/>
          </p:cNvSpPr>
          <p:nvPr>
            <p:ph type="dt" sz="half" idx="10"/>
          </p:nvPr>
        </p:nvSpPr>
        <p:spPr/>
        <p:txBody>
          <a:bodyPr/>
          <a:lstStyle/>
          <a:p>
            <a:fld id="{B256BDCA-45A6-4F6F-93D6-90418A5C02C3}" type="datetime1">
              <a:rPr kumimoji="1" lang="ja-JP" altLang="en-US" smtClean="0"/>
              <a:t>2009/10/2</a:t>
            </a:fld>
            <a:endParaRPr kumimoji="1" lang="ja-JP" altLang="en-US" dirty="0"/>
          </a:p>
        </p:txBody>
      </p:sp>
      <p:sp>
        <p:nvSpPr>
          <p:cNvPr id="36" name="スライド番号プレースホルダ 35"/>
          <p:cNvSpPr>
            <a:spLocks noGrp="1"/>
          </p:cNvSpPr>
          <p:nvPr>
            <p:ph type="sldNum" sz="quarter" idx="12"/>
          </p:nvPr>
        </p:nvSpPr>
        <p:spPr/>
        <p:txBody>
          <a:bodyPr/>
          <a:lstStyle/>
          <a:p>
            <a:fld id="{738B7F78-B0DC-441A-9BC4-58A4303FB5A8}" type="slidenum">
              <a:rPr kumimoji="1" lang="ja-JP" altLang="en-US" smtClean="0"/>
              <a:pPr/>
              <a:t>2</a:t>
            </a:fld>
            <a:endParaRPr kumimoji="1" lang="ja-JP" altLang="en-US" dirty="0"/>
          </a:p>
        </p:txBody>
      </p:sp>
      <p:grpSp>
        <p:nvGrpSpPr>
          <p:cNvPr id="62" name="グループ化 61"/>
          <p:cNvGrpSpPr/>
          <p:nvPr/>
        </p:nvGrpSpPr>
        <p:grpSpPr>
          <a:xfrm>
            <a:off x="2344706" y="2370123"/>
            <a:ext cx="4454587" cy="2673853"/>
            <a:chOff x="2344707" y="2511973"/>
            <a:chExt cx="4454587" cy="2673853"/>
          </a:xfrm>
        </p:grpSpPr>
        <p:sp>
          <p:nvSpPr>
            <p:cNvPr id="26" name="テキスト ボックス 25"/>
            <p:cNvSpPr txBox="1"/>
            <p:nvPr/>
          </p:nvSpPr>
          <p:spPr>
            <a:xfrm>
              <a:off x="3182416" y="4816494"/>
              <a:ext cx="2813591" cy="369332"/>
            </a:xfrm>
            <a:prstGeom prst="rect">
              <a:avLst/>
            </a:prstGeom>
            <a:noFill/>
          </p:spPr>
          <p:txBody>
            <a:bodyPr wrap="none" rtlCol="0">
              <a:spAutoFit/>
            </a:bodyPr>
            <a:lstStyle/>
            <a:p>
              <a:r>
                <a:rPr kumimoji="1" lang="ja-JP" altLang="en-US" b="1" dirty="0" smtClean="0">
                  <a:solidFill>
                    <a:srgbClr val="FF0000"/>
                  </a:solidFill>
                </a:rPr>
                <a:t>時間的距離</a:t>
              </a:r>
              <a:r>
                <a:rPr kumimoji="1" lang="en-US" altLang="ja-JP" b="1" dirty="0" smtClean="0">
                  <a:solidFill>
                    <a:srgbClr val="FF0000"/>
                  </a:solidFill>
                </a:rPr>
                <a:t>(time zones)</a:t>
              </a:r>
            </a:p>
          </p:txBody>
        </p:sp>
        <p:grpSp>
          <p:nvGrpSpPr>
            <p:cNvPr id="34" name="グループ化 33"/>
            <p:cNvGrpSpPr/>
            <p:nvPr/>
          </p:nvGrpSpPr>
          <p:grpSpPr>
            <a:xfrm>
              <a:off x="2344707" y="2511973"/>
              <a:ext cx="4454587" cy="2414060"/>
              <a:chOff x="2344706" y="2844792"/>
              <a:chExt cx="4454587" cy="2414060"/>
            </a:xfrm>
          </p:grpSpPr>
          <p:sp>
            <p:nvSpPr>
              <p:cNvPr id="14" name="正方形/長方形 13"/>
              <p:cNvSpPr/>
              <p:nvPr/>
            </p:nvSpPr>
            <p:spPr>
              <a:xfrm>
                <a:off x="2344706" y="2844792"/>
                <a:ext cx="693747" cy="2117754"/>
              </a:xfrm>
              <a:prstGeom prst="rect">
                <a:avLst/>
              </a:prstGeom>
              <a:solidFill>
                <a:schemeClr val="bg2">
                  <a:lumMod val="25000"/>
                  <a:alpha val="50196"/>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正方形/長方形 17"/>
              <p:cNvSpPr/>
              <p:nvPr/>
            </p:nvSpPr>
            <p:spPr>
              <a:xfrm>
                <a:off x="3026433" y="2844792"/>
                <a:ext cx="620721" cy="2117754"/>
              </a:xfrm>
              <a:prstGeom prst="rect">
                <a:avLst/>
              </a:prstGeom>
              <a:solidFill>
                <a:schemeClr val="bg2">
                  <a:lumMod val="50000"/>
                  <a:alpha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正方形/長方形 18"/>
              <p:cNvSpPr/>
              <p:nvPr/>
            </p:nvSpPr>
            <p:spPr>
              <a:xfrm>
                <a:off x="3647154" y="2844792"/>
                <a:ext cx="620721" cy="2117754"/>
              </a:xfrm>
              <a:prstGeom prst="rect">
                <a:avLst/>
              </a:prstGeom>
              <a:solidFill>
                <a:schemeClr val="bg2">
                  <a:lumMod val="75000"/>
                  <a:alpha val="30196"/>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0" name="正方形/長方形 19"/>
              <p:cNvSpPr/>
              <p:nvPr/>
            </p:nvSpPr>
            <p:spPr>
              <a:xfrm>
                <a:off x="4267875" y="2844792"/>
                <a:ext cx="620721" cy="2117754"/>
              </a:xfrm>
              <a:prstGeom prst="rect">
                <a:avLst/>
              </a:prstGeom>
              <a:solidFill>
                <a:schemeClr val="bg2">
                  <a:lumMod val="90000"/>
                  <a:alpha val="2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23" name="正方形/長方形 22"/>
              <p:cNvSpPr/>
              <p:nvPr/>
            </p:nvSpPr>
            <p:spPr>
              <a:xfrm>
                <a:off x="6142059" y="2844792"/>
                <a:ext cx="657234" cy="2117754"/>
              </a:xfrm>
              <a:prstGeom prst="rect">
                <a:avLst/>
              </a:prstGeom>
              <a:solidFill>
                <a:schemeClr val="bg2">
                  <a:lumMod val="25000"/>
                  <a:alpha val="50196"/>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4" name="正方形/長方形 23"/>
              <p:cNvSpPr/>
              <p:nvPr/>
            </p:nvSpPr>
            <p:spPr>
              <a:xfrm>
                <a:off x="5509317" y="2844792"/>
                <a:ext cx="620721" cy="2117754"/>
              </a:xfrm>
              <a:prstGeom prst="rect">
                <a:avLst/>
              </a:prstGeom>
              <a:solidFill>
                <a:schemeClr val="bg2">
                  <a:lumMod val="50000"/>
                  <a:alpha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5" name="正方形/長方形 24"/>
              <p:cNvSpPr/>
              <p:nvPr/>
            </p:nvSpPr>
            <p:spPr>
              <a:xfrm>
                <a:off x="4888596" y="2844792"/>
                <a:ext cx="620721" cy="2117754"/>
              </a:xfrm>
              <a:prstGeom prst="rect">
                <a:avLst/>
              </a:prstGeom>
              <a:solidFill>
                <a:schemeClr val="bg2">
                  <a:lumMod val="75000"/>
                  <a:alpha val="30196"/>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7" name="テキスト ボックス 26"/>
              <p:cNvSpPr txBox="1"/>
              <p:nvPr/>
            </p:nvSpPr>
            <p:spPr>
              <a:xfrm>
                <a:off x="4416348" y="4889520"/>
                <a:ext cx="311304" cy="369332"/>
              </a:xfrm>
              <a:prstGeom prst="rect">
                <a:avLst/>
              </a:prstGeom>
              <a:noFill/>
            </p:spPr>
            <p:txBody>
              <a:bodyPr wrap="none" rtlCol="0">
                <a:spAutoFit/>
              </a:bodyPr>
              <a:lstStyle/>
              <a:p>
                <a:r>
                  <a:rPr kumimoji="1" lang="en-US" altLang="ja-JP" dirty="0" smtClean="0"/>
                  <a:t>0</a:t>
                </a:r>
                <a:endParaRPr kumimoji="1" lang="ja-JP" altLang="en-US" dirty="0"/>
              </a:p>
            </p:txBody>
          </p:sp>
          <p:sp>
            <p:nvSpPr>
              <p:cNvPr id="28" name="テキスト ボックス 27"/>
              <p:cNvSpPr txBox="1"/>
              <p:nvPr/>
            </p:nvSpPr>
            <p:spPr>
              <a:xfrm>
                <a:off x="5046669" y="4889520"/>
                <a:ext cx="311304" cy="369332"/>
              </a:xfrm>
              <a:prstGeom prst="rect">
                <a:avLst/>
              </a:prstGeom>
              <a:noFill/>
            </p:spPr>
            <p:txBody>
              <a:bodyPr wrap="none" rtlCol="0">
                <a:spAutoFit/>
              </a:bodyPr>
              <a:lstStyle/>
              <a:p>
                <a:r>
                  <a:rPr lang="en-US" altLang="ja-JP" dirty="0" smtClean="0"/>
                  <a:t>1</a:t>
                </a:r>
                <a:endParaRPr kumimoji="1" lang="ja-JP" altLang="en-US" dirty="0"/>
              </a:p>
            </p:txBody>
          </p:sp>
          <p:sp>
            <p:nvSpPr>
              <p:cNvPr id="29" name="テキスト ボックス 28"/>
              <p:cNvSpPr txBox="1"/>
              <p:nvPr/>
            </p:nvSpPr>
            <p:spPr>
              <a:xfrm>
                <a:off x="3768714" y="4889520"/>
                <a:ext cx="311304" cy="369332"/>
              </a:xfrm>
              <a:prstGeom prst="rect">
                <a:avLst/>
              </a:prstGeom>
              <a:noFill/>
            </p:spPr>
            <p:txBody>
              <a:bodyPr wrap="none" rtlCol="0">
                <a:spAutoFit/>
              </a:bodyPr>
              <a:lstStyle/>
              <a:p>
                <a:r>
                  <a:rPr lang="en-US" altLang="ja-JP" dirty="0" smtClean="0"/>
                  <a:t>1</a:t>
                </a:r>
                <a:endParaRPr kumimoji="1" lang="ja-JP" altLang="en-US" dirty="0"/>
              </a:p>
            </p:txBody>
          </p:sp>
          <p:sp>
            <p:nvSpPr>
              <p:cNvPr id="30" name="テキスト ボックス 29"/>
              <p:cNvSpPr txBox="1"/>
              <p:nvPr/>
            </p:nvSpPr>
            <p:spPr>
              <a:xfrm>
                <a:off x="5684703" y="4889520"/>
                <a:ext cx="311304" cy="369332"/>
              </a:xfrm>
              <a:prstGeom prst="rect">
                <a:avLst/>
              </a:prstGeom>
              <a:noFill/>
            </p:spPr>
            <p:txBody>
              <a:bodyPr wrap="none" rtlCol="0">
                <a:spAutoFit/>
              </a:bodyPr>
              <a:lstStyle/>
              <a:p>
                <a:r>
                  <a:rPr lang="en-US" altLang="ja-JP" dirty="0" smtClean="0"/>
                  <a:t>2</a:t>
                </a:r>
                <a:endParaRPr kumimoji="1" lang="ja-JP" altLang="en-US" dirty="0"/>
              </a:p>
            </p:txBody>
          </p:sp>
          <p:sp>
            <p:nvSpPr>
              <p:cNvPr id="31" name="テキスト ボックス 30"/>
              <p:cNvSpPr txBox="1"/>
              <p:nvPr/>
            </p:nvSpPr>
            <p:spPr>
              <a:xfrm>
                <a:off x="2527272" y="4889520"/>
                <a:ext cx="311304" cy="369332"/>
              </a:xfrm>
              <a:prstGeom prst="rect">
                <a:avLst/>
              </a:prstGeom>
              <a:noFill/>
            </p:spPr>
            <p:txBody>
              <a:bodyPr wrap="none" rtlCol="0">
                <a:spAutoFit/>
              </a:bodyPr>
              <a:lstStyle/>
              <a:p>
                <a:r>
                  <a:rPr lang="en-US" altLang="ja-JP" dirty="0" smtClean="0"/>
                  <a:t>3</a:t>
                </a:r>
              </a:p>
            </p:txBody>
          </p:sp>
          <p:sp>
            <p:nvSpPr>
              <p:cNvPr id="32" name="テキスト ボックス 31"/>
              <p:cNvSpPr txBox="1"/>
              <p:nvPr/>
            </p:nvSpPr>
            <p:spPr>
              <a:xfrm>
                <a:off x="3184506" y="4889520"/>
                <a:ext cx="311304" cy="369332"/>
              </a:xfrm>
              <a:prstGeom prst="rect">
                <a:avLst/>
              </a:prstGeom>
              <a:noFill/>
            </p:spPr>
            <p:txBody>
              <a:bodyPr wrap="none" rtlCol="0">
                <a:spAutoFit/>
              </a:bodyPr>
              <a:lstStyle/>
              <a:p>
                <a:r>
                  <a:rPr lang="en-US" altLang="ja-JP" dirty="0" smtClean="0"/>
                  <a:t>2</a:t>
                </a:r>
                <a:endParaRPr kumimoji="1" lang="ja-JP" altLang="en-US" dirty="0"/>
              </a:p>
            </p:txBody>
          </p:sp>
          <p:sp>
            <p:nvSpPr>
              <p:cNvPr id="33" name="テキスト ボックス 32"/>
              <p:cNvSpPr txBox="1"/>
              <p:nvPr/>
            </p:nvSpPr>
            <p:spPr>
              <a:xfrm>
                <a:off x="6361137" y="4889520"/>
                <a:ext cx="311304" cy="369332"/>
              </a:xfrm>
              <a:prstGeom prst="rect">
                <a:avLst/>
              </a:prstGeom>
              <a:noFill/>
            </p:spPr>
            <p:txBody>
              <a:bodyPr wrap="none" rtlCol="0">
                <a:spAutoFit/>
              </a:bodyPr>
              <a:lstStyle/>
              <a:p>
                <a:r>
                  <a:rPr lang="en-US" altLang="ja-JP" dirty="0" smtClean="0"/>
                  <a:t>3</a:t>
                </a:r>
                <a:endParaRPr kumimoji="1" lang="ja-JP" altLang="en-US" dirty="0"/>
              </a:p>
            </p:txBody>
          </p:sp>
        </p:grpSp>
      </p:grpSp>
      <p:grpSp>
        <p:nvGrpSpPr>
          <p:cNvPr id="92" name="グループ化 91"/>
          <p:cNvGrpSpPr/>
          <p:nvPr/>
        </p:nvGrpSpPr>
        <p:grpSpPr>
          <a:xfrm>
            <a:off x="4279896" y="3079117"/>
            <a:ext cx="1040670" cy="807488"/>
            <a:chOff x="3988721" y="2406636"/>
            <a:chExt cx="1040670" cy="807488"/>
          </a:xfrm>
        </p:grpSpPr>
        <p:grpSp>
          <p:nvGrpSpPr>
            <p:cNvPr id="37" name="グループ化 547"/>
            <p:cNvGrpSpPr/>
            <p:nvPr/>
          </p:nvGrpSpPr>
          <p:grpSpPr>
            <a:xfrm>
              <a:off x="4423734" y="2406636"/>
              <a:ext cx="148266" cy="488143"/>
              <a:chOff x="5510241" y="1885908"/>
              <a:chExt cx="146806" cy="483342"/>
            </a:xfrm>
            <a:scene3d>
              <a:camera prst="orthographicFront">
                <a:rot lat="0" lon="0" rev="0"/>
              </a:camera>
              <a:lightRig rig="threePt" dir="t"/>
            </a:scene3d>
          </p:grpSpPr>
          <p:sp>
            <p:nvSpPr>
              <p:cNvPr id="38"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rgbClr val="0070C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9"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0"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1"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2"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3"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4"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5"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6"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rgbClr val="0070C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7"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8"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9"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50"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51"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52"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53"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54"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55"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56"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57"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58"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61"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rgbClr val="0070C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63"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64"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grpSp>
        <p:sp>
          <p:nvSpPr>
            <p:cNvPr id="91" name="テキスト ボックス 90"/>
            <p:cNvSpPr txBox="1"/>
            <p:nvPr/>
          </p:nvSpPr>
          <p:spPr>
            <a:xfrm>
              <a:off x="3988721" y="2844792"/>
              <a:ext cx="1040670" cy="369332"/>
            </a:xfrm>
            <a:prstGeom prst="rect">
              <a:avLst/>
            </a:prstGeom>
            <a:noFill/>
          </p:spPr>
          <p:txBody>
            <a:bodyPr wrap="none" rtlCol="0">
              <a:spAutoFit/>
            </a:bodyPr>
            <a:lstStyle/>
            <a:p>
              <a:r>
                <a:rPr lang="ja-JP" altLang="en-US" b="1" dirty="0" smtClean="0"/>
                <a:t>開発者</a:t>
              </a:r>
              <a:r>
                <a:rPr lang="en-US" altLang="ja-JP" b="1" dirty="0" smtClean="0"/>
                <a:t>A</a:t>
              </a:r>
            </a:p>
          </p:txBody>
        </p:sp>
      </p:grpSp>
      <p:grpSp>
        <p:nvGrpSpPr>
          <p:cNvPr id="94" name="グループ化 93"/>
          <p:cNvGrpSpPr/>
          <p:nvPr/>
        </p:nvGrpSpPr>
        <p:grpSpPr>
          <a:xfrm>
            <a:off x="5776929" y="2297097"/>
            <a:ext cx="1040670" cy="770975"/>
            <a:chOff x="5714195" y="2443149"/>
            <a:chExt cx="1040670" cy="770975"/>
          </a:xfrm>
        </p:grpSpPr>
        <p:grpSp>
          <p:nvGrpSpPr>
            <p:cNvPr id="66" name="グループ化 547"/>
            <p:cNvGrpSpPr/>
            <p:nvPr/>
          </p:nvGrpSpPr>
          <p:grpSpPr>
            <a:xfrm>
              <a:off x="6142059" y="2443149"/>
              <a:ext cx="144457" cy="475600"/>
              <a:chOff x="5510241" y="1885908"/>
              <a:chExt cx="146806" cy="483342"/>
            </a:xfrm>
            <a:scene3d>
              <a:camera prst="orthographicFront">
                <a:rot lat="0" lon="0" rev="0"/>
              </a:camera>
              <a:lightRig rig="threePt" dir="t"/>
            </a:scene3d>
          </p:grpSpPr>
          <p:sp>
            <p:nvSpPr>
              <p:cNvPr id="67"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accent2"/>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68"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69"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70"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71"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72"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73"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74"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75"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accent2"/>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76"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77"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78"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79"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80"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81"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82"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83"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84"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85"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86"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87"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88"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accent2"/>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89"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90"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grpSp>
        <p:sp>
          <p:nvSpPr>
            <p:cNvPr id="93" name="テキスト ボックス 92"/>
            <p:cNvSpPr txBox="1"/>
            <p:nvPr/>
          </p:nvSpPr>
          <p:spPr>
            <a:xfrm>
              <a:off x="5714195" y="2844792"/>
              <a:ext cx="1040670" cy="369332"/>
            </a:xfrm>
            <a:prstGeom prst="rect">
              <a:avLst/>
            </a:prstGeom>
            <a:noFill/>
          </p:spPr>
          <p:txBody>
            <a:bodyPr wrap="none" rtlCol="0">
              <a:spAutoFit/>
            </a:bodyPr>
            <a:lstStyle/>
            <a:p>
              <a:r>
                <a:rPr lang="ja-JP" altLang="en-US" b="1" dirty="0" smtClean="0"/>
                <a:t>開発者</a:t>
              </a:r>
              <a:r>
                <a:rPr lang="en-US" altLang="ja-JP" b="1" dirty="0" smtClean="0"/>
                <a:t>B</a:t>
              </a:r>
            </a:p>
          </p:txBody>
        </p:sp>
      </p:grpSp>
      <p:sp>
        <p:nvSpPr>
          <p:cNvPr id="95" name="フッター プレースホルダ 94"/>
          <p:cNvSpPr>
            <a:spLocks noGrp="1"/>
          </p:cNvSpPr>
          <p:nvPr>
            <p:ph type="ftr" sz="quarter" idx="11"/>
          </p:nvPr>
        </p:nvSpPr>
        <p:spPr/>
        <p:txBody>
          <a:bodyPr/>
          <a:lstStyle/>
          <a:p>
            <a:r>
              <a:rPr kumimoji="1" lang="ja-JP" altLang="en-US" smtClean="0"/>
              <a:t>分散開発における協調作業効率化のためのアウェアネス支援システム</a:t>
            </a:r>
            <a:endParaRPr kumimoji="1" lang="ja-JP" altLang="en-US" dirty="0"/>
          </a:p>
        </p:txBody>
      </p:sp>
      <p:sp>
        <p:nvSpPr>
          <p:cNvPr id="97" name="テキスト ボックス 96"/>
          <p:cNvSpPr txBox="1"/>
          <p:nvPr/>
        </p:nvSpPr>
        <p:spPr>
          <a:xfrm>
            <a:off x="219029" y="5984910"/>
            <a:ext cx="8705941" cy="523220"/>
          </a:xfrm>
          <a:prstGeom prst="rect">
            <a:avLst/>
          </a:prstGeom>
          <a:noFill/>
        </p:spPr>
        <p:txBody>
          <a:bodyPr wrap="square" rtlCol="0">
            <a:spAutoFit/>
          </a:bodyPr>
          <a:lstStyle/>
          <a:p>
            <a:r>
              <a:rPr lang="en-US" altLang="ja-JP" sz="1400" dirty="0" smtClean="0">
                <a:latin typeface="Verdana" pitchFamily="34" charset="0"/>
              </a:rPr>
              <a:t>[2] </a:t>
            </a:r>
            <a:r>
              <a:rPr lang="en-US" sz="1400" dirty="0" err="1" smtClean="0"/>
              <a:t>Milewski</a:t>
            </a:r>
            <a:r>
              <a:rPr lang="en-US" sz="1400" dirty="0" smtClean="0"/>
              <a:t> A.E, </a:t>
            </a:r>
            <a:r>
              <a:rPr lang="en-US" sz="1400" dirty="0" err="1" smtClean="0"/>
              <a:t>Tremaine</a:t>
            </a:r>
            <a:r>
              <a:rPr lang="en-US" sz="1400" dirty="0" smtClean="0"/>
              <a:t> M, Egan R, Zhang S, </a:t>
            </a:r>
            <a:r>
              <a:rPr lang="en-US" sz="1400" dirty="0" err="1" smtClean="0"/>
              <a:t>Kobler</a:t>
            </a:r>
            <a:r>
              <a:rPr lang="en-US" sz="1400" dirty="0" smtClean="0"/>
              <a:t> F, O'Sullivan P</a:t>
            </a:r>
            <a:r>
              <a:rPr lang="en-US" altLang="ja-JP" sz="1400" dirty="0" smtClean="0">
                <a:latin typeface="Verdana" pitchFamily="34" charset="0"/>
              </a:rPr>
              <a:t>, “</a:t>
            </a:r>
            <a:r>
              <a:rPr lang="en-US" altLang="ja-JP" sz="1400" dirty="0" smtClean="0"/>
              <a:t>Guidelines for Effective Bridging in Global Software Engineering</a:t>
            </a:r>
            <a:r>
              <a:rPr lang="en-US" altLang="ja-JP" sz="1400" dirty="0" smtClean="0">
                <a:latin typeface="Verdana" pitchFamily="34" charset="0"/>
              </a:rPr>
              <a:t>,”</a:t>
            </a:r>
            <a:r>
              <a:rPr lang="en-US" altLang="ja-JP" sz="1400" dirty="0" smtClean="0"/>
              <a:t> 2008 IEEE International Conference on Global Software Engineering pp.23-32</a:t>
            </a:r>
            <a:endParaRPr kumimoji="1" lang="ja-JP" altLang="en-US" sz="1400" dirty="0">
              <a:latin typeface="Verdan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57200" y="1128681"/>
            <a:ext cx="8229600" cy="4965768"/>
          </a:xfrm>
        </p:spPr>
        <p:txBody>
          <a:bodyPr>
            <a:normAutofit fontScale="92500"/>
          </a:bodyPr>
          <a:lstStyle/>
          <a:p>
            <a:r>
              <a:rPr kumimoji="1" lang="ja-JP" altLang="en-US" dirty="0" smtClean="0"/>
              <a:t>地理的距離</a:t>
            </a:r>
            <a:r>
              <a:rPr lang="ja-JP" altLang="en-US" dirty="0" smtClean="0"/>
              <a:t>，時間的距離</a:t>
            </a:r>
            <a:endParaRPr lang="en-US" altLang="ja-JP" dirty="0" smtClean="0"/>
          </a:p>
          <a:p>
            <a:pPr lvl="1"/>
            <a:r>
              <a:rPr lang="ja-JP" altLang="en-US" dirty="0" smtClean="0"/>
              <a:t>対面コミュニケーションの機会を減らすと共に，時間の重なりを減らし，協調作業に負担をかける</a:t>
            </a:r>
            <a:endParaRPr lang="en-US" altLang="ja-JP" dirty="0" smtClean="0"/>
          </a:p>
          <a:p>
            <a:pPr lvl="1"/>
            <a:endParaRPr lang="en-US" altLang="ja-JP" dirty="0" smtClean="0"/>
          </a:p>
          <a:p>
            <a:pPr lvl="1"/>
            <a:endParaRPr lang="en-US" altLang="ja-JP" dirty="0" smtClean="0"/>
          </a:p>
          <a:p>
            <a:pPr lvl="1"/>
            <a:endParaRPr lang="en-US" altLang="ja-JP" dirty="0" smtClean="0"/>
          </a:p>
          <a:p>
            <a:pPr lvl="1"/>
            <a:endParaRPr lang="en-US" altLang="ja-JP" dirty="0" smtClean="0"/>
          </a:p>
          <a:p>
            <a:pPr lvl="1"/>
            <a:endParaRPr lang="en-US" altLang="ja-JP" dirty="0" smtClean="0"/>
          </a:p>
          <a:p>
            <a:pPr lvl="8">
              <a:buNone/>
            </a:pPr>
            <a:endParaRPr lang="en-US" altLang="ja-JP" dirty="0" smtClean="0"/>
          </a:p>
          <a:p>
            <a:pPr lvl="4"/>
            <a:endParaRPr lang="en-US" altLang="ja-JP" dirty="0" smtClean="0"/>
          </a:p>
          <a:p>
            <a:r>
              <a:rPr lang="ja-JP" altLang="en-US" dirty="0" smtClean="0"/>
              <a:t>文化的距離（国や民族，組織的，宗教的な違い）</a:t>
            </a:r>
            <a:endParaRPr lang="en-US" altLang="ja-JP" dirty="0" smtClean="0"/>
          </a:p>
          <a:p>
            <a:pPr lvl="1"/>
            <a:r>
              <a:rPr lang="ja-JP" altLang="en-US" dirty="0" smtClean="0"/>
              <a:t>仕事に対する条件や行動の</a:t>
            </a:r>
            <a:r>
              <a:rPr lang="ja-JP" altLang="en-US" dirty="0" smtClean="0"/>
              <a:t>相違によって問題</a:t>
            </a:r>
            <a:r>
              <a:rPr lang="ja-JP" altLang="en-US" dirty="0" smtClean="0"/>
              <a:t>を発生</a:t>
            </a:r>
            <a:r>
              <a:rPr lang="ja-JP" altLang="en-US" dirty="0" smtClean="0"/>
              <a:t>させる</a:t>
            </a:r>
            <a:endParaRPr lang="en-US" altLang="ja-JP" dirty="0" smtClean="0"/>
          </a:p>
          <a:p>
            <a:endParaRPr lang="en-US" altLang="ja-JP" dirty="0"/>
          </a:p>
        </p:txBody>
      </p:sp>
      <p:sp>
        <p:nvSpPr>
          <p:cNvPr id="2" name="タイトル 1"/>
          <p:cNvSpPr>
            <a:spLocks noGrp="1"/>
          </p:cNvSpPr>
          <p:nvPr>
            <p:ph type="title"/>
          </p:nvPr>
        </p:nvSpPr>
        <p:spPr/>
        <p:txBody>
          <a:bodyPr/>
          <a:lstStyle/>
          <a:p>
            <a:r>
              <a:rPr lang="ja-JP" altLang="en-US" dirty="0" smtClean="0"/>
              <a:t>分散開発を阻害する三つの</a:t>
            </a:r>
            <a:r>
              <a:rPr kumimoji="1" lang="ja-JP" altLang="en-US" dirty="0" smtClean="0"/>
              <a:t>要因</a:t>
            </a:r>
            <a:r>
              <a:rPr kumimoji="1" lang="en-US" altLang="ja-JP" sz="1800" dirty="0" smtClean="0"/>
              <a:t>[2]</a:t>
            </a:r>
            <a:endParaRPr kumimoji="1" lang="ja-JP" altLang="en-US" dirty="0"/>
          </a:p>
        </p:txBody>
      </p:sp>
      <p:grpSp>
        <p:nvGrpSpPr>
          <p:cNvPr id="4" name="グループ化 11"/>
          <p:cNvGrpSpPr/>
          <p:nvPr/>
        </p:nvGrpSpPr>
        <p:grpSpPr>
          <a:xfrm>
            <a:off x="2344707" y="2370123"/>
            <a:ext cx="4454586" cy="2098734"/>
            <a:chOff x="2344707" y="2379633"/>
            <a:chExt cx="4454586" cy="2098734"/>
          </a:xfrm>
        </p:grpSpPr>
        <p:grpSp>
          <p:nvGrpSpPr>
            <p:cNvPr id="5" name="グループ化 10"/>
            <p:cNvGrpSpPr/>
            <p:nvPr/>
          </p:nvGrpSpPr>
          <p:grpSpPr>
            <a:xfrm>
              <a:off x="2344707" y="2379633"/>
              <a:ext cx="4454586" cy="2098734"/>
              <a:chOff x="2344707" y="2379633"/>
              <a:chExt cx="4454586" cy="2098734"/>
            </a:xfrm>
          </p:grpSpPr>
          <p:pic>
            <p:nvPicPr>
              <p:cNvPr id="21" name="Picture 9"/>
              <p:cNvPicPr>
                <a:picLocks noChangeAspect="1" noChangeArrowheads="1"/>
              </p:cNvPicPr>
              <p:nvPr/>
            </p:nvPicPr>
            <p:blipFill>
              <a:blip r:embed="rId3" cstate="print"/>
              <a:srcRect/>
              <a:stretch>
                <a:fillRect/>
              </a:stretch>
            </p:blipFill>
            <p:spPr bwMode="auto">
              <a:xfrm>
                <a:off x="2344707" y="2379633"/>
                <a:ext cx="4454586" cy="2098734"/>
              </a:xfrm>
              <a:prstGeom prst="rect">
                <a:avLst/>
              </a:prstGeom>
              <a:noFill/>
              <a:ln w="9525">
                <a:noFill/>
                <a:miter lim="800000"/>
                <a:headEnd/>
                <a:tailEnd/>
              </a:ln>
            </p:spPr>
          </p:pic>
          <p:cxnSp>
            <p:nvCxnSpPr>
              <p:cNvPr id="7" name="直線矢印コネクタ 6"/>
              <p:cNvCxnSpPr/>
              <p:nvPr/>
            </p:nvCxnSpPr>
            <p:spPr>
              <a:xfrm flipV="1">
                <a:off x="4851950" y="2548486"/>
                <a:ext cx="1314468" cy="766773"/>
              </a:xfrm>
              <a:prstGeom prst="straightConnector1">
                <a:avLst/>
              </a:prstGeom>
              <a:ln w="38100">
                <a:solidFill>
                  <a:srgbClr val="FF000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grpSp>
        <p:sp>
          <p:nvSpPr>
            <p:cNvPr id="17" name="テキスト ボックス 16"/>
            <p:cNvSpPr txBox="1"/>
            <p:nvPr/>
          </p:nvSpPr>
          <p:spPr>
            <a:xfrm>
              <a:off x="5253593" y="3130593"/>
              <a:ext cx="1346844" cy="369332"/>
            </a:xfrm>
            <a:prstGeom prst="rect">
              <a:avLst/>
            </a:prstGeom>
            <a:noFill/>
          </p:spPr>
          <p:txBody>
            <a:bodyPr wrap="none" rtlCol="0">
              <a:spAutoFit/>
            </a:bodyPr>
            <a:lstStyle/>
            <a:p>
              <a:r>
                <a:rPr lang="ja-JP" altLang="en-US" b="1" dirty="0" smtClean="0">
                  <a:solidFill>
                    <a:srgbClr val="FF0000"/>
                  </a:solidFill>
                  <a:latin typeface="ＭＳ Ｐゴシック" pitchFamily="50" charset="-128"/>
                  <a:ea typeface="ＭＳ Ｐゴシック" pitchFamily="50" charset="-128"/>
                </a:rPr>
                <a:t>地理</a:t>
              </a:r>
              <a:r>
                <a:rPr kumimoji="1" lang="ja-JP" altLang="en-US" b="1" dirty="0" smtClean="0">
                  <a:solidFill>
                    <a:srgbClr val="FF0000"/>
                  </a:solidFill>
                  <a:latin typeface="ＭＳ Ｐゴシック" pitchFamily="50" charset="-128"/>
                  <a:ea typeface="ＭＳ Ｐゴシック" pitchFamily="50" charset="-128"/>
                </a:rPr>
                <a:t>的距離</a:t>
              </a:r>
              <a:endParaRPr kumimoji="1" lang="ja-JP" altLang="en-US" b="1" dirty="0">
                <a:solidFill>
                  <a:srgbClr val="FF0000"/>
                </a:solidFill>
                <a:latin typeface="ＭＳ Ｐゴシック" pitchFamily="50" charset="-128"/>
                <a:ea typeface="ＭＳ Ｐゴシック" pitchFamily="50" charset="-128"/>
              </a:endParaRPr>
            </a:p>
          </p:txBody>
        </p:sp>
      </p:grpSp>
      <p:sp>
        <p:nvSpPr>
          <p:cNvPr id="35" name="日付プレースホルダ 34"/>
          <p:cNvSpPr>
            <a:spLocks noGrp="1"/>
          </p:cNvSpPr>
          <p:nvPr>
            <p:ph type="dt" sz="half" idx="10"/>
          </p:nvPr>
        </p:nvSpPr>
        <p:spPr/>
        <p:txBody>
          <a:bodyPr/>
          <a:lstStyle/>
          <a:p>
            <a:fld id="{B256BDCA-45A6-4F6F-93D6-90418A5C02C3}" type="datetime1">
              <a:rPr kumimoji="1" lang="ja-JP" altLang="en-US" smtClean="0"/>
              <a:t>2009/10/2</a:t>
            </a:fld>
            <a:endParaRPr kumimoji="1" lang="ja-JP" altLang="en-US" dirty="0"/>
          </a:p>
        </p:txBody>
      </p:sp>
      <p:sp>
        <p:nvSpPr>
          <p:cNvPr id="36" name="スライド番号プレースホルダ 35"/>
          <p:cNvSpPr>
            <a:spLocks noGrp="1"/>
          </p:cNvSpPr>
          <p:nvPr>
            <p:ph type="sldNum" sz="quarter" idx="12"/>
          </p:nvPr>
        </p:nvSpPr>
        <p:spPr/>
        <p:txBody>
          <a:bodyPr/>
          <a:lstStyle/>
          <a:p>
            <a:fld id="{738B7F78-B0DC-441A-9BC4-58A4303FB5A8}" type="slidenum">
              <a:rPr kumimoji="1" lang="ja-JP" altLang="en-US" smtClean="0"/>
              <a:pPr/>
              <a:t>3</a:t>
            </a:fld>
            <a:endParaRPr kumimoji="1" lang="ja-JP" altLang="en-US" dirty="0"/>
          </a:p>
        </p:txBody>
      </p:sp>
      <p:grpSp>
        <p:nvGrpSpPr>
          <p:cNvPr id="6" name="グループ化 61"/>
          <p:cNvGrpSpPr/>
          <p:nvPr/>
        </p:nvGrpSpPr>
        <p:grpSpPr>
          <a:xfrm>
            <a:off x="2344706" y="2370123"/>
            <a:ext cx="4454587" cy="2673853"/>
            <a:chOff x="2344707" y="2511973"/>
            <a:chExt cx="4454587" cy="2673853"/>
          </a:xfrm>
        </p:grpSpPr>
        <p:sp>
          <p:nvSpPr>
            <p:cNvPr id="26" name="テキスト ボックス 25"/>
            <p:cNvSpPr txBox="1"/>
            <p:nvPr/>
          </p:nvSpPr>
          <p:spPr>
            <a:xfrm>
              <a:off x="3182416" y="4816494"/>
              <a:ext cx="2813591" cy="369332"/>
            </a:xfrm>
            <a:prstGeom prst="rect">
              <a:avLst/>
            </a:prstGeom>
            <a:noFill/>
          </p:spPr>
          <p:txBody>
            <a:bodyPr wrap="none" rtlCol="0">
              <a:spAutoFit/>
            </a:bodyPr>
            <a:lstStyle/>
            <a:p>
              <a:r>
                <a:rPr kumimoji="1" lang="ja-JP" altLang="en-US" b="1" dirty="0" smtClean="0">
                  <a:solidFill>
                    <a:srgbClr val="FF0000"/>
                  </a:solidFill>
                </a:rPr>
                <a:t>時間的距離</a:t>
              </a:r>
              <a:r>
                <a:rPr kumimoji="1" lang="en-US" altLang="ja-JP" b="1" dirty="0" smtClean="0">
                  <a:solidFill>
                    <a:srgbClr val="FF0000"/>
                  </a:solidFill>
                </a:rPr>
                <a:t>(time zones)</a:t>
              </a:r>
            </a:p>
          </p:txBody>
        </p:sp>
        <p:grpSp>
          <p:nvGrpSpPr>
            <p:cNvPr id="8" name="グループ化 33"/>
            <p:cNvGrpSpPr/>
            <p:nvPr/>
          </p:nvGrpSpPr>
          <p:grpSpPr>
            <a:xfrm>
              <a:off x="2344707" y="2511973"/>
              <a:ext cx="4454587" cy="2414060"/>
              <a:chOff x="2344706" y="2844792"/>
              <a:chExt cx="4454587" cy="2414060"/>
            </a:xfrm>
          </p:grpSpPr>
          <p:sp>
            <p:nvSpPr>
              <p:cNvPr id="14" name="正方形/長方形 13"/>
              <p:cNvSpPr/>
              <p:nvPr/>
            </p:nvSpPr>
            <p:spPr>
              <a:xfrm>
                <a:off x="2344706" y="2844792"/>
                <a:ext cx="693747" cy="2117754"/>
              </a:xfrm>
              <a:prstGeom prst="rect">
                <a:avLst/>
              </a:prstGeom>
              <a:solidFill>
                <a:schemeClr val="bg2">
                  <a:lumMod val="25000"/>
                  <a:alpha val="50196"/>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正方形/長方形 17"/>
              <p:cNvSpPr/>
              <p:nvPr/>
            </p:nvSpPr>
            <p:spPr>
              <a:xfrm>
                <a:off x="3026433" y="2844792"/>
                <a:ext cx="620721" cy="2117754"/>
              </a:xfrm>
              <a:prstGeom prst="rect">
                <a:avLst/>
              </a:prstGeom>
              <a:solidFill>
                <a:schemeClr val="bg2">
                  <a:lumMod val="50000"/>
                  <a:alpha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正方形/長方形 18"/>
              <p:cNvSpPr/>
              <p:nvPr/>
            </p:nvSpPr>
            <p:spPr>
              <a:xfrm>
                <a:off x="3647154" y="2844792"/>
                <a:ext cx="620721" cy="2117754"/>
              </a:xfrm>
              <a:prstGeom prst="rect">
                <a:avLst/>
              </a:prstGeom>
              <a:solidFill>
                <a:schemeClr val="bg2">
                  <a:lumMod val="75000"/>
                  <a:alpha val="30196"/>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0" name="正方形/長方形 19"/>
              <p:cNvSpPr/>
              <p:nvPr/>
            </p:nvSpPr>
            <p:spPr>
              <a:xfrm>
                <a:off x="4267875" y="2844792"/>
                <a:ext cx="620721" cy="2117754"/>
              </a:xfrm>
              <a:prstGeom prst="rect">
                <a:avLst/>
              </a:prstGeom>
              <a:solidFill>
                <a:schemeClr val="bg2">
                  <a:lumMod val="90000"/>
                  <a:alpha val="2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23" name="正方形/長方形 22"/>
              <p:cNvSpPr/>
              <p:nvPr/>
            </p:nvSpPr>
            <p:spPr>
              <a:xfrm>
                <a:off x="6142059" y="2844792"/>
                <a:ext cx="657234" cy="2117754"/>
              </a:xfrm>
              <a:prstGeom prst="rect">
                <a:avLst/>
              </a:prstGeom>
              <a:solidFill>
                <a:schemeClr val="bg2">
                  <a:lumMod val="25000"/>
                  <a:alpha val="50196"/>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4" name="正方形/長方形 23"/>
              <p:cNvSpPr/>
              <p:nvPr/>
            </p:nvSpPr>
            <p:spPr>
              <a:xfrm>
                <a:off x="5509317" y="2844792"/>
                <a:ext cx="620721" cy="2117754"/>
              </a:xfrm>
              <a:prstGeom prst="rect">
                <a:avLst/>
              </a:prstGeom>
              <a:solidFill>
                <a:schemeClr val="bg2">
                  <a:lumMod val="50000"/>
                  <a:alpha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5" name="正方形/長方形 24"/>
              <p:cNvSpPr/>
              <p:nvPr/>
            </p:nvSpPr>
            <p:spPr>
              <a:xfrm>
                <a:off x="4888596" y="2844792"/>
                <a:ext cx="620721" cy="2117754"/>
              </a:xfrm>
              <a:prstGeom prst="rect">
                <a:avLst/>
              </a:prstGeom>
              <a:solidFill>
                <a:schemeClr val="bg2">
                  <a:lumMod val="75000"/>
                  <a:alpha val="30196"/>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7" name="テキスト ボックス 26"/>
              <p:cNvSpPr txBox="1"/>
              <p:nvPr/>
            </p:nvSpPr>
            <p:spPr>
              <a:xfrm>
                <a:off x="4416348" y="4889520"/>
                <a:ext cx="311304" cy="369332"/>
              </a:xfrm>
              <a:prstGeom prst="rect">
                <a:avLst/>
              </a:prstGeom>
              <a:noFill/>
            </p:spPr>
            <p:txBody>
              <a:bodyPr wrap="none" rtlCol="0">
                <a:spAutoFit/>
              </a:bodyPr>
              <a:lstStyle/>
              <a:p>
                <a:r>
                  <a:rPr kumimoji="1" lang="en-US" altLang="ja-JP" dirty="0" smtClean="0"/>
                  <a:t>0</a:t>
                </a:r>
                <a:endParaRPr kumimoji="1" lang="ja-JP" altLang="en-US" dirty="0"/>
              </a:p>
            </p:txBody>
          </p:sp>
          <p:sp>
            <p:nvSpPr>
              <p:cNvPr id="28" name="テキスト ボックス 27"/>
              <p:cNvSpPr txBox="1"/>
              <p:nvPr/>
            </p:nvSpPr>
            <p:spPr>
              <a:xfrm>
                <a:off x="5046669" y="4889520"/>
                <a:ext cx="311304" cy="369332"/>
              </a:xfrm>
              <a:prstGeom prst="rect">
                <a:avLst/>
              </a:prstGeom>
              <a:noFill/>
            </p:spPr>
            <p:txBody>
              <a:bodyPr wrap="none" rtlCol="0">
                <a:spAutoFit/>
              </a:bodyPr>
              <a:lstStyle/>
              <a:p>
                <a:r>
                  <a:rPr lang="en-US" altLang="ja-JP" dirty="0" smtClean="0"/>
                  <a:t>1</a:t>
                </a:r>
                <a:endParaRPr kumimoji="1" lang="ja-JP" altLang="en-US" dirty="0"/>
              </a:p>
            </p:txBody>
          </p:sp>
          <p:sp>
            <p:nvSpPr>
              <p:cNvPr id="29" name="テキスト ボックス 28"/>
              <p:cNvSpPr txBox="1"/>
              <p:nvPr/>
            </p:nvSpPr>
            <p:spPr>
              <a:xfrm>
                <a:off x="3768714" y="4889520"/>
                <a:ext cx="311304" cy="369332"/>
              </a:xfrm>
              <a:prstGeom prst="rect">
                <a:avLst/>
              </a:prstGeom>
              <a:noFill/>
            </p:spPr>
            <p:txBody>
              <a:bodyPr wrap="none" rtlCol="0">
                <a:spAutoFit/>
              </a:bodyPr>
              <a:lstStyle/>
              <a:p>
                <a:r>
                  <a:rPr lang="en-US" altLang="ja-JP" dirty="0" smtClean="0"/>
                  <a:t>1</a:t>
                </a:r>
                <a:endParaRPr kumimoji="1" lang="ja-JP" altLang="en-US" dirty="0"/>
              </a:p>
            </p:txBody>
          </p:sp>
          <p:sp>
            <p:nvSpPr>
              <p:cNvPr id="30" name="テキスト ボックス 29"/>
              <p:cNvSpPr txBox="1"/>
              <p:nvPr/>
            </p:nvSpPr>
            <p:spPr>
              <a:xfrm>
                <a:off x="5684703" y="4889520"/>
                <a:ext cx="311304" cy="369332"/>
              </a:xfrm>
              <a:prstGeom prst="rect">
                <a:avLst/>
              </a:prstGeom>
              <a:noFill/>
            </p:spPr>
            <p:txBody>
              <a:bodyPr wrap="none" rtlCol="0">
                <a:spAutoFit/>
              </a:bodyPr>
              <a:lstStyle/>
              <a:p>
                <a:r>
                  <a:rPr lang="en-US" altLang="ja-JP" dirty="0" smtClean="0"/>
                  <a:t>2</a:t>
                </a:r>
                <a:endParaRPr kumimoji="1" lang="ja-JP" altLang="en-US" dirty="0"/>
              </a:p>
            </p:txBody>
          </p:sp>
          <p:sp>
            <p:nvSpPr>
              <p:cNvPr id="31" name="テキスト ボックス 30"/>
              <p:cNvSpPr txBox="1"/>
              <p:nvPr/>
            </p:nvSpPr>
            <p:spPr>
              <a:xfrm>
                <a:off x="2527272" y="4889520"/>
                <a:ext cx="311304" cy="369332"/>
              </a:xfrm>
              <a:prstGeom prst="rect">
                <a:avLst/>
              </a:prstGeom>
              <a:noFill/>
            </p:spPr>
            <p:txBody>
              <a:bodyPr wrap="none" rtlCol="0">
                <a:spAutoFit/>
              </a:bodyPr>
              <a:lstStyle/>
              <a:p>
                <a:r>
                  <a:rPr lang="en-US" altLang="ja-JP" dirty="0" smtClean="0"/>
                  <a:t>3</a:t>
                </a:r>
              </a:p>
            </p:txBody>
          </p:sp>
          <p:sp>
            <p:nvSpPr>
              <p:cNvPr id="32" name="テキスト ボックス 31"/>
              <p:cNvSpPr txBox="1"/>
              <p:nvPr/>
            </p:nvSpPr>
            <p:spPr>
              <a:xfrm>
                <a:off x="3184506" y="4889520"/>
                <a:ext cx="311304" cy="369332"/>
              </a:xfrm>
              <a:prstGeom prst="rect">
                <a:avLst/>
              </a:prstGeom>
              <a:noFill/>
            </p:spPr>
            <p:txBody>
              <a:bodyPr wrap="none" rtlCol="0">
                <a:spAutoFit/>
              </a:bodyPr>
              <a:lstStyle/>
              <a:p>
                <a:r>
                  <a:rPr lang="en-US" altLang="ja-JP" dirty="0" smtClean="0"/>
                  <a:t>2</a:t>
                </a:r>
                <a:endParaRPr kumimoji="1" lang="ja-JP" altLang="en-US" dirty="0"/>
              </a:p>
            </p:txBody>
          </p:sp>
          <p:sp>
            <p:nvSpPr>
              <p:cNvPr id="33" name="テキスト ボックス 32"/>
              <p:cNvSpPr txBox="1"/>
              <p:nvPr/>
            </p:nvSpPr>
            <p:spPr>
              <a:xfrm>
                <a:off x="6361137" y="4889520"/>
                <a:ext cx="311304" cy="369332"/>
              </a:xfrm>
              <a:prstGeom prst="rect">
                <a:avLst/>
              </a:prstGeom>
              <a:noFill/>
            </p:spPr>
            <p:txBody>
              <a:bodyPr wrap="none" rtlCol="0">
                <a:spAutoFit/>
              </a:bodyPr>
              <a:lstStyle/>
              <a:p>
                <a:r>
                  <a:rPr lang="en-US" altLang="ja-JP" dirty="0" smtClean="0"/>
                  <a:t>3</a:t>
                </a:r>
                <a:endParaRPr kumimoji="1" lang="ja-JP" altLang="en-US" dirty="0"/>
              </a:p>
            </p:txBody>
          </p:sp>
        </p:grpSp>
      </p:grpSp>
      <p:grpSp>
        <p:nvGrpSpPr>
          <p:cNvPr id="9" name="グループ化 91"/>
          <p:cNvGrpSpPr/>
          <p:nvPr/>
        </p:nvGrpSpPr>
        <p:grpSpPr>
          <a:xfrm>
            <a:off x="4279896" y="3079117"/>
            <a:ext cx="1040670" cy="807488"/>
            <a:chOff x="3988721" y="2406636"/>
            <a:chExt cx="1040670" cy="807488"/>
          </a:xfrm>
        </p:grpSpPr>
        <p:grpSp>
          <p:nvGrpSpPr>
            <p:cNvPr id="10" name="グループ化 547"/>
            <p:cNvGrpSpPr/>
            <p:nvPr/>
          </p:nvGrpSpPr>
          <p:grpSpPr>
            <a:xfrm>
              <a:off x="4423734" y="2406636"/>
              <a:ext cx="148266" cy="488143"/>
              <a:chOff x="5510241" y="1885908"/>
              <a:chExt cx="146806" cy="483342"/>
            </a:xfrm>
            <a:scene3d>
              <a:camera prst="orthographicFront">
                <a:rot lat="0" lon="0" rev="0"/>
              </a:camera>
              <a:lightRig rig="threePt" dir="t"/>
            </a:scene3d>
          </p:grpSpPr>
          <p:sp>
            <p:nvSpPr>
              <p:cNvPr id="38"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rgbClr val="0070C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9"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0"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1"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2"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3"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4"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5"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6"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rgbClr val="0070C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7"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8"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9"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50"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51"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52"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53"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54"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55"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56"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57"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58"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61"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rgbClr val="0070C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63"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64"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grpSp>
        <p:sp>
          <p:nvSpPr>
            <p:cNvPr id="91" name="テキスト ボックス 90"/>
            <p:cNvSpPr txBox="1"/>
            <p:nvPr/>
          </p:nvSpPr>
          <p:spPr>
            <a:xfrm>
              <a:off x="3988721" y="2844792"/>
              <a:ext cx="1040670" cy="369332"/>
            </a:xfrm>
            <a:prstGeom prst="rect">
              <a:avLst/>
            </a:prstGeom>
            <a:noFill/>
          </p:spPr>
          <p:txBody>
            <a:bodyPr wrap="none" rtlCol="0">
              <a:spAutoFit/>
            </a:bodyPr>
            <a:lstStyle/>
            <a:p>
              <a:r>
                <a:rPr lang="ja-JP" altLang="en-US" b="1" dirty="0" smtClean="0"/>
                <a:t>開発者</a:t>
              </a:r>
              <a:r>
                <a:rPr lang="en-US" altLang="ja-JP" b="1" dirty="0" smtClean="0"/>
                <a:t>A</a:t>
              </a:r>
            </a:p>
          </p:txBody>
        </p:sp>
      </p:grpSp>
      <p:grpSp>
        <p:nvGrpSpPr>
          <p:cNvPr id="11" name="グループ化 93"/>
          <p:cNvGrpSpPr/>
          <p:nvPr/>
        </p:nvGrpSpPr>
        <p:grpSpPr>
          <a:xfrm>
            <a:off x="5776929" y="2297097"/>
            <a:ext cx="1040670" cy="770975"/>
            <a:chOff x="5714195" y="2443149"/>
            <a:chExt cx="1040670" cy="770975"/>
          </a:xfrm>
        </p:grpSpPr>
        <p:grpSp>
          <p:nvGrpSpPr>
            <p:cNvPr id="12" name="グループ化 547"/>
            <p:cNvGrpSpPr/>
            <p:nvPr/>
          </p:nvGrpSpPr>
          <p:grpSpPr>
            <a:xfrm>
              <a:off x="6142059" y="2443149"/>
              <a:ext cx="144457" cy="475600"/>
              <a:chOff x="5510241" y="1885908"/>
              <a:chExt cx="146806" cy="483342"/>
            </a:xfrm>
            <a:scene3d>
              <a:camera prst="orthographicFront">
                <a:rot lat="0" lon="0" rev="0"/>
              </a:camera>
              <a:lightRig rig="threePt" dir="t"/>
            </a:scene3d>
          </p:grpSpPr>
          <p:sp>
            <p:nvSpPr>
              <p:cNvPr id="67"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accent2"/>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68"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69"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70"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71"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72"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73"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74"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75"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accent2"/>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76"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77"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78"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79"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80"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81"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82"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83"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84"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85"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86"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87"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88"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accent2"/>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89"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90"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grpSp>
        <p:sp>
          <p:nvSpPr>
            <p:cNvPr id="93" name="テキスト ボックス 92"/>
            <p:cNvSpPr txBox="1"/>
            <p:nvPr/>
          </p:nvSpPr>
          <p:spPr>
            <a:xfrm>
              <a:off x="5714195" y="2844792"/>
              <a:ext cx="1040670" cy="369332"/>
            </a:xfrm>
            <a:prstGeom prst="rect">
              <a:avLst/>
            </a:prstGeom>
            <a:noFill/>
          </p:spPr>
          <p:txBody>
            <a:bodyPr wrap="none" rtlCol="0">
              <a:spAutoFit/>
            </a:bodyPr>
            <a:lstStyle/>
            <a:p>
              <a:r>
                <a:rPr lang="ja-JP" altLang="en-US" b="1" dirty="0" smtClean="0"/>
                <a:t>開発者</a:t>
              </a:r>
              <a:r>
                <a:rPr lang="en-US" altLang="ja-JP" b="1" dirty="0" smtClean="0"/>
                <a:t>B</a:t>
              </a:r>
            </a:p>
          </p:txBody>
        </p:sp>
      </p:grpSp>
      <p:sp>
        <p:nvSpPr>
          <p:cNvPr id="95" name="フッター プレースホルダ 94"/>
          <p:cNvSpPr>
            <a:spLocks noGrp="1"/>
          </p:cNvSpPr>
          <p:nvPr>
            <p:ph type="ftr" sz="quarter" idx="11"/>
          </p:nvPr>
        </p:nvSpPr>
        <p:spPr/>
        <p:txBody>
          <a:bodyPr/>
          <a:lstStyle/>
          <a:p>
            <a:r>
              <a:rPr kumimoji="1" lang="ja-JP" altLang="en-US" smtClean="0"/>
              <a:t>分散開発における協調作業効率化のためのアウェアネス支援システム</a:t>
            </a:r>
            <a:endParaRPr kumimoji="1" lang="ja-JP" altLang="en-US" dirty="0"/>
          </a:p>
        </p:txBody>
      </p:sp>
      <p:sp>
        <p:nvSpPr>
          <p:cNvPr id="97" name="テキスト ボックス 96"/>
          <p:cNvSpPr txBox="1"/>
          <p:nvPr/>
        </p:nvSpPr>
        <p:spPr>
          <a:xfrm>
            <a:off x="219029" y="5984910"/>
            <a:ext cx="8705941" cy="523220"/>
          </a:xfrm>
          <a:prstGeom prst="rect">
            <a:avLst/>
          </a:prstGeom>
          <a:noFill/>
        </p:spPr>
        <p:txBody>
          <a:bodyPr wrap="square" rtlCol="0">
            <a:spAutoFit/>
          </a:bodyPr>
          <a:lstStyle/>
          <a:p>
            <a:r>
              <a:rPr lang="en-US" altLang="ja-JP" sz="1400" dirty="0" smtClean="0">
                <a:latin typeface="Verdana" pitchFamily="34" charset="0"/>
              </a:rPr>
              <a:t>[2] </a:t>
            </a:r>
            <a:r>
              <a:rPr lang="en-US" sz="1400" dirty="0" err="1" smtClean="0"/>
              <a:t>Milewski</a:t>
            </a:r>
            <a:r>
              <a:rPr lang="en-US" sz="1400" dirty="0" smtClean="0"/>
              <a:t> A.E, </a:t>
            </a:r>
            <a:r>
              <a:rPr lang="en-US" sz="1400" dirty="0" err="1" smtClean="0"/>
              <a:t>Tremaine</a:t>
            </a:r>
            <a:r>
              <a:rPr lang="en-US" sz="1400" dirty="0" smtClean="0"/>
              <a:t> M, Egan R, Zhang S, </a:t>
            </a:r>
            <a:r>
              <a:rPr lang="en-US" sz="1400" dirty="0" err="1" smtClean="0"/>
              <a:t>Kobler</a:t>
            </a:r>
            <a:r>
              <a:rPr lang="en-US" sz="1400" dirty="0" smtClean="0"/>
              <a:t> F, O'Sullivan P</a:t>
            </a:r>
            <a:r>
              <a:rPr lang="en-US" altLang="ja-JP" sz="1400" dirty="0" smtClean="0">
                <a:latin typeface="Verdana" pitchFamily="34" charset="0"/>
              </a:rPr>
              <a:t>, “</a:t>
            </a:r>
            <a:r>
              <a:rPr lang="en-US" altLang="ja-JP" sz="1400" dirty="0" smtClean="0"/>
              <a:t>Guidelines for Effective Bridging in Global Software Engineering</a:t>
            </a:r>
            <a:r>
              <a:rPr lang="en-US" altLang="ja-JP" sz="1400" dirty="0" smtClean="0">
                <a:latin typeface="Verdana" pitchFamily="34" charset="0"/>
              </a:rPr>
              <a:t>,”</a:t>
            </a:r>
            <a:r>
              <a:rPr lang="en-US" altLang="ja-JP" sz="1400" dirty="0" smtClean="0"/>
              <a:t> 2008 IEEE International Conference on Global Software Engineering pp.23-32</a:t>
            </a:r>
            <a:endParaRPr kumimoji="1" lang="ja-JP" altLang="en-US" sz="1400" dirty="0">
              <a:latin typeface="Verdana" pitchFamily="34" charset="0"/>
            </a:endParaRPr>
          </a:p>
        </p:txBody>
      </p:sp>
      <p:sp>
        <p:nvSpPr>
          <p:cNvPr id="92" name="正方形/長方形 91"/>
          <p:cNvSpPr/>
          <p:nvPr/>
        </p:nvSpPr>
        <p:spPr>
          <a:xfrm>
            <a:off x="318235" y="1128681"/>
            <a:ext cx="8507529" cy="387037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目的とアプローチ</a:t>
            </a:r>
            <a:endParaRPr lang="ja-JP" altLang="en-US" dirty="0"/>
          </a:p>
        </p:txBody>
      </p:sp>
      <p:sp>
        <p:nvSpPr>
          <p:cNvPr id="3" name="コンテンツ プレースホルダ 2"/>
          <p:cNvSpPr>
            <a:spLocks noGrp="1"/>
          </p:cNvSpPr>
          <p:nvPr>
            <p:ph idx="1"/>
          </p:nvPr>
        </p:nvSpPr>
        <p:spPr/>
        <p:txBody>
          <a:bodyPr/>
          <a:lstStyle/>
          <a:p>
            <a:r>
              <a:rPr lang="ja-JP" altLang="en-US" dirty="0" smtClean="0"/>
              <a:t>目的</a:t>
            </a:r>
            <a:endParaRPr lang="en-US" altLang="ja-JP" dirty="0" smtClean="0"/>
          </a:p>
          <a:p>
            <a:pPr lvl="1"/>
            <a:r>
              <a:rPr lang="ja-JP" altLang="en-US" dirty="0" smtClean="0"/>
              <a:t>分散開発における地理的距離・時間的距離に起因する問題を軽減させること</a:t>
            </a:r>
            <a:endParaRPr lang="en-US" altLang="ja-JP" dirty="0" smtClean="0"/>
          </a:p>
          <a:p>
            <a:pPr lvl="2"/>
            <a:r>
              <a:rPr lang="ja-JP" altLang="en-US" dirty="0" smtClean="0"/>
              <a:t>開発者の協調作業に必要となるコミュニケーションの支援</a:t>
            </a:r>
            <a:endParaRPr lang="en-US" altLang="ja-JP" dirty="0" smtClean="0"/>
          </a:p>
          <a:p>
            <a:pPr lvl="1"/>
            <a:endParaRPr lang="en-US" altLang="ja-JP" dirty="0" smtClean="0"/>
          </a:p>
          <a:p>
            <a:r>
              <a:rPr lang="ja-JP" altLang="en-US" dirty="0" smtClean="0"/>
              <a:t>アプローチ</a:t>
            </a:r>
            <a:endParaRPr lang="en-US" altLang="ja-JP" dirty="0" smtClean="0"/>
          </a:p>
          <a:p>
            <a:pPr lvl="1"/>
            <a:r>
              <a:rPr lang="ja-JP" altLang="en-US" dirty="0" smtClean="0"/>
              <a:t>個々人の活動時間や専門性などを可視化・共有するための手法を構築</a:t>
            </a:r>
            <a:r>
              <a:rPr lang="ja-JP" altLang="en-US" dirty="0" smtClean="0"/>
              <a:t>し、アウェアネス支援システムを作製する</a:t>
            </a:r>
            <a:endParaRPr lang="en-US" altLang="ja-JP" dirty="0" smtClean="0"/>
          </a:p>
          <a:p>
            <a:pPr lvl="2"/>
            <a:r>
              <a:rPr lang="ja-JP" altLang="en-US" dirty="0" smtClean="0"/>
              <a:t>地理的距離・時間的距離に起因するコミュニケーションの問題を整理する</a:t>
            </a:r>
            <a:endParaRPr lang="en-US" altLang="ja-JP" dirty="0" smtClean="0"/>
          </a:p>
        </p:txBody>
      </p:sp>
      <p:sp>
        <p:nvSpPr>
          <p:cNvPr id="4" name="日付プレースホルダ 3"/>
          <p:cNvSpPr>
            <a:spLocks noGrp="1"/>
          </p:cNvSpPr>
          <p:nvPr>
            <p:ph type="dt" sz="half" idx="10"/>
          </p:nvPr>
        </p:nvSpPr>
        <p:spPr/>
        <p:txBody>
          <a:bodyPr/>
          <a:lstStyle/>
          <a:p>
            <a:fld id="{079D3DF6-B563-419C-B896-B485ACFB1F6C}" type="datetime1">
              <a:rPr lang="ja-JP" altLang="en-US" smtClean="0"/>
              <a:t>2009/10/2</a:t>
            </a:fld>
            <a:endParaRPr lang="ja-JP" altLang="en-US"/>
          </a:p>
        </p:txBody>
      </p:sp>
      <p:sp>
        <p:nvSpPr>
          <p:cNvPr id="6" name="フッター プレースホルダ 5"/>
          <p:cNvSpPr>
            <a:spLocks noGrp="1"/>
          </p:cNvSpPr>
          <p:nvPr>
            <p:ph type="ftr" sz="quarter" idx="11"/>
          </p:nvPr>
        </p:nvSpPr>
        <p:spPr/>
        <p:txBody>
          <a:bodyPr/>
          <a:lstStyle/>
          <a:p>
            <a:r>
              <a:rPr lang="ja-JP" altLang="en-US" smtClean="0"/>
              <a:t>分散開発における協調作業効率化のためのアウェアネス支援システム</a:t>
            </a:r>
            <a:endParaRPr lang="ja-JP" altLang="en-US"/>
          </a:p>
        </p:txBody>
      </p:sp>
      <p:sp>
        <p:nvSpPr>
          <p:cNvPr id="5" name="スライド番号プレースホルダ 4"/>
          <p:cNvSpPr>
            <a:spLocks noGrp="1"/>
          </p:cNvSpPr>
          <p:nvPr>
            <p:ph type="sldNum" sz="quarter" idx="12"/>
          </p:nvPr>
        </p:nvSpPr>
        <p:spPr/>
        <p:txBody>
          <a:bodyPr/>
          <a:lstStyle/>
          <a:p>
            <a:fld id="{738B7F78-B0DC-441A-9BC4-58A4303FB5A8}" type="slidenum">
              <a:rPr lang="ja-JP" altLang="en-US" smtClean="0"/>
              <a:pPr/>
              <a:t>4</a:t>
            </a:fld>
            <a:endParaRPr lang="ja-JP" alt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アウェアネス支援</a:t>
            </a:r>
            <a:endParaRPr kumimoji="1" lang="ja-JP" altLang="en-US" dirty="0"/>
          </a:p>
        </p:txBody>
      </p:sp>
      <p:sp>
        <p:nvSpPr>
          <p:cNvPr id="3" name="コンテンツ プレースホルダ 2"/>
          <p:cNvSpPr>
            <a:spLocks noGrp="1"/>
          </p:cNvSpPr>
          <p:nvPr>
            <p:ph idx="1"/>
          </p:nvPr>
        </p:nvSpPr>
        <p:spPr/>
        <p:txBody>
          <a:bodyPr>
            <a:normAutofit/>
          </a:bodyPr>
          <a:lstStyle/>
          <a:p>
            <a:r>
              <a:rPr lang="ja-JP" altLang="en-US" dirty="0" smtClean="0"/>
              <a:t>他者の状態，行動，活動などを，地理的・時間的に異なる場に存在する人々が共有できるようにする支援技術の総称</a:t>
            </a:r>
            <a:endParaRPr lang="en-US" altLang="ja-JP" dirty="0" smtClean="0"/>
          </a:p>
          <a:p>
            <a:endParaRPr lang="en-US" altLang="ja-JP" dirty="0" smtClean="0"/>
          </a:p>
          <a:p>
            <a:endParaRPr lang="en-US" altLang="ja-JP" dirty="0" smtClean="0"/>
          </a:p>
          <a:p>
            <a:endParaRPr lang="en-US" altLang="ja-JP" dirty="0" smtClean="0"/>
          </a:p>
          <a:p>
            <a:pPr lvl="1"/>
            <a:endParaRPr lang="en-US" altLang="ja-JP" dirty="0" smtClean="0"/>
          </a:p>
          <a:p>
            <a:pPr lvl="1"/>
            <a:endParaRPr lang="en-US" altLang="ja-JP" dirty="0" smtClean="0"/>
          </a:p>
          <a:p>
            <a:pPr lvl="1"/>
            <a:endParaRPr lang="en-US" altLang="ja-JP" dirty="0" smtClean="0"/>
          </a:p>
          <a:p>
            <a:pPr lvl="1"/>
            <a:endParaRPr lang="en-US" altLang="ja-JP" dirty="0" smtClean="0"/>
          </a:p>
          <a:p>
            <a:pPr lvl="1"/>
            <a:endParaRPr lang="en-US" altLang="ja-JP" dirty="0" smtClean="0"/>
          </a:p>
          <a:p>
            <a:pPr lvl="1"/>
            <a:endParaRPr lang="en-US" altLang="ja-JP" dirty="0" smtClean="0"/>
          </a:p>
        </p:txBody>
      </p:sp>
      <p:cxnSp>
        <p:nvCxnSpPr>
          <p:cNvPr id="231" name="直線コネクタ 230"/>
          <p:cNvCxnSpPr>
            <a:endCxn id="394" idx="0"/>
          </p:cNvCxnSpPr>
          <p:nvPr/>
        </p:nvCxnSpPr>
        <p:spPr>
          <a:xfrm rot="5400000">
            <a:off x="3023462" y="4650454"/>
            <a:ext cx="3097870" cy="7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94" name="テキスト ボックス 393"/>
          <p:cNvSpPr txBox="1"/>
          <p:nvPr/>
        </p:nvSpPr>
        <p:spPr>
          <a:xfrm>
            <a:off x="975469" y="6199786"/>
            <a:ext cx="7193061" cy="369332"/>
          </a:xfrm>
          <a:prstGeom prst="rect">
            <a:avLst/>
          </a:prstGeom>
          <a:noFill/>
        </p:spPr>
        <p:txBody>
          <a:bodyPr wrap="square" rtlCol="0">
            <a:spAutoFit/>
          </a:bodyPr>
          <a:lstStyle/>
          <a:p>
            <a:pPr marL="0" lvl="1" algn="ctr"/>
            <a:r>
              <a:rPr lang="en-US" altLang="ja-JP" b="1" dirty="0" smtClean="0"/>
              <a:t>Instant Messenger</a:t>
            </a:r>
            <a:r>
              <a:rPr lang="ja-JP" altLang="en-US" b="1" dirty="0" smtClean="0"/>
              <a:t>の例</a:t>
            </a:r>
            <a:endParaRPr kumimoji="1" lang="ja-JP" altLang="en-US" b="1" dirty="0"/>
          </a:p>
        </p:txBody>
      </p:sp>
      <p:sp>
        <p:nvSpPr>
          <p:cNvPr id="93" name="日付プレースホルダ 92"/>
          <p:cNvSpPr>
            <a:spLocks noGrp="1"/>
          </p:cNvSpPr>
          <p:nvPr>
            <p:ph type="dt" sz="half" idx="10"/>
          </p:nvPr>
        </p:nvSpPr>
        <p:spPr/>
        <p:txBody>
          <a:bodyPr/>
          <a:lstStyle/>
          <a:p>
            <a:fld id="{8385F6B9-7F27-44D1-B414-2F6F73A26848}" type="datetime1">
              <a:rPr kumimoji="1" lang="ja-JP" altLang="en-US" smtClean="0"/>
              <a:t>2009/10/2</a:t>
            </a:fld>
            <a:endParaRPr kumimoji="1" lang="ja-JP" altLang="en-US" dirty="0"/>
          </a:p>
        </p:txBody>
      </p:sp>
      <p:sp>
        <p:nvSpPr>
          <p:cNvPr id="94" name="スライド番号プレースホルダ 93"/>
          <p:cNvSpPr>
            <a:spLocks noGrp="1"/>
          </p:cNvSpPr>
          <p:nvPr>
            <p:ph type="sldNum" sz="quarter" idx="12"/>
          </p:nvPr>
        </p:nvSpPr>
        <p:spPr/>
        <p:txBody>
          <a:bodyPr/>
          <a:lstStyle/>
          <a:p>
            <a:fld id="{738B7F78-B0DC-441A-9BC4-58A4303FB5A8}" type="slidenum">
              <a:rPr kumimoji="1" lang="ja-JP" altLang="en-US" smtClean="0"/>
              <a:pPr/>
              <a:t>5</a:t>
            </a:fld>
            <a:endParaRPr kumimoji="1" lang="ja-JP" altLang="en-US"/>
          </a:p>
        </p:txBody>
      </p:sp>
      <p:grpSp>
        <p:nvGrpSpPr>
          <p:cNvPr id="132" name="グループ化 131"/>
          <p:cNvGrpSpPr/>
          <p:nvPr/>
        </p:nvGrpSpPr>
        <p:grpSpPr>
          <a:xfrm>
            <a:off x="232986" y="2919351"/>
            <a:ext cx="4412040" cy="3357663"/>
            <a:chOff x="4681539" y="2919351"/>
            <a:chExt cx="4412040" cy="3357663"/>
          </a:xfrm>
        </p:grpSpPr>
        <p:grpSp>
          <p:nvGrpSpPr>
            <p:cNvPr id="390" name="グループ化 389"/>
            <p:cNvGrpSpPr/>
            <p:nvPr/>
          </p:nvGrpSpPr>
          <p:grpSpPr>
            <a:xfrm>
              <a:off x="4754565" y="3429000"/>
              <a:ext cx="1898676" cy="1157540"/>
              <a:chOff x="4718052" y="2808279"/>
              <a:chExt cx="1387494" cy="730260"/>
            </a:xfrm>
          </p:grpSpPr>
          <p:sp>
            <p:nvSpPr>
              <p:cNvPr id="381" name="角丸四角形吹き出し 380"/>
              <p:cNvSpPr/>
              <p:nvPr/>
            </p:nvSpPr>
            <p:spPr>
              <a:xfrm>
                <a:off x="4754565" y="2808279"/>
                <a:ext cx="1350981" cy="730260"/>
              </a:xfrm>
              <a:prstGeom prst="wedgeRoundRectCallout">
                <a:avLst>
                  <a:gd name="adj1" fmla="val 11897"/>
                  <a:gd name="adj2" fmla="val 64380"/>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700" dirty="0">
                  <a:solidFill>
                    <a:schemeClr val="tx1"/>
                  </a:solidFill>
                </a:endParaRPr>
              </a:p>
            </p:txBody>
          </p:sp>
          <p:sp>
            <p:nvSpPr>
              <p:cNvPr id="382" name="テキスト ボックス 381"/>
              <p:cNvSpPr txBox="1"/>
              <p:nvPr/>
            </p:nvSpPr>
            <p:spPr>
              <a:xfrm>
                <a:off x="4718052" y="2844792"/>
                <a:ext cx="1350981" cy="524253"/>
              </a:xfrm>
              <a:prstGeom prst="rect">
                <a:avLst/>
              </a:prstGeom>
              <a:noFill/>
            </p:spPr>
            <p:txBody>
              <a:bodyPr wrap="square" rtlCol="0">
                <a:spAutoFit/>
              </a:bodyPr>
              <a:lstStyle/>
              <a:p>
                <a:r>
                  <a:rPr lang="ja-JP" altLang="en-US" sz="1600" dirty="0" smtClean="0">
                    <a:latin typeface="ＭＳ Ｐゴシック" pitchFamily="50" charset="-128"/>
                    <a:ea typeface="ＭＳ Ｐゴシック" pitchFamily="50" charset="-128"/>
                  </a:rPr>
                  <a:t>誰に話しかけることができるのかな？</a:t>
                </a:r>
                <a:r>
                  <a:rPr kumimoji="1" lang="ja-JP" altLang="en-US" sz="1600" dirty="0" smtClean="0">
                    <a:latin typeface="ＭＳ Ｐゴシック" pitchFamily="50" charset="-128"/>
                    <a:ea typeface="ＭＳ Ｐゴシック" pitchFamily="50" charset="-128"/>
                  </a:rPr>
                  <a:t>困ったぞ</a:t>
                </a:r>
                <a:r>
                  <a:rPr lang="ja-JP" altLang="en-US" sz="1600" dirty="0" smtClean="0">
                    <a:latin typeface="ＭＳ Ｐゴシック" pitchFamily="50" charset="-128"/>
                    <a:ea typeface="ＭＳ Ｐゴシック" pitchFamily="50" charset="-128"/>
                  </a:rPr>
                  <a:t>・・・。</a:t>
                </a:r>
                <a:endParaRPr kumimoji="1" lang="en-US" altLang="ja-JP" sz="1600" dirty="0" smtClean="0">
                  <a:latin typeface="ＭＳ Ｐゴシック" pitchFamily="50" charset="-128"/>
                  <a:ea typeface="ＭＳ Ｐゴシック" pitchFamily="50" charset="-128"/>
                </a:endParaRPr>
              </a:p>
            </p:txBody>
          </p:sp>
        </p:grpSp>
        <p:sp>
          <p:nvSpPr>
            <p:cNvPr id="393" name="テキスト ボックス 392"/>
            <p:cNvSpPr txBox="1"/>
            <p:nvPr/>
          </p:nvSpPr>
          <p:spPr>
            <a:xfrm>
              <a:off x="4681539" y="2919351"/>
              <a:ext cx="4198995" cy="40011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kumimoji="1" lang="ja-JP" altLang="en-US" sz="2000" dirty="0" smtClean="0">
                  <a:latin typeface="ＭＳ Ｐゴシック" pitchFamily="50" charset="-128"/>
                  <a:ea typeface="ＭＳ Ｐゴシック" pitchFamily="50" charset="-128"/>
                </a:rPr>
                <a:t>アウェアネス支援</a:t>
              </a:r>
              <a:r>
                <a:rPr lang="ja-JP" altLang="en-US" sz="2000" dirty="0" smtClean="0">
                  <a:latin typeface="ＭＳ Ｐゴシック" pitchFamily="50" charset="-128"/>
                  <a:ea typeface="ＭＳ Ｐゴシック" pitchFamily="50" charset="-128"/>
                </a:rPr>
                <a:t>なし</a:t>
              </a:r>
              <a:endParaRPr kumimoji="1" lang="en-US" altLang="ja-JP" sz="2000" dirty="0" smtClean="0">
                <a:latin typeface="ＭＳ Ｐゴシック" pitchFamily="50" charset="-128"/>
                <a:ea typeface="ＭＳ Ｐゴシック" pitchFamily="50" charset="-128"/>
              </a:endParaRPr>
            </a:p>
          </p:txBody>
        </p:sp>
        <p:grpSp>
          <p:nvGrpSpPr>
            <p:cNvPr id="95" name="グループ化 547"/>
            <p:cNvGrpSpPr/>
            <p:nvPr/>
          </p:nvGrpSpPr>
          <p:grpSpPr>
            <a:xfrm flipH="1">
              <a:off x="5594364" y="4706955"/>
              <a:ext cx="440304" cy="1449630"/>
              <a:chOff x="5510241" y="1885908"/>
              <a:chExt cx="146806" cy="483342"/>
            </a:xfrm>
            <a:scene3d>
              <a:camera prst="orthographicFront">
                <a:rot lat="0" lon="0" rev="0"/>
              </a:camera>
              <a:lightRig rig="threePt" dir="t"/>
            </a:scene3d>
          </p:grpSpPr>
          <p:sp>
            <p:nvSpPr>
              <p:cNvPr id="96"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rgbClr val="0070C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97"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98"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99"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00"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01"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02"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03"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04"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rgbClr val="0070C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05"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06"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07"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08"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09"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0"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1"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2"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3"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4"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5"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6"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7"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rgbClr val="0070C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8"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9"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grpSp>
        <p:grpSp>
          <p:nvGrpSpPr>
            <p:cNvPr id="121" name="グループ化 120"/>
            <p:cNvGrpSpPr/>
            <p:nvPr/>
          </p:nvGrpSpPr>
          <p:grpSpPr>
            <a:xfrm>
              <a:off x="6683721" y="3976695"/>
              <a:ext cx="2409858" cy="2300319"/>
              <a:chOff x="1990455" y="2748430"/>
              <a:chExt cx="1345989" cy="1155241"/>
            </a:xfrm>
          </p:grpSpPr>
          <p:grpSp>
            <p:nvGrpSpPr>
              <p:cNvPr id="122" name="グループ化 296"/>
              <p:cNvGrpSpPr/>
              <p:nvPr/>
            </p:nvGrpSpPr>
            <p:grpSpPr>
              <a:xfrm>
                <a:off x="1990455" y="2748430"/>
                <a:ext cx="1230565" cy="1155241"/>
                <a:chOff x="1285828" y="2808277"/>
                <a:chExt cx="952898" cy="894570"/>
              </a:xfrm>
            </p:grpSpPr>
            <p:sp>
              <p:nvSpPr>
                <p:cNvPr id="125" name="正方形/長方形 124"/>
                <p:cNvSpPr/>
                <p:nvPr/>
              </p:nvSpPr>
              <p:spPr>
                <a:xfrm>
                  <a:off x="1285828" y="2808279"/>
                  <a:ext cx="952894" cy="894568"/>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126" name="正方形/長方形 125"/>
                <p:cNvSpPr/>
                <p:nvPr/>
              </p:nvSpPr>
              <p:spPr>
                <a:xfrm>
                  <a:off x="1285830" y="2808277"/>
                  <a:ext cx="952896" cy="244263"/>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ja-JP" sz="1600" b="1" dirty="0" smtClean="0">
                      <a:solidFill>
                        <a:schemeClr val="tx1"/>
                      </a:solidFill>
                    </a:rPr>
                    <a:t>Instant Messenger</a:t>
                  </a:r>
                  <a:endParaRPr kumimoji="1" lang="ja-JP" altLang="en-US" sz="1600" b="1" dirty="0">
                    <a:solidFill>
                      <a:schemeClr val="tx1"/>
                    </a:solidFill>
                  </a:endParaRPr>
                </a:p>
              </p:txBody>
            </p:sp>
            <p:grpSp>
              <p:nvGrpSpPr>
                <p:cNvPr id="127" name="グループ化 267"/>
                <p:cNvGrpSpPr/>
                <p:nvPr/>
              </p:nvGrpSpPr>
              <p:grpSpPr>
                <a:xfrm>
                  <a:off x="1322343" y="3088835"/>
                  <a:ext cx="905057" cy="329620"/>
                  <a:chOff x="2673324" y="3161861"/>
                  <a:chExt cx="905057" cy="329620"/>
                </a:xfrm>
              </p:grpSpPr>
              <p:sp>
                <p:nvSpPr>
                  <p:cNvPr id="128" name="正方形/長方形 127"/>
                  <p:cNvSpPr/>
                  <p:nvPr/>
                </p:nvSpPr>
                <p:spPr>
                  <a:xfrm>
                    <a:off x="2673324" y="3173409"/>
                    <a:ext cx="124962" cy="124962"/>
                  </a:xfrm>
                  <a:prstGeom prst="rect">
                    <a:avLst/>
                  </a:prstGeom>
                  <a:solidFill>
                    <a:schemeClr val="bg1"/>
                  </a:solidFill>
                  <a:ln w="9525">
                    <a:solidFill>
                      <a:schemeClr val="tx1"/>
                    </a:solidFill>
                    <a:prstDash val="dash"/>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dirty="0"/>
                  </a:p>
                </p:txBody>
              </p:sp>
              <p:sp>
                <p:nvSpPr>
                  <p:cNvPr id="129" name="正方形/長方形 128"/>
                  <p:cNvSpPr/>
                  <p:nvPr/>
                </p:nvSpPr>
                <p:spPr>
                  <a:xfrm>
                    <a:off x="2673324" y="3366519"/>
                    <a:ext cx="124962" cy="124962"/>
                  </a:xfrm>
                  <a:prstGeom prst="rect">
                    <a:avLst/>
                  </a:prstGeom>
                  <a:solidFill>
                    <a:schemeClr val="bg1"/>
                  </a:solidFill>
                  <a:ln w="9525">
                    <a:solidFill>
                      <a:schemeClr val="tx1"/>
                    </a:solidFill>
                    <a:prstDash val="dash"/>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130" name="テキスト ボックス 129"/>
                  <p:cNvSpPr txBox="1"/>
                  <p:nvPr/>
                </p:nvSpPr>
                <p:spPr>
                  <a:xfrm>
                    <a:off x="2792044" y="3161861"/>
                    <a:ext cx="786337" cy="131660"/>
                  </a:xfrm>
                  <a:prstGeom prst="rect">
                    <a:avLst/>
                  </a:prstGeom>
                  <a:noFill/>
                </p:spPr>
                <p:txBody>
                  <a:bodyPr wrap="square" rtlCol="0">
                    <a:spAutoFit/>
                  </a:bodyPr>
                  <a:lstStyle/>
                  <a:p>
                    <a:r>
                      <a:rPr kumimoji="1" lang="en-US" altLang="ja-JP" sz="1600" dirty="0" smtClean="0">
                        <a:latin typeface="ＭＳ Ｐゴシック" pitchFamily="50" charset="-128"/>
                        <a:ea typeface="ＭＳ Ｐゴシック" pitchFamily="50" charset="-128"/>
                      </a:rPr>
                      <a:t>A</a:t>
                    </a:r>
                    <a:r>
                      <a:rPr kumimoji="1" lang="ja-JP" altLang="en-US" sz="1600" dirty="0" err="1" smtClean="0">
                        <a:latin typeface="ＭＳ Ｐゴシック" pitchFamily="50" charset="-128"/>
                        <a:ea typeface="ＭＳ Ｐゴシック" pitchFamily="50" charset="-128"/>
                      </a:rPr>
                      <a:t>さん</a:t>
                    </a:r>
                    <a:endParaRPr kumimoji="1" lang="ja-JP" altLang="en-US" sz="1600" dirty="0">
                      <a:latin typeface="ＭＳ Ｐゴシック" pitchFamily="50" charset="-128"/>
                      <a:ea typeface="ＭＳ Ｐゴシック" pitchFamily="50" charset="-128"/>
                    </a:endParaRPr>
                  </a:p>
                </p:txBody>
              </p:sp>
              <p:sp>
                <p:nvSpPr>
                  <p:cNvPr id="131" name="テキスト ボックス 130"/>
                  <p:cNvSpPr txBox="1"/>
                  <p:nvPr/>
                </p:nvSpPr>
                <p:spPr>
                  <a:xfrm>
                    <a:off x="2792044" y="3350512"/>
                    <a:ext cx="776162" cy="131660"/>
                  </a:xfrm>
                  <a:prstGeom prst="rect">
                    <a:avLst/>
                  </a:prstGeom>
                  <a:noFill/>
                </p:spPr>
                <p:txBody>
                  <a:bodyPr wrap="square" rtlCol="0">
                    <a:spAutoFit/>
                  </a:bodyPr>
                  <a:lstStyle/>
                  <a:p>
                    <a:r>
                      <a:rPr kumimoji="1" lang="en-US" altLang="ja-JP" sz="1600" dirty="0" smtClean="0">
                        <a:latin typeface="ＭＳ Ｐゴシック" pitchFamily="50" charset="-128"/>
                        <a:ea typeface="ＭＳ Ｐゴシック" pitchFamily="50" charset="-128"/>
                      </a:rPr>
                      <a:t>B</a:t>
                    </a:r>
                    <a:r>
                      <a:rPr kumimoji="1" lang="ja-JP" altLang="en-US" sz="1600" dirty="0" err="1" smtClean="0">
                        <a:latin typeface="ＭＳ Ｐゴシック" pitchFamily="50" charset="-128"/>
                        <a:ea typeface="ＭＳ Ｐゴシック" pitchFamily="50" charset="-128"/>
                      </a:rPr>
                      <a:t>さん</a:t>
                    </a:r>
                    <a:endParaRPr kumimoji="1" lang="ja-JP" altLang="en-US" sz="1600" dirty="0">
                      <a:latin typeface="ＭＳ Ｐゴシック" pitchFamily="50" charset="-128"/>
                      <a:ea typeface="ＭＳ Ｐゴシック" pitchFamily="50" charset="-128"/>
                    </a:endParaRPr>
                  </a:p>
                </p:txBody>
              </p:sp>
            </p:grpSp>
          </p:grpSp>
          <p:sp>
            <p:nvSpPr>
              <p:cNvPr id="123" name="正方形/長方形 122"/>
              <p:cNvSpPr/>
              <p:nvPr/>
            </p:nvSpPr>
            <p:spPr>
              <a:xfrm>
                <a:off x="2043894" y="3616345"/>
                <a:ext cx="161375" cy="161375"/>
              </a:xfrm>
              <a:prstGeom prst="rect">
                <a:avLst/>
              </a:prstGeom>
              <a:solidFill>
                <a:schemeClr val="bg1"/>
              </a:solidFill>
              <a:ln w="9525">
                <a:solidFill>
                  <a:schemeClr val="tx1"/>
                </a:solidFill>
                <a:prstDash val="dash"/>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124" name="テキスト ボックス 123"/>
              <p:cNvSpPr txBox="1"/>
              <p:nvPr/>
            </p:nvSpPr>
            <p:spPr>
              <a:xfrm>
                <a:off x="2190924" y="3602452"/>
                <a:ext cx="1145520" cy="170025"/>
              </a:xfrm>
              <a:prstGeom prst="rect">
                <a:avLst/>
              </a:prstGeom>
              <a:noFill/>
            </p:spPr>
            <p:txBody>
              <a:bodyPr wrap="square" rtlCol="0">
                <a:spAutoFit/>
              </a:bodyPr>
              <a:lstStyle/>
              <a:p>
                <a:r>
                  <a:rPr kumimoji="1" lang="en-US" altLang="ja-JP" sz="1600" dirty="0" smtClean="0">
                    <a:latin typeface="ＭＳ Ｐゴシック" pitchFamily="50" charset="-128"/>
                    <a:ea typeface="ＭＳ Ｐゴシック" pitchFamily="50" charset="-128"/>
                  </a:rPr>
                  <a:t>C</a:t>
                </a:r>
                <a:r>
                  <a:rPr kumimoji="1" lang="ja-JP" altLang="en-US" sz="1600" dirty="0" err="1" smtClean="0">
                    <a:latin typeface="ＭＳ Ｐゴシック" pitchFamily="50" charset="-128"/>
                    <a:ea typeface="ＭＳ Ｐゴシック" pitchFamily="50" charset="-128"/>
                  </a:rPr>
                  <a:t>さん</a:t>
                </a:r>
                <a:endParaRPr kumimoji="1" lang="ja-JP" altLang="en-US" sz="1600" dirty="0">
                  <a:latin typeface="ＭＳ Ｐゴシック" pitchFamily="50" charset="-128"/>
                  <a:ea typeface="ＭＳ Ｐゴシック" pitchFamily="50" charset="-128"/>
                </a:endParaRPr>
              </a:p>
            </p:txBody>
          </p:sp>
        </p:grpSp>
      </p:grpSp>
      <p:sp>
        <p:nvSpPr>
          <p:cNvPr id="120" name="フッター プレースホルダ 119"/>
          <p:cNvSpPr>
            <a:spLocks noGrp="1"/>
          </p:cNvSpPr>
          <p:nvPr>
            <p:ph type="ftr" sz="quarter" idx="11"/>
          </p:nvPr>
        </p:nvSpPr>
        <p:spPr/>
        <p:txBody>
          <a:bodyPr/>
          <a:lstStyle/>
          <a:p>
            <a:r>
              <a:rPr kumimoji="1" lang="ja-JP" altLang="en-US" smtClean="0"/>
              <a:t>分散開発における協調作業効率化のためのアウェアネス支援システム</a:t>
            </a:r>
            <a:endParaRPr kumimoji="1" lang="ja-JP" altLang="en-US"/>
          </a:p>
        </p:txBody>
      </p:sp>
      <p:grpSp>
        <p:nvGrpSpPr>
          <p:cNvPr id="133" name="グループ化 132"/>
          <p:cNvGrpSpPr/>
          <p:nvPr/>
        </p:nvGrpSpPr>
        <p:grpSpPr>
          <a:xfrm>
            <a:off x="4645026" y="2917818"/>
            <a:ext cx="4308534" cy="3354255"/>
            <a:chOff x="153927" y="2922759"/>
            <a:chExt cx="4308534" cy="3354255"/>
          </a:xfrm>
        </p:grpSpPr>
        <p:sp>
          <p:nvSpPr>
            <p:cNvPr id="234" name="テキスト ボックス 233"/>
            <p:cNvSpPr txBox="1"/>
            <p:nvPr/>
          </p:nvSpPr>
          <p:spPr>
            <a:xfrm>
              <a:off x="263466" y="2922759"/>
              <a:ext cx="4198995" cy="40011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ja-JP" altLang="en-US" sz="2000" dirty="0" smtClean="0">
                  <a:latin typeface="ＭＳ Ｐゴシック" pitchFamily="50" charset="-128"/>
                  <a:ea typeface="ＭＳ Ｐゴシック" pitchFamily="50" charset="-128"/>
                </a:rPr>
                <a:t>アウェアネス</a:t>
              </a:r>
              <a:r>
                <a:rPr kumimoji="1" lang="ja-JP" altLang="en-US" sz="2000" dirty="0" smtClean="0"/>
                <a:t>支援あり</a:t>
              </a:r>
              <a:endParaRPr kumimoji="1" lang="en-US" altLang="ja-JP" sz="2000" dirty="0" smtClean="0"/>
            </a:p>
          </p:txBody>
        </p:sp>
        <p:grpSp>
          <p:nvGrpSpPr>
            <p:cNvPr id="238" name="グループ化 547"/>
            <p:cNvGrpSpPr/>
            <p:nvPr/>
          </p:nvGrpSpPr>
          <p:grpSpPr>
            <a:xfrm flipH="1">
              <a:off x="592083" y="4743468"/>
              <a:ext cx="440304" cy="1449630"/>
              <a:chOff x="5510241" y="1885908"/>
              <a:chExt cx="146806" cy="483342"/>
            </a:xfrm>
            <a:scene3d>
              <a:camera prst="orthographicFront">
                <a:rot lat="0" lon="0" rev="0"/>
              </a:camera>
              <a:lightRig rig="threePt" dir="t"/>
            </a:scene3d>
          </p:grpSpPr>
          <p:sp>
            <p:nvSpPr>
              <p:cNvPr id="239"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rgbClr val="0070C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240"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241"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242"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243"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244"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245"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246"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247"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rgbClr val="0070C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248"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249"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250"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251"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252"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253"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254"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255"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256"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257"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258"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259"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260"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rgbClr val="0070C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261"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262"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grpSp>
        <p:grpSp>
          <p:nvGrpSpPr>
            <p:cNvPr id="386" name="グループ化 385"/>
            <p:cNvGrpSpPr/>
            <p:nvPr/>
          </p:nvGrpSpPr>
          <p:grpSpPr>
            <a:xfrm>
              <a:off x="1431882" y="3976695"/>
              <a:ext cx="2373345" cy="2300319"/>
              <a:chOff x="1990455" y="2748430"/>
              <a:chExt cx="1345989" cy="1155241"/>
            </a:xfrm>
          </p:grpSpPr>
          <p:grpSp>
            <p:nvGrpSpPr>
              <p:cNvPr id="297" name="グループ化 296"/>
              <p:cNvGrpSpPr/>
              <p:nvPr/>
            </p:nvGrpSpPr>
            <p:grpSpPr>
              <a:xfrm>
                <a:off x="1990455" y="2748430"/>
                <a:ext cx="1230565" cy="1155241"/>
                <a:chOff x="1285828" y="2808277"/>
                <a:chExt cx="952898" cy="894570"/>
              </a:xfrm>
            </p:grpSpPr>
            <p:sp>
              <p:nvSpPr>
                <p:cNvPr id="237" name="正方形/長方形 236"/>
                <p:cNvSpPr/>
                <p:nvPr/>
              </p:nvSpPr>
              <p:spPr>
                <a:xfrm>
                  <a:off x="1285828" y="2808279"/>
                  <a:ext cx="952894" cy="894568"/>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263" name="正方形/長方形 262"/>
                <p:cNvSpPr/>
                <p:nvPr/>
              </p:nvSpPr>
              <p:spPr>
                <a:xfrm>
                  <a:off x="1285830" y="2808277"/>
                  <a:ext cx="952896" cy="244263"/>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ja-JP" sz="1600" b="1" dirty="0" smtClean="0">
                      <a:solidFill>
                        <a:schemeClr val="tx1"/>
                      </a:solidFill>
                    </a:rPr>
                    <a:t>Instant Messenger</a:t>
                  </a:r>
                  <a:endParaRPr kumimoji="1" lang="ja-JP" altLang="en-US" sz="1600" b="1" dirty="0">
                    <a:solidFill>
                      <a:schemeClr val="tx1"/>
                    </a:solidFill>
                  </a:endParaRPr>
                </a:p>
              </p:txBody>
            </p:sp>
            <p:grpSp>
              <p:nvGrpSpPr>
                <p:cNvPr id="268" name="グループ化 267"/>
                <p:cNvGrpSpPr/>
                <p:nvPr/>
              </p:nvGrpSpPr>
              <p:grpSpPr>
                <a:xfrm>
                  <a:off x="1322343" y="3088835"/>
                  <a:ext cx="905057" cy="329620"/>
                  <a:chOff x="2673324" y="3161861"/>
                  <a:chExt cx="905057" cy="329620"/>
                </a:xfrm>
              </p:grpSpPr>
              <p:sp>
                <p:nvSpPr>
                  <p:cNvPr id="264" name="正方形/長方形 263"/>
                  <p:cNvSpPr/>
                  <p:nvPr/>
                </p:nvSpPr>
                <p:spPr>
                  <a:xfrm>
                    <a:off x="2673324" y="3173409"/>
                    <a:ext cx="124962" cy="124962"/>
                  </a:xfrm>
                  <a:prstGeom prst="rect">
                    <a:avLst/>
                  </a:prstGeom>
                  <a:solidFill>
                    <a:srgbClr val="92D05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65" name="正方形/長方形 264"/>
                  <p:cNvSpPr/>
                  <p:nvPr/>
                </p:nvSpPr>
                <p:spPr>
                  <a:xfrm>
                    <a:off x="2673324" y="3366519"/>
                    <a:ext cx="124962" cy="124962"/>
                  </a:xfrm>
                  <a:prstGeom prst="rect">
                    <a:avLst/>
                  </a:prstGeom>
                  <a:solidFill>
                    <a:schemeClr val="bg1">
                      <a:lumMod val="8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66" name="テキスト ボックス 265"/>
                  <p:cNvSpPr txBox="1"/>
                  <p:nvPr/>
                </p:nvSpPr>
                <p:spPr>
                  <a:xfrm>
                    <a:off x="2792044" y="3161861"/>
                    <a:ext cx="786337" cy="131660"/>
                  </a:xfrm>
                  <a:prstGeom prst="rect">
                    <a:avLst/>
                  </a:prstGeom>
                  <a:noFill/>
                </p:spPr>
                <p:txBody>
                  <a:bodyPr wrap="square" rtlCol="0">
                    <a:spAutoFit/>
                  </a:bodyPr>
                  <a:lstStyle/>
                  <a:p>
                    <a:r>
                      <a:rPr kumimoji="1" lang="en-US" altLang="ja-JP" sz="1600" dirty="0" smtClean="0">
                        <a:latin typeface="ＭＳ Ｐゴシック" pitchFamily="50" charset="-128"/>
                        <a:ea typeface="ＭＳ Ｐゴシック" pitchFamily="50" charset="-128"/>
                      </a:rPr>
                      <a:t>A</a:t>
                    </a:r>
                    <a:r>
                      <a:rPr kumimoji="1" lang="ja-JP" altLang="en-US" sz="1600" dirty="0" smtClean="0">
                        <a:latin typeface="ＭＳ Ｐゴシック" pitchFamily="50" charset="-128"/>
                        <a:ea typeface="ＭＳ Ｐゴシック" pitchFamily="50" charset="-128"/>
                      </a:rPr>
                      <a:t>さん（オンライン）</a:t>
                    </a:r>
                    <a:endParaRPr kumimoji="1" lang="ja-JP" altLang="en-US" sz="1600" dirty="0">
                      <a:latin typeface="ＭＳ Ｐゴシック" pitchFamily="50" charset="-128"/>
                      <a:ea typeface="ＭＳ Ｐゴシック" pitchFamily="50" charset="-128"/>
                    </a:endParaRPr>
                  </a:p>
                </p:txBody>
              </p:sp>
              <p:sp>
                <p:nvSpPr>
                  <p:cNvPr id="267" name="テキスト ボックス 266"/>
                  <p:cNvSpPr txBox="1"/>
                  <p:nvPr/>
                </p:nvSpPr>
                <p:spPr>
                  <a:xfrm>
                    <a:off x="2792044" y="3350512"/>
                    <a:ext cx="776162" cy="131660"/>
                  </a:xfrm>
                  <a:prstGeom prst="rect">
                    <a:avLst/>
                  </a:prstGeom>
                  <a:noFill/>
                </p:spPr>
                <p:txBody>
                  <a:bodyPr wrap="square" rtlCol="0">
                    <a:spAutoFit/>
                  </a:bodyPr>
                  <a:lstStyle/>
                  <a:p>
                    <a:r>
                      <a:rPr kumimoji="1" lang="en-US" altLang="ja-JP" sz="1600" dirty="0" smtClean="0">
                        <a:latin typeface="ＭＳ Ｐゴシック" pitchFamily="50" charset="-128"/>
                        <a:ea typeface="ＭＳ Ｐゴシック" pitchFamily="50" charset="-128"/>
                      </a:rPr>
                      <a:t>B</a:t>
                    </a:r>
                    <a:r>
                      <a:rPr kumimoji="1" lang="ja-JP" altLang="en-US" sz="1600" dirty="0" smtClean="0">
                        <a:latin typeface="ＭＳ Ｐゴシック" pitchFamily="50" charset="-128"/>
                        <a:ea typeface="ＭＳ Ｐゴシック" pitchFamily="50" charset="-128"/>
                      </a:rPr>
                      <a:t>さん（オフライン）</a:t>
                    </a:r>
                    <a:endParaRPr kumimoji="1" lang="ja-JP" altLang="en-US" sz="1600" dirty="0">
                      <a:latin typeface="ＭＳ Ｐゴシック" pitchFamily="50" charset="-128"/>
                      <a:ea typeface="ＭＳ Ｐゴシック" pitchFamily="50" charset="-128"/>
                    </a:endParaRPr>
                  </a:p>
                </p:txBody>
              </p:sp>
            </p:grpSp>
          </p:grpSp>
          <p:sp>
            <p:nvSpPr>
              <p:cNvPr id="384" name="正方形/長方形 383"/>
              <p:cNvSpPr/>
              <p:nvPr/>
            </p:nvSpPr>
            <p:spPr>
              <a:xfrm>
                <a:off x="2043894" y="3616345"/>
                <a:ext cx="161375" cy="161375"/>
              </a:xfrm>
              <a:prstGeom prst="rect">
                <a:avLst/>
              </a:prstGeom>
              <a:solidFill>
                <a:srgbClr val="FF000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385" name="テキスト ボックス 384"/>
              <p:cNvSpPr txBox="1"/>
              <p:nvPr/>
            </p:nvSpPr>
            <p:spPr>
              <a:xfrm>
                <a:off x="2190924" y="3602452"/>
                <a:ext cx="1145520" cy="170025"/>
              </a:xfrm>
              <a:prstGeom prst="rect">
                <a:avLst/>
              </a:prstGeom>
              <a:noFill/>
            </p:spPr>
            <p:txBody>
              <a:bodyPr wrap="square" rtlCol="0">
                <a:spAutoFit/>
              </a:bodyPr>
              <a:lstStyle/>
              <a:p>
                <a:r>
                  <a:rPr kumimoji="1" lang="en-US" altLang="ja-JP" sz="1600" dirty="0" smtClean="0">
                    <a:latin typeface="ＭＳ Ｐゴシック" pitchFamily="50" charset="-128"/>
                    <a:ea typeface="ＭＳ Ｐゴシック" pitchFamily="50" charset="-128"/>
                  </a:rPr>
                  <a:t>C</a:t>
                </a:r>
                <a:r>
                  <a:rPr kumimoji="1" lang="ja-JP" altLang="en-US" sz="1600" dirty="0" smtClean="0">
                    <a:latin typeface="ＭＳ Ｐゴシック" pitchFamily="50" charset="-128"/>
                    <a:ea typeface="ＭＳ Ｐゴシック" pitchFamily="50" charset="-128"/>
                  </a:rPr>
                  <a:t>さん（取り込み中）</a:t>
                </a:r>
                <a:endParaRPr kumimoji="1" lang="ja-JP" altLang="en-US" sz="1600" dirty="0">
                  <a:latin typeface="ＭＳ Ｐゴシック" pitchFamily="50" charset="-128"/>
                  <a:ea typeface="ＭＳ Ｐゴシック" pitchFamily="50" charset="-128"/>
                </a:endParaRPr>
              </a:p>
            </p:txBody>
          </p:sp>
        </p:grpSp>
        <p:grpSp>
          <p:nvGrpSpPr>
            <p:cNvPr id="365" name="グループ化 364"/>
            <p:cNvGrpSpPr/>
            <p:nvPr/>
          </p:nvGrpSpPr>
          <p:grpSpPr>
            <a:xfrm>
              <a:off x="2709837" y="3392487"/>
              <a:ext cx="1752624" cy="1387494"/>
              <a:chOff x="2308194" y="3100383"/>
              <a:chExt cx="1168416" cy="1058877"/>
            </a:xfrm>
          </p:grpSpPr>
          <p:sp>
            <p:nvSpPr>
              <p:cNvPr id="294" name="正方形/長方形 293"/>
              <p:cNvSpPr/>
              <p:nvPr/>
            </p:nvSpPr>
            <p:spPr>
              <a:xfrm>
                <a:off x="2308194" y="3100383"/>
                <a:ext cx="1168416" cy="105887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itchFamily="50" charset="-128"/>
                  <a:ea typeface="ＭＳ Ｐゴシック" pitchFamily="50" charset="-128"/>
                </a:endParaRPr>
              </a:p>
            </p:txBody>
          </p:sp>
          <p:sp>
            <p:nvSpPr>
              <p:cNvPr id="353" name="正方形/長方形 352"/>
              <p:cNvSpPr/>
              <p:nvPr/>
            </p:nvSpPr>
            <p:spPr>
              <a:xfrm>
                <a:off x="2308194" y="3903669"/>
                <a:ext cx="1168416" cy="25559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latin typeface="ＭＳ Ｐゴシック" pitchFamily="50" charset="-128"/>
                  <a:ea typeface="ＭＳ Ｐゴシック" pitchFamily="50" charset="-128"/>
                </a:endParaRPr>
              </a:p>
            </p:txBody>
          </p:sp>
          <p:sp>
            <p:nvSpPr>
              <p:cNvPr id="354" name="正方形/長方形 353"/>
              <p:cNvSpPr/>
              <p:nvPr/>
            </p:nvSpPr>
            <p:spPr>
              <a:xfrm>
                <a:off x="3174120" y="3911386"/>
                <a:ext cx="292104" cy="241228"/>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latin typeface="ＭＳ Ｐゴシック" pitchFamily="50" charset="-128"/>
                  <a:ea typeface="ＭＳ Ｐゴシック" pitchFamily="50" charset="-128"/>
                </a:endParaRPr>
              </a:p>
            </p:txBody>
          </p:sp>
          <p:sp>
            <p:nvSpPr>
              <p:cNvPr id="355" name="正方形/長方形 354"/>
              <p:cNvSpPr/>
              <p:nvPr/>
            </p:nvSpPr>
            <p:spPr>
              <a:xfrm>
                <a:off x="2312893" y="3109093"/>
                <a:ext cx="1153912" cy="214212"/>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r>
                  <a:rPr kumimoji="1" lang="en-US" altLang="ja-JP" dirty="0" smtClean="0">
                    <a:latin typeface="ＭＳ Ｐゴシック" pitchFamily="50" charset="-128"/>
                    <a:ea typeface="ＭＳ Ｐゴシック" pitchFamily="50" charset="-128"/>
                  </a:rPr>
                  <a:t>A</a:t>
                </a:r>
                <a:r>
                  <a:rPr kumimoji="1" lang="ja-JP" altLang="en-US" dirty="0" err="1" smtClean="0">
                    <a:latin typeface="ＭＳ Ｐゴシック" pitchFamily="50" charset="-128"/>
                    <a:ea typeface="ＭＳ Ｐゴシック" pitchFamily="50" charset="-128"/>
                  </a:rPr>
                  <a:t>さん</a:t>
                </a:r>
                <a:endParaRPr kumimoji="1" lang="ja-JP" altLang="en-US" dirty="0">
                  <a:latin typeface="ＭＳ Ｐゴシック" pitchFamily="50" charset="-128"/>
                  <a:ea typeface="ＭＳ Ｐゴシック" pitchFamily="50" charset="-128"/>
                </a:endParaRPr>
              </a:p>
            </p:txBody>
          </p:sp>
          <p:sp>
            <p:nvSpPr>
              <p:cNvPr id="356" name="テキスト ボックス 355"/>
              <p:cNvSpPr txBox="1"/>
              <p:nvPr/>
            </p:nvSpPr>
            <p:spPr>
              <a:xfrm>
                <a:off x="2308194" y="3295439"/>
                <a:ext cx="1109995" cy="446276"/>
              </a:xfrm>
              <a:prstGeom prst="rect">
                <a:avLst/>
              </a:prstGeom>
              <a:noFill/>
            </p:spPr>
            <p:txBody>
              <a:bodyPr wrap="square" rtlCol="0">
                <a:spAutoFit/>
              </a:bodyPr>
              <a:lstStyle/>
              <a:p>
                <a:r>
                  <a:rPr lang="ja-JP" altLang="en-US" sz="1600" dirty="0" smtClean="0">
                    <a:latin typeface="ＭＳ Ｐゴシック" pitchFamily="50" charset="-128"/>
                    <a:ea typeface="ＭＳ Ｐゴシック" pitchFamily="50" charset="-128"/>
                  </a:rPr>
                  <a:t>自分の発言：</a:t>
                </a:r>
                <a:endParaRPr lang="en-US" altLang="ja-JP" sz="1600" dirty="0" smtClean="0">
                  <a:latin typeface="ＭＳ Ｐゴシック" pitchFamily="50" charset="-128"/>
                  <a:ea typeface="ＭＳ Ｐゴシック" pitchFamily="50" charset="-128"/>
                </a:endParaRPr>
              </a:p>
              <a:p>
                <a:r>
                  <a:rPr lang="ja-JP" altLang="en-US" sz="1600" dirty="0" smtClean="0">
                    <a:latin typeface="ＭＳ Ｐゴシック" pitchFamily="50" charset="-128"/>
                    <a:ea typeface="ＭＳ Ｐゴシック" pitchFamily="50" charset="-128"/>
                  </a:rPr>
                  <a:t>　</a:t>
                </a:r>
                <a:r>
                  <a:rPr lang="en-US" altLang="ja-JP" sz="1600" dirty="0" smtClean="0">
                    <a:latin typeface="ＭＳ Ｐゴシック" pitchFamily="50" charset="-128"/>
                    <a:ea typeface="ＭＳ Ｐゴシック" pitchFamily="50" charset="-128"/>
                  </a:rPr>
                  <a:t>A</a:t>
                </a:r>
                <a:r>
                  <a:rPr lang="ja-JP" altLang="en-US" sz="1600" dirty="0" smtClean="0">
                    <a:latin typeface="ＭＳ Ｐゴシック" pitchFamily="50" charset="-128"/>
                    <a:ea typeface="ＭＳ Ｐゴシック" pitchFamily="50" charset="-128"/>
                  </a:rPr>
                  <a:t>さん，あの～</a:t>
                </a:r>
                <a:endParaRPr kumimoji="1" lang="ja-JP" altLang="en-US" sz="1600" dirty="0">
                  <a:latin typeface="ＭＳ Ｐゴシック" pitchFamily="50" charset="-128"/>
                  <a:ea typeface="ＭＳ Ｐゴシック" pitchFamily="50" charset="-128"/>
                </a:endParaRPr>
              </a:p>
            </p:txBody>
          </p:sp>
        </p:grpSp>
        <p:sp>
          <p:nvSpPr>
            <p:cNvPr id="296" name="角丸四角形吹き出し 295"/>
            <p:cNvSpPr/>
            <p:nvPr/>
          </p:nvSpPr>
          <p:spPr>
            <a:xfrm>
              <a:off x="153927" y="3429000"/>
              <a:ext cx="1241442" cy="1131903"/>
            </a:xfrm>
            <a:prstGeom prst="wedgeRoundRectCallout">
              <a:avLst>
                <a:gd name="adj1" fmla="val 13803"/>
                <a:gd name="adj2" fmla="val 63405"/>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700" dirty="0">
                <a:solidFill>
                  <a:schemeClr val="tx1"/>
                </a:solidFill>
              </a:endParaRPr>
            </a:p>
          </p:txBody>
        </p:sp>
        <p:sp>
          <p:nvSpPr>
            <p:cNvPr id="352" name="テキスト ボックス 351"/>
            <p:cNvSpPr txBox="1"/>
            <p:nvPr/>
          </p:nvSpPr>
          <p:spPr>
            <a:xfrm>
              <a:off x="153927" y="3474315"/>
              <a:ext cx="1277955" cy="830997"/>
            </a:xfrm>
            <a:prstGeom prst="rect">
              <a:avLst/>
            </a:prstGeom>
            <a:noFill/>
          </p:spPr>
          <p:txBody>
            <a:bodyPr wrap="square" rtlCol="0">
              <a:spAutoFit/>
            </a:bodyPr>
            <a:lstStyle/>
            <a:p>
              <a:r>
                <a:rPr lang="en-US" altLang="ja-JP" sz="1600" dirty="0" smtClean="0">
                  <a:latin typeface="ＭＳ Ｐゴシック" pitchFamily="50" charset="-128"/>
                  <a:ea typeface="ＭＳ Ｐゴシック" pitchFamily="50" charset="-128"/>
                </a:rPr>
                <a:t>A</a:t>
              </a:r>
              <a:r>
                <a:rPr lang="ja-JP" altLang="en-US" sz="1600" dirty="0" err="1" smtClean="0">
                  <a:latin typeface="ＭＳ Ｐゴシック" pitchFamily="50" charset="-128"/>
                  <a:ea typeface="ＭＳ Ｐゴシック" pitchFamily="50" charset="-128"/>
                </a:rPr>
                <a:t>さんに</a:t>
              </a:r>
              <a:r>
                <a:rPr lang="ja-JP" altLang="en-US" sz="1600" dirty="0" smtClean="0">
                  <a:latin typeface="ＭＳ Ｐゴシック" pitchFamily="50" charset="-128"/>
                  <a:ea typeface="ＭＳ Ｐゴシック" pitchFamily="50" charset="-128"/>
                </a:rPr>
                <a:t>話しかけることが</a:t>
              </a:r>
              <a:r>
                <a:rPr kumimoji="1" lang="ja-JP" altLang="en-US" sz="1600" dirty="0" smtClean="0">
                  <a:latin typeface="ＭＳ Ｐゴシック" pitchFamily="50" charset="-128"/>
                  <a:ea typeface="ＭＳ Ｐゴシック" pitchFamily="50" charset="-128"/>
                </a:rPr>
                <a:t>できる！！</a:t>
              </a:r>
              <a:endParaRPr kumimoji="1" lang="ja-JP" altLang="en-US" sz="1600" dirty="0">
                <a:latin typeface="ＭＳ Ｐゴシック" pitchFamily="50" charset="-128"/>
                <a:ea typeface="ＭＳ Ｐゴシック" pitchFamily="50" charset="-128"/>
              </a:endParaRP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sz="2700" dirty="0" smtClean="0"/>
              <a:t>アプローチ</a:t>
            </a:r>
            <a:r>
              <a:rPr lang="en-US" altLang="ja-JP" dirty="0" smtClean="0"/>
              <a:t/>
            </a:r>
            <a:br>
              <a:rPr lang="en-US" altLang="ja-JP" dirty="0" smtClean="0"/>
            </a:br>
            <a:r>
              <a:rPr lang="ja-JP" altLang="en-US" sz="3100" dirty="0" smtClean="0"/>
              <a:t>時間的距離の問題解決に向けたアウェアネス支援</a:t>
            </a:r>
            <a:endParaRPr kumimoji="1" lang="ja-JP" altLang="en-US" sz="4400" dirty="0"/>
          </a:p>
        </p:txBody>
      </p:sp>
      <p:sp>
        <p:nvSpPr>
          <p:cNvPr id="3" name="コンテンツ プレースホルダ 2"/>
          <p:cNvSpPr>
            <a:spLocks noGrp="1"/>
          </p:cNvSpPr>
          <p:nvPr>
            <p:ph idx="1"/>
          </p:nvPr>
        </p:nvSpPr>
        <p:spPr>
          <a:xfrm>
            <a:off x="457200" y="1142985"/>
            <a:ext cx="8229600" cy="2286016"/>
          </a:xfrm>
        </p:spPr>
        <p:txBody>
          <a:bodyPr>
            <a:normAutofit fontScale="92500" lnSpcReduction="10000"/>
          </a:bodyPr>
          <a:lstStyle/>
          <a:p>
            <a:r>
              <a:rPr lang="ja-JP" altLang="en-US" dirty="0" smtClean="0"/>
              <a:t>時間的距離の問題</a:t>
            </a:r>
            <a:endParaRPr lang="en-US" altLang="ja-JP" dirty="0" smtClean="0"/>
          </a:p>
          <a:p>
            <a:pPr lvl="1"/>
            <a:r>
              <a:rPr lang="ja-JP" altLang="en-US" dirty="0" smtClean="0"/>
              <a:t>時差が存在することで，容易にお互</a:t>
            </a:r>
            <a:r>
              <a:rPr lang="ja-JP" altLang="en-US" dirty="0" smtClean="0"/>
              <a:t>いの</a:t>
            </a:r>
            <a:r>
              <a:rPr lang="ja-JP" altLang="en-US" dirty="0" smtClean="0"/>
              <a:t>活動時間</a:t>
            </a:r>
            <a:r>
              <a:rPr lang="ja-JP" altLang="en-US" dirty="0" smtClean="0"/>
              <a:t>を</a:t>
            </a:r>
            <a:r>
              <a:rPr lang="ja-JP" altLang="en-US" dirty="0" smtClean="0"/>
              <a:t>把握することができない</a:t>
            </a:r>
            <a:endParaRPr lang="en-US" altLang="ja-JP" dirty="0" smtClean="0"/>
          </a:p>
          <a:p>
            <a:pPr lvl="2"/>
            <a:r>
              <a:rPr lang="ja-JP" altLang="en-US" dirty="0" smtClean="0"/>
              <a:t>メールなどのコミュニケーションに遅延が発生している可能性がある</a:t>
            </a:r>
            <a:endParaRPr lang="en-US" altLang="ja-JP" dirty="0" smtClean="0"/>
          </a:p>
          <a:p>
            <a:r>
              <a:rPr lang="ja-JP" altLang="en-US" dirty="0" smtClean="0"/>
              <a:t>解決</a:t>
            </a:r>
            <a:r>
              <a:rPr kumimoji="1" lang="ja-JP" altLang="en-US" dirty="0" smtClean="0"/>
              <a:t>方法</a:t>
            </a:r>
            <a:endParaRPr kumimoji="1" lang="en-US" altLang="ja-JP" dirty="0" smtClean="0"/>
          </a:p>
          <a:p>
            <a:pPr lvl="1"/>
            <a:r>
              <a:rPr lang="ja-JP" altLang="en-US" dirty="0" smtClean="0"/>
              <a:t>活動時間を可視化し，時間的重なりを提示する</a:t>
            </a:r>
            <a:endParaRPr kumimoji="1" lang="ja-JP" altLang="en-US" dirty="0"/>
          </a:p>
        </p:txBody>
      </p:sp>
      <p:graphicFrame>
        <p:nvGraphicFramePr>
          <p:cNvPr id="150" name="グラフ 149"/>
          <p:cNvGraphicFramePr/>
          <p:nvPr/>
        </p:nvGraphicFramePr>
        <p:xfrm>
          <a:off x="592083" y="4597416"/>
          <a:ext cx="8239737" cy="197485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1" name="グラフ 150"/>
          <p:cNvGraphicFramePr/>
          <p:nvPr/>
        </p:nvGraphicFramePr>
        <p:xfrm>
          <a:off x="410148" y="3319461"/>
          <a:ext cx="8215425" cy="1606572"/>
        </p:xfrm>
        <a:graphic>
          <a:graphicData uri="http://schemas.openxmlformats.org/drawingml/2006/chart">
            <c:chart xmlns:c="http://schemas.openxmlformats.org/drawingml/2006/chart" xmlns:r="http://schemas.openxmlformats.org/officeDocument/2006/relationships" r:id="rId4"/>
          </a:graphicData>
        </a:graphic>
      </p:graphicFrame>
      <p:sp>
        <p:nvSpPr>
          <p:cNvPr id="152" name="正方形/長方形 151"/>
          <p:cNvSpPr/>
          <p:nvPr/>
        </p:nvSpPr>
        <p:spPr>
          <a:xfrm>
            <a:off x="5922981" y="3830643"/>
            <a:ext cx="949338" cy="2044728"/>
          </a:xfrm>
          <a:prstGeom prst="rect">
            <a:avLst/>
          </a:prstGeom>
          <a:noFill/>
          <a:ln w="38100">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dirty="0"/>
          </a:p>
        </p:txBody>
      </p:sp>
      <p:grpSp>
        <p:nvGrpSpPr>
          <p:cNvPr id="205" name="グループ化 204"/>
          <p:cNvGrpSpPr/>
          <p:nvPr/>
        </p:nvGrpSpPr>
        <p:grpSpPr>
          <a:xfrm>
            <a:off x="208113" y="3721104"/>
            <a:ext cx="942491" cy="2573749"/>
            <a:chOff x="208113" y="3786228"/>
            <a:chExt cx="942491" cy="2573749"/>
          </a:xfrm>
        </p:grpSpPr>
        <p:grpSp>
          <p:nvGrpSpPr>
            <p:cNvPr id="153" name="グループ化 547"/>
            <p:cNvGrpSpPr/>
            <p:nvPr/>
          </p:nvGrpSpPr>
          <p:grpSpPr>
            <a:xfrm>
              <a:off x="530295" y="5072085"/>
              <a:ext cx="305212" cy="1004865"/>
              <a:chOff x="5510241" y="1885908"/>
              <a:chExt cx="146806" cy="483342"/>
            </a:xfrm>
            <a:scene3d>
              <a:camera prst="orthographicFront">
                <a:rot lat="0" lon="10800000" rev="0"/>
              </a:camera>
              <a:lightRig rig="threePt" dir="t"/>
            </a:scene3d>
          </p:grpSpPr>
          <p:sp>
            <p:nvSpPr>
              <p:cNvPr id="154"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rgbClr val="0070C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55"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56"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57"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58"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59"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60"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61"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62"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rgbClr val="0070C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63"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64"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65"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66"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67"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68"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69"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70"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71"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72"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73"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74"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75"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rgbClr val="0070C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76"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77"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grpSp>
        <p:grpSp>
          <p:nvGrpSpPr>
            <p:cNvPr id="178" name="グループ化 547"/>
            <p:cNvGrpSpPr/>
            <p:nvPr/>
          </p:nvGrpSpPr>
          <p:grpSpPr>
            <a:xfrm>
              <a:off x="530295" y="3786228"/>
              <a:ext cx="305212" cy="1004865"/>
              <a:chOff x="5510241" y="1885908"/>
              <a:chExt cx="146806" cy="483342"/>
            </a:xfrm>
            <a:scene3d>
              <a:camera prst="orthographicFront">
                <a:rot lat="0" lon="10800000" rev="0"/>
              </a:camera>
              <a:lightRig rig="threePt" dir="t"/>
            </a:scene3d>
          </p:grpSpPr>
          <p:sp>
            <p:nvSpPr>
              <p:cNvPr id="179"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accent2"/>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80"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81"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82"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83"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84"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85"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86"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87"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accent2"/>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88"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89"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90"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91"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92"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93"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94"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95"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96"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97"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98"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99"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200"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accent2"/>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201"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202"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grpSp>
        <p:sp>
          <p:nvSpPr>
            <p:cNvPr id="203" name="テキスト ボックス 202"/>
            <p:cNvSpPr txBox="1"/>
            <p:nvPr/>
          </p:nvSpPr>
          <p:spPr>
            <a:xfrm>
              <a:off x="226953" y="4743468"/>
              <a:ext cx="923651" cy="338554"/>
            </a:xfrm>
            <a:prstGeom prst="rect">
              <a:avLst/>
            </a:prstGeom>
            <a:noFill/>
          </p:spPr>
          <p:txBody>
            <a:bodyPr wrap="none" rtlCol="0">
              <a:spAutoFit/>
            </a:bodyPr>
            <a:lstStyle/>
            <a:p>
              <a:r>
                <a:rPr kumimoji="1" lang="ja-JP" altLang="en-US" sz="1600" dirty="0" smtClean="0">
                  <a:latin typeface="ＭＳ Ｐゴシック" pitchFamily="50" charset="-128"/>
                  <a:ea typeface="ＭＳ Ｐゴシック" pitchFamily="50" charset="-128"/>
                </a:rPr>
                <a:t>開発者</a:t>
              </a:r>
              <a:r>
                <a:rPr lang="en-US" altLang="ja-JP" sz="1600" dirty="0" smtClean="0"/>
                <a:t>A</a:t>
              </a:r>
              <a:endParaRPr kumimoji="1" lang="ja-JP" altLang="en-US" sz="1600" dirty="0"/>
            </a:p>
          </p:txBody>
        </p:sp>
        <p:sp>
          <p:nvSpPr>
            <p:cNvPr id="204" name="テキスト ボックス 203"/>
            <p:cNvSpPr txBox="1"/>
            <p:nvPr/>
          </p:nvSpPr>
          <p:spPr>
            <a:xfrm>
              <a:off x="208113" y="6021423"/>
              <a:ext cx="931665" cy="338554"/>
            </a:xfrm>
            <a:prstGeom prst="rect">
              <a:avLst/>
            </a:prstGeom>
            <a:noFill/>
          </p:spPr>
          <p:txBody>
            <a:bodyPr wrap="none" rtlCol="0">
              <a:spAutoFit/>
            </a:bodyPr>
            <a:lstStyle/>
            <a:p>
              <a:r>
                <a:rPr kumimoji="1" lang="ja-JP" altLang="en-US" sz="1600" dirty="0" smtClean="0">
                  <a:latin typeface="ＭＳ Ｐゴシック" pitchFamily="50" charset="-128"/>
                  <a:ea typeface="ＭＳ Ｐゴシック" pitchFamily="50" charset="-128"/>
                </a:rPr>
                <a:t>開発者</a:t>
              </a:r>
              <a:r>
                <a:rPr kumimoji="1" lang="en-US" altLang="ja-JP" sz="1600" dirty="0" smtClean="0">
                  <a:latin typeface="ＭＳ Ｐゴシック" pitchFamily="50" charset="-128"/>
                  <a:ea typeface="ＭＳ Ｐゴシック" pitchFamily="50" charset="-128"/>
                </a:rPr>
                <a:t>B</a:t>
              </a:r>
              <a:endParaRPr kumimoji="1" lang="ja-JP" altLang="en-US" sz="1600" dirty="0">
                <a:latin typeface="ＭＳ Ｐゴシック" pitchFamily="50" charset="-128"/>
                <a:ea typeface="ＭＳ Ｐゴシック" pitchFamily="50" charset="-128"/>
              </a:endParaRPr>
            </a:p>
          </p:txBody>
        </p:sp>
      </p:grpSp>
      <p:sp>
        <p:nvSpPr>
          <p:cNvPr id="60" name="日付プレースホルダ 59"/>
          <p:cNvSpPr>
            <a:spLocks noGrp="1"/>
          </p:cNvSpPr>
          <p:nvPr>
            <p:ph type="dt" sz="half" idx="10"/>
          </p:nvPr>
        </p:nvSpPr>
        <p:spPr/>
        <p:txBody>
          <a:bodyPr/>
          <a:lstStyle/>
          <a:p>
            <a:fld id="{3A78CA35-CD56-41EB-A332-A1DCB5CD2C82}" type="datetime1">
              <a:rPr kumimoji="1" lang="ja-JP" altLang="en-US" smtClean="0"/>
              <a:t>2009/10/2</a:t>
            </a:fld>
            <a:endParaRPr kumimoji="1" lang="ja-JP" altLang="en-US" dirty="0"/>
          </a:p>
        </p:txBody>
      </p:sp>
      <p:sp>
        <p:nvSpPr>
          <p:cNvPr id="61" name="スライド番号プレースホルダ 60"/>
          <p:cNvSpPr>
            <a:spLocks noGrp="1"/>
          </p:cNvSpPr>
          <p:nvPr>
            <p:ph type="sldNum" sz="quarter" idx="12"/>
          </p:nvPr>
        </p:nvSpPr>
        <p:spPr/>
        <p:txBody>
          <a:bodyPr/>
          <a:lstStyle/>
          <a:p>
            <a:fld id="{738B7F78-B0DC-441A-9BC4-58A4303FB5A8}" type="slidenum">
              <a:rPr kumimoji="1" lang="ja-JP" altLang="en-US" smtClean="0"/>
              <a:pPr/>
              <a:t>6</a:t>
            </a:fld>
            <a:endParaRPr kumimoji="1" lang="ja-JP" altLang="en-US" dirty="0"/>
          </a:p>
        </p:txBody>
      </p:sp>
      <p:sp>
        <p:nvSpPr>
          <p:cNvPr id="62" name="フッター プレースホルダ 61"/>
          <p:cNvSpPr>
            <a:spLocks noGrp="1"/>
          </p:cNvSpPr>
          <p:nvPr>
            <p:ph type="ftr" sz="quarter" idx="11"/>
          </p:nvPr>
        </p:nvSpPr>
        <p:spPr/>
        <p:txBody>
          <a:bodyPr/>
          <a:lstStyle/>
          <a:p>
            <a:r>
              <a:rPr kumimoji="1" lang="ja-JP" altLang="en-US" smtClean="0"/>
              <a:t>分散開発における協調作業効率化のためのアウェアネス支援システム</a:t>
            </a:r>
            <a:endParaRPr kumimoji="1" lang="ja-JP"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2400" dirty="0" smtClean="0"/>
              <a:t>アプローチ</a:t>
            </a:r>
            <a:r>
              <a:rPr kumimoji="1" lang="en-US" altLang="ja-JP" dirty="0" smtClean="0"/>
              <a:t/>
            </a:r>
            <a:br>
              <a:rPr kumimoji="1" lang="en-US" altLang="ja-JP" dirty="0" smtClean="0"/>
            </a:br>
            <a:r>
              <a:rPr lang="ja-JP" altLang="en-US" sz="2800" dirty="0" smtClean="0"/>
              <a:t>地理的距離</a:t>
            </a:r>
            <a:r>
              <a:rPr kumimoji="1" lang="ja-JP" altLang="en-US" sz="2800" dirty="0" smtClean="0"/>
              <a:t>の問題解決に</a:t>
            </a:r>
            <a:r>
              <a:rPr lang="ja-JP" altLang="en-US" sz="2800" dirty="0" smtClean="0">
                <a:solidFill>
                  <a:prstClr val="black"/>
                </a:solidFill>
              </a:rPr>
              <a:t>向けたアウェアネス支援</a:t>
            </a:r>
            <a:endParaRPr kumimoji="1" lang="ja-JP" altLang="en-US" sz="4400" dirty="0"/>
          </a:p>
        </p:txBody>
      </p:sp>
      <p:sp>
        <p:nvSpPr>
          <p:cNvPr id="3" name="コンテンツ プレースホルダ 2"/>
          <p:cNvSpPr>
            <a:spLocks noGrp="1"/>
          </p:cNvSpPr>
          <p:nvPr>
            <p:ph idx="1"/>
          </p:nvPr>
        </p:nvSpPr>
        <p:spPr>
          <a:xfrm>
            <a:off x="457200" y="1128681"/>
            <a:ext cx="8229600" cy="3052789"/>
          </a:xfrm>
        </p:spPr>
        <p:txBody>
          <a:bodyPr>
            <a:normAutofit fontScale="92500"/>
          </a:bodyPr>
          <a:lstStyle/>
          <a:p>
            <a:r>
              <a:rPr lang="ja-JP" altLang="en-US" dirty="0" smtClean="0"/>
              <a:t>地理的距離の問題</a:t>
            </a:r>
            <a:endParaRPr lang="en-US" altLang="ja-JP" dirty="0" smtClean="0"/>
          </a:p>
          <a:p>
            <a:pPr lvl="1"/>
            <a:r>
              <a:rPr lang="ja-JP" altLang="en-US" dirty="0" smtClean="0"/>
              <a:t>対面コミュニケーションができないことで，開発</a:t>
            </a:r>
            <a:r>
              <a:rPr lang="ja-JP" altLang="en-US" dirty="0" smtClean="0"/>
              <a:t>者の</a:t>
            </a:r>
            <a:r>
              <a:rPr lang="ja-JP" altLang="en-US" dirty="0" smtClean="0"/>
              <a:t>専門性</a:t>
            </a:r>
            <a:r>
              <a:rPr lang="ja-JP" altLang="en-US" dirty="0" smtClean="0"/>
              <a:t>や</a:t>
            </a:r>
            <a:r>
              <a:rPr lang="ja-JP" altLang="en-US" dirty="0" smtClean="0"/>
              <a:t>開発者</a:t>
            </a:r>
            <a:r>
              <a:rPr lang="ja-JP" altLang="en-US" dirty="0" smtClean="0"/>
              <a:t>間</a:t>
            </a:r>
            <a:r>
              <a:rPr lang="ja-JP" altLang="en-US" dirty="0" smtClean="0"/>
              <a:t>の関係を把握することが難しい</a:t>
            </a:r>
            <a:endParaRPr lang="en-US" altLang="ja-JP" dirty="0" smtClean="0"/>
          </a:p>
          <a:p>
            <a:pPr lvl="2"/>
            <a:r>
              <a:rPr lang="ja-JP" altLang="en-US" dirty="0" smtClean="0"/>
              <a:t>誰に質問をすればいいか分からない</a:t>
            </a:r>
            <a:endParaRPr lang="en-US" altLang="ja-JP" dirty="0" smtClean="0"/>
          </a:p>
          <a:p>
            <a:pPr lvl="2"/>
            <a:r>
              <a:rPr lang="ja-JP" altLang="en-US" dirty="0" smtClean="0"/>
              <a:t>自分の</a:t>
            </a:r>
            <a:r>
              <a:rPr lang="ja-JP" altLang="en-US" dirty="0" smtClean="0"/>
              <a:t>タスクが誰に影響を及ぼすの</a:t>
            </a:r>
            <a:r>
              <a:rPr lang="ja-JP" altLang="en-US" dirty="0" smtClean="0"/>
              <a:t>か分からない</a:t>
            </a:r>
            <a:endParaRPr lang="en-US" altLang="ja-JP" dirty="0" smtClean="0"/>
          </a:p>
          <a:p>
            <a:r>
              <a:rPr lang="ja-JP" altLang="en-US" dirty="0" smtClean="0"/>
              <a:t>解決</a:t>
            </a:r>
            <a:r>
              <a:rPr lang="ja-JP" altLang="en-US" dirty="0" smtClean="0"/>
              <a:t>方法</a:t>
            </a:r>
            <a:endParaRPr lang="en-US" altLang="ja-JP" dirty="0" smtClean="0"/>
          </a:p>
          <a:p>
            <a:pPr lvl="1"/>
            <a:r>
              <a:rPr lang="ja-JP" altLang="en-US" dirty="0" smtClean="0"/>
              <a:t>開発者</a:t>
            </a:r>
            <a:r>
              <a:rPr lang="ja-JP" altLang="en-US" dirty="0" smtClean="0"/>
              <a:t>の専門性</a:t>
            </a:r>
            <a:r>
              <a:rPr lang="ja-JP" altLang="en-US" dirty="0" smtClean="0"/>
              <a:t>，</a:t>
            </a:r>
            <a:r>
              <a:rPr lang="ja-JP" altLang="en-US" dirty="0" smtClean="0"/>
              <a:t>開発者間の</a:t>
            </a:r>
            <a:r>
              <a:rPr kumimoji="1" lang="ja-JP" altLang="en-US" dirty="0" smtClean="0"/>
              <a:t>関係</a:t>
            </a:r>
            <a:r>
              <a:rPr kumimoji="1" lang="ja-JP" altLang="en-US" dirty="0" smtClean="0"/>
              <a:t>を</a:t>
            </a:r>
            <a:r>
              <a:rPr lang="ja-JP" altLang="en-US" dirty="0" smtClean="0"/>
              <a:t>地図上にマッピング</a:t>
            </a:r>
            <a:r>
              <a:rPr lang="ja-JP" altLang="en-US" dirty="0" smtClean="0"/>
              <a:t>する</a:t>
            </a:r>
            <a:endParaRPr lang="en-US" altLang="ja-JP" dirty="0" smtClean="0"/>
          </a:p>
          <a:p>
            <a:pPr lvl="2"/>
            <a:endParaRPr kumimoji="1" lang="en-US" altLang="ja-JP" dirty="0" smtClean="0"/>
          </a:p>
        </p:txBody>
      </p:sp>
      <p:sp>
        <p:nvSpPr>
          <p:cNvPr id="110" name="日付プレースホルダ 109"/>
          <p:cNvSpPr>
            <a:spLocks noGrp="1"/>
          </p:cNvSpPr>
          <p:nvPr>
            <p:ph type="dt" sz="half" idx="10"/>
          </p:nvPr>
        </p:nvSpPr>
        <p:spPr/>
        <p:txBody>
          <a:bodyPr/>
          <a:lstStyle/>
          <a:p>
            <a:fld id="{FE496CFA-2F0E-4842-858C-DC0B1BE65398}" type="datetime1">
              <a:rPr kumimoji="1" lang="ja-JP" altLang="en-US" smtClean="0"/>
              <a:t>2009/10/2</a:t>
            </a:fld>
            <a:endParaRPr kumimoji="1" lang="ja-JP" altLang="en-US" dirty="0"/>
          </a:p>
        </p:txBody>
      </p:sp>
      <p:sp>
        <p:nvSpPr>
          <p:cNvPr id="114" name="スライド番号プレースホルダ 113"/>
          <p:cNvSpPr>
            <a:spLocks noGrp="1"/>
          </p:cNvSpPr>
          <p:nvPr>
            <p:ph type="sldNum" sz="quarter" idx="12"/>
          </p:nvPr>
        </p:nvSpPr>
        <p:spPr/>
        <p:txBody>
          <a:bodyPr/>
          <a:lstStyle/>
          <a:p>
            <a:fld id="{738B7F78-B0DC-441A-9BC4-58A4303FB5A8}" type="slidenum">
              <a:rPr kumimoji="1" lang="ja-JP" altLang="en-US" smtClean="0"/>
              <a:pPr/>
              <a:t>7</a:t>
            </a:fld>
            <a:endParaRPr kumimoji="1" lang="ja-JP" altLang="en-US" dirty="0"/>
          </a:p>
        </p:txBody>
      </p:sp>
      <p:sp>
        <p:nvSpPr>
          <p:cNvPr id="379" name="フッター プレースホルダ 378"/>
          <p:cNvSpPr>
            <a:spLocks noGrp="1"/>
          </p:cNvSpPr>
          <p:nvPr>
            <p:ph type="ftr" sz="quarter" idx="11"/>
          </p:nvPr>
        </p:nvSpPr>
        <p:spPr/>
        <p:txBody>
          <a:bodyPr/>
          <a:lstStyle/>
          <a:p>
            <a:r>
              <a:rPr kumimoji="1" lang="ja-JP" altLang="en-US" smtClean="0"/>
              <a:t>分散開発における協調作業効率化のためのアウェアネス支援システム</a:t>
            </a:r>
            <a:endParaRPr kumimoji="1" lang="ja-JP" altLang="en-US"/>
          </a:p>
        </p:txBody>
      </p:sp>
      <p:grpSp>
        <p:nvGrpSpPr>
          <p:cNvPr id="442" name="グループ化 441"/>
          <p:cNvGrpSpPr/>
          <p:nvPr/>
        </p:nvGrpSpPr>
        <p:grpSpPr>
          <a:xfrm>
            <a:off x="1050312" y="4069080"/>
            <a:ext cx="7211031" cy="2390499"/>
            <a:chOff x="1322343" y="4159260"/>
            <a:chExt cx="6939000" cy="2300319"/>
          </a:xfrm>
        </p:grpSpPr>
        <p:pic>
          <p:nvPicPr>
            <p:cNvPr id="224" name="Picture 9"/>
            <p:cNvPicPr>
              <a:picLocks noChangeAspect="1" noChangeArrowheads="1"/>
            </p:cNvPicPr>
            <p:nvPr/>
          </p:nvPicPr>
          <p:blipFill>
            <a:blip r:embed="rId3" cstate="print"/>
            <a:srcRect/>
            <a:stretch>
              <a:fillRect/>
            </a:stretch>
          </p:blipFill>
          <p:spPr bwMode="auto">
            <a:xfrm>
              <a:off x="1322343" y="4341825"/>
              <a:ext cx="6939000" cy="2098734"/>
            </a:xfrm>
            <a:prstGeom prst="rect">
              <a:avLst/>
            </a:prstGeom>
            <a:noFill/>
            <a:ln w="9525">
              <a:noFill/>
              <a:miter lim="800000"/>
              <a:headEnd/>
              <a:tailEnd/>
            </a:ln>
          </p:spPr>
        </p:pic>
        <p:grpSp>
          <p:nvGrpSpPr>
            <p:cNvPr id="225" name="グループ化 547"/>
            <p:cNvGrpSpPr/>
            <p:nvPr/>
          </p:nvGrpSpPr>
          <p:grpSpPr>
            <a:xfrm flipH="1">
              <a:off x="2782863" y="4853007"/>
              <a:ext cx="211791" cy="697297"/>
              <a:chOff x="5510241" y="1885908"/>
              <a:chExt cx="146806" cy="483342"/>
            </a:xfrm>
            <a:scene3d>
              <a:camera prst="orthographicFront">
                <a:rot lat="0" lon="10800000" rev="0"/>
              </a:camera>
              <a:lightRig rig="threePt" dir="t"/>
            </a:scene3d>
          </p:grpSpPr>
          <p:sp>
            <p:nvSpPr>
              <p:cNvPr id="226"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227"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228"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229"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230"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231"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232"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233"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234"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235"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236"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237"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238"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239"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240"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241"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242"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243"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244"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245"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246"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247"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248"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249"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grpSp>
        <p:grpSp>
          <p:nvGrpSpPr>
            <p:cNvPr id="300" name="グループ化 547"/>
            <p:cNvGrpSpPr/>
            <p:nvPr/>
          </p:nvGrpSpPr>
          <p:grpSpPr>
            <a:xfrm flipH="1">
              <a:off x="7493040" y="4816494"/>
              <a:ext cx="211791" cy="697297"/>
              <a:chOff x="5510241" y="1885908"/>
              <a:chExt cx="146806" cy="483342"/>
            </a:xfrm>
            <a:scene3d>
              <a:camera prst="orthographicFront">
                <a:rot lat="0" lon="10800000" rev="0"/>
              </a:camera>
              <a:lightRig rig="threePt" dir="t"/>
            </a:scene3d>
          </p:grpSpPr>
          <p:sp>
            <p:nvSpPr>
              <p:cNvPr id="301"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tx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02"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03"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04"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05"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06"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07"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08"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09"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tx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10"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11"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12"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13"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14"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15"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16"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17"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18"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19"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20"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21"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22"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tx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23"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24"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grpSp>
        <p:sp>
          <p:nvSpPr>
            <p:cNvPr id="325" name="角丸四角形吹き出し 324"/>
            <p:cNvSpPr/>
            <p:nvPr/>
          </p:nvSpPr>
          <p:spPr>
            <a:xfrm>
              <a:off x="2746350" y="5875371"/>
              <a:ext cx="1387494" cy="472966"/>
            </a:xfrm>
            <a:prstGeom prst="wedgeRoundRectCallout">
              <a:avLst>
                <a:gd name="adj1" fmla="val -36822"/>
                <a:gd name="adj2" fmla="val -10666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cxnSp>
          <p:nvCxnSpPr>
            <p:cNvPr id="330" name="直線コネクタ 329"/>
            <p:cNvCxnSpPr/>
            <p:nvPr/>
          </p:nvCxnSpPr>
          <p:spPr>
            <a:xfrm>
              <a:off x="4827591" y="4670442"/>
              <a:ext cx="1971702" cy="21907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1" name="直線コネクタ 330"/>
            <p:cNvCxnSpPr/>
            <p:nvPr/>
          </p:nvCxnSpPr>
          <p:spPr>
            <a:xfrm rot="16200000" flipH="1">
              <a:off x="7200936" y="4999059"/>
              <a:ext cx="292104" cy="29210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2" name="直線コネクタ 331"/>
            <p:cNvCxnSpPr/>
            <p:nvPr/>
          </p:nvCxnSpPr>
          <p:spPr>
            <a:xfrm>
              <a:off x="4827591" y="4670442"/>
              <a:ext cx="2592423" cy="83979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12" name="角丸四角形吹き出し 111"/>
            <p:cNvSpPr/>
            <p:nvPr/>
          </p:nvSpPr>
          <p:spPr>
            <a:xfrm>
              <a:off x="6543702" y="5802345"/>
              <a:ext cx="1131903" cy="399940"/>
            </a:xfrm>
            <a:prstGeom prst="wedgeRoundRectCallout">
              <a:avLst>
                <a:gd name="adj1" fmla="val -7924"/>
                <a:gd name="adj2" fmla="val -266979"/>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sz="1200" dirty="0"/>
            </a:p>
          </p:txBody>
        </p:sp>
        <p:sp>
          <p:nvSpPr>
            <p:cNvPr id="328" name="角丸四角形吹き出し 327"/>
            <p:cNvSpPr/>
            <p:nvPr/>
          </p:nvSpPr>
          <p:spPr>
            <a:xfrm>
              <a:off x="6543702" y="5802345"/>
              <a:ext cx="1131903" cy="399940"/>
            </a:xfrm>
            <a:prstGeom prst="wedgeRoundRectCallout">
              <a:avLst>
                <a:gd name="adj1" fmla="val 46083"/>
                <a:gd name="adj2" fmla="val -112467"/>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sz="1200" dirty="0"/>
            </a:p>
          </p:txBody>
        </p:sp>
        <p:grpSp>
          <p:nvGrpSpPr>
            <p:cNvPr id="121" name="グループ化 547"/>
            <p:cNvGrpSpPr/>
            <p:nvPr/>
          </p:nvGrpSpPr>
          <p:grpSpPr>
            <a:xfrm flipH="1">
              <a:off x="4572000" y="4159260"/>
              <a:ext cx="211791" cy="697297"/>
              <a:chOff x="5510241" y="1885908"/>
              <a:chExt cx="146806" cy="483342"/>
            </a:xfrm>
            <a:scene3d>
              <a:camera prst="orthographicFront">
                <a:rot lat="0" lon="0" rev="0"/>
              </a:camera>
              <a:lightRig rig="threePt" dir="t"/>
            </a:scene3d>
          </p:grpSpPr>
          <p:sp>
            <p:nvSpPr>
              <p:cNvPr id="122"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accent2"/>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23"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24"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25"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26"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27"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28"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29"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30"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accent2"/>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31"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32"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33"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34"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35"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36"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37"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38"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39"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40"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41"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42"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43"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accent2"/>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44"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145"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grpSp>
        <p:grpSp>
          <p:nvGrpSpPr>
            <p:cNvPr id="354" name="グループ化 547"/>
            <p:cNvGrpSpPr/>
            <p:nvPr/>
          </p:nvGrpSpPr>
          <p:grpSpPr>
            <a:xfrm flipH="1">
              <a:off x="4466104" y="4232286"/>
              <a:ext cx="211791" cy="697297"/>
              <a:chOff x="5510241" y="1885908"/>
              <a:chExt cx="146806" cy="483342"/>
            </a:xfrm>
            <a:scene3d>
              <a:camera prst="orthographicFront">
                <a:rot lat="0" lon="0" rev="0"/>
              </a:camera>
              <a:lightRig rig="threePt" dir="t"/>
            </a:scene3d>
          </p:grpSpPr>
          <p:sp>
            <p:nvSpPr>
              <p:cNvPr id="355"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accent2"/>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56"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57"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58"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59"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60"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61"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62"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63"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accent2"/>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64"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65"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66"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67"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68"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69"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70"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71"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72"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73"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74"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75"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76"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accent2"/>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77"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378"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grpSp>
        <p:sp>
          <p:nvSpPr>
            <p:cNvPr id="430" name="角丸四角形吹き出し 429"/>
            <p:cNvSpPr/>
            <p:nvPr/>
          </p:nvSpPr>
          <p:spPr>
            <a:xfrm>
              <a:off x="4352922" y="5218137"/>
              <a:ext cx="1241442" cy="399940"/>
            </a:xfrm>
            <a:prstGeom prst="wedgeRoundRectCallout">
              <a:avLst>
                <a:gd name="adj1" fmla="val -23890"/>
                <a:gd name="adj2" fmla="val -114042"/>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sz="1200" dirty="0"/>
            </a:p>
          </p:txBody>
        </p:sp>
        <p:cxnSp>
          <p:nvCxnSpPr>
            <p:cNvPr id="431" name="直線コネクタ 430"/>
            <p:cNvCxnSpPr/>
            <p:nvPr/>
          </p:nvCxnSpPr>
          <p:spPr>
            <a:xfrm flipV="1">
              <a:off x="3038454" y="4743468"/>
              <a:ext cx="1387494" cy="58420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80" name="正方形/長方形 379"/>
            <p:cNvSpPr/>
            <p:nvPr/>
          </p:nvSpPr>
          <p:spPr>
            <a:xfrm>
              <a:off x="1322343" y="4341825"/>
              <a:ext cx="999616" cy="2117754"/>
            </a:xfrm>
            <a:prstGeom prst="rect">
              <a:avLst/>
            </a:prstGeom>
            <a:solidFill>
              <a:schemeClr val="bg2">
                <a:lumMod val="25000"/>
                <a:alpha val="50196"/>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81" name="正方形/長方形 380"/>
            <p:cNvSpPr/>
            <p:nvPr/>
          </p:nvSpPr>
          <p:spPr>
            <a:xfrm>
              <a:off x="8049057" y="4341825"/>
              <a:ext cx="210756" cy="2117754"/>
            </a:xfrm>
            <a:prstGeom prst="rect">
              <a:avLst/>
            </a:prstGeom>
            <a:solidFill>
              <a:schemeClr val="bg2">
                <a:lumMod val="25000"/>
                <a:alpha val="50196"/>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407" name="グループ化 547"/>
            <p:cNvGrpSpPr/>
            <p:nvPr/>
          </p:nvGrpSpPr>
          <p:grpSpPr>
            <a:xfrm flipH="1">
              <a:off x="6908832" y="4232286"/>
              <a:ext cx="211791" cy="697297"/>
              <a:chOff x="5510241" y="1885908"/>
              <a:chExt cx="146806" cy="483342"/>
            </a:xfrm>
            <a:scene3d>
              <a:camera prst="orthographicFront">
                <a:rot lat="0" lon="10800000" rev="0"/>
              </a:camera>
              <a:lightRig rig="threePt" dir="t"/>
            </a:scene3d>
          </p:grpSpPr>
          <p:sp>
            <p:nvSpPr>
              <p:cNvPr id="408"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tx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09"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10"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11"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12"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13"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14"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15"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16"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tx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17"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18"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19"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20"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21"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22"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23"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24"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25"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26"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27"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28"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29"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tx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32"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sp>
            <p:nvSpPr>
              <p:cNvPr id="433"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dirty="0"/>
              </a:p>
            </p:txBody>
          </p:sp>
        </p:grpSp>
        <p:sp>
          <p:nvSpPr>
            <p:cNvPr id="437" name="テキスト ボックス 436"/>
            <p:cNvSpPr txBox="1"/>
            <p:nvPr/>
          </p:nvSpPr>
          <p:spPr>
            <a:xfrm>
              <a:off x="6507189" y="5838858"/>
              <a:ext cx="1194558" cy="369332"/>
            </a:xfrm>
            <a:prstGeom prst="rect">
              <a:avLst/>
            </a:prstGeom>
            <a:noFill/>
          </p:spPr>
          <p:txBody>
            <a:bodyPr wrap="none" rtlCol="0">
              <a:spAutoFit/>
            </a:bodyPr>
            <a:lstStyle/>
            <a:p>
              <a:r>
                <a:rPr kumimoji="1" lang="ja-JP" altLang="en-US" b="1" dirty="0" smtClean="0">
                  <a:solidFill>
                    <a:schemeClr val="bg1"/>
                  </a:solidFill>
                </a:rPr>
                <a:t>ネットワーク</a:t>
              </a:r>
              <a:endParaRPr kumimoji="1" lang="ja-JP" altLang="en-US" b="1" dirty="0">
                <a:solidFill>
                  <a:schemeClr val="bg1"/>
                </a:solidFill>
              </a:endParaRPr>
            </a:p>
          </p:txBody>
        </p:sp>
        <p:sp>
          <p:nvSpPr>
            <p:cNvPr id="438" name="テキスト ボックス 437"/>
            <p:cNvSpPr txBox="1"/>
            <p:nvPr/>
          </p:nvSpPr>
          <p:spPr>
            <a:xfrm>
              <a:off x="4363649" y="5218137"/>
              <a:ext cx="1157689" cy="369332"/>
            </a:xfrm>
            <a:prstGeom prst="rect">
              <a:avLst/>
            </a:prstGeom>
            <a:noFill/>
          </p:spPr>
          <p:txBody>
            <a:bodyPr wrap="none" rtlCol="0">
              <a:spAutoFit/>
            </a:bodyPr>
            <a:lstStyle/>
            <a:p>
              <a:r>
                <a:rPr kumimoji="1" lang="ja-JP" altLang="en-US" b="1" dirty="0" smtClean="0">
                  <a:solidFill>
                    <a:schemeClr val="bg1"/>
                  </a:solidFill>
                </a:rPr>
                <a:t>セキュリティ</a:t>
              </a:r>
              <a:endParaRPr kumimoji="1" lang="ja-JP" altLang="en-US" b="1" dirty="0">
                <a:solidFill>
                  <a:schemeClr val="bg1"/>
                </a:solidFill>
              </a:endParaRPr>
            </a:p>
          </p:txBody>
        </p:sp>
        <p:sp>
          <p:nvSpPr>
            <p:cNvPr id="440" name="テキスト ボックス 439"/>
            <p:cNvSpPr txBox="1"/>
            <p:nvPr/>
          </p:nvSpPr>
          <p:spPr>
            <a:xfrm>
              <a:off x="2746350" y="4341825"/>
              <a:ext cx="184731" cy="369332"/>
            </a:xfrm>
            <a:prstGeom prst="rect">
              <a:avLst/>
            </a:prstGeom>
            <a:noFill/>
          </p:spPr>
          <p:txBody>
            <a:bodyPr wrap="none" rtlCol="0">
              <a:spAutoFit/>
            </a:bodyPr>
            <a:lstStyle/>
            <a:p>
              <a:endParaRPr kumimoji="1" lang="ja-JP" altLang="en-US" dirty="0">
                <a:solidFill>
                  <a:schemeClr val="bg1"/>
                </a:solidFill>
              </a:endParaRPr>
            </a:p>
          </p:txBody>
        </p:sp>
        <p:sp>
          <p:nvSpPr>
            <p:cNvPr id="441" name="テキスト ボックス 440"/>
            <p:cNvSpPr txBox="1"/>
            <p:nvPr/>
          </p:nvSpPr>
          <p:spPr>
            <a:xfrm>
              <a:off x="2682271" y="5948397"/>
              <a:ext cx="1531188" cy="369332"/>
            </a:xfrm>
            <a:prstGeom prst="rect">
              <a:avLst/>
            </a:prstGeom>
            <a:noFill/>
          </p:spPr>
          <p:txBody>
            <a:bodyPr wrap="none" rtlCol="0">
              <a:spAutoFit/>
            </a:bodyPr>
            <a:lstStyle/>
            <a:p>
              <a:r>
                <a:rPr lang="ja-JP" altLang="en-US" b="1" dirty="0" smtClean="0">
                  <a:solidFill>
                    <a:schemeClr val="bg1"/>
                  </a:solidFill>
                </a:rPr>
                <a:t>インターフェース</a:t>
              </a:r>
              <a:endParaRPr kumimoji="1" lang="ja-JP" altLang="en-US" b="1" dirty="0">
                <a:solidFill>
                  <a:schemeClr val="bg1"/>
                </a:solidFill>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アウェアネス</a:t>
            </a:r>
            <a:r>
              <a:rPr kumimoji="1" lang="ja-JP" altLang="en-US" dirty="0" smtClean="0"/>
              <a:t>支援</a:t>
            </a:r>
            <a:r>
              <a:rPr lang="ja-JP" altLang="en-US" dirty="0" smtClean="0"/>
              <a:t>システム</a:t>
            </a:r>
            <a:r>
              <a:rPr lang="ja-JP" altLang="en-US" dirty="0" smtClean="0"/>
              <a:t>の</a:t>
            </a:r>
            <a:r>
              <a:rPr kumimoji="1" lang="ja-JP" altLang="en-US" dirty="0" smtClean="0"/>
              <a:t>設計</a:t>
            </a:r>
            <a:r>
              <a:rPr kumimoji="1" lang="ja-JP" altLang="en-US" dirty="0" smtClean="0"/>
              <a:t>指針</a:t>
            </a:r>
            <a:endParaRPr kumimoji="1" lang="ja-JP" altLang="en-US" dirty="0"/>
          </a:p>
        </p:txBody>
      </p:sp>
      <p:sp>
        <p:nvSpPr>
          <p:cNvPr id="9" name="コンテンツ プレースホルダ 8"/>
          <p:cNvSpPr>
            <a:spLocks noGrp="1"/>
          </p:cNvSpPr>
          <p:nvPr>
            <p:ph idx="1"/>
          </p:nvPr>
        </p:nvSpPr>
        <p:spPr/>
        <p:txBody>
          <a:bodyPr>
            <a:normAutofit fontScale="92500"/>
          </a:bodyPr>
          <a:lstStyle/>
          <a:p>
            <a:r>
              <a:rPr kumimoji="1" lang="ja-JP" altLang="en-US" dirty="0" smtClean="0"/>
              <a:t>時間的距離の</a:t>
            </a:r>
            <a:r>
              <a:rPr lang="ja-JP" altLang="en-US" dirty="0" smtClean="0"/>
              <a:t>解決：活動時間を可視化する</a:t>
            </a:r>
            <a:endParaRPr kumimoji="1" lang="en-US" altLang="ja-JP" dirty="0" smtClean="0"/>
          </a:p>
          <a:p>
            <a:pPr lvl="1"/>
            <a:r>
              <a:rPr lang="ja-JP" altLang="en-US" dirty="0" smtClean="0"/>
              <a:t>電子メール</a:t>
            </a:r>
            <a:r>
              <a:rPr kumimoji="1" lang="ja-JP" altLang="en-US" dirty="0" smtClean="0"/>
              <a:t>の</a:t>
            </a:r>
            <a:r>
              <a:rPr kumimoji="1" lang="ja-JP" altLang="en-US" dirty="0" smtClean="0"/>
              <a:t>送信日時を用いて，開発者の</a:t>
            </a:r>
            <a:r>
              <a:rPr lang="ja-JP" altLang="en-US" dirty="0" smtClean="0"/>
              <a:t>活動時間を可視化，時間的重なりを提示する</a:t>
            </a:r>
            <a:endParaRPr kumimoji="1" lang="en-US" altLang="ja-JP" dirty="0" smtClean="0"/>
          </a:p>
          <a:p>
            <a:endParaRPr lang="en-US" altLang="ja-JP" dirty="0" smtClean="0"/>
          </a:p>
          <a:p>
            <a:r>
              <a:rPr lang="ja-JP" altLang="en-US" dirty="0" smtClean="0"/>
              <a:t>地理的距離の解決：開発者の専門性，ネットワーク関係を描く</a:t>
            </a:r>
            <a:endParaRPr lang="en-US" altLang="ja-JP" dirty="0" smtClean="0"/>
          </a:p>
          <a:p>
            <a:pPr lvl="1"/>
            <a:r>
              <a:rPr lang="ja-JP" altLang="en-US" dirty="0" smtClean="0"/>
              <a:t>電子メールの</a:t>
            </a:r>
            <a:r>
              <a:rPr lang="ja-JP" altLang="en-US" dirty="0" smtClean="0"/>
              <a:t>内容からキーワードを抽出することで専門性を可視化し，送信先，返信先などからネットワーク関係を描く</a:t>
            </a:r>
            <a:endParaRPr lang="en-US" altLang="ja-JP" dirty="0" smtClean="0"/>
          </a:p>
          <a:p>
            <a:endParaRPr lang="en-US" altLang="ja-JP" dirty="0" smtClean="0"/>
          </a:p>
          <a:p>
            <a:r>
              <a:rPr kumimoji="1" lang="ja-JP" altLang="en-US" dirty="0" smtClean="0"/>
              <a:t>地理的</a:t>
            </a:r>
            <a:r>
              <a:rPr kumimoji="1" lang="ja-JP" altLang="en-US" dirty="0" smtClean="0"/>
              <a:t>距離の解決：</a:t>
            </a:r>
            <a:r>
              <a:rPr lang="ja-JP" altLang="en-US" dirty="0" smtClean="0"/>
              <a:t>地</a:t>
            </a:r>
            <a:r>
              <a:rPr kumimoji="1" lang="ja-JP" altLang="en-US" dirty="0" smtClean="0"/>
              <a:t>図に開発者をマッピング</a:t>
            </a:r>
            <a:endParaRPr kumimoji="1" lang="en-US" altLang="ja-JP" dirty="0" smtClean="0"/>
          </a:p>
          <a:p>
            <a:pPr lvl="1"/>
            <a:r>
              <a:rPr lang="ja-JP" altLang="en-US" dirty="0" smtClean="0"/>
              <a:t>電子</a:t>
            </a:r>
            <a:r>
              <a:rPr lang="ja-JP" altLang="en-US" dirty="0" smtClean="0"/>
              <a:t>メールの</a:t>
            </a:r>
            <a:r>
              <a:rPr lang="en-US" altLang="ja-JP" dirty="0" smtClean="0"/>
              <a:t>IP</a:t>
            </a:r>
            <a:r>
              <a:rPr lang="ja-JP" altLang="en-US" dirty="0" smtClean="0"/>
              <a:t>情報を用いて，開発者の地理を特定し地図にマッピングする</a:t>
            </a:r>
            <a:endParaRPr lang="en-US" altLang="ja-JP" dirty="0" smtClean="0"/>
          </a:p>
          <a:p>
            <a:pPr lvl="1"/>
            <a:endParaRPr lang="en-US" altLang="ja-JP" dirty="0" smtClean="0"/>
          </a:p>
          <a:p>
            <a:pPr lvl="1"/>
            <a:endParaRPr lang="en-US" altLang="ja-JP" dirty="0" smtClean="0"/>
          </a:p>
          <a:p>
            <a:endParaRPr kumimoji="1" lang="en-US" altLang="ja-JP" dirty="0" smtClean="0"/>
          </a:p>
          <a:p>
            <a:endParaRPr kumimoji="1" lang="en-US" altLang="ja-JP" dirty="0" smtClean="0"/>
          </a:p>
          <a:p>
            <a:endParaRPr kumimoji="1" lang="en-US" altLang="ja-JP" dirty="0" smtClean="0"/>
          </a:p>
          <a:p>
            <a:pPr lvl="1"/>
            <a:endParaRPr kumimoji="1" lang="ja-JP" altLang="en-US" dirty="0"/>
          </a:p>
        </p:txBody>
      </p:sp>
      <p:sp>
        <p:nvSpPr>
          <p:cNvPr id="6" name="日付プレースホルダ 5"/>
          <p:cNvSpPr>
            <a:spLocks noGrp="1"/>
          </p:cNvSpPr>
          <p:nvPr>
            <p:ph type="dt" sz="half" idx="10"/>
          </p:nvPr>
        </p:nvSpPr>
        <p:spPr/>
        <p:txBody>
          <a:bodyPr/>
          <a:lstStyle/>
          <a:p>
            <a:fld id="{75C7088A-D95E-453C-9BBF-C802CF2D03F6}" type="datetime1">
              <a:rPr kumimoji="1" lang="ja-JP" altLang="en-US" smtClean="0"/>
              <a:t>2009/10/2</a:t>
            </a:fld>
            <a:endParaRPr kumimoji="1" lang="ja-JP" altLang="en-US"/>
          </a:p>
        </p:txBody>
      </p:sp>
      <p:sp>
        <p:nvSpPr>
          <p:cNvPr id="7" name="スライド番号プレースホルダ 6"/>
          <p:cNvSpPr>
            <a:spLocks noGrp="1"/>
          </p:cNvSpPr>
          <p:nvPr>
            <p:ph type="sldNum" sz="quarter" idx="12"/>
          </p:nvPr>
        </p:nvSpPr>
        <p:spPr/>
        <p:txBody>
          <a:bodyPr/>
          <a:lstStyle/>
          <a:p>
            <a:fld id="{738B7F78-B0DC-441A-9BC4-58A4303FB5A8}" type="slidenum">
              <a:rPr kumimoji="1" lang="ja-JP" altLang="en-US" smtClean="0"/>
              <a:pPr/>
              <a:t>8</a:t>
            </a:fld>
            <a:endParaRPr kumimoji="1" lang="ja-JP" altLang="en-US"/>
          </a:p>
        </p:txBody>
      </p:sp>
      <p:sp>
        <p:nvSpPr>
          <p:cNvPr id="8" name="フッター プレースホルダ 7"/>
          <p:cNvSpPr>
            <a:spLocks noGrp="1"/>
          </p:cNvSpPr>
          <p:nvPr>
            <p:ph type="ftr" sz="quarter" idx="11"/>
          </p:nvPr>
        </p:nvSpPr>
        <p:spPr/>
        <p:txBody>
          <a:bodyPr/>
          <a:lstStyle/>
          <a:p>
            <a:r>
              <a:rPr kumimoji="1" lang="ja-JP" altLang="en-US" smtClean="0"/>
              <a:t>分散開発における協調作業効率化のためのアウェアネス支援システム</a:t>
            </a:r>
            <a:endParaRPr kumimoji="1" lang="ja-JP"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アウェアネス</a:t>
            </a:r>
            <a:r>
              <a:rPr lang="ja-JP" altLang="en-US" dirty="0" smtClean="0"/>
              <a:t>支援</a:t>
            </a:r>
            <a:r>
              <a:rPr lang="ja-JP" altLang="en-US" dirty="0" smtClean="0"/>
              <a:t>システム</a:t>
            </a:r>
            <a:r>
              <a:rPr lang="ja-JP" altLang="en-US" dirty="0" smtClean="0"/>
              <a:t>の</a:t>
            </a:r>
            <a:r>
              <a:rPr lang="ja-JP" altLang="en-US" dirty="0" smtClean="0"/>
              <a:t>画面設計</a:t>
            </a:r>
            <a:endParaRPr kumimoji="1" lang="ja-JP" altLang="en-US" dirty="0"/>
          </a:p>
        </p:txBody>
      </p:sp>
      <p:sp>
        <p:nvSpPr>
          <p:cNvPr id="4" name="日付プレースホルダ 3"/>
          <p:cNvSpPr>
            <a:spLocks noGrp="1"/>
          </p:cNvSpPr>
          <p:nvPr>
            <p:ph type="dt" sz="half" idx="10"/>
          </p:nvPr>
        </p:nvSpPr>
        <p:spPr/>
        <p:txBody>
          <a:bodyPr/>
          <a:lstStyle/>
          <a:p>
            <a:fld id="{AF75F875-19F7-4C66-8753-7A54F6ED92A5}" type="datetime1">
              <a:rPr kumimoji="1" lang="ja-JP" altLang="en-US" smtClean="0"/>
              <a:t>2009/10/2</a:t>
            </a:fld>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分散開発における協調作業効率化のためのアウェアネス支援システム</a:t>
            </a:r>
            <a:endParaRPr kumimoji="1" lang="ja-JP" altLang="en-US"/>
          </a:p>
        </p:txBody>
      </p:sp>
      <p:sp>
        <p:nvSpPr>
          <p:cNvPr id="6" name="スライド番号プレースホルダ 5"/>
          <p:cNvSpPr>
            <a:spLocks noGrp="1"/>
          </p:cNvSpPr>
          <p:nvPr>
            <p:ph type="sldNum" sz="quarter" idx="12"/>
          </p:nvPr>
        </p:nvSpPr>
        <p:spPr/>
        <p:txBody>
          <a:bodyPr/>
          <a:lstStyle/>
          <a:p>
            <a:fld id="{738B7F78-B0DC-441A-9BC4-58A4303FB5A8}" type="slidenum">
              <a:rPr kumimoji="1" lang="ja-JP" altLang="en-US" smtClean="0"/>
              <a:pPr/>
              <a:t>9</a:t>
            </a:fld>
            <a:endParaRPr kumimoji="1" lang="ja-JP" altLang="en-US"/>
          </a:p>
        </p:txBody>
      </p:sp>
      <p:pic>
        <p:nvPicPr>
          <p:cNvPr id="1028" name="Picture 4"/>
          <p:cNvPicPr>
            <a:picLocks noGrp="1" noChangeAspect="1" noChangeArrowheads="1"/>
          </p:cNvPicPr>
          <p:nvPr>
            <p:ph idx="1"/>
          </p:nvPr>
        </p:nvPicPr>
        <p:blipFill>
          <a:blip r:embed="rId2" cstate="print"/>
          <a:srcRect/>
          <a:stretch>
            <a:fillRect/>
          </a:stretch>
        </p:blipFill>
        <p:spPr bwMode="auto">
          <a:xfrm>
            <a:off x="446031" y="1143000"/>
            <a:ext cx="8397989" cy="5143500"/>
          </a:xfrm>
          <a:prstGeom prst="rect">
            <a:avLst/>
          </a:prstGeom>
          <a:noFill/>
          <a:ln w="9525">
            <a:noFill/>
            <a:miter lim="800000"/>
            <a:headEnd/>
            <a:tailEnd/>
          </a:ln>
        </p:spPr>
      </p:pic>
      <p:sp>
        <p:nvSpPr>
          <p:cNvPr id="12" name="四角形吹き出し 11"/>
          <p:cNvSpPr/>
          <p:nvPr/>
        </p:nvSpPr>
        <p:spPr>
          <a:xfrm>
            <a:off x="628596" y="1931967"/>
            <a:ext cx="2592423" cy="882653"/>
          </a:xfrm>
          <a:prstGeom prst="wedgeRectCallout">
            <a:avLst>
              <a:gd name="adj1" fmla="val 85277"/>
              <a:gd name="adj2" fmla="val 16805"/>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dirty="0" smtClean="0"/>
              <a:t>開発者の関係を</a:t>
            </a:r>
            <a:endParaRPr kumimoji="1" lang="en-US" altLang="ja-JP" dirty="0" smtClean="0"/>
          </a:p>
          <a:p>
            <a:pPr algn="ctr"/>
            <a:r>
              <a:rPr kumimoji="1" lang="ja-JP" altLang="en-US" dirty="0" smtClean="0"/>
              <a:t>ネットワーク図で可視化</a:t>
            </a:r>
            <a:endParaRPr kumimoji="1" lang="en-US" altLang="ja-JP" dirty="0" smtClean="0"/>
          </a:p>
        </p:txBody>
      </p:sp>
      <p:sp>
        <p:nvSpPr>
          <p:cNvPr id="13" name="四角形吹き出し 12"/>
          <p:cNvSpPr/>
          <p:nvPr/>
        </p:nvSpPr>
        <p:spPr>
          <a:xfrm>
            <a:off x="6142059" y="1019142"/>
            <a:ext cx="2571768" cy="882653"/>
          </a:xfrm>
          <a:prstGeom prst="wedgeRectCallout">
            <a:avLst>
              <a:gd name="adj1" fmla="val -56102"/>
              <a:gd name="adj2" fmla="val 43030"/>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ja-JP" altLang="en-US" dirty="0" smtClean="0"/>
              <a:t>開発者の地理，</a:t>
            </a:r>
            <a:endParaRPr lang="en-US" altLang="ja-JP" dirty="0" smtClean="0"/>
          </a:p>
          <a:p>
            <a:pPr algn="ctr"/>
            <a:r>
              <a:rPr lang="ja-JP" altLang="en-US" dirty="0" smtClean="0"/>
              <a:t>色で専門性を可視化</a:t>
            </a:r>
            <a:endParaRPr kumimoji="1" lang="en-US" altLang="ja-JP" dirty="0" smtClean="0"/>
          </a:p>
        </p:txBody>
      </p:sp>
      <p:sp>
        <p:nvSpPr>
          <p:cNvPr id="10" name="四角形吹き出し 9"/>
          <p:cNvSpPr/>
          <p:nvPr/>
        </p:nvSpPr>
        <p:spPr>
          <a:xfrm>
            <a:off x="153927" y="3976695"/>
            <a:ext cx="3468736" cy="511182"/>
          </a:xfrm>
          <a:prstGeom prst="wedgeRectCallout">
            <a:avLst>
              <a:gd name="adj1" fmla="val 22169"/>
              <a:gd name="adj2" fmla="val -97538"/>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en-US" altLang="ja-JP" dirty="0" smtClean="0"/>
          </a:p>
        </p:txBody>
      </p:sp>
      <p:sp>
        <p:nvSpPr>
          <p:cNvPr id="14" name="四角形吹き出し 13"/>
          <p:cNvSpPr/>
          <p:nvPr/>
        </p:nvSpPr>
        <p:spPr>
          <a:xfrm>
            <a:off x="153926" y="3976695"/>
            <a:ext cx="3468736" cy="511182"/>
          </a:xfrm>
          <a:prstGeom prst="wedgeRectCallout">
            <a:avLst>
              <a:gd name="adj1" fmla="val 23196"/>
              <a:gd name="adj2" fmla="val 116188"/>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ja-JP" altLang="en-US" dirty="0" smtClean="0"/>
              <a:t>地図上</a:t>
            </a:r>
            <a:r>
              <a:rPr lang="ja-JP" altLang="en-US" dirty="0" smtClean="0"/>
              <a:t>に</a:t>
            </a:r>
            <a:r>
              <a:rPr lang="ja-JP" altLang="en-US" dirty="0" smtClean="0"/>
              <a:t>昼夜</a:t>
            </a:r>
            <a:r>
              <a:rPr lang="ja-JP" altLang="en-US" dirty="0" smtClean="0"/>
              <a:t>を</a:t>
            </a:r>
            <a:r>
              <a:rPr lang="ja-JP" altLang="en-US" dirty="0" smtClean="0"/>
              <a:t>可視化</a:t>
            </a:r>
            <a:r>
              <a:rPr lang="ja-JP" altLang="en-US" dirty="0" smtClean="0"/>
              <a:t>すると共に</a:t>
            </a:r>
            <a:endParaRPr lang="en-US" altLang="ja-JP" dirty="0" smtClean="0"/>
          </a:p>
          <a:p>
            <a:pPr algn="ctr"/>
            <a:r>
              <a:rPr kumimoji="1" lang="ja-JP" altLang="en-US" dirty="0" smtClean="0"/>
              <a:t>開発者</a:t>
            </a:r>
            <a:r>
              <a:rPr kumimoji="1" lang="ja-JP" altLang="en-US" dirty="0" smtClean="0"/>
              <a:t>の活動時間を</a:t>
            </a:r>
            <a:r>
              <a:rPr lang="ja-JP" altLang="en-US" dirty="0" smtClean="0"/>
              <a:t>可視化</a:t>
            </a:r>
            <a:r>
              <a:rPr lang="ja-JP" altLang="en-US" dirty="0" smtClean="0"/>
              <a:t>する</a:t>
            </a:r>
            <a:endParaRPr kumimoji="1" lang="en-US" altLang="ja-JP" dirty="0" smtClean="0"/>
          </a:p>
        </p:txBody>
      </p:sp>
      <p:sp>
        <p:nvSpPr>
          <p:cNvPr id="11" name="正方形/長方形 10"/>
          <p:cNvSpPr/>
          <p:nvPr/>
        </p:nvSpPr>
        <p:spPr>
          <a:xfrm>
            <a:off x="7310475" y="3429000"/>
            <a:ext cx="511182" cy="138749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5484825" y="3100383"/>
            <a:ext cx="511182" cy="255591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まとめ</a:t>
            </a:r>
            <a:endParaRPr kumimoji="1" lang="ja-JP" altLang="en-US" dirty="0"/>
          </a:p>
        </p:txBody>
      </p:sp>
      <p:sp>
        <p:nvSpPr>
          <p:cNvPr id="3" name="コンテンツ プレースホルダ 2"/>
          <p:cNvSpPr>
            <a:spLocks noGrp="1"/>
          </p:cNvSpPr>
          <p:nvPr>
            <p:ph idx="1"/>
          </p:nvPr>
        </p:nvSpPr>
        <p:spPr/>
        <p:txBody>
          <a:bodyPr>
            <a:normAutofit lnSpcReduction="10000"/>
          </a:bodyPr>
          <a:lstStyle/>
          <a:p>
            <a:r>
              <a:rPr lang="ja-JP" altLang="en-US" dirty="0" smtClean="0"/>
              <a:t>まとめ</a:t>
            </a:r>
            <a:endParaRPr lang="en-US" altLang="ja-JP" dirty="0" smtClean="0"/>
          </a:p>
          <a:p>
            <a:pPr lvl="1"/>
            <a:r>
              <a:rPr lang="ja-JP" altLang="en-US" dirty="0" smtClean="0"/>
              <a:t>地理的距離・時間的距離に起因するコミュニケーションの問題を整理した</a:t>
            </a:r>
            <a:endParaRPr lang="en-US" altLang="ja-JP" dirty="0" smtClean="0"/>
          </a:p>
          <a:p>
            <a:pPr lvl="1"/>
            <a:r>
              <a:rPr lang="ja-JP" altLang="en-US" dirty="0" smtClean="0"/>
              <a:t>個々人の活動時間や活動場所などを可視化・共有するための手法を構築した</a:t>
            </a:r>
            <a:endParaRPr lang="en-US" altLang="ja-JP" dirty="0" smtClean="0"/>
          </a:p>
          <a:p>
            <a:r>
              <a:rPr lang="ja-JP" altLang="en-US" dirty="0" smtClean="0"/>
              <a:t>今後の予定</a:t>
            </a:r>
            <a:endParaRPr lang="en-US" altLang="ja-JP" dirty="0" smtClean="0"/>
          </a:p>
          <a:p>
            <a:pPr lvl="1"/>
            <a:r>
              <a:rPr lang="ja-JP" altLang="en-US" dirty="0" smtClean="0"/>
              <a:t>システム</a:t>
            </a:r>
            <a:r>
              <a:rPr lang="ja-JP" altLang="en-US" dirty="0" smtClean="0"/>
              <a:t>の実装</a:t>
            </a:r>
            <a:endParaRPr lang="en-US" altLang="ja-JP" dirty="0" smtClean="0"/>
          </a:p>
          <a:p>
            <a:pPr lvl="2"/>
            <a:r>
              <a:rPr lang="ja-JP" altLang="en-US" dirty="0" smtClean="0"/>
              <a:t>活動</a:t>
            </a:r>
            <a:r>
              <a:rPr lang="ja-JP" altLang="en-US" dirty="0" smtClean="0"/>
              <a:t>時間の可視化</a:t>
            </a:r>
            <a:endParaRPr lang="en-US" altLang="ja-JP" dirty="0" smtClean="0"/>
          </a:p>
          <a:p>
            <a:pPr lvl="2"/>
            <a:r>
              <a:rPr lang="ja-JP" altLang="en-US" dirty="0" smtClean="0"/>
              <a:t>開発者のタスクを可視化</a:t>
            </a:r>
            <a:endParaRPr lang="en-US" altLang="ja-JP" dirty="0" smtClean="0"/>
          </a:p>
          <a:p>
            <a:pPr lvl="2"/>
            <a:r>
              <a:rPr lang="ja-JP" altLang="en-US" dirty="0" smtClean="0"/>
              <a:t>地図上に開発者をマッピング</a:t>
            </a:r>
            <a:endParaRPr lang="en-US" altLang="ja-JP" dirty="0" smtClean="0"/>
          </a:p>
          <a:p>
            <a:pPr lvl="1"/>
            <a:r>
              <a:rPr lang="ja-JP" altLang="en-US" dirty="0" smtClean="0"/>
              <a:t>システム</a:t>
            </a:r>
            <a:r>
              <a:rPr lang="ja-JP" altLang="en-US" dirty="0" smtClean="0"/>
              <a:t>の</a:t>
            </a:r>
            <a:r>
              <a:rPr lang="ja-JP" altLang="en-US" dirty="0" smtClean="0"/>
              <a:t>評価</a:t>
            </a:r>
            <a:endParaRPr lang="en-US" altLang="ja-JP" dirty="0" smtClean="0"/>
          </a:p>
          <a:p>
            <a:pPr lvl="2"/>
            <a:r>
              <a:rPr lang="ja-JP" altLang="en-US" dirty="0" smtClean="0"/>
              <a:t>実際</a:t>
            </a:r>
            <a:r>
              <a:rPr lang="ja-JP" altLang="en-US" dirty="0" smtClean="0"/>
              <a:t>の</a:t>
            </a:r>
            <a:r>
              <a:rPr lang="en-US" altLang="ja-JP" dirty="0" smtClean="0"/>
              <a:t>OSS</a:t>
            </a:r>
            <a:r>
              <a:rPr lang="ja-JP" altLang="en-US" dirty="0" smtClean="0"/>
              <a:t>のデータを可視化した結果を基に開発者</a:t>
            </a:r>
            <a:r>
              <a:rPr lang="ja-JP" altLang="en-US" dirty="0" smtClean="0"/>
              <a:t>に</a:t>
            </a:r>
            <a:r>
              <a:rPr lang="ja-JP" altLang="en-US" dirty="0" smtClean="0"/>
              <a:t>インタビュ</a:t>
            </a:r>
            <a:r>
              <a:rPr lang="ja-JP" altLang="en-US" dirty="0" smtClean="0"/>
              <a:t>を</a:t>
            </a:r>
            <a:r>
              <a:rPr lang="ja-JP" altLang="en-US" dirty="0" smtClean="0"/>
              <a:t>行う</a:t>
            </a:r>
            <a:endParaRPr lang="en-US" altLang="ja-JP" dirty="0" smtClean="0"/>
          </a:p>
          <a:p>
            <a:endParaRPr kumimoji="1" lang="en-US" altLang="ja-JP" dirty="0" smtClean="0"/>
          </a:p>
        </p:txBody>
      </p:sp>
      <p:sp>
        <p:nvSpPr>
          <p:cNvPr id="4" name="日付プレースホルダ 3"/>
          <p:cNvSpPr>
            <a:spLocks noGrp="1"/>
          </p:cNvSpPr>
          <p:nvPr>
            <p:ph type="dt" sz="half" idx="10"/>
          </p:nvPr>
        </p:nvSpPr>
        <p:spPr/>
        <p:txBody>
          <a:bodyPr/>
          <a:lstStyle/>
          <a:p>
            <a:fld id="{ACE4AC72-35AB-465A-91BD-FA5A38A3048E}" type="datetime1">
              <a:rPr kumimoji="1" lang="ja-JP" altLang="en-US" smtClean="0"/>
              <a:t>2009/10/2</a:t>
            </a:fld>
            <a:endParaRPr kumimoji="1" lang="ja-JP" altLang="en-US"/>
          </a:p>
        </p:txBody>
      </p:sp>
      <p:sp>
        <p:nvSpPr>
          <p:cNvPr id="5" name="スライド番号プレースホルダ 4"/>
          <p:cNvSpPr>
            <a:spLocks noGrp="1"/>
          </p:cNvSpPr>
          <p:nvPr>
            <p:ph type="sldNum" sz="quarter" idx="12"/>
          </p:nvPr>
        </p:nvSpPr>
        <p:spPr/>
        <p:txBody>
          <a:bodyPr/>
          <a:lstStyle/>
          <a:p>
            <a:fld id="{738B7F78-B0DC-441A-9BC4-58A4303FB5A8}" type="slidenum">
              <a:rPr kumimoji="1" lang="ja-JP" altLang="en-US" smtClean="0"/>
              <a:pPr/>
              <a:t>10</a:t>
            </a:fld>
            <a:endParaRPr kumimoji="1" lang="ja-JP" altLang="en-US"/>
          </a:p>
        </p:txBody>
      </p:sp>
      <p:sp>
        <p:nvSpPr>
          <p:cNvPr id="6" name="フッター プレースホルダ 5"/>
          <p:cNvSpPr>
            <a:spLocks noGrp="1"/>
          </p:cNvSpPr>
          <p:nvPr>
            <p:ph type="ftr" sz="quarter" idx="11"/>
          </p:nvPr>
        </p:nvSpPr>
        <p:spPr/>
        <p:txBody>
          <a:bodyPr/>
          <a:lstStyle/>
          <a:p>
            <a:r>
              <a:rPr kumimoji="1" lang="ja-JP" altLang="en-US" smtClean="0"/>
              <a:t>分散開発における協調作業効率化のためのアウェアネス支援システム</a:t>
            </a:r>
            <a:endParaRPr kumimoji="1" lang="ja-JP"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タイムスケジュール</a:t>
            </a:r>
            <a:endParaRPr kumimoji="1" lang="ja-JP" altLang="en-US" dirty="0"/>
          </a:p>
        </p:txBody>
      </p:sp>
      <p:sp>
        <p:nvSpPr>
          <p:cNvPr id="4" name="日付プレースホルダ 3"/>
          <p:cNvSpPr>
            <a:spLocks noGrp="1"/>
          </p:cNvSpPr>
          <p:nvPr>
            <p:ph type="dt" sz="half" idx="10"/>
          </p:nvPr>
        </p:nvSpPr>
        <p:spPr/>
        <p:txBody>
          <a:bodyPr/>
          <a:lstStyle/>
          <a:p>
            <a:fld id="{0646BF31-0666-445D-B8D2-5F21417A7BDE}" type="datetime1">
              <a:rPr kumimoji="1" lang="ja-JP" altLang="en-US" smtClean="0"/>
              <a:t>2009/10/2</a:t>
            </a:fld>
            <a:endParaRPr kumimoji="1" lang="ja-JP" altLang="en-US"/>
          </a:p>
        </p:txBody>
      </p:sp>
      <p:sp>
        <p:nvSpPr>
          <p:cNvPr id="5" name="スライド番号プレースホルダ 4"/>
          <p:cNvSpPr>
            <a:spLocks noGrp="1"/>
          </p:cNvSpPr>
          <p:nvPr>
            <p:ph type="sldNum" sz="quarter" idx="12"/>
          </p:nvPr>
        </p:nvSpPr>
        <p:spPr/>
        <p:txBody>
          <a:bodyPr/>
          <a:lstStyle/>
          <a:p>
            <a:fld id="{738B7F78-B0DC-441A-9BC4-58A4303FB5A8}" type="slidenum">
              <a:rPr kumimoji="1" lang="ja-JP" altLang="en-US" smtClean="0"/>
              <a:pPr/>
              <a:t>11</a:t>
            </a:fld>
            <a:endParaRPr kumimoji="1" lang="ja-JP" altLang="en-US"/>
          </a:p>
        </p:txBody>
      </p:sp>
      <p:graphicFrame>
        <p:nvGraphicFramePr>
          <p:cNvPr id="6" name="表 5"/>
          <p:cNvGraphicFramePr>
            <a:graphicFrameLocks noGrp="1"/>
          </p:cNvGraphicFramePr>
          <p:nvPr/>
        </p:nvGraphicFramePr>
        <p:xfrm>
          <a:off x="1524000" y="1397000"/>
          <a:ext cx="3048000" cy="1112520"/>
        </p:xfrm>
        <a:graphic>
          <a:graphicData uri="http://schemas.openxmlformats.org/drawingml/2006/table">
            <a:tbl>
              <a:tblPr firstRow="1" bandRow="1">
                <a:tableStyleId>{5C22544A-7EE6-4342-B048-85BDC9FD1C3A}</a:tableStyleId>
              </a:tblPr>
              <a:tblGrid>
                <a:gridCol w="3048000"/>
              </a:tblGrid>
              <a:tr h="370840">
                <a:tc>
                  <a:txBody>
                    <a:bodyPr/>
                    <a:lstStyle/>
                    <a:p>
                      <a:endParaRPr kumimoji="1" lang="ja-JP" altLang="en-US" dirty="0"/>
                    </a:p>
                  </a:txBody>
                  <a:tcPr/>
                </a:tc>
              </a:tr>
              <a:tr h="370840">
                <a:tc>
                  <a:txBody>
                    <a:bodyPr/>
                    <a:lstStyle/>
                    <a:p>
                      <a:endParaRPr kumimoji="1" lang="ja-JP" altLang="en-US"/>
                    </a:p>
                  </a:txBody>
                  <a:tcPr/>
                </a:tc>
              </a:tr>
              <a:tr h="370840">
                <a:tc>
                  <a:txBody>
                    <a:bodyPr/>
                    <a:lstStyle/>
                    <a:p>
                      <a:endParaRPr kumimoji="1" lang="ja-JP" altLang="en-US" dirty="0"/>
                    </a:p>
                  </a:txBody>
                  <a:tcPr/>
                </a:tc>
              </a:tr>
            </a:tbl>
          </a:graphicData>
        </a:graphic>
      </p:graphicFrame>
      <p:graphicFrame>
        <p:nvGraphicFramePr>
          <p:cNvPr id="7" name="表 6"/>
          <p:cNvGraphicFramePr>
            <a:graphicFrameLocks noGrp="1"/>
          </p:cNvGraphicFramePr>
          <p:nvPr/>
        </p:nvGraphicFramePr>
        <p:xfrm>
          <a:off x="446031" y="1372380"/>
          <a:ext cx="8397990" cy="4904636"/>
        </p:xfrm>
        <a:graphic>
          <a:graphicData uri="http://schemas.openxmlformats.org/drawingml/2006/table">
            <a:tbl>
              <a:tblPr firstRow="1" bandRow="1">
                <a:tableStyleId>{5C22544A-7EE6-4342-B048-85BDC9FD1C3A}</a:tableStyleId>
              </a:tblPr>
              <a:tblGrid>
                <a:gridCol w="1004945"/>
                <a:gridCol w="7393045"/>
              </a:tblGrid>
              <a:tr h="1226159">
                <a:tc>
                  <a:txBody>
                    <a:bodyPr/>
                    <a:lstStyle/>
                    <a:p>
                      <a:r>
                        <a:rPr kumimoji="1" lang="ja-JP" altLang="en-US" dirty="0" smtClean="0"/>
                        <a:t>月</a:t>
                      </a:r>
                      <a:endParaRPr kumimoji="1" lang="en-US" altLang="ja-JP" dirty="0" smtClean="0"/>
                    </a:p>
                  </a:txBody>
                  <a:tcPr/>
                </a:tc>
                <a:tc>
                  <a:txBody>
                    <a:bodyPr/>
                    <a:lstStyle/>
                    <a:p>
                      <a:r>
                        <a:rPr kumimoji="1" lang="ja-JP" altLang="en-US" dirty="0" smtClean="0"/>
                        <a:t>予定</a:t>
                      </a:r>
                      <a:endParaRPr kumimoji="1" lang="ja-JP" altLang="en-US" dirty="0"/>
                    </a:p>
                  </a:txBody>
                  <a:tcPr/>
                </a:tc>
              </a:tr>
              <a:tr h="1226159">
                <a:tc>
                  <a:txBody>
                    <a:bodyPr/>
                    <a:lstStyle/>
                    <a:p>
                      <a:r>
                        <a:rPr kumimoji="1" lang="en-US" altLang="ja-JP" dirty="0" smtClean="0"/>
                        <a:t>10</a:t>
                      </a:r>
                      <a:endParaRPr kumimoji="1" lang="ja-JP" altLang="en-US" dirty="0"/>
                    </a:p>
                  </a:txBody>
                  <a:tcPr/>
                </a:tc>
                <a:tc>
                  <a:txBody>
                    <a:bodyPr/>
                    <a:lstStyle/>
                    <a:p>
                      <a:endParaRPr kumimoji="1" lang="ja-JP" altLang="en-US" dirty="0"/>
                    </a:p>
                  </a:txBody>
                  <a:tcPr/>
                </a:tc>
              </a:tr>
              <a:tr h="1226159">
                <a:tc>
                  <a:txBody>
                    <a:bodyPr/>
                    <a:lstStyle/>
                    <a:p>
                      <a:r>
                        <a:rPr kumimoji="1" lang="en-US" altLang="ja-JP" dirty="0" smtClean="0"/>
                        <a:t>11</a:t>
                      </a:r>
                      <a:endParaRPr kumimoji="1" lang="ja-JP" altLang="en-US" dirty="0"/>
                    </a:p>
                  </a:txBody>
                  <a:tcPr/>
                </a:tc>
                <a:tc>
                  <a:txBody>
                    <a:bodyPr/>
                    <a:lstStyle/>
                    <a:p>
                      <a:endParaRPr kumimoji="1" lang="ja-JP" altLang="en-US" dirty="0"/>
                    </a:p>
                  </a:txBody>
                  <a:tcPr/>
                </a:tc>
              </a:tr>
              <a:tr h="1226159">
                <a:tc>
                  <a:txBody>
                    <a:bodyPr/>
                    <a:lstStyle/>
                    <a:p>
                      <a:r>
                        <a:rPr kumimoji="1" lang="en-US" altLang="ja-JP" dirty="0" smtClean="0"/>
                        <a:t>12</a:t>
                      </a:r>
                      <a:endParaRPr kumimoji="1" lang="ja-JP" altLang="en-US" dirty="0"/>
                    </a:p>
                  </a:txBody>
                  <a:tcPr/>
                </a:tc>
                <a:tc>
                  <a:txBody>
                    <a:bodyPr/>
                    <a:lstStyle/>
                    <a:p>
                      <a:endParaRPr kumimoji="1" lang="ja-JP" altLang="en-US" dirty="0"/>
                    </a:p>
                  </a:txBody>
                  <a:tcPr/>
                </a:tc>
              </a:tr>
            </a:tbl>
          </a:graphicData>
        </a:graphic>
      </p:graphicFrame>
      <p:sp>
        <p:nvSpPr>
          <p:cNvPr id="8" name="正方形/長方形 7"/>
          <p:cNvSpPr/>
          <p:nvPr/>
        </p:nvSpPr>
        <p:spPr>
          <a:xfrm>
            <a:off x="1476015" y="2596821"/>
            <a:ext cx="5104200" cy="1424007"/>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ja-JP" altLang="en-US" sz="2000" b="1" dirty="0" smtClean="0"/>
              <a:t>提案システムの</a:t>
            </a:r>
            <a:r>
              <a:rPr lang="ja-JP" altLang="en-US" sz="2000" b="1" dirty="0" smtClean="0"/>
              <a:t>実装＋機能の補完</a:t>
            </a:r>
            <a:endParaRPr lang="en-US" altLang="ja-JP" sz="2000" b="1" dirty="0" smtClean="0"/>
          </a:p>
          <a:p>
            <a:r>
              <a:rPr lang="ja-JP" altLang="en-US" sz="2000" b="1" dirty="0" smtClean="0"/>
              <a:t>提案システムの完成</a:t>
            </a:r>
            <a:endParaRPr kumimoji="1" lang="ja-JP" altLang="en-US" sz="2000" b="1" dirty="0"/>
          </a:p>
        </p:txBody>
      </p:sp>
      <p:sp>
        <p:nvSpPr>
          <p:cNvPr id="9" name="正方形/長方形 8"/>
          <p:cNvSpPr/>
          <p:nvPr/>
        </p:nvSpPr>
        <p:spPr>
          <a:xfrm>
            <a:off x="1468395" y="4086234"/>
            <a:ext cx="7375626" cy="116841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ja-JP" altLang="en-US" sz="2000" b="1" dirty="0" smtClean="0"/>
              <a:t>評価</a:t>
            </a:r>
            <a:endParaRPr lang="en-US" altLang="ja-JP" sz="2000" b="1" dirty="0" smtClean="0"/>
          </a:p>
          <a:p>
            <a:pPr marL="0" lvl="2">
              <a:buFont typeface="Arial" pitchFamily="34" charset="0"/>
              <a:buChar char="•"/>
            </a:pPr>
            <a:r>
              <a:rPr lang="ja-JP" altLang="en-US" dirty="0" smtClean="0"/>
              <a:t>実際</a:t>
            </a:r>
            <a:r>
              <a:rPr lang="ja-JP" altLang="en-US" dirty="0" smtClean="0"/>
              <a:t>の</a:t>
            </a:r>
            <a:r>
              <a:rPr lang="en-US" altLang="ja-JP" dirty="0" smtClean="0"/>
              <a:t>OSS</a:t>
            </a:r>
            <a:r>
              <a:rPr lang="ja-JP" altLang="en-US" dirty="0" smtClean="0"/>
              <a:t>のデータを可視化した結果を基に開発者</a:t>
            </a:r>
            <a:r>
              <a:rPr lang="ja-JP" altLang="en-US" dirty="0" smtClean="0"/>
              <a:t>に</a:t>
            </a:r>
            <a:r>
              <a:rPr lang="ja-JP" altLang="en-US" dirty="0" smtClean="0"/>
              <a:t>インタビュ</a:t>
            </a:r>
            <a:r>
              <a:rPr lang="ja-JP" altLang="en-US" dirty="0" smtClean="0"/>
              <a:t>を</a:t>
            </a:r>
            <a:r>
              <a:rPr lang="ja-JP" altLang="en-US" dirty="0" smtClean="0"/>
              <a:t>行う</a:t>
            </a:r>
            <a:endParaRPr lang="en-US" altLang="ja-JP" dirty="0" smtClean="0"/>
          </a:p>
          <a:p>
            <a:pPr algn="ctr">
              <a:buFont typeface="Arial" pitchFamily="34" charset="0"/>
              <a:buChar char="•"/>
            </a:pPr>
            <a:endParaRPr kumimoji="1" lang="ja-JP" altLang="en-US" dirty="0"/>
          </a:p>
        </p:txBody>
      </p:sp>
      <p:sp>
        <p:nvSpPr>
          <p:cNvPr id="10" name="正方形/長方形 9"/>
          <p:cNvSpPr/>
          <p:nvPr/>
        </p:nvSpPr>
        <p:spPr>
          <a:xfrm>
            <a:off x="1468395" y="5291163"/>
            <a:ext cx="2008215" cy="43815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r>
              <a:rPr kumimoji="1" lang="ja-JP" altLang="en-US" sz="2000" b="1" dirty="0" smtClean="0"/>
              <a:t>実験結果の分析</a:t>
            </a:r>
            <a:endParaRPr kumimoji="1" lang="ja-JP" altLang="en-US" sz="2000" b="1" dirty="0"/>
          </a:p>
        </p:txBody>
      </p:sp>
      <p:sp>
        <p:nvSpPr>
          <p:cNvPr id="11" name="フッター プレースホルダ 10"/>
          <p:cNvSpPr>
            <a:spLocks noGrp="1"/>
          </p:cNvSpPr>
          <p:nvPr>
            <p:ph type="ftr" sz="quarter" idx="11"/>
          </p:nvPr>
        </p:nvSpPr>
        <p:spPr/>
        <p:txBody>
          <a:bodyPr/>
          <a:lstStyle/>
          <a:p>
            <a:r>
              <a:rPr kumimoji="1" lang="ja-JP" altLang="en-US" smtClean="0"/>
              <a:t>分散開発における協調作業効率化のためのアウェアネス支援システム</a:t>
            </a:r>
            <a:endParaRPr kumimoji="1" lang="ja-JP" altLang="en-US"/>
          </a:p>
        </p:txBody>
      </p:sp>
      <p:sp>
        <p:nvSpPr>
          <p:cNvPr id="12" name="正方形/長方形 11"/>
          <p:cNvSpPr/>
          <p:nvPr/>
        </p:nvSpPr>
        <p:spPr>
          <a:xfrm>
            <a:off x="1476015" y="5764245"/>
            <a:ext cx="2008215" cy="43815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ja-JP" altLang="en-US" sz="2000" b="1" dirty="0" smtClean="0"/>
              <a:t>執筆開始</a:t>
            </a:r>
            <a:endParaRPr kumimoji="1" lang="ja-JP" altLang="en-US" sz="20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 2"/>
          <p:cNvSpPr>
            <a:spLocks noGrp="1"/>
          </p:cNvSpPr>
          <p:nvPr>
            <p:ph idx="1"/>
          </p:nvPr>
        </p:nvSpPr>
        <p:spPr/>
        <p:txBody>
          <a:bodyPr/>
          <a:lstStyle/>
          <a:p>
            <a:pPr>
              <a:buNone/>
            </a:pPr>
            <a:endParaRPr kumimoji="1" lang="ja-JP" altLang="en-US" dirty="0"/>
          </a:p>
        </p:txBody>
      </p:sp>
      <p:sp>
        <p:nvSpPr>
          <p:cNvPr id="4" name="日付プレースホルダ 3"/>
          <p:cNvSpPr>
            <a:spLocks noGrp="1"/>
          </p:cNvSpPr>
          <p:nvPr>
            <p:ph type="dt" sz="half" idx="10"/>
          </p:nvPr>
        </p:nvSpPr>
        <p:spPr/>
        <p:txBody>
          <a:bodyPr/>
          <a:lstStyle/>
          <a:p>
            <a:fld id="{1CBE037A-DEA4-4562-8185-0A7E282A8993}" type="datetime1">
              <a:rPr kumimoji="1" lang="ja-JP" altLang="en-US" smtClean="0"/>
              <a:t>2009/10/2</a:t>
            </a:fld>
            <a:endParaRPr kumimoji="1" lang="ja-JP" altLang="en-US"/>
          </a:p>
        </p:txBody>
      </p:sp>
      <p:sp>
        <p:nvSpPr>
          <p:cNvPr id="5" name="スライド番号プレースホルダ 4"/>
          <p:cNvSpPr>
            <a:spLocks noGrp="1"/>
          </p:cNvSpPr>
          <p:nvPr>
            <p:ph type="sldNum" sz="quarter" idx="12"/>
          </p:nvPr>
        </p:nvSpPr>
        <p:spPr/>
        <p:txBody>
          <a:bodyPr/>
          <a:lstStyle/>
          <a:p>
            <a:fld id="{738B7F78-B0DC-441A-9BC4-58A4303FB5A8}" type="slidenum">
              <a:rPr kumimoji="1" lang="ja-JP" altLang="en-US" smtClean="0"/>
              <a:pPr/>
              <a:t>12</a:t>
            </a:fld>
            <a:endParaRPr kumimoji="1" lang="ja-JP" altLang="en-US"/>
          </a:p>
        </p:txBody>
      </p:sp>
      <p:sp>
        <p:nvSpPr>
          <p:cNvPr id="6" name="フッター プレースホルダ 5"/>
          <p:cNvSpPr>
            <a:spLocks noGrp="1"/>
          </p:cNvSpPr>
          <p:nvPr>
            <p:ph type="ftr" sz="quarter" idx="11"/>
          </p:nvPr>
        </p:nvSpPr>
        <p:spPr/>
        <p:txBody>
          <a:bodyPr/>
          <a:lstStyle/>
          <a:p>
            <a:r>
              <a:rPr kumimoji="1" lang="ja-JP" altLang="en-US" smtClean="0"/>
              <a:t>分散開発における協調作業効率化のためのアウェアネス支援システム</a:t>
            </a:r>
            <a:endParaRPr kumimoji="1" lang="ja-JP"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 2"/>
          <p:cNvSpPr>
            <a:spLocks noGrp="1"/>
          </p:cNvSpPr>
          <p:nvPr>
            <p:ph idx="1"/>
          </p:nvPr>
        </p:nvSpPr>
        <p:spPr/>
        <p:txBody>
          <a:bodyPr/>
          <a:lstStyle/>
          <a:p>
            <a:endParaRPr kumimoji="1" lang="ja-JP" altLang="en-US"/>
          </a:p>
        </p:txBody>
      </p:sp>
      <p:sp>
        <p:nvSpPr>
          <p:cNvPr id="4" name="日付プレースホルダ 3"/>
          <p:cNvSpPr>
            <a:spLocks noGrp="1"/>
          </p:cNvSpPr>
          <p:nvPr>
            <p:ph type="dt" sz="half" idx="10"/>
          </p:nvPr>
        </p:nvSpPr>
        <p:spPr/>
        <p:txBody>
          <a:bodyPr/>
          <a:lstStyle/>
          <a:p>
            <a:fld id="{B8F290C6-50D4-44D9-ABE6-610D1EDABFA3}" type="datetime1">
              <a:rPr kumimoji="1" lang="ja-JP" altLang="en-US" smtClean="0"/>
              <a:t>2009/10/2</a:t>
            </a:fld>
            <a:endParaRPr kumimoji="1" lang="ja-JP" altLang="en-US"/>
          </a:p>
        </p:txBody>
      </p:sp>
      <p:sp>
        <p:nvSpPr>
          <p:cNvPr id="5" name="スライド番号プレースホルダ 4"/>
          <p:cNvSpPr>
            <a:spLocks noGrp="1"/>
          </p:cNvSpPr>
          <p:nvPr>
            <p:ph type="sldNum" sz="quarter" idx="12"/>
          </p:nvPr>
        </p:nvSpPr>
        <p:spPr/>
        <p:txBody>
          <a:bodyPr/>
          <a:lstStyle/>
          <a:p>
            <a:fld id="{738B7F78-B0DC-441A-9BC4-58A4303FB5A8}" type="slidenum">
              <a:rPr kumimoji="1" lang="ja-JP" altLang="en-US" smtClean="0"/>
              <a:pPr/>
              <a:t>13</a:t>
            </a:fld>
            <a:endParaRPr kumimoji="1" lang="ja-JP" altLang="en-US"/>
          </a:p>
        </p:txBody>
      </p:sp>
      <p:sp>
        <p:nvSpPr>
          <p:cNvPr id="6" name="フッター プレースホルダ 5"/>
          <p:cNvSpPr>
            <a:spLocks noGrp="1"/>
          </p:cNvSpPr>
          <p:nvPr>
            <p:ph type="ftr" sz="quarter" idx="11"/>
          </p:nvPr>
        </p:nvSpPr>
        <p:spPr/>
        <p:txBody>
          <a:bodyPr/>
          <a:lstStyle/>
          <a:p>
            <a:r>
              <a:rPr kumimoji="1" lang="ja-JP" altLang="en-US" smtClean="0"/>
              <a:t>分散開発における協調作業効率化のためのアウェアネス支援システム</a:t>
            </a:r>
            <a:endParaRPr kumimoji="1" lang="ja-JP" alt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 2"/>
          <p:cNvSpPr>
            <a:spLocks noGrp="1"/>
          </p:cNvSpPr>
          <p:nvPr>
            <p:ph idx="1"/>
          </p:nvPr>
        </p:nvSpPr>
        <p:spPr/>
        <p:txBody>
          <a:bodyPr/>
          <a:lstStyle/>
          <a:p>
            <a:endParaRPr kumimoji="1" lang="ja-JP" altLang="en-US"/>
          </a:p>
        </p:txBody>
      </p:sp>
      <p:sp>
        <p:nvSpPr>
          <p:cNvPr id="4" name="日付プレースホルダ 3"/>
          <p:cNvSpPr>
            <a:spLocks noGrp="1"/>
          </p:cNvSpPr>
          <p:nvPr>
            <p:ph type="dt" sz="half" idx="10"/>
          </p:nvPr>
        </p:nvSpPr>
        <p:spPr/>
        <p:txBody>
          <a:bodyPr/>
          <a:lstStyle/>
          <a:p>
            <a:fld id="{9A390F86-E925-4C4B-869F-C887903E2E23}" type="datetime1">
              <a:rPr kumimoji="1" lang="ja-JP" altLang="en-US" smtClean="0"/>
              <a:t>2009/10/2</a:t>
            </a:fld>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分散開発における協調作業効率化のためのアウェアネス支援システム</a:t>
            </a:r>
            <a:endParaRPr kumimoji="1" lang="ja-JP" altLang="en-US"/>
          </a:p>
        </p:txBody>
      </p:sp>
      <p:sp>
        <p:nvSpPr>
          <p:cNvPr id="6" name="スライド番号プレースホルダ 5"/>
          <p:cNvSpPr>
            <a:spLocks noGrp="1"/>
          </p:cNvSpPr>
          <p:nvPr>
            <p:ph type="sldNum" sz="quarter" idx="12"/>
          </p:nvPr>
        </p:nvSpPr>
        <p:spPr/>
        <p:txBody>
          <a:bodyPr/>
          <a:lstStyle/>
          <a:p>
            <a:fld id="{738B7F78-B0DC-441A-9BC4-58A4303FB5A8}" type="slidenum">
              <a:rPr kumimoji="1" lang="ja-JP" altLang="en-US" smtClean="0"/>
              <a:pPr/>
              <a:t>14</a:t>
            </a:fld>
            <a:endParaRPr kumimoji="1" lang="ja-JP"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 2"/>
          <p:cNvSpPr>
            <a:spLocks noGrp="1"/>
          </p:cNvSpPr>
          <p:nvPr>
            <p:ph idx="1"/>
          </p:nvPr>
        </p:nvSpPr>
        <p:spPr/>
        <p:txBody>
          <a:bodyPr/>
          <a:lstStyle/>
          <a:p>
            <a:endParaRPr kumimoji="1" lang="ja-JP" altLang="en-US"/>
          </a:p>
        </p:txBody>
      </p:sp>
      <p:sp>
        <p:nvSpPr>
          <p:cNvPr id="4" name="日付プレースホルダ 3"/>
          <p:cNvSpPr>
            <a:spLocks noGrp="1"/>
          </p:cNvSpPr>
          <p:nvPr>
            <p:ph type="dt" sz="half" idx="10"/>
          </p:nvPr>
        </p:nvSpPr>
        <p:spPr/>
        <p:txBody>
          <a:bodyPr/>
          <a:lstStyle/>
          <a:p>
            <a:fld id="{CB4061A2-5876-42D8-B535-C856E3BB8AD8}" type="datetime1">
              <a:rPr kumimoji="1" lang="ja-JP" altLang="en-US" smtClean="0"/>
              <a:t>2009/10/2</a:t>
            </a:fld>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分散開発における協調作業効率化のためのアウェアネス支援システム</a:t>
            </a:r>
            <a:endParaRPr kumimoji="1" lang="ja-JP" altLang="en-US"/>
          </a:p>
        </p:txBody>
      </p:sp>
      <p:sp>
        <p:nvSpPr>
          <p:cNvPr id="6" name="スライド番号プレースホルダ 5"/>
          <p:cNvSpPr>
            <a:spLocks noGrp="1"/>
          </p:cNvSpPr>
          <p:nvPr>
            <p:ph type="sldNum" sz="quarter" idx="12"/>
          </p:nvPr>
        </p:nvSpPr>
        <p:spPr/>
        <p:txBody>
          <a:bodyPr/>
          <a:lstStyle/>
          <a:p>
            <a:fld id="{738B7F78-B0DC-441A-9BC4-58A4303FB5A8}" type="slidenum">
              <a:rPr kumimoji="1" lang="ja-JP" altLang="en-US" smtClean="0"/>
              <a:pPr/>
              <a:t>15</a:t>
            </a:fld>
            <a:endParaRPr kumimoji="1" lang="ja-JP"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lang="ja-JP" altLang="en-US" sz="2800" dirty="0" smtClean="0"/>
              <a:t>アウェアネス支援システムに関する関連研究</a:t>
            </a:r>
            <a:endParaRPr kumimoji="1" lang="ja-JP" altLang="en-US" sz="2800" dirty="0"/>
          </a:p>
        </p:txBody>
      </p:sp>
      <p:graphicFrame>
        <p:nvGraphicFramePr>
          <p:cNvPr id="4" name="コンテンツ プレースホルダ 3"/>
          <p:cNvGraphicFramePr>
            <a:graphicFrameLocks noGrp="1"/>
          </p:cNvGraphicFramePr>
          <p:nvPr>
            <p:ph idx="1"/>
          </p:nvPr>
        </p:nvGraphicFramePr>
        <p:xfrm>
          <a:off x="457198" y="4336139"/>
          <a:ext cx="8423336" cy="2123440"/>
        </p:xfrm>
        <a:graphic>
          <a:graphicData uri="http://schemas.openxmlformats.org/drawingml/2006/table">
            <a:tbl>
              <a:tblPr firstRow="1" bandRow="1">
                <a:tableStyleId>{5C22544A-7EE6-4342-B048-85BDC9FD1C3A}</a:tableStyleId>
              </a:tblPr>
              <a:tblGrid>
                <a:gridCol w="2985851"/>
                <a:gridCol w="2963147"/>
                <a:gridCol w="2474338"/>
              </a:tblGrid>
              <a:tr h="370840">
                <a:tc>
                  <a:txBody>
                    <a:bodyPr/>
                    <a:lstStyle/>
                    <a:p>
                      <a:r>
                        <a:rPr kumimoji="1" lang="ja-JP" altLang="en-US" dirty="0" smtClean="0"/>
                        <a:t>ツール名</a:t>
                      </a:r>
                      <a:endParaRPr kumimoji="1" lang="ja-JP" altLang="en-US" dirty="0"/>
                    </a:p>
                  </a:txBody>
                  <a:tcPr/>
                </a:tc>
                <a:tc>
                  <a:txBody>
                    <a:bodyPr/>
                    <a:lstStyle/>
                    <a:p>
                      <a:r>
                        <a:rPr kumimoji="1" lang="ja-JP" altLang="en-US" dirty="0" smtClean="0"/>
                        <a:t>地理的距離</a:t>
                      </a:r>
                      <a:endParaRPr kumimoji="1" lang="ja-JP" altLang="en-US" dirty="0"/>
                    </a:p>
                  </a:txBody>
                  <a:tcPr/>
                </a:tc>
                <a:tc>
                  <a:txBody>
                    <a:bodyPr/>
                    <a:lstStyle/>
                    <a:p>
                      <a:r>
                        <a:rPr kumimoji="1" lang="ja-JP" altLang="en-US" dirty="0" smtClean="0"/>
                        <a:t>時間的距離</a:t>
                      </a:r>
                      <a:endParaRPr kumimoji="1" lang="ja-JP" altLang="en-US" dirty="0"/>
                    </a:p>
                  </a:txBody>
                  <a:tcPr/>
                </a:tc>
              </a:tr>
              <a:tr h="370840">
                <a:tc>
                  <a:txBody>
                    <a:bodyPr/>
                    <a:lstStyle/>
                    <a:p>
                      <a:r>
                        <a:rPr kumimoji="1" lang="en-US" altLang="ja-JP" dirty="0" smtClean="0"/>
                        <a:t>Augur</a:t>
                      </a:r>
                      <a:endParaRPr kumimoji="1" lang="ja-JP"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ソースコード可視化</a:t>
                      </a:r>
                      <a:endParaRPr kumimoji="1" lang="en-US" altLang="ja-JP" dirty="0" smtClean="0"/>
                    </a:p>
                  </a:txBody>
                  <a:tcPr/>
                </a:tc>
                <a:tc>
                  <a:txBody>
                    <a:bodyPr/>
                    <a:lstStyle/>
                    <a:p>
                      <a:r>
                        <a:rPr kumimoji="1" lang="ja-JP" altLang="en-US" dirty="0" smtClean="0"/>
                        <a:t>ソースコード編集履歴</a:t>
                      </a:r>
                      <a:endParaRPr kumimoji="1" lang="en-US" altLang="ja-JP" dirty="0" smtClean="0"/>
                    </a:p>
                    <a:p>
                      <a:endParaRPr kumimoji="1" lang="en-US" altLang="ja-JP" dirty="0" smtClean="0"/>
                    </a:p>
                  </a:txBody>
                  <a:tcPr/>
                </a:tc>
              </a:tr>
              <a:tr h="370840">
                <a:tc>
                  <a:txBody>
                    <a:bodyPr/>
                    <a:lstStyle/>
                    <a:p>
                      <a:r>
                        <a:rPr kumimoji="1" lang="en-US" altLang="ja-JP" dirty="0" err="1" smtClean="0"/>
                        <a:t>Tukan</a:t>
                      </a:r>
                      <a:endParaRPr kumimoji="1" lang="ja-JP"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ソースコード可視化</a:t>
                      </a:r>
                      <a:endParaRPr kumimoji="1" lang="en-US" altLang="ja-JP" dirty="0" smtClean="0"/>
                    </a:p>
                  </a:txBody>
                  <a:tcPr/>
                </a:tc>
                <a:tc>
                  <a:txBody>
                    <a:bodyPr/>
                    <a:lstStyle/>
                    <a:p>
                      <a:endParaRPr kumimoji="1" lang="ja-JP" alt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Evolution Matrix</a:t>
                      </a:r>
                      <a:endParaRPr kumimoji="1" lang="ja-JP"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ソースコード可視化</a:t>
                      </a:r>
                      <a:endParaRPr kumimoji="1" lang="en-US" altLang="ja-JP" dirty="0" smtClean="0"/>
                    </a:p>
                  </a:txBody>
                  <a:tcPr/>
                </a:tc>
                <a:tc>
                  <a:txBody>
                    <a:bodyPr/>
                    <a:lstStyle/>
                    <a:p>
                      <a:endParaRPr kumimoji="1" lang="ja-JP" alt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Xia/Creole</a:t>
                      </a:r>
                      <a:endParaRPr kumimoji="1" lang="ja-JP"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ソースコード可視化</a:t>
                      </a:r>
                      <a:endParaRPr kumimoji="1" lang="en-US" altLang="ja-JP" dirty="0" smtClean="0"/>
                    </a:p>
                  </a:txBody>
                  <a:tcPr/>
                </a:tc>
                <a:tc>
                  <a:txBody>
                    <a:bodyPr/>
                    <a:lstStyle/>
                    <a:p>
                      <a:endParaRPr kumimoji="1" lang="ja-JP" altLang="en-US" dirty="0"/>
                    </a:p>
                  </a:txBody>
                  <a:tcPr/>
                </a:tc>
              </a:tr>
            </a:tbl>
          </a:graphicData>
        </a:graphic>
      </p:graphicFrame>
      <p:sp>
        <p:nvSpPr>
          <p:cNvPr id="6" name="日付プレースホルダ 5"/>
          <p:cNvSpPr>
            <a:spLocks noGrp="1"/>
          </p:cNvSpPr>
          <p:nvPr>
            <p:ph type="dt" sz="half" idx="10"/>
          </p:nvPr>
        </p:nvSpPr>
        <p:spPr/>
        <p:txBody>
          <a:bodyPr/>
          <a:lstStyle/>
          <a:p>
            <a:fld id="{60E5028F-14EC-4727-A2A9-F70DEC85577F}" type="datetime1">
              <a:rPr kumimoji="1" lang="ja-JP" altLang="en-US" smtClean="0"/>
              <a:t>2009/10/2</a:t>
            </a:fld>
            <a:endParaRPr kumimoji="1" lang="ja-JP" altLang="en-US" dirty="0"/>
          </a:p>
        </p:txBody>
      </p:sp>
      <p:sp>
        <p:nvSpPr>
          <p:cNvPr id="7" name="スライド番号プレースホルダ 6"/>
          <p:cNvSpPr>
            <a:spLocks noGrp="1"/>
          </p:cNvSpPr>
          <p:nvPr>
            <p:ph type="sldNum" sz="quarter" idx="12"/>
          </p:nvPr>
        </p:nvSpPr>
        <p:spPr/>
        <p:txBody>
          <a:bodyPr/>
          <a:lstStyle/>
          <a:p>
            <a:fld id="{738B7F78-B0DC-441A-9BC4-58A4303FB5A8}" type="slidenum">
              <a:rPr kumimoji="1" lang="ja-JP" altLang="en-US" smtClean="0"/>
              <a:pPr/>
              <a:t>16</a:t>
            </a:fld>
            <a:endParaRPr kumimoji="1" lang="ja-JP" altLang="en-US"/>
          </a:p>
        </p:txBody>
      </p:sp>
      <p:grpSp>
        <p:nvGrpSpPr>
          <p:cNvPr id="3" name="グループ化 18"/>
          <p:cNvGrpSpPr/>
          <p:nvPr/>
        </p:nvGrpSpPr>
        <p:grpSpPr>
          <a:xfrm>
            <a:off x="446030" y="1093057"/>
            <a:ext cx="8434503" cy="3175742"/>
            <a:chOff x="446030" y="3210810"/>
            <a:chExt cx="8434503" cy="3175742"/>
          </a:xfrm>
        </p:grpSpPr>
        <p:sp>
          <p:nvSpPr>
            <p:cNvPr id="28" name="正方形/長方形 27"/>
            <p:cNvSpPr/>
            <p:nvPr/>
          </p:nvSpPr>
          <p:spPr>
            <a:xfrm>
              <a:off x="446030" y="3428999"/>
              <a:ext cx="8434503" cy="295755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Picture 2"/>
            <p:cNvPicPr>
              <a:picLocks noChangeAspect="1" noChangeArrowheads="1"/>
            </p:cNvPicPr>
            <p:nvPr/>
          </p:nvPicPr>
          <p:blipFill>
            <a:blip r:embed="rId3" cstate="print"/>
            <a:srcRect/>
            <a:stretch>
              <a:fillRect/>
            </a:stretch>
          </p:blipFill>
          <p:spPr bwMode="auto">
            <a:xfrm>
              <a:off x="2947959" y="3648078"/>
              <a:ext cx="3248082" cy="2366459"/>
            </a:xfrm>
            <a:prstGeom prst="rect">
              <a:avLst/>
            </a:prstGeom>
            <a:noFill/>
            <a:ln w="9525">
              <a:noFill/>
              <a:miter lim="800000"/>
              <a:headEnd/>
              <a:tailEnd/>
            </a:ln>
          </p:spPr>
        </p:pic>
        <p:cxnSp>
          <p:nvCxnSpPr>
            <p:cNvPr id="9" name="直線矢印コネクタ 8"/>
            <p:cNvCxnSpPr/>
            <p:nvPr/>
          </p:nvCxnSpPr>
          <p:spPr>
            <a:xfrm>
              <a:off x="701622" y="5583267"/>
              <a:ext cx="2592423"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628596" y="4524390"/>
              <a:ext cx="2044728" cy="923330"/>
            </a:xfrm>
            <a:prstGeom prst="rect">
              <a:avLst/>
            </a:prstGeom>
            <a:noFill/>
          </p:spPr>
          <p:txBody>
            <a:bodyPr wrap="square" rtlCol="0">
              <a:spAutoFit/>
            </a:bodyPr>
            <a:lstStyle/>
            <a:p>
              <a:r>
                <a:rPr lang="ja-JP" altLang="en-US" dirty="0" smtClean="0"/>
                <a:t>曜日毎の</a:t>
              </a:r>
              <a:r>
                <a:rPr kumimoji="1" lang="ja-JP" altLang="en-US" dirty="0" smtClean="0"/>
                <a:t>開発者の</a:t>
              </a:r>
              <a:endParaRPr kumimoji="1" lang="en-US" altLang="ja-JP" dirty="0" smtClean="0"/>
            </a:p>
            <a:p>
              <a:r>
                <a:rPr kumimoji="1" lang="ja-JP" altLang="en-US" dirty="0" smtClean="0"/>
                <a:t>ソースコード編集</a:t>
              </a:r>
              <a:endParaRPr kumimoji="1" lang="en-US" altLang="ja-JP" dirty="0" smtClean="0"/>
            </a:p>
            <a:p>
              <a:r>
                <a:rPr kumimoji="1" lang="ja-JP" altLang="en-US" dirty="0" smtClean="0"/>
                <a:t>アクティビティ</a:t>
              </a:r>
              <a:endParaRPr kumimoji="1" lang="ja-JP" altLang="en-US" dirty="0"/>
            </a:p>
          </p:txBody>
        </p:sp>
        <p:sp>
          <p:nvSpPr>
            <p:cNvPr id="11" name="テキスト ボックス 10"/>
            <p:cNvSpPr txBox="1"/>
            <p:nvPr/>
          </p:nvSpPr>
          <p:spPr>
            <a:xfrm>
              <a:off x="519057" y="5838858"/>
              <a:ext cx="1527982" cy="369332"/>
            </a:xfrm>
            <a:prstGeom prst="rect">
              <a:avLst/>
            </a:prstGeom>
            <a:noFill/>
          </p:spPr>
          <p:txBody>
            <a:bodyPr wrap="none" rtlCol="0">
              <a:spAutoFit/>
            </a:bodyPr>
            <a:lstStyle/>
            <a:p>
              <a:r>
                <a:rPr kumimoji="1" lang="ja-JP" altLang="en-US" dirty="0" smtClean="0"/>
                <a:t>開発者の関係</a:t>
              </a:r>
              <a:endParaRPr kumimoji="1" lang="ja-JP" altLang="en-US" dirty="0"/>
            </a:p>
          </p:txBody>
        </p:sp>
        <p:cxnSp>
          <p:nvCxnSpPr>
            <p:cNvPr id="13" name="直線矢印コネクタ 12"/>
            <p:cNvCxnSpPr/>
            <p:nvPr/>
          </p:nvCxnSpPr>
          <p:spPr>
            <a:xfrm rot="10800000" flipV="1">
              <a:off x="6215087" y="5619779"/>
              <a:ext cx="2263805" cy="1"/>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テキスト ボックス 13"/>
            <p:cNvSpPr txBox="1"/>
            <p:nvPr/>
          </p:nvSpPr>
          <p:spPr>
            <a:xfrm>
              <a:off x="6726267" y="4889520"/>
              <a:ext cx="1893467" cy="646331"/>
            </a:xfrm>
            <a:prstGeom prst="rect">
              <a:avLst/>
            </a:prstGeom>
            <a:noFill/>
          </p:spPr>
          <p:txBody>
            <a:bodyPr wrap="none" rtlCol="0">
              <a:spAutoFit/>
            </a:bodyPr>
            <a:lstStyle/>
            <a:p>
              <a:r>
                <a:rPr kumimoji="1" lang="ja-JP" altLang="en-US" dirty="0" smtClean="0"/>
                <a:t>開発者毎の</a:t>
              </a:r>
              <a:endParaRPr kumimoji="1" lang="en-US" altLang="ja-JP" dirty="0" smtClean="0"/>
            </a:p>
            <a:p>
              <a:r>
                <a:rPr kumimoji="1" lang="ja-JP" altLang="en-US" dirty="0" smtClean="0"/>
                <a:t>コミットアクティビティ</a:t>
              </a:r>
              <a:endParaRPr kumimoji="1" lang="ja-JP" altLang="en-US" dirty="0"/>
            </a:p>
          </p:txBody>
        </p:sp>
        <p:sp>
          <p:nvSpPr>
            <p:cNvPr id="15" name="テキスト ボックス 14"/>
            <p:cNvSpPr txBox="1"/>
            <p:nvPr/>
          </p:nvSpPr>
          <p:spPr>
            <a:xfrm>
              <a:off x="6689754" y="4159260"/>
              <a:ext cx="1920719" cy="369332"/>
            </a:xfrm>
            <a:prstGeom prst="rect">
              <a:avLst/>
            </a:prstGeom>
            <a:noFill/>
          </p:spPr>
          <p:txBody>
            <a:bodyPr wrap="none" rtlCol="0">
              <a:spAutoFit/>
            </a:bodyPr>
            <a:lstStyle/>
            <a:p>
              <a:r>
                <a:rPr kumimoji="1" lang="ja-JP" altLang="en-US" dirty="0" smtClean="0"/>
                <a:t>ソースコードビューワ</a:t>
              </a:r>
              <a:endParaRPr kumimoji="1" lang="ja-JP" altLang="en-US" dirty="0"/>
            </a:p>
          </p:txBody>
        </p:sp>
        <p:cxnSp>
          <p:nvCxnSpPr>
            <p:cNvPr id="16" name="直線矢印コネクタ 15"/>
            <p:cNvCxnSpPr/>
            <p:nvPr/>
          </p:nvCxnSpPr>
          <p:spPr>
            <a:xfrm rot="10800000" flipV="1">
              <a:off x="6215085" y="4597416"/>
              <a:ext cx="2263806" cy="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図形 22"/>
            <p:cNvCxnSpPr>
              <a:endCxn id="8" idx="2"/>
            </p:cNvCxnSpPr>
            <p:nvPr/>
          </p:nvCxnSpPr>
          <p:spPr>
            <a:xfrm flipV="1">
              <a:off x="665109" y="6014537"/>
              <a:ext cx="3906891" cy="298990"/>
            </a:xfrm>
            <a:prstGeom prst="bentConnector2">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正方形/長方形 26"/>
            <p:cNvSpPr/>
            <p:nvPr/>
          </p:nvSpPr>
          <p:spPr>
            <a:xfrm>
              <a:off x="446030" y="3210810"/>
              <a:ext cx="8434503" cy="3468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Augur</a:t>
              </a:r>
              <a:r>
                <a:rPr lang="ja-JP" altLang="en-US" dirty="0" smtClean="0"/>
                <a:t>の支援システム</a:t>
              </a:r>
              <a:endParaRPr kumimoji="1" lang="ja-JP" altLang="en-US" dirty="0"/>
            </a:p>
          </p:txBody>
        </p:sp>
      </p:grpSp>
      <p:sp>
        <p:nvSpPr>
          <p:cNvPr id="5" name="テキスト ボックス 4"/>
          <p:cNvSpPr txBox="1"/>
          <p:nvPr/>
        </p:nvSpPr>
        <p:spPr>
          <a:xfrm>
            <a:off x="0" y="7116813"/>
            <a:ext cx="8990073" cy="70788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ja-JP" altLang="en-US" sz="2000" dirty="0" smtClean="0"/>
              <a:t>開発支援ツールが研究対象となっており，開発におけるコミュニケーションを支援したものが無い</a:t>
            </a:r>
            <a:endParaRPr kumimoji="1" lang="ja-JP" altLang="en-US" sz="2000" dirty="0"/>
          </a:p>
        </p:txBody>
      </p:sp>
      <p:sp>
        <p:nvSpPr>
          <p:cNvPr id="18" name="フッター プレースホルダ 17"/>
          <p:cNvSpPr>
            <a:spLocks noGrp="1"/>
          </p:cNvSpPr>
          <p:nvPr>
            <p:ph type="ftr" sz="quarter" idx="11"/>
          </p:nvPr>
        </p:nvSpPr>
        <p:spPr/>
        <p:txBody>
          <a:bodyPr/>
          <a:lstStyle/>
          <a:p>
            <a:r>
              <a:rPr kumimoji="1" lang="ja-JP" altLang="en-US" smtClean="0"/>
              <a:t>分散開発における協調作業効率化のためのアウェアネス支援システム</a:t>
            </a:r>
            <a:endParaRPr kumimoji="1" lang="ja-JP" alt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正方形/長方形 167"/>
          <p:cNvSpPr/>
          <p:nvPr/>
        </p:nvSpPr>
        <p:spPr>
          <a:xfrm>
            <a:off x="226953" y="1201707"/>
            <a:ext cx="2190780" cy="2482884"/>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p:txBody>
          <a:bodyPr/>
          <a:lstStyle/>
          <a:p>
            <a:r>
              <a:rPr kumimoji="1" lang="ja-JP" altLang="en-US" dirty="0" smtClean="0"/>
              <a:t>フレームワークのイメージ</a:t>
            </a:r>
            <a:endParaRPr kumimoji="1" lang="ja-JP" altLang="en-US" dirty="0"/>
          </a:p>
        </p:txBody>
      </p:sp>
      <p:grpSp>
        <p:nvGrpSpPr>
          <p:cNvPr id="824" name="グループ化 823"/>
          <p:cNvGrpSpPr/>
          <p:nvPr/>
        </p:nvGrpSpPr>
        <p:grpSpPr>
          <a:xfrm>
            <a:off x="3510651" y="1128681"/>
            <a:ext cx="2122697" cy="1824117"/>
            <a:chOff x="3510651" y="1201707"/>
            <a:chExt cx="2122697" cy="1824117"/>
          </a:xfrm>
        </p:grpSpPr>
        <p:pic>
          <p:nvPicPr>
            <p:cNvPr id="1026" name="Picture 2" descr="C:\Documents and Settings\mizuki-y\Local Settings\Temporary Internet Files\Content.IE5\HLZCZJNI\MCj04315730000[1].png"/>
            <p:cNvPicPr>
              <a:picLocks noChangeAspect="1" noChangeArrowheads="1"/>
            </p:cNvPicPr>
            <p:nvPr/>
          </p:nvPicPr>
          <p:blipFill>
            <a:blip r:embed="rId2" cstate="print"/>
            <a:srcRect/>
            <a:stretch>
              <a:fillRect/>
            </a:stretch>
          </p:blipFill>
          <p:spPr bwMode="auto">
            <a:xfrm>
              <a:off x="3792169" y="1201707"/>
              <a:ext cx="1559661" cy="1570059"/>
            </a:xfrm>
            <a:prstGeom prst="rect">
              <a:avLst/>
            </a:prstGeom>
            <a:noFill/>
          </p:spPr>
        </p:pic>
        <p:sp>
          <p:nvSpPr>
            <p:cNvPr id="81" name="テキスト ボックス 80"/>
            <p:cNvSpPr txBox="1"/>
            <p:nvPr/>
          </p:nvSpPr>
          <p:spPr>
            <a:xfrm>
              <a:off x="3510651" y="2625714"/>
              <a:ext cx="2122697" cy="400110"/>
            </a:xfrm>
            <a:prstGeom prst="rect">
              <a:avLst/>
            </a:prstGeom>
            <a:noFill/>
          </p:spPr>
          <p:txBody>
            <a:bodyPr wrap="none" rtlCol="0">
              <a:spAutoFit/>
            </a:bodyPr>
            <a:lstStyle/>
            <a:p>
              <a:r>
                <a:rPr kumimoji="1" lang="ja-JP" altLang="en-US" sz="2000" b="1" dirty="0" smtClean="0"/>
                <a:t>開発サポートツール</a:t>
              </a:r>
              <a:endParaRPr kumimoji="1" lang="ja-JP" altLang="en-US" sz="2000" b="1" dirty="0"/>
            </a:p>
          </p:txBody>
        </p:sp>
      </p:grpSp>
      <p:grpSp>
        <p:nvGrpSpPr>
          <p:cNvPr id="164" name="グループ化 163"/>
          <p:cNvGrpSpPr/>
          <p:nvPr/>
        </p:nvGrpSpPr>
        <p:grpSpPr>
          <a:xfrm>
            <a:off x="409518" y="1311246"/>
            <a:ext cx="886781" cy="1172618"/>
            <a:chOff x="701622" y="1639863"/>
            <a:chExt cx="886781" cy="1172618"/>
          </a:xfrm>
        </p:grpSpPr>
        <p:grpSp>
          <p:nvGrpSpPr>
            <p:cNvPr id="55" name="グループ化 547"/>
            <p:cNvGrpSpPr/>
            <p:nvPr/>
          </p:nvGrpSpPr>
          <p:grpSpPr>
            <a:xfrm>
              <a:off x="1030239" y="1639863"/>
              <a:ext cx="271592" cy="894172"/>
              <a:chOff x="5510241" y="1885908"/>
              <a:chExt cx="146806" cy="483342"/>
            </a:xfrm>
            <a:scene3d>
              <a:camera prst="orthographicFront">
                <a:rot lat="0" lon="10800000" rev="0"/>
              </a:camera>
              <a:lightRig rig="threePt" dir="t"/>
            </a:scene3d>
          </p:grpSpPr>
          <p:sp>
            <p:nvSpPr>
              <p:cNvPr id="56"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57"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58"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59"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60"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61"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62"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63"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64"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65"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66"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67"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68"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69"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70"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71"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72"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73"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74"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75"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76"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77"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78"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79"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grpSp>
        <p:sp>
          <p:nvSpPr>
            <p:cNvPr id="82" name="テキスト ボックス 81"/>
            <p:cNvSpPr txBox="1"/>
            <p:nvPr/>
          </p:nvSpPr>
          <p:spPr>
            <a:xfrm>
              <a:off x="701622" y="2443149"/>
              <a:ext cx="886781" cy="369332"/>
            </a:xfrm>
            <a:prstGeom prst="rect">
              <a:avLst/>
            </a:prstGeom>
            <a:noFill/>
          </p:spPr>
          <p:txBody>
            <a:bodyPr wrap="none" rtlCol="0">
              <a:spAutoFit/>
            </a:bodyPr>
            <a:lstStyle/>
            <a:p>
              <a:r>
                <a:rPr kumimoji="1" lang="ja-JP" altLang="en-US" dirty="0" smtClean="0"/>
                <a:t>テスター</a:t>
              </a:r>
              <a:endParaRPr kumimoji="1" lang="ja-JP" altLang="en-US" dirty="0"/>
            </a:p>
          </p:txBody>
        </p:sp>
      </p:grpSp>
      <p:grpSp>
        <p:nvGrpSpPr>
          <p:cNvPr id="167" name="グループ化 166"/>
          <p:cNvGrpSpPr/>
          <p:nvPr/>
        </p:nvGrpSpPr>
        <p:grpSpPr>
          <a:xfrm>
            <a:off x="1321492" y="1307044"/>
            <a:ext cx="877163" cy="1209131"/>
            <a:chOff x="1395369" y="2589201"/>
            <a:chExt cx="877163" cy="1209131"/>
          </a:xfrm>
        </p:grpSpPr>
        <p:grpSp>
          <p:nvGrpSpPr>
            <p:cNvPr id="30" name="グループ化 672"/>
            <p:cNvGrpSpPr/>
            <p:nvPr/>
          </p:nvGrpSpPr>
          <p:grpSpPr>
            <a:xfrm>
              <a:off x="1687473" y="2589201"/>
              <a:ext cx="271577" cy="894174"/>
              <a:chOff x="3429754" y="2408540"/>
              <a:chExt cx="583454" cy="1920964"/>
            </a:xfrm>
            <a:scene3d>
              <a:camera prst="orthographicFront">
                <a:rot lat="0" lon="10800000" rev="0"/>
              </a:camera>
              <a:lightRig rig="threePt" dir="t"/>
            </a:scene3d>
          </p:grpSpPr>
          <p:sp>
            <p:nvSpPr>
              <p:cNvPr id="31" name="Freeform 44"/>
              <p:cNvSpPr>
                <a:spLocks/>
              </p:cNvSpPr>
              <p:nvPr/>
            </p:nvSpPr>
            <p:spPr bwMode="auto">
              <a:xfrm>
                <a:off x="3668594" y="2705386"/>
                <a:ext cx="262725" cy="33096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tx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32" name="Freeform 45"/>
              <p:cNvSpPr>
                <a:spLocks/>
              </p:cNvSpPr>
              <p:nvPr/>
            </p:nvSpPr>
            <p:spPr bwMode="auto">
              <a:xfrm>
                <a:off x="3736835" y="2933991"/>
                <a:ext cx="197897" cy="98949"/>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tx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33" name="Freeform 46"/>
              <p:cNvSpPr>
                <a:spLocks/>
              </p:cNvSpPr>
              <p:nvPr/>
            </p:nvSpPr>
            <p:spPr bwMode="auto">
              <a:xfrm>
                <a:off x="3777779" y="4220321"/>
                <a:ext cx="235429" cy="81889"/>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34" name="Freeform 47"/>
              <p:cNvSpPr>
                <a:spLocks/>
              </p:cNvSpPr>
              <p:nvPr/>
            </p:nvSpPr>
            <p:spPr bwMode="auto">
              <a:xfrm>
                <a:off x="3439990" y="4244204"/>
                <a:ext cx="252489" cy="85300"/>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35" name="Freeform 48"/>
              <p:cNvSpPr>
                <a:spLocks/>
              </p:cNvSpPr>
              <p:nvPr/>
            </p:nvSpPr>
            <p:spPr bwMode="auto">
              <a:xfrm>
                <a:off x="3624238" y="3278604"/>
                <a:ext cx="317316" cy="962189"/>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tx1">
                  <a:lumMod val="65000"/>
                  <a:lumOff val="3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36" name="Freeform 49"/>
              <p:cNvSpPr>
                <a:spLocks/>
              </p:cNvSpPr>
              <p:nvPr/>
            </p:nvSpPr>
            <p:spPr bwMode="auto">
              <a:xfrm>
                <a:off x="3569646" y="2548432"/>
                <a:ext cx="153541" cy="174012"/>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37" name="Freeform 50"/>
              <p:cNvSpPr>
                <a:spLocks/>
              </p:cNvSpPr>
              <p:nvPr/>
            </p:nvSpPr>
            <p:spPr bwMode="auto">
              <a:xfrm>
                <a:off x="3846018" y="2882811"/>
                <a:ext cx="6824" cy="1705"/>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rgbClr val="A17A57"/>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38" name="Freeform 51"/>
              <p:cNvSpPr>
                <a:spLocks/>
              </p:cNvSpPr>
              <p:nvPr/>
            </p:nvSpPr>
            <p:spPr bwMode="auto">
              <a:xfrm>
                <a:off x="3436578" y="3285428"/>
                <a:ext cx="344612" cy="989486"/>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tx1">
                  <a:lumMod val="65000"/>
                  <a:lumOff val="3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39" name="Freeform 52"/>
              <p:cNvSpPr>
                <a:spLocks/>
              </p:cNvSpPr>
              <p:nvPr/>
            </p:nvSpPr>
            <p:spPr bwMode="auto">
              <a:xfrm>
                <a:off x="3453637" y="2667854"/>
                <a:ext cx="392381" cy="607340"/>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tx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40" name="Freeform 53"/>
              <p:cNvSpPr>
                <a:spLocks/>
              </p:cNvSpPr>
              <p:nvPr/>
            </p:nvSpPr>
            <p:spPr bwMode="auto">
              <a:xfrm>
                <a:off x="3573058" y="2415364"/>
                <a:ext cx="174011" cy="232017"/>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41" name="Freeform 54"/>
              <p:cNvSpPr>
                <a:spLocks/>
              </p:cNvSpPr>
              <p:nvPr/>
            </p:nvSpPr>
            <p:spPr bwMode="auto">
              <a:xfrm>
                <a:off x="3562822" y="2408540"/>
                <a:ext cx="163777" cy="139892"/>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42" name="Freeform 57"/>
              <p:cNvSpPr>
                <a:spLocks/>
              </p:cNvSpPr>
              <p:nvPr/>
            </p:nvSpPr>
            <p:spPr bwMode="auto">
              <a:xfrm>
                <a:off x="3566235" y="2500665"/>
                <a:ext cx="37532" cy="51180"/>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43" name="Freeform 58"/>
              <p:cNvSpPr>
                <a:spLocks/>
              </p:cNvSpPr>
              <p:nvPr/>
            </p:nvSpPr>
            <p:spPr bwMode="auto">
              <a:xfrm>
                <a:off x="3573058" y="2510902"/>
                <a:ext cx="23883" cy="30709"/>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44" name="Freeform 59"/>
              <p:cNvSpPr>
                <a:spLocks/>
              </p:cNvSpPr>
              <p:nvPr/>
            </p:nvSpPr>
            <p:spPr bwMode="auto">
              <a:xfrm>
                <a:off x="3576471" y="2514312"/>
                <a:ext cx="20473" cy="27296"/>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45" name="Freeform 60"/>
              <p:cNvSpPr>
                <a:spLocks/>
              </p:cNvSpPr>
              <p:nvPr/>
            </p:nvSpPr>
            <p:spPr bwMode="auto">
              <a:xfrm>
                <a:off x="3586708" y="2531372"/>
                <a:ext cx="6824" cy="6824"/>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46" name="Freeform 72"/>
              <p:cNvSpPr>
                <a:spLocks/>
              </p:cNvSpPr>
              <p:nvPr/>
            </p:nvSpPr>
            <p:spPr bwMode="auto">
              <a:xfrm>
                <a:off x="3699303" y="2968111"/>
                <a:ext cx="255900" cy="105772"/>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47" name="Freeform 73"/>
              <p:cNvSpPr>
                <a:spLocks/>
              </p:cNvSpPr>
              <p:nvPr/>
            </p:nvSpPr>
            <p:spPr bwMode="auto">
              <a:xfrm>
                <a:off x="3429754" y="4237381"/>
                <a:ext cx="187660" cy="44356"/>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48" name="Freeform 74"/>
              <p:cNvSpPr>
                <a:spLocks/>
              </p:cNvSpPr>
              <p:nvPr/>
            </p:nvSpPr>
            <p:spPr bwMode="auto">
              <a:xfrm>
                <a:off x="3767542" y="4213497"/>
                <a:ext cx="180837" cy="44356"/>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49" name="Freeform 78"/>
              <p:cNvSpPr>
                <a:spLocks/>
              </p:cNvSpPr>
              <p:nvPr/>
            </p:nvSpPr>
            <p:spPr bwMode="auto">
              <a:xfrm>
                <a:off x="3538939" y="3244484"/>
                <a:ext cx="272960" cy="64829"/>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50" name="Freeform 79"/>
              <p:cNvSpPr>
                <a:spLocks/>
              </p:cNvSpPr>
              <p:nvPr/>
            </p:nvSpPr>
            <p:spPr bwMode="auto">
              <a:xfrm>
                <a:off x="3562822" y="2640557"/>
                <a:ext cx="187660" cy="98949"/>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tx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51" name="Freeform 80"/>
              <p:cNvSpPr>
                <a:spLocks/>
              </p:cNvSpPr>
              <p:nvPr/>
            </p:nvSpPr>
            <p:spPr bwMode="auto">
              <a:xfrm>
                <a:off x="3525290" y="2937404"/>
                <a:ext cx="337788" cy="25249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52" name="Freeform 90"/>
              <p:cNvSpPr>
                <a:spLocks/>
              </p:cNvSpPr>
              <p:nvPr/>
            </p:nvSpPr>
            <p:spPr bwMode="auto">
              <a:xfrm>
                <a:off x="3443403" y="2715623"/>
                <a:ext cx="252489" cy="378733"/>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tx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53" name="Freeform 91"/>
              <p:cNvSpPr>
                <a:spLocks/>
              </p:cNvSpPr>
              <p:nvPr/>
            </p:nvSpPr>
            <p:spPr bwMode="auto">
              <a:xfrm>
                <a:off x="3528702" y="2951051"/>
                <a:ext cx="174011" cy="156952"/>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tx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54" name="Freeform 92"/>
              <p:cNvSpPr>
                <a:spLocks/>
              </p:cNvSpPr>
              <p:nvPr/>
            </p:nvSpPr>
            <p:spPr bwMode="auto">
              <a:xfrm>
                <a:off x="3610591" y="2947638"/>
                <a:ext cx="122832" cy="116009"/>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grpSp>
        <p:sp>
          <p:nvSpPr>
            <p:cNvPr id="83" name="テキスト ボックス 82"/>
            <p:cNvSpPr txBox="1"/>
            <p:nvPr/>
          </p:nvSpPr>
          <p:spPr>
            <a:xfrm>
              <a:off x="1395369" y="3429000"/>
              <a:ext cx="877163" cy="369332"/>
            </a:xfrm>
            <a:prstGeom prst="rect">
              <a:avLst/>
            </a:prstGeom>
            <a:noFill/>
          </p:spPr>
          <p:txBody>
            <a:bodyPr wrap="none" rtlCol="0">
              <a:spAutoFit/>
            </a:bodyPr>
            <a:lstStyle/>
            <a:p>
              <a:r>
                <a:rPr lang="ja-JP" altLang="en-US" dirty="0" smtClean="0"/>
                <a:t>開発者</a:t>
              </a:r>
              <a:endParaRPr kumimoji="1" lang="ja-JP" altLang="en-US" dirty="0"/>
            </a:p>
          </p:txBody>
        </p:sp>
      </p:grpSp>
      <p:grpSp>
        <p:nvGrpSpPr>
          <p:cNvPr id="165" name="グループ化 164"/>
          <p:cNvGrpSpPr/>
          <p:nvPr/>
        </p:nvGrpSpPr>
        <p:grpSpPr>
          <a:xfrm>
            <a:off x="226953" y="2479662"/>
            <a:ext cx="1082348" cy="1172618"/>
            <a:chOff x="1468395" y="1238220"/>
            <a:chExt cx="1082348" cy="1172618"/>
          </a:xfrm>
        </p:grpSpPr>
        <p:grpSp>
          <p:nvGrpSpPr>
            <p:cNvPr id="109" name="グループ化 547"/>
            <p:cNvGrpSpPr/>
            <p:nvPr/>
          </p:nvGrpSpPr>
          <p:grpSpPr>
            <a:xfrm>
              <a:off x="1906551" y="1238220"/>
              <a:ext cx="271571" cy="894172"/>
              <a:chOff x="5510254" y="1885919"/>
              <a:chExt cx="146795" cy="483345"/>
            </a:xfrm>
            <a:scene3d>
              <a:camera prst="orthographicFront">
                <a:rot lat="0" lon="10800000" rev="0"/>
              </a:camera>
              <a:lightRig rig="threePt" dir="t"/>
            </a:scene3d>
          </p:grpSpPr>
          <p:sp>
            <p:nvSpPr>
              <p:cNvPr id="110" name="Freeform 44"/>
              <p:cNvSpPr>
                <a:spLocks/>
              </p:cNvSpPr>
              <p:nvPr/>
            </p:nvSpPr>
            <p:spPr bwMode="auto">
              <a:xfrm flipH="1">
                <a:off x="5530853" y="1960611"/>
                <a:ext cx="66106" cy="83277"/>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accent2"/>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1" name="Freeform 45"/>
              <p:cNvSpPr>
                <a:spLocks/>
              </p:cNvSpPr>
              <p:nvPr/>
            </p:nvSpPr>
            <p:spPr bwMode="auto">
              <a:xfrm flipH="1">
                <a:off x="5529994" y="2018131"/>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2" name="Freeform 46"/>
              <p:cNvSpPr>
                <a:spLocks/>
              </p:cNvSpPr>
              <p:nvPr/>
            </p:nvSpPr>
            <p:spPr bwMode="auto">
              <a:xfrm flipH="1">
                <a:off x="5510254" y="2341792"/>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3" name="Freeform 47"/>
              <p:cNvSpPr>
                <a:spLocks/>
              </p:cNvSpPr>
              <p:nvPr/>
            </p:nvSpPr>
            <p:spPr bwMode="auto">
              <a:xfrm flipH="1">
                <a:off x="5590954" y="2347801"/>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4" name="Freeform 48"/>
              <p:cNvSpPr>
                <a:spLocks/>
              </p:cNvSpPr>
              <p:nvPr/>
            </p:nvSpPr>
            <p:spPr bwMode="auto">
              <a:xfrm flipH="1">
                <a:off x="5528283" y="2104841"/>
                <a:ext cx="79842" cy="242102"/>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5" name="Freeform 49"/>
              <p:cNvSpPr>
                <a:spLocks/>
              </p:cNvSpPr>
              <p:nvPr/>
            </p:nvSpPr>
            <p:spPr bwMode="auto">
              <a:xfrm flipH="1">
                <a:off x="5583228" y="1921118"/>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6" name="Freeform 50"/>
              <p:cNvSpPr>
                <a:spLocks/>
              </p:cNvSpPr>
              <p:nvPr/>
            </p:nvSpPr>
            <p:spPr bwMode="auto">
              <a:xfrm flipH="1">
                <a:off x="5550605" y="2005253"/>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7" name="Freeform 51"/>
              <p:cNvSpPr>
                <a:spLocks/>
              </p:cNvSpPr>
              <p:nvPr/>
            </p:nvSpPr>
            <p:spPr bwMode="auto">
              <a:xfrm flipH="1">
                <a:off x="5568633" y="2106558"/>
                <a:ext cx="86710" cy="248971"/>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8" name="Freeform 52"/>
              <p:cNvSpPr>
                <a:spLocks/>
              </p:cNvSpPr>
              <p:nvPr/>
            </p:nvSpPr>
            <p:spPr bwMode="auto">
              <a:xfrm flipH="1">
                <a:off x="5552322" y="1951166"/>
                <a:ext cx="98729" cy="152816"/>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accent2"/>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9" name="Freeform 53"/>
              <p:cNvSpPr>
                <a:spLocks/>
              </p:cNvSpPr>
              <p:nvPr/>
            </p:nvSpPr>
            <p:spPr bwMode="auto">
              <a:xfrm flipH="1">
                <a:off x="5577219" y="1887636"/>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20" name="Freeform 54"/>
              <p:cNvSpPr>
                <a:spLocks/>
              </p:cNvSpPr>
              <p:nvPr/>
            </p:nvSpPr>
            <p:spPr bwMode="auto">
              <a:xfrm flipH="1">
                <a:off x="5582369" y="1885919"/>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21" name="Freeform 57"/>
              <p:cNvSpPr>
                <a:spLocks/>
              </p:cNvSpPr>
              <p:nvPr/>
            </p:nvSpPr>
            <p:spPr bwMode="auto">
              <a:xfrm flipH="1">
                <a:off x="5613276" y="1909099"/>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22" name="Freeform 58"/>
              <p:cNvSpPr>
                <a:spLocks/>
              </p:cNvSpPr>
              <p:nvPr/>
            </p:nvSpPr>
            <p:spPr bwMode="auto">
              <a:xfrm flipH="1">
                <a:off x="5614993" y="1911676"/>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23" name="Freeform 59"/>
              <p:cNvSpPr>
                <a:spLocks/>
              </p:cNvSpPr>
              <p:nvPr/>
            </p:nvSpPr>
            <p:spPr bwMode="auto">
              <a:xfrm flipH="1">
                <a:off x="5614992" y="1912534"/>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24" name="Freeform 60"/>
              <p:cNvSpPr>
                <a:spLocks/>
              </p:cNvSpPr>
              <p:nvPr/>
            </p:nvSpPr>
            <p:spPr bwMode="auto">
              <a:xfrm flipH="1">
                <a:off x="5615851" y="1916826"/>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25" name="Freeform 72"/>
              <p:cNvSpPr>
                <a:spLocks/>
              </p:cNvSpPr>
              <p:nvPr/>
            </p:nvSpPr>
            <p:spPr bwMode="auto">
              <a:xfrm flipH="1">
                <a:off x="5524842" y="2026717"/>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26" name="Freeform 73"/>
              <p:cNvSpPr>
                <a:spLocks/>
              </p:cNvSpPr>
              <p:nvPr/>
            </p:nvSpPr>
            <p:spPr bwMode="auto">
              <a:xfrm flipH="1">
                <a:off x="5609831" y="2346087"/>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27" name="Freeform 74"/>
              <p:cNvSpPr>
                <a:spLocks/>
              </p:cNvSpPr>
              <p:nvPr/>
            </p:nvSpPr>
            <p:spPr bwMode="auto">
              <a:xfrm flipH="1">
                <a:off x="5526562" y="2340076"/>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28" name="Freeform 78"/>
              <p:cNvSpPr>
                <a:spLocks/>
              </p:cNvSpPr>
              <p:nvPr/>
            </p:nvSpPr>
            <p:spPr bwMode="auto">
              <a:xfrm flipH="1">
                <a:off x="5560902" y="2096259"/>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29" name="Freeform 79"/>
              <p:cNvSpPr>
                <a:spLocks/>
              </p:cNvSpPr>
              <p:nvPr/>
            </p:nvSpPr>
            <p:spPr bwMode="auto">
              <a:xfrm flipH="1">
                <a:off x="5576356" y="1944304"/>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30" name="Freeform 80"/>
              <p:cNvSpPr>
                <a:spLocks/>
              </p:cNvSpPr>
              <p:nvPr/>
            </p:nvSpPr>
            <p:spPr bwMode="auto">
              <a:xfrm flipH="1">
                <a:off x="5548031" y="2018995"/>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31" name="Freeform 90"/>
              <p:cNvSpPr>
                <a:spLocks/>
              </p:cNvSpPr>
              <p:nvPr/>
            </p:nvSpPr>
            <p:spPr bwMode="auto">
              <a:xfrm flipH="1">
                <a:off x="5590095" y="1963188"/>
                <a:ext cx="63530" cy="95296"/>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accent2"/>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32" name="Freeform 91"/>
              <p:cNvSpPr>
                <a:spLocks/>
              </p:cNvSpPr>
              <p:nvPr/>
            </p:nvSpPr>
            <p:spPr bwMode="auto">
              <a:xfrm flipH="1">
                <a:off x="5588361" y="2022417"/>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33"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grpSp>
        <p:sp>
          <p:nvSpPr>
            <p:cNvPr id="134" name="テキスト ボックス 133"/>
            <p:cNvSpPr txBox="1"/>
            <p:nvPr/>
          </p:nvSpPr>
          <p:spPr>
            <a:xfrm>
              <a:off x="1468395" y="2041506"/>
              <a:ext cx="1082348" cy="369332"/>
            </a:xfrm>
            <a:prstGeom prst="rect">
              <a:avLst/>
            </a:prstGeom>
            <a:noFill/>
          </p:spPr>
          <p:txBody>
            <a:bodyPr wrap="none" rtlCol="0">
              <a:spAutoFit/>
            </a:bodyPr>
            <a:lstStyle/>
            <a:p>
              <a:r>
                <a:rPr lang="ja-JP" altLang="en-US" dirty="0" smtClean="0"/>
                <a:t>マネージャ</a:t>
              </a:r>
              <a:endParaRPr kumimoji="1" lang="ja-JP" altLang="en-US" dirty="0"/>
            </a:p>
          </p:txBody>
        </p:sp>
      </p:grpSp>
      <p:grpSp>
        <p:nvGrpSpPr>
          <p:cNvPr id="166" name="グループ化 165"/>
          <p:cNvGrpSpPr/>
          <p:nvPr/>
        </p:nvGrpSpPr>
        <p:grpSpPr>
          <a:xfrm>
            <a:off x="1322343" y="2443149"/>
            <a:ext cx="776175" cy="1241442"/>
            <a:chOff x="2235168" y="2187558"/>
            <a:chExt cx="776175" cy="1241442"/>
          </a:xfrm>
        </p:grpSpPr>
        <p:grpSp>
          <p:nvGrpSpPr>
            <p:cNvPr id="136" name="グループ化 672"/>
            <p:cNvGrpSpPr/>
            <p:nvPr/>
          </p:nvGrpSpPr>
          <p:grpSpPr>
            <a:xfrm>
              <a:off x="2490759" y="2187558"/>
              <a:ext cx="271577" cy="894174"/>
              <a:chOff x="3429754" y="2408540"/>
              <a:chExt cx="583454" cy="1920964"/>
            </a:xfrm>
            <a:scene3d>
              <a:camera prst="orthographicFront">
                <a:rot lat="0" lon="10800000" rev="0"/>
              </a:camera>
              <a:lightRig rig="threePt" dir="t"/>
            </a:scene3d>
          </p:grpSpPr>
          <p:sp>
            <p:nvSpPr>
              <p:cNvPr id="137" name="Freeform 44"/>
              <p:cNvSpPr>
                <a:spLocks/>
              </p:cNvSpPr>
              <p:nvPr/>
            </p:nvSpPr>
            <p:spPr bwMode="auto">
              <a:xfrm>
                <a:off x="3668594" y="2705386"/>
                <a:ext cx="262725" cy="33096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accent3">
                  <a:lumMod val="7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38" name="Freeform 45"/>
              <p:cNvSpPr>
                <a:spLocks/>
              </p:cNvSpPr>
              <p:nvPr/>
            </p:nvSpPr>
            <p:spPr bwMode="auto">
              <a:xfrm>
                <a:off x="3736835" y="2933991"/>
                <a:ext cx="197897" cy="98949"/>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tx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39" name="Freeform 46"/>
              <p:cNvSpPr>
                <a:spLocks/>
              </p:cNvSpPr>
              <p:nvPr/>
            </p:nvSpPr>
            <p:spPr bwMode="auto">
              <a:xfrm>
                <a:off x="3777779" y="4220321"/>
                <a:ext cx="235429" cy="81889"/>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40" name="Freeform 47"/>
              <p:cNvSpPr>
                <a:spLocks/>
              </p:cNvSpPr>
              <p:nvPr/>
            </p:nvSpPr>
            <p:spPr bwMode="auto">
              <a:xfrm>
                <a:off x="3439990" y="4244204"/>
                <a:ext cx="252489" cy="85300"/>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41" name="Freeform 48"/>
              <p:cNvSpPr>
                <a:spLocks/>
              </p:cNvSpPr>
              <p:nvPr/>
            </p:nvSpPr>
            <p:spPr bwMode="auto">
              <a:xfrm>
                <a:off x="3624238" y="3278604"/>
                <a:ext cx="317316" cy="962189"/>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tx1">
                  <a:lumMod val="65000"/>
                  <a:lumOff val="3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42" name="Freeform 49"/>
              <p:cNvSpPr>
                <a:spLocks/>
              </p:cNvSpPr>
              <p:nvPr/>
            </p:nvSpPr>
            <p:spPr bwMode="auto">
              <a:xfrm>
                <a:off x="3569646" y="2548432"/>
                <a:ext cx="153541" cy="174012"/>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43" name="Freeform 50"/>
              <p:cNvSpPr>
                <a:spLocks/>
              </p:cNvSpPr>
              <p:nvPr/>
            </p:nvSpPr>
            <p:spPr bwMode="auto">
              <a:xfrm>
                <a:off x="3846018" y="2882811"/>
                <a:ext cx="6824" cy="1705"/>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rgbClr val="A17A57"/>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44" name="Freeform 51"/>
              <p:cNvSpPr>
                <a:spLocks/>
              </p:cNvSpPr>
              <p:nvPr/>
            </p:nvSpPr>
            <p:spPr bwMode="auto">
              <a:xfrm>
                <a:off x="3436578" y="3285428"/>
                <a:ext cx="344612" cy="989486"/>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tx1">
                  <a:lumMod val="65000"/>
                  <a:lumOff val="3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45" name="Freeform 52"/>
              <p:cNvSpPr>
                <a:spLocks/>
              </p:cNvSpPr>
              <p:nvPr/>
            </p:nvSpPr>
            <p:spPr bwMode="auto">
              <a:xfrm>
                <a:off x="3453637" y="2667854"/>
                <a:ext cx="392381" cy="607340"/>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accent3">
                  <a:lumMod val="7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46" name="Freeform 53"/>
              <p:cNvSpPr>
                <a:spLocks/>
              </p:cNvSpPr>
              <p:nvPr/>
            </p:nvSpPr>
            <p:spPr bwMode="auto">
              <a:xfrm>
                <a:off x="3573058" y="2415364"/>
                <a:ext cx="174011" cy="232017"/>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47" name="Freeform 54"/>
              <p:cNvSpPr>
                <a:spLocks/>
              </p:cNvSpPr>
              <p:nvPr/>
            </p:nvSpPr>
            <p:spPr bwMode="auto">
              <a:xfrm>
                <a:off x="3562822" y="2408540"/>
                <a:ext cx="163777" cy="139892"/>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48" name="Freeform 57"/>
              <p:cNvSpPr>
                <a:spLocks/>
              </p:cNvSpPr>
              <p:nvPr/>
            </p:nvSpPr>
            <p:spPr bwMode="auto">
              <a:xfrm>
                <a:off x="3566235" y="2500665"/>
                <a:ext cx="37532" cy="51180"/>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49" name="Freeform 58"/>
              <p:cNvSpPr>
                <a:spLocks/>
              </p:cNvSpPr>
              <p:nvPr/>
            </p:nvSpPr>
            <p:spPr bwMode="auto">
              <a:xfrm>
                <a:off x="3573058" y="2510902"/>
                <a:ext cx="23883" cy="30709"/>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50" name="Freeform 59"/>
              <p:cNvSpPr>
                <a:spLocks/>
              </p:cNvSpPr>
              <p:nvPr/>
            </p:nvSpPr>
            <p:spPr bwMode="auto">
              <a:xfrm>
                <a:off x="3576471" y="2514312"/>
                <a:ext cx="20473" cy="27296"/>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51" name="Freeform 60"/>
              <p:cNvSpPr>
                <a:spLocks/>
              </p:cNvSpPr>
              <p:nvPr/>
            </p:nvSpPr>
            <p:spPr bwMode="auto">
              <a:xfrm>
                <a:off x="3586708" y="2531372"/>
                <a:ext cx="6824" cy="6824"/>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52" name="Freeform 72"/>
              <p:cNvSpPr>
                <a:spLocks/>
              </p:cNvSpPr>
              <p:nvPr/>
            </p:nvSpPr>
            <p:spPr bwMode="auto">
              <a:xfrm>
                <a:off x="3699303" y="2968111"/>
                <a:ext cx="255900" cy="105772"/>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53" name="Freeform 73"/>
              <p:cNvSpPr>
                <a:spLocks/>
              </p:cNvSpPr>
              <p:nvPr/>
            </p:nvSpPr>
            <p:spPr bwMode="auto">
              <a:xfrm>
                <a:off x="3429754" y="4237381"/>
                <a:ext cx="187660" cy="44356"/>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54" name="Freeform 74"/>
              <p:cNvSpPr>
                <a:spLocks/>
              </p:cNvSpPr>
              <p:nvPr/>
            </p:nvSpPr>
            <p:spPr bwMode="auto">
              <a:xfrm>
                <a:off x="3767542" y="4213497"/>
                <a:ext cx="180837" cy="44356"/>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55" name="Freeform 78"/>
              <p:cNvSpPr>
                <a:spLocks/>
              </p:cNvSpPr>
              <p:nvPr/>
            </p:nvSpPr>
            <p:spPr bwMode="auto">
              <a:xfrm>
                <a:off x="3538939" y="3244484"/>
                <a:ext cx="272960" cy="64829"/>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56" name="Freeform 79"/>
              <p:cNvSpPr>
                <a:spLocks/>
              </p:cNvSpPr>
              <p:nvPr/>
            </p:nvSpPr>
            <p:spPr bwMode="auto">
              <a:xfrm>
                <a:off x="3562822" y="2640557"/>
                <a:ext cx="187660" cy="98949"/>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tx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57" name="Freeform 80"/>
              <p:cNvSpPr>
                <a:spLocks/>
              </p:cNvSpPr>
              <p:nvPr/>
            </p:nvSpPr>
            <p:spPr bwMode="auto">
              <a:xfrm>
                <a:off x="3525290" y="2937404"/>
                <a:ext cx="337788" cy="25249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58" name="Freeform 90"/>
              <p:cNvSpPr>
                <a:spLocks/>
              </p:cNvSpPr>
              <p:nvPr/>
            </p:nvSpPr>
            <p:spPr bwMode="auto">
              <a:xfrm>
                <a:off x="3443403" y="2715623"/>
                <a:ext cx="252489" cy="378733"/>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accent3">
                  <a:lumMod val="7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59" name="Freeform 91"/>
              <p:cNvSpPr>
                <a:spLocks/>
              </p:cNvSpPr>
              <p:nvPr/>
            </p:nvSpPr>
            <p:spPr bwMode="auto">
              <a:xfrm>
                <a:off x="3528702" y="2951051"/>
                <a:ext cx="174011" cy="156952"/>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tx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60" name="Freeform 92"/>
              <p:cNvSpPr>
                <a:spLocks/>
              </p:cNvSpPr>
              <p:nvPr/>
            </p:nvSpPr>
            <p:spPr bwMode="auto">
              <a:xfrm>
                <a:off x="3610591" y="2947638"/>
                <a:ext cx="122832" cy="116009"/>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grpSp>
        <p:sp>
          <p:nvSpPr>
            <p:cNvPr id="161" name="テキスト ボックス 160"/>
            <p:cNvSpPr txBox="1"/>
            <p:nvPr/>
          </p:nvSpPr>
          <p:spPr>
            <a:xfrm>
              <a:off x="2235168" y="3059668"/>
              <a:ext cx="776175" cy="369332"/>
            </a:xfrm>
            <a:prstGeom prst="rect">
              <a:avLst/>
            </a:prstGeom>
            <a:noFill/>
          </p:spPr>
          <p:txBody>
            <a:bodyPr wrap="none" rtlCol="0">
              <a:spAutoFit/>
            </a:bodyPr>
            <a:lstStyle/>
            <a:p>
              <a:r>
                <a:rPr kumimoji="1" lang="ja-JP" altLang="en-US" dirty="0" smtClean="0"/>
                <a:t>その他</a:t>
              </a:r>
              <a:endParaRPr kumimoji="1" lang="ja-JP" altLang="en-US" dirty="0"/>
            </a:p>
          </p:txBody>
        </p:sp>
      </p:grpSp>
      <p:sp>
        <p:nvSpPr>
          <p:cNvPr id="162" name="テキスト ボックス 161"/>
          <p:cNvSpPr txBox="1"/>
          <p:nvPr/>
        </p:nvSpPr>
        <p:spPr>
          <a:xfrm>
            <a:off x="811161" y="3684591"/>
            <a:ext cx="922047" cy="369332"/>
          </a:xfrm>
          <a:prstGeom prst="rect">
            <a:avLst/>
          </a:prstGeom>
          <a:noFill/>
        </p:spPr>
        <p:txBody>
          <a:bodyPr wrap="none" rtlCol="0">
            <a:spAutoFit/>
          </a:bodyPr>
          <a:lstStyle/>
          <a:p>
            <a:r>
              <a:rPr lang="en-US" altLang="ja-JP" b="1" dirty="0" smtClean="0"/>
              <a:t>Intent</a:t>
            </a:r>
            <a:endParaRPr kumimoji="1" lang="ja-JP" altLang="en-US" dirty="0"/>
          </a:p>
        </p:txBody>
      </p:sp>
      <p:sp>
        <p:nvSpPr>
          <p:cNvPr id="169" name="角丸四角形 168"/>
          <p:cNvSpPr/>
          <p:nvPr/>
        </p:nvSpPr>
        <p:spPr>
          <a:xfrm>
            <a:off x="263466" y="4195773"/>
            <a:ext cx="3249657" cy="1935189"/>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1" name="テキスト ボックス 170"/>
          <p:cNvSpPr txBox="1"/>
          <p:nvPr/>
        </p:nvSpPr>
        <p:spPr>
          <a:xfrm>
            <a:off x="738135" y="6094449"/>
            <a:ext cx="1587294" cy="369332"/>
          </a:xfrm>
          <a:prstGeom prst="rect">
            <a:avLst/>
          </a:prstGeom>
          <a:noFill/>
        </p:spPr>
        <p:txBody>
          <a:bodyPr wrap="none" rtlCol="0">
            <a:spAutoFit/>
          </a:bodyPr>
          <a:lstStyle/>
          <a:p>
            <a:r>
              <a:rPr kumimoji="1" lang="en-US" altLang="ja-JP" b="1" dirty="0" smtClean="0"/>
              <a:t>Information</a:t>
            </a:r>
            <a:endParaRPr kumimoji="1" lang="ja-JP" altLang="en-US" b="1" dirty="0"/>
          </a:p>
        </p:txBody>
      </p:sp>
      <p:grpSp>
        <p:nvGrpSpPr>
          <p:cNvPr id="647" name="グループ化 646"/>
          <p:cNvGrpSpPr/>
          <p:nvPr/>
        </p:nvGrpSpPr>
        <p:grpSpPr>
          <a:xfrm>
            <a:off x="336492" y="4816494"/>
            <a:ext cx="917575" cy="844001"/>
            <a:chOff x="519057" y="4597416"/>
            <a:chExt cx="917575" cy="844001"/>
          </a:xfrm>
        </p:grpSpPr>
        <p:grpSp>
          <p:nvGrpSpPr>
            <p:cNvPr id="634" name="グループ化 633"/>
            <p:cNvGrpSpPr/>
            <p:nvPr/>
          </p:nvGrpSpPr>
          <p:grpSpPr>
            <a:xfrm>
              <a:off x="519057" y="4597416"/>
              <a:ext cx="917575" cy="546100"/>
              <a:chOff x="3951279" y="3368675"/>
              <a:chExt cx="917575" cy="546100"/>
            </a:xfrm>
          </p:grpSpPr>
          <p:sp>
            <p:nvSpPr>
              <p:cNvPr id="1461" name="Freeform 437"/>
              <p:cNvSpPr>
                <a:spLocks/>
              </p:cNvSpPr>
              <p:nvPr/>
            </p:nvSpPr>
            <p:spPr bwMode="auto">
              <a:xfrm>
                <a:off x="4125904" y="3768725"/>
                <a:ext cx="6350" cy="3175"/>
              </a:xfrm>
              <a:custGeom>
                <a:avLst/>
                <a:gdLst/>
                <a:ahLst/>
                <a:cxnLst>
                  <a:cxn ang="0">
                    <a:pos x="4" y="0"/>
                  </a:cxn>
                  <a:cxn ang="0">
                    <a:pos x="4" y="0"/>
                  </a:cxn>
                  <a:cxn ang="0">
                    <a:pos x="2" y="0"/>
                  </a:cxn>
                  <a:cxn ang="0">
                    <a:pos x="2" y="0"/>
                  </a:cxn>
                  <a:cxn ang="0">
                    <a:pos x="2" y="0"/>
                  </a:cxn>
                  <a:cxn ang="0">
                    <a:pos x="2" y="0"/>
                  </a:cxn>
                  <a:cxn ang="0">
                    <a:pos x="0" y="0"/>
                  </a:cxn>
                  <a:cxn ang="0">
                    <a:pos x="0" y="0"/>
                  </a:cxn>
                  <a:cxn ang="0">
                    <a:pos x="0" y="2"/>
                  </a:cxn>
                  <a:cxn ang="0">
                    <a:pos x="0" y="2"/>
                  </a:cxn>
                  <a:cxn ang="0">
                    <a:pos x="0" y="0"/>
                  </a:cxn>
                  <a:cxn ang="0">
                    <a:pos x="0" y="0"/>
                  </a:cxn>
                  <a:cxn ang="0">
                    <a:pos x="2" y="0"/>
                  </a:cxn>
                  <a:cxn ang="0">
                    <a:pos x="2" y="0"/>
                  </a:cxn>
                  <a:cxn ang="0">
                    <a:pos x="2" y="0"/>
                  </a:cxn>
                  <a:cxn ang="0">
                    <a:pos x="2" y="0"/>
                  </a:cxn>
                  <a:cxn ang="0">
                    <a:pos x="4" y="0"/>
                  </a:cxn>
                </a:cxnLst>
                <a:rect l="0" t="0" r="r" b="b"/>
                <a:pathLst>
                  <a:path w="4" h="2">
                    <a:moveTo>
                      <a:pt x="4" y="0"/>
                    </a:moveTo>
                    <a:lnTo>
                      <a:pt x="4" y="0"/>
                    </a:lnTo>
                    <a:lnTo>
                      <a:pt x="2" y="0"/>
                    </a:lnTo>
                    <a:lnTo>
                      <a:pt x="2" y="0"/>
                    </a:lnTo>
                    <a:lnTo>
                      <a:pt x="2" y="0"/>
                    </a:lnTo>
                    <a:lnTo>
                      <a:pt x="2" y="0"/>
                    </a:lnTo>
                    <a:lnTo>
                      <a:pt x="0" y="0"/>
                    </a:lnTo>
                    <a:lnTo>
                      <a:pt x="0" y="0"/>
                    </a:lnTo>
                    <a:lnTo>
                      <a:pt x="0" y="2"/>
                    </a:lnTo>
                    <a:lnTo>
                      <a:pt x="0" y="2"/>
                    </a:lnTo>
                    <a:lnTo>
                      <a:pt x="0" y="0"/>
                    </a:lnTo>
                    <a:lnTo>
                      <a:pt x="0" y="0"/>
                    </a:lnTo>
                    <a:lnTo>
                      <a:pt x="2" y="0"/>
                    </a:lnTo>
                    <a:lnTo>
                      <a:pt x="2" y="0"/>
                    </a:lnTo>
                    <a:lnTo>
                      <a:pt x="2" y="0"/>
                    </a:lnTo>
                    <a:lnTo>
                      <a:pt x="2" y="0"/>
                    </a:lnTo>
                    <a:lnTo>
                      <a:pt x="4" y="0"/>
                    </a:lnTo>
                    <a:close/>
                  </a:path>
                </a:pathLst>
              </a:custGeom>
              <a:solidFill>
                <a:srgbClr val="B2B27C"/>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62" name="Freeform 438"/>
              <p:cNvSpPr>
                <a:spLocks/>
              </p:cNvSpPr>
              <p:nvPr/>
            </p:nvSpPr>
            <p:spPr bwMode="auto">
              <a:xfrm>
                <a:off x="4125904" y="3768725"/>
                <a:ext cx="6350" cy="3175"/>
              </a:xfrm>
              <a:custGeom>
                <a:avLst/>
                <a:gdLst/>
                <a:ahLst/>
                <a:cxnLst>
                  <a:cxn ang="0">
                    <a:pos x="4" y="0"/>
                  </a:cxn>
                  <a:cxn ang="0">
                    <a:pos x="4" y="0"/>
                  </a:cxn>
                  <a:cxn ang="0">
                    <a:pos x="2" y="0"/>
                  </a:cxn>
                  <a:cxn ang="0">
                    <a:pos x="2" y="0"/>
                  </a:cxn>
                  <a:cxn ang="0">
                    <a:pos x="2" y="0"/>
                  </a:cxn>
                  <a:cxn ang="0">
                    <a:pos x="2" y="0"/>
                  </a:cxn>
                  <a:cxn ang="0">
                    <a:pos x="0" y="0"/>
                  </a:cxn>
                  <a:cxn ang="0">
                    <a:pos x="0" y="0"/>
                  </a:cxn>
                  <a:cxn ang="0">
                    <a:pos x="0" y="2"/>
                  </a:cxn>
                  <a:cxn ang="0">
                    <a:pos x="0" y="2"/>
                  </a:cxn>
                  <a:cxn ang="0">
                    <a:pos x="0" y="0"/>
                  </a:cxn>
                  <a:cxn ang="0">
                    <a:pos x="0" y="0"/>
                  </a:cxn>
                  <a:cxn ang="0">
                    <a:pos x="2" y="0"/>
                  </a:cxn>
                  <a:cxn ang="0">
                    <a:pos x="2" y="0"/>
                  </a:cxn>
                  <a:cxn ang="0">
                    <a:pos x="2" y="0"/>
                  </a:cxn>
                  <a:cxn ang="0">
                    <a:pos x="2" y="0"/>
                  </a:cxn>
                  <a:cxn ang="0">
                    <a:pos x="4" y="0"/>
                  </a:cxn>
                </a:cxnLst>
                <a:rect l="0" t="0" r="r" b="b"/>
                <a:pathLst>
                  <a:path w="4" h="2">
                    <a:moveTo>
                      <a:pt x="4" y="0"/>
                    </a:moveTo>
                    <a:lnTo>
                      <a:pt x="4" y="0"/>
                    </a:lnTo>
                    <a:lnTo>
                      <a:pt x="2" y="0"/>
                    </a:lnTo>
                    <a:lnTo>
                      <a:pt x="2" y="0"/>
                    </a:lnTo>
                    <a:lnTo>
                      <a:pt x="2" y="0"/>
                    </a:lnTo>
                    <a:lnTo>
                      <a:pt x="2" y="0"/>
                    </a:lnTo>
                    <a:lnTo>
                      <a:pt x="0" y="0"/>
                    </a:lnTo>
                    <a:lnTo>
                      <a:pt x="0" y="0"/>
                    </a:lnTo>
                    <a:lnTo>
                      <a:pt x="0" y="2"/>
                    </a:lnTo>
                    <a:lnTo>
                      <a:pt x="0" y="2"/>
                    </a:lnTo>
                    <a:lnTo>
                      <a:pt x="0" y="0"/>
                    </a:lnTo>
                    <a:lnTo>
                      <a:pt x="0" y="0"/>
                    </a:lnTo>
                    <a:lnTo>
                      <a:pt x="2" y="0"/>
                    </a:lnTo>
                    <a:lnTo>
                      <a:pt x="2" y="0"/>
                    </a:lnTo>
                    <a:lnTo>
                      <a:pt x="2" y="0"/>
                    </a:lnTo>
                    <a:lnTo>
                      <a:pt x="2" y="0"/>
                    </a:lnTo>
                    <a:lnTo>
                      <a:pt x="4"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63" name="Freeform 439"/>
              <p:cNvSpPr>
                <a:spLocks/>
              </p:cNvSpPr>
              <p:nvPr/>
            </p:nvSpPr>
            <p:spPr bwMode="auto">
              <a:xfrm>
                <a:off x="4125904" y="3771900"/>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close/>
                  </a:path>
                </a:pathLst>
              </a:custGeom>
              <a:solidFill>
                <a:srgbClr val="B3B37E"/>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64" name="Freeform 440"/>
              <p:cNvSpPr>
                <a:spLocks/>
              </p:cNvSpPr>
              <p:nvPr/>
            </p:nvSpPr>
            <p:spPr bwMode="auto">
              <a:xfrm>
                <a:off x="4125904" y="3771900"/>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65" name="Freeform 441"/>
              <p:cNvSpPr>
                <a:spLocks/>
              </p:cNvSpPr>
              <p:nvPr/>
            </p:nvSpPr>
            <p:spPr bwMode="auto">
              <a:xfrm>
                <a:off x="4087804" y="3771900"/>
                <a:ext cx="38100" cy="6350"/>
              </a:xfrm>
              <a:custGeom>
                <a:avLst/>
                <a:gdLst/>
                <a:ahLst/>
                <a:cxnLst>
                  <a:cxn ang="0">
                    <a:pos x="0" y="4"/>
                  </a:cxn>
                  <a:cxn ang="0">
                    <a:pos x="0" y="4"/>
                  </a:cxn>
                  <a:cxn ang="0">
                    <a:pos x="6" y="4"/>
                  </a:cxn>
                  <a:cxn ang="0">
                    <a:pos x="6" y="4"/>
                  </a:cxn>
                  <a:cxn ang="0">
                    <a:pos x="12" y="2"/>
                  </a:cxn>
                  <a:cxn ang="0">
                    <a:pos x="12" y="2"/>
                  </a:cxn>
                  <a:cxn ang="0">
                    <a:pos x="18" y="0"/>
                  </a:cxn>
                  <a:cxn ang="0">
                    <a:pos x="18" y="0"/>
                  </a:cxn>
                  <a:cxn ang="0">
                    <a:pos x="24" y="0"/>
                  </a:cxn>
                  <a:cxn ang="0">
                    <a:pos x="24" y="0"/>
                  </a:cxn>
                  <a:cxn ang="0">
                    <a:pos x="18" y="0"/>
                  </a:cxn>
                  <a:cxn ang="0">
                    <a:pos x="18" y="0"/>
                  </a:cxn>
                  <a:cxn ang="0">
                    <a:pos x="12" y="2"/>
                  </a:cxn>
                  <a:cxn ang="0">
                    <a:pos x="12" y="2"/>
                  </a:cxn>
                  <a:cxn ang="0">
                    <a:pos x="6" y="4"/>
                  </a:cxn>
                  <a:cxn ang="0">
                    <a:pos x="6" y="4"/>
                  </a:cxn>
                  <a:cxn ang="0">
                    <a:pos x="0" y="4"/>
                  </a:cxn>
                </a:cxnLst>
                <a:rect l="0" t="0" r="r" b="b"/>
                <a:pathLst>
                  <a:path w="24" h="4">
                    <a:moveTo>
                      <a:pt x="0" y="4"/>
                    </a:moveTo>
                    <a:lnTo>
                      <a:pt x="0" y="4"/>
                    </a:lnTo>
                    <a:lnTo>
                      <a:pt x="6" y="4"/>
                    </a:lnTo>
                    <a:lnTo>
                      <a:pt x="6" y="4"/>
                    </a:lnTo>
                    <a:lnTo>
                      <a:pt x="12" y="2"/>
                    </a:lnTo>
                    <a:lnTo>
                      <a:pt x="12" y="2"/>
                    </a:lnTo>
                    <a:lnTo>
                      <a:pt x="18" y="0"/>
                    </a:lnTo>
                    <a:lnTo>
                      <a:pt x="18" y="0"/>
                    </a:lnTo>
                    <a:lnTo>
                      <a:pt x="24" y="0"/>
                    </a:lnTo>
                    <a:lnTo>
                      <a:pt x="24" y="0"/>
                    </a:lnTo>
                    <a:lnTo>
                      <a:pt x="18" y="0"/>
                    </a:lnTo>
                    <a:lnTo>
                      <a:pt x="18" y="0"/>
                    </a:lnTo>
                    <a:lnTo>
                      <a:pt x="12" y="2"/>
                    </a:lnTo>
                    <a:lnTo>
                      <a:pt x="12" y="2"/>
                    </a:lnTo>
                    <a:lnTo>
                      <a:pt x="6" y="4"/>
                    </a:lnTo>
                    <a:lnTo>
                      <a:pt x="6" y="4"/>
                    </a:lnTo>
                    <a:lnTo>
                      <a:pt x="0" y="4"/>
                    </a:lnTo>
                    <a:close/>
                  </a:path>
                </a:pathLst>
              </a:custGeom>
              <a:solidFill>
                <a:srgbClr val="B3B37E"/>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66" name="Freeform 442"/>
              <p:cNvSpPr>
                <a:spLocks/>
              </p:cNvSpPr>
              <p:nvPr/>
            </p:nvSpPr>
            <p:spPr bwMode="auto">
              <a:xfrm>
                <a:off x="4087804" y="3771900"/>
                <a:ext cx="38100" cy="6350"/>
              </a:xfrm>
              <a:custGeom>
                <a:avLst/>
                <a:gdLst/>
                <a:ahLst/>
                <a:cxnLst>
                  <a:cxn ang="0">
                    <a:pos x="0" y="4"/>
                  </a:cxn>
                  <a:cxn ang="0">
                    <a:pos x="0" y="4"/>
                  </a:cxn>
                  <a:cxn ang="0">
                    <a:pos x="6" y="4"/>
                  </a:cxn>
                  <a:cxn ang="0">
                    <a:pos x="6" y="4"/>
                  </a:cxn>
                  <a:cxn ang="0">
                    <a:pos x="12" y="2"/>
                  </a:cxn>
                  <a:cxn ang="0">
                    <a:pos x="12" y="2"/>
                  </a:cxn>
                  <a:cxn ang="0">
                    <a:pos x="18" y="0"/>
                  </a:cxn>
                  <a:cxn ang="0">
                    <a:pos x="18" y="0"/>
                  </a:cxn>
                  <a:cxn ang="0">
                    <a:pos x="24" y="0"/>
                  </a:cxn>
                  <a:cxn ang="0">
                    <a:pos x="24" y="0"/>
                  </a:cxn>
                  <a:cxn ang="0">
                    <a:pos x="18" y="0"/>
                  </a:cxn>
                  <a:cxn ang="0">
                    <a:pos x="18" y="0"/>
                  </a:cxn>
                  <a:cxn ang="0">
                    <a:pos x="12" y="2"/>
                  </a:cxn>
                  <a:cxn ang="0">
                    <a:pos x="12" y="2"/>
                  </a:cxn>
                  <a:cxn ang="0">
                    <a:pos x="6" y="4"/>
                  </a:cxn>
                  <a:cxn ang="0">
                    <a:pos x="6" y="4"/>
                  </a:cxn>
                  <a:cxn ang="0">
                    <a:pos x="0" y="4"/>
                  </a:cxn>
                </a:cxnLst>
                <a:rect l="0" t="0" r="r" b="b"/>
                <a:pathLst>
                  <a:path w="24" h="4">
                    <a:moveTo>
                      <a:pt x="0" y="4"/>
                    </a:moveTo>
                    <a:lnTo>
                      <a:pt x="0" y="4"/>
                    </a:lnTo>
                    <a:lnTo>
                      <a:pt x="6" y="4"/>
                    </a:lnTo>
                    <a:lnTo>
                      <a:pt x="6" y="4"/>
                    </a:lnTo>
                    <a:lnTo>
                      <a:pt x="12" y="2"/>
                    </a:lnTo>
                    <a:lnTo>
                      <a:pt x="12" y="2"/>
                    </a:lnTo>
                    <a:lnTo>
                      <a:pt x="18" y="0"/>
                    </a:lnTo>
                    <a:lnTo>
                      <a:pt x="18" y="0"/>
                    </a:lnTo>
                    <a:lnTo>
                      <a:pt x="24" y="0"/>
                    </a:lnTo>
                    <a:lnTo>
                      <a:pt x="24" y="0"/>
                    </a:lnTo>
                    <a:lnTo>
                      <a:pt x="18" y="0"/>
                    </a:lnTo>
                    <a:lnTo>
                      <a:pt x="18" y="0"/>
                    </a:lnTo>
                    <a:lnTo>
                      <a:pt x="12" y="2"/>
                    </a:lnTo>
                    <a:lnTo>
                      <a:pt x="12" y="2"/>
                    </a:lnTo>
                    <a:lnTo>
                      <a:pt x="6" y="4"/>
                    </a:lnTo>
                    <a:lnTo>
                      <a:pt x="6" y="4"/>
                    </a:lnTo>
                    <a:lnTo>
                      <a:pt x="0" y="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67" name="Freeform 443"/>
              <p:cNvSpPr>
                <a:spLocks/>
              </p:cNvSpPr>
              <p:nvPr/>
            </p:nvSpPr>
            <p:spPr bwMode="auto">
              <a:xfrm>
                <a:off x="4462454" y="3406775"/>
                <a:ext cx="1588" cy="3175"/>
              </a:xfrm>
              <a:custGeom>
                <a:avLst/>
                <a:gdLst/>
                <a:ahLst/>
                <a:cxnLst>
                  <a:cxn ang="0">
                    <a:pos x="0" y="0"/>
                  </a:cxn>
                  <a:cxn ang="0">
                    <a:pos x="0" y="0"/>
                  </a:cxn>
                  <a:cxn ang="0">
                    <a:pos x="0" y="0"/>
                  </a:cxn>
                  <a:cxn ang="0">
                    <a:pos x="0" y="0"/>
                  </a:cxn>
                  <a:cxn ang="0">
                    <a:pos x="0" y="0"/>
                  </a:cxn>
                  <a:cxn ang="0">
                    <a:pos x="0" y="0"/>
                  </a:cxn>
                  <a:cxn ang="0">
                    <a:pos x="0" y="2"/>
                  </a:cxn>
                  <a:cxn ang="0">
                    <a:pos x="0" y="2"/>
                  </a:cxn>
                  <a:cxn ang="0">
                    <a:pos x="0" y="2"/>
                  </a:cxn>
                  <a:cxn ang="0">
                    <a:pos x="0" y="2"/>
                  </a:cxn>
                  <a:cxn ang="0">
                    <a:pos x="0" y="2"/>
                  </a:cxn>
                  <a:cxn ang="0">
                    <a:pos x="0" y="2"/>
                  </a:cxn>
                  <a:cxn ang="0">
                    <a:pos x="0" y="0"/>
                  </a:cxn>
                  <a:cxn ang="0">
                    <a:pos x="0" y="0"/>
                  </a:cxn>
                  <a:cxn ang="0">
                    <a:pos x="0" y="0"/>
                  </a:cxn>
                  <a:cxn ang="0">
                    <a:pos x="0" y="0"/>
                  </a:cxn>
                  <a:cxn ang="0">
                    <a:pos x="0" y="0"/>
                  </a:cxn>
                </a:cxnLst>
                <a:rect l="0" t="0" r="r" b="b"/>
                <a:pathLst>
                  <a:path h="2">
                    <a:moveTo>
                      <a:pt x="0" y="0"/>
                    </a:moveTo>
                    <a:lnTo>
                      <a:pt x="0" y="0"/>
                    </a:lnTo>
                    <a:lnTo>
                      <a:pt x="0" y="0"/>
                    </a:lnTo>
                    <a:lnTo>
                      <a:pt x="0" y="0"/>
                    </a:lnTo>
                    <a:lnTo>
                      <a:pt x="0" y="0"/>
                    </a:lnTo>
                    <a:lnTo>
                      <a:pt x="0" y="0"/>
                    </a:lnTo>
                    <a:lnTo>
                      <a:pt x="0" y="2"/>
                    </a:lnTo>
                    <a:lnTo>
                      <a:pt x="0" y="2"/>
                    </a:lnTo>
                    <a:lnTo>
                      <a:pt x="0" y="2"/>
                    </a:lnTo>
                    <a:lnTo>
                      <a:pt x="0" y="2"/>
                    </a:lnTo>
                    <a:lnTo>
                      <a:pt x="0" y="2"/>
                    </a:lnTo>
                    <a:lnTo>
                      <a:pt x="0" y="2"/>
                    </a:lnTo>
                    <a:lnTo>
                      <a:pt x="0" y="0"/>
                    </a:lnTo>
                    <a:lnTo>
                      <a:pt x="0" y="0"/>
                    </a:lnTo>
                    <a:lnTo>
                      <a:pt x="0" y="0"/>
                    </a:lnTo>
                    <a:lnTo>
                      <a:pt x="0" y="0"/>
                    </a:lnTo>
                    <a:lnTo>
                      <a:pt x="0" y="0"/>
                    </a:lnTo>
                    <a:close/>
                  </a:path>
                </a:pathLst>
              </a:custGeom>
              <a:solidFill>
                <a:srgbClr val="B3B37E"/>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68" name="Freeform 444"/>
              <p:cNvSpPr>
                <a:spLocks/>
              </p:cNvSpPr>
              <p:nvPr/>
            </p:nvSpPr>
            <p:spPr bwMode="auto">
              <a:xfrm>
                <a:off x="4462454" y="3406775"/>
                <a:ext cx="1588" cy="3175"/>
              </a:xfrm>
              <a:custGeom>
                <a:avLst/>
                <a:gdLst/>
                <a:ahLst/>
                <a:cxnLst>
                  <a:cxn ang="0">
                    <a:pos x="0" y="0"/>
                  </a:cxn>
                  <a:cxn ang="0">
                    <a:pos x="0" y="0"/>
                  </a:cxn>
                  <a:cxn ang="0">
                    <a:pos x="0" y="0"/>
                  </a:cxn>
                  <a:cxn ang="0">
                    <a:pos x="0" y="0"/>
                  </a:cxn>
                  <a:cxn ang="0">
                    <a:pos x="0" y="0"/>
                  </a:cxn>
                  <a:cxn ang="0">
                    <a:pos x="0" y="0"/>
                  </a:cxn>
                  <a:cxn ang="0">
                    <a:pos x="0" y="2"/>
                  </a:cxn>
                  <a:cxn ang="0">
                    <a:pos x="0" y="2"/>
                  </a:cxn>
                  <a:cxn ang="0">
                    <a:pos x="0" y="2"/>
                  </a:cxn>
                  <a:cxn ang="0">
                    <a:pos x="0" y="2"/>
                  </a:cxn>
                  <a:cxn ang="0">
                    <a:pos x="0" y="2"/>
                  </a:cxn>
                  <a:cxn ang="0">
                    <a:pos x="0" y="2"/>
                  </a:cxn>
                  <a:cxn ang="0">
                    <a:pos x="0" y="0"/>
                  </a:cxn>
                  <a:cxn ang="0">
                    <a:pos x="0" y="0"/>
                  </a:cxn>
                  <a:cxn ang="0">
                    <a:pos x="0" y="0"/>
                  </a:cxn>
                  <a:cxn ang="0">
                    <a:pos x="0" y="0"/>
                  </a:cxn>
                  <a:cxn ang="0">
                    <a:pos x="0" y="0"/>
                  </a:cxn>
                </a:cxnLst>
                <a:rect l="0" t="0" r="r" b="b"/>
                <a:pathLst>
                  <a:path h="2">
                    <a:moveTo>
                      <a:pt x="0" y="0"/>
                    </a:moveTo>
                    <a:lnTo>
                      <a:pt x="0" y="0"/>
                    </a:lnTo>
                    <a:lnTo>
                      <a:pt x="0" y="0"/>
                    </a:lnTo>
                    <a:lnTo>
                      <a:pt x="0" y="0"/>
                    </a:lnTo>
                    <a:lnTo>
                      <a:pt x="0" y="0"/>
                    </a:lnTo>
                    <a:lnTo>
                      <a:pt x="0" y="0"/>
                    </a:lnTo>
                    <a:lnTo>
                      <a:pt x="0" y="2"/>
                    </a:lnTo>
                    <a:lnTo>
                      <a:pt x="0" y="2"/>
                    </a:lnTo>
                    <a:lnTo>
                      <a:pt x="0" y="2"/>
                    </a:lnTo>
                    <a:lnTo>
                      <a:pt x="0" y="2"/>
                    </a:lnTo>
                    <a:lnTo>
                      <a:pt x="0" y="2"/>
                    </a:lnTo>
                    <a:lnTo>
                      <a:pt x="0" y="2"/>
                    </a:lnTo>
                    <a:lnTo>
                      <a:pt x="0" y="0"/>
                    </a:lnTo>
                    <a:lnTo>
                      <a:pt x="0" y="0"/>
                    </a:lnTo>
                    <a:lnTo>
                      <a:pt x="0" y="0"/>
                    </a:lnTo>
                    <a:lnTo>
                      <a:pt x="0" y="0"/>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69" name="Freeform 445"/>
              <p:cNvSpPr>
                <a:spLocks/>
              </p:cNvSpPr>
              <p:nvPr/>
            </p:nvSpPr>
            <p:spPr bwMode="auto">
              <a:xfrm>
                <a:off x="3951279" y="3368675"/>
                <a:ext cx="917575" cy="546100"/>
              </a:xfrm>
              <a:custGeom>
                <a:avLst/>
                <a:gdLst/>
                <a:ahLst/>
                <a:cxnLst>
                  <a:cxn ang="0">
                    <a:pos x="474" y="0"/>
                  </a:cxn>
                  <a:cxn ang="0">
                    <a:pos x="0" y="26"/>
                  </a:cxn>
                  <a:cxn ang="0">
                    <a:pos x="82" y="344"/>
                  </a:cxn>
                  <a:cxn ang="0">
                    <a:pos x="578" y="174"/>
                  </a:cxn>
                  <a:cxn ang="0">
                    <a:pos x="474" y="0"/>
                  </a:cxn>
                </a:cxnLst>
                <a:rect l="0" t="0" r="r" b="b"/>
                <a:pathLst>
                  <a:path w="578" h="344">
                    <a:moveTo>
                      <a:pt x="474" y="0"/>
                    </a:moveTo>
                    <a:lnTo>
                      <a:pt x="0" y="26"/>
                    </a:lnTo>
                    <a:lnTo>
                      <a:pt x="82" y="344"/>
                    </a:lnTo>
                    <a:lnTo>
                      <a:pt x="578" y="174"/>
                    </a:lnTo>
                    <a:lnTo>
                      <a:pt x="474" y="0"/>
                    </a:lnTo>
                    <a:close/>
                  </a:path>
                </a:pathLst>
              </a:custGeom>
              <a:solidFill>
                <a:srgbClr val="B3B37E"/>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70" name="Freeform 446"/>
              <p:cNvSpPr>
                <a:spLocks/>
              </p:cNvSpPr>
              <p:nvPr/>
            </p:nvSpPr>
            <p:spPr bwMode="auto">
              <a:xfrm>
                <a:off x="3992554" y="3384550"/>
                <a:ext cx="850900" cy="479425"/>
              </a:xfrm>
              <a:custGeom>
                <a:avLst/>
                <a:gdLst/>
                <a:ahLst/>
                <a:cxnLst>
                  <a:cxn ang="0">
                    <a:pos x="74" y="302"/>
                  </a:cxn>
                  <a:cxn ang="0">
                    <a:pos x="536" y="156"/>
                  </a:cxn>
                  <a:cxn ang="0">
                    <a:pos x="444" y="0"/>
                  </a:cxn>
                  <a:cxn ang="0">
                    <a:pos x="0" y="30"/>
                  </a:cxn>
                  <a:cxn ang="0">
                    <a:pos x="74" y="302"/>
                  </a:cxn>
                </a:cxnLst>
                <a:rect l="0" t="0" r="r" b="b"/>
                <a:pathLst>
                  <a:path w="536" h="302">
                    <a:moveTo>
                      <a:pt x="74" y="302"/>
                    </a:moveTo>
                    <a:lnTo>
                      <a:pt x="536" y="156"/>
                    </a:lnTo>
                    <a:lnTo>
                      <a:pt x="444" y="0"/>
                    </a:lnTo>
                    <a:lnTo>
                      <a:pt x="0" y="30"/>
                    </a:lnTo>
                    <a:lnTo>
                      <a:pt x="74" y="30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71" name="Freeform 447"/>
              <p:cNvSpPr>
                <a:spLocks/>
              </p:cNvSpPr>
              <p:nvPr/>
            </p:nvSpPr>
            <p:spPr bwMode="auto">
              <a:xfrm>
                <a:off x="4037004" y="3448050"/>
                <a:ext cx="149225" cy="19050"/>
              </a:xfrm>
              <a:custGeom>
                <a:avLst/>
                <a:gdLst/>
                <a:ahLst/>
                <a:cxnLst>
                  <a:cxn ang="0">
                    <a:pos x="92" y="0"/>
                  </a:cxn>
                  <a:cxn ang="0">
                    <a:pos x="0" y="6"/>
                  </a:cxn>
                  <a:cxn ang="0">
                    <a:pos x="2" y="12"/>
                  </a:cxn>
                  <a:cxn ang="0">
                    <a:pos x="94" y="4"/>
                  </a:cxn>
                  <a:cxn ang="0">
                    <a:pos x="92" y="0"/>
                  </a:cxn>
                </a:cxnLst>
                <a:rect l="0" t="0" r="r" b="b"/>
                <a:pathLst>
                  <a:path w="94" h="12">
                    <a:moveTo>
                      <a:pt x="92" y="0"/>
                    </a:moveTo>
                    <a:lnTo>
                      <a:pt x="0" y="6"/>
                    </a:lnTo>
                    <a:lnTo>
                      <a:pt x="2" y="12"/>
                    </a:lnTo>
                    <a:lnTo>
                      <a:pt x="94" y="4"/>
                    </a:lnTo>
                    <a:lnTo>
                      <a:pt x="92"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72" name="Freeform 448"/>
              <p:cNvSpPr>
                <a:spLocks/>
              </p:cNvSpPr>
              <p:nvPr/>
            </p:nvSpPr>
            <p:spPr bwMode="auto">
              <a:xfrm>
                <a:off x="4037004" y="3448050"/>
                <a:ext cx="149225" cy="19050"/>
              </a:xfrm>
              <a:custGeom>
                <a:avLst/>
                <a:gdLst/>
                <a:ahLst/>
                <a:cxnLst>
                  <a:cxn ang="0">
                    <a:pos x="92" y="0"/>
                  </a:cxn>
                  <a:cxn ang="0">
                    <a:pos x="0" y="6"/>
                  </a:cxn>
                  <a:cxn ang="0">
                    <a:pos x="2" y="12"/>
                  </a:cxn>
                  <a:cxn ang="0">
                    <a:pos x="94" y="4"/>
                  </a:cxn>
                  <a:cxn ang="0">
                    <a:pos x="92" y="0"/>
                  </a:cxn>
                </a:cxnLst>
                <a:rect l="0" t="0" r="r" b="b"/>
                <a:pathLst>
                  <a:path w="94" h="12">
                    <a:moveTo>
                      <a:pt x="92" y="0"/>
                    </a:moveTo>
                    <a:lnTo>
                      <a:pt x="0" y="6"/>
                    </a:lnTo>
                    <a:lnTo>
                      <a:pt x="2" y="12"/>
                    </a:lnTo>
                    <a:lnTo>
                      <a:pt x="94" y="4"/>
                    </a:lnTo>
                    <a:lnTo>
                      <a:pt x="9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73" name="Freeform 449"/>
              <p:cNvSpPr>
                <a:spLocks/>
              </p:cNvSpPr>
              <p:nvPr/>
            </p:nvSpPr>
            <p:spPr bwMode="auto">
              <a:xfrm>
                <a:off x="4043354" y="3467100"/>
                <a:ext cx="149225" cy="22225"/>
              </a:xfrm>
              <a:custGeom>
                <a:avLst/>
                <a:gdLst/>
                <a:ahLst/>
                <a:cxnLst>
                  <a:cxn ang="0">
                    <a:pos x="92" y="0"/>
                  </a:cxn>
                  <a:cxn ang="0">
                    <a:pos x="0" y="8"/>
                  </a:cxn>
                  <a:cxn ang="0">
                    <a:pos x="2" y="14"/>
                  </a:cxn>
                  <a:cxn ang="0">
                    <a:pos x="94" y="6"/>
                  </a:cxn>
                  <a:cxn ang="0">
                    <a:pos x="92" y="0"/>
                  </a:cxn>
                </a:cxnLst>
                <a:rect l="0" t="0" r="r" b="b"/>
                <a:pathLst>
                  <a:path w="94" h="14">
                    <a:moveTo>
                      <a:pt x="92" y="0"/>
                    </a:moveTo>
                    <a:lnTo>
                      <a:pt x="0" y="8"/>
                    </a:lnTo>
                    <a:lnTo>
                      <a:pt x="2" y="14"/>
                    </a:lnTo>
                    <a:lnTo>
                      <a:pt x="94" y="6"/>
                    </a:lnTo>
                    <a:lnTo>
                      <a:pt x="92"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74" name="Freeform 450"/>
              <p:cNvSpPr>
                <a:spLocks/>
              </p:cNvSpPr>
              <p:nvPr/>
            </p:nvSpPr>
            <p:spPr bwMode="auto">
              <a:xfrm>
                <a:off x="4043354" y="3467100"/>
                <a:ext cx="149225" cy="22225"/>
              </a:xfrm>
              <a:custGeom>
                <a:avLst/>
                <a:gdLst/>
                <a:ahLst/>
                <a:cxnLst>
                  <a:cxn ang="0">
                    <a:pos x="92" y="0"/>
                  </a:cxn>
                  <a:cxn ang="0">
                    <a:pos x="0" y="8"/>
                  </a:cxn>
                  <a:cxn ang="0">
                    <a:pos x="2" y="14"/>
                  </a:cxn>
                  <a:cxn ang="0">
                    <a:pos x="94" y="6"/>
                  </a:cxn>
                  <a:cxn ang="0">
                    <a:pos x="92" y="0"/>
                  </a:cxn>
                </a:cxnLst>
                <a:rect l="0" t="0" r="r" b="b"/>
                <a:pathLst>
                  <a:path w="94" h="14">
                    <a:moveTo>
                      <a:pt x="92" y="0"/>
                    </a:moveTo>
                    <a:lnTo>
                      <a:pt x="0" y="8"/>
                    </a:lnTo>
                    <a:lnTo>
                      <a:pt x="2" y="14"/>
                    </a:lnTo>
                    <a:lnTo>
                      <a:pt x="94" y="6"/>
                    </a:lnTo>
                    <a:lnTo>
                      <a:pt x="9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75" name="Freeform 451"/>
              <p:cNvSpPr>
                <a:spLocks/>
              </p:cNvSpPr>
              <p:nvPr/>
            </p:nvSpPr>
            <p:spPr bwMode="auto">
              <a:xfrm>
                <a:off x="4049704" y="3489325"/>
                <a:ext cx="149225" cy="25400"/>
              </a:xfrm>
              <a:custGeom>
                <a:avLst/>
                <a:gdLst/>
                <a:ahLst/>
                <a:cxnLst>
                  <a:cxn ang="0">
                    <a:pos x="94" y="0"/>
                  </a:cxn>
                  <a:cxn ang="0">
                    <a:pos x="0" y="10"/>
                  </a:cxn>
                  <a:cxn ang="0">
                    <a:pos x="2" y="16"/>
                  </a:cxn>
                  <a:cxn ang="0">
                    <a:pos x="94" y="4"/>
                  </a:cxn>
                  <a:cxn ang="0">
                    <a:pos x="94" y="0"/>
                  </a:cxn>
                </a:cxnLst>
                <a:rect l="0" t="0" r="r" b="b"/>
                <a:pathLst>
                  <a:path w="94" h="16">
                    <a:moveTo>
                      <a:pt x="94" y="0"/>
                    </a:moveTo>
                    <a:lnTo>
                      <a:pt x="0" y="10"/>
                    </a:lnTo>
                    <a:lnTo>
                      <a:pt x="2" y="16"/>
                    </a:lnTo>
                    <a:lnTo>
                      <a:pt x="94" y="4"/>
                    </a:lnTo>
                    <a:lnTo>
                      <a:pt x="94"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76" name="Freeform 452"/>
              <p:cNvSpPr>
                <a:spLocks/>
              </p:cNvSpPr>
              <p:nvPr/>
            </p:nvSpPr>
            <p:spPr bwMode="auto">
              <a:xfrm>
                <a:off x="4049704" y="3489325"/>
                <a:ext cx="149225" cy="25400"/>
              </a:xfrm>
              <a:custGeom>
                <a:avLst/>
                <a:gdLst/>
                <a:ahLst/>
                <a:cxnLst>
                  <a:cxn ang="0">
                    <a:pos x="94" y="0"/>
                  </a:cxn>
                  <a:cxn ang="0">
                    <a:pos x="0" y="10"/>
                  </a:cxn>
                  <a:cxn ang="0">
                    <a:pos x="2" y="16"/>
                  </a:cxn>
                  <a:cxn ang="0">
                    <a:pos x="94" y="4"/>
                  </a:cxn>
                  <a:cxn ang="0">
                    <a:pos x="94" y="0"/>
                  </a:cxn>
                </a:cxnLst>
                <a:rect l="0" t="0" r="r" b="b"/>
                <a:pathLst>
                  <a:path w="94" h="16">
                    <a:moveTo>
                      <a:pt x="94" y="0"/>
                    </a:moveTo>
                    <a:lnTo>
                      <a:pt x="0" y="10"/>
                    </a:lnTo>
                    <a:lnTo>
                      <a:pt x="2" y="16"/>
                    </a:lnTo>
                    <a:lnTo>
                      <a:pt x="94" y="4"/>
                    </a:lnTo>
                    <a:lnTo>
                      <a:pt x="94"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77" name="Freeform 453"/>
              <p:cNvSpPr>
                <a:spLocks/>
              </p:cNvSpPr>
              <p:nvPr/>
            </p:nvSpPr>
            <p:spPr bwMode="auto">
              <a:xfrm>
                <a:off x="4087804" y="3394075"/>
                <a:ext cx="536575" cy="469900"/>
              </a:xfrm>
              <a:custGeom>
                <a:avLst/>
                <a:gdLst/>
                <a:ahLst/>
                <a:cxnLst>
                  <a:cxn ang="0">
                    <a:pos x="334" y="70"/>
                  </a:cxn>
                  <a:cxn ang="0">
                    <a:pos x="334" y="70"/>
                  </a:cxn>
                  <a:cxn ang="0">
                    <a:pos x="328" y="52"/>
                  </a:cxn>
                  <a:cxn ang="0">
                    <a:pos x="322" y="34"/>
                  </a:cxn>
                  <a:cxn ang="0">
                    <a:pos x="306" y="0"/>
                  </a:cxn>
                  <a:cxn ang="0">
                    <a:pos x="236" y="4"/>
                  </a:cxn>
                  <a:cxn ang="0">
                    <a:pos x="236" y="4"/>
                  </a:cxn>
                  <a:cxn ang="0">
                    <a:pos x="232" y="36"/>
                  </a:cxn>
                  <a:cxn ang="0">
                    <a:pos x="222" y="68"/>
                  </a:cxn>
                  <a:cxn ang="0">
                    <a:pos x="210" y="98"/>
                  </a:cxn>
                  <a:cxn ang="0">
                    <a:pos x="194" y="124"/>
                  </a:cxn>
                  <a:cxn ang="0">
                    <a:pos x="194" y="124"/>
                  </a:cxn>
                  <a:cxn ang="0">
                    <a:pos x="178" y="146"/>
                  </a:cxn>
                  <a:cxn ang="0">
                    <a:pos x="158" y="166"/>
                  </a:cxn>
                  <a:cxn ang="0">
                    <a:pos x="138" y="182"/>
                  </a:cxn>
                  <a:cxn ang="0">
                    <a:pos x="116" y="198"/>
                  </a:cxn>
                  <a:cxn ang="0">
                    <a:pos x="116" y="198"/>
                  </a:cxn>
                  <a:cxn ang="0">
                    <a:pos x="94" y="210"/>
                  </a:cxn>
                  <a:cxn ang="0">
                    <a:pos x="72" y="220"/>
                  </a:cxn>
                  <a:cxn ang="0">
                    <a:pos x="48" y="230"/>
                  </a:cxn>
                  <a:cxn ang="0">
                    <a:pos x="24" y="238"/>
                  </a:cxn>
                  <a:cxn ang="0">
                    <a:pos x="24" y="238"/>
                  </a:cxn>
                  <a:cxn ang="0">
                    <a:pos x="24" y="238"/>
                  </a:cxn>
                  <a:cxn ang="0">
                    <a:pos x="24" y="238"/>
                  </a:cxn>
                  <a:cxn ang="0">
                    <a:pos x="24" y="238"/>
                  </a:cxn>
                  <a:cxn ang="0">
                    <a:pos x="24" y="238"/>
                  </a:cxn>
                  <a:cxn ang="0">
                    <a:pos x="24" y="238"/>
                  </a:cxn>
                  <a:cxn ang="0">
                    <a:pos x="0" y="242"/>
                  </a:cxn>
                  <a:cxn ang="0">
                    <a:pos x="14" y="296"/>
                  </a:cxn>
                  <a:cxn ang="0">
                    <a:pos x="310" y="202"/>
                  </a:cxn>
                  <a:cxn ang="0">
                    <a:pos x="310" y="202"/>
                  </a:cxn>
                  <a:cxn ang="0">
                    <a:pos x="320" y="188"/>
                  </a:cxn>
                  <a:cxn ang="0">
                    <a:pos x="326" y="172"/>
                  </a:cxn>
                  <a:cxn ang="0">
                    <a:pos x="332" y="156"/>
                  </a:cxn>
                  <a:cxn ang="0">
                    <a:pos x="336" y="138"/>
                  </a:cxn>
                  <a:cxn ang="0">
                    <a:pos x="338" y="122"/>
                  </a:cxn>
                  <a:cxn ang="0">
                    <a:pos x="338" y="104"/>
                  </a:cxn>
                  <a:cxn ang="0">
                    <a:pos x="336" y="86"/>
                  </a:cxn>
                  <a:cxn ang="0">
                    <a:pos x="334" y="70"/>
                  </a:cxn>
                </a:cxnLst>
                <a:rect l="0" t="0" r="r" b="b"/>
                <a:pathLst>
                  <a:path w="338" h="296">
                    <a:moveTo>
                      <a:pt x="334" y="70"/>
                    </a:moveTo>
                    <a:lnTo>
                      <a:pt x="334" y="70"/>
                    </a:lnTo>
                    <a:lnTo>
                      <a:pt x="328" y="52"/>
                    </a:lnTo>
                    <a:lnTo>
                      <a:pt x="322" y="34"/>
                    </a:lnTo>
                    <a:lnTo>
                      <a:pt x="306" y="0"/>
                    </a:lnTo>
                    <a:lnTo>
                      <a:pt x="236" y="4"/>
                    </a:lnTo>
                    <a:lnTo>
                      <a:pt x="236" y="4"/>
                    </a:lnTo>
                    <a:lnTo>
                      <a:pt x="232" y="36"/>
                    </a:lnTo>
                    <a:lnTo>
                      <a:pt x="222" y="68"/>
                    </a:lnTo>
                    <a:lnTo>
                      <a:pt x="210" y="98"/>
                    </a:lnTo>
                    <a:lnTo>
                      <a:pt x="194" y="124"/>
                    </a:lnTo>
                    <a:lnTo>
                      <a:pt x="194" y="124"/>
                    </a:lnTo>
                    <a:lnTo>
                      <a:pt x="178" y="146"/>
                    </a:lnTo>
                    <a:lnTo>
                      <a:pt x="158" y="166"/>
                    </a:lnTo>
                    <a:lnTo>
                      <a:pt x="138" y="182"/>
                    </a:lnTo>
                    <a:lnTo>
                      <a:pt x="116" y="198"/>
                    </a:lnTo>
                    <a:lnTo>
                      <a:pt x="116" y="198"/>
                    </a:lnTo>
                    <a:lnTo>
                      <a:pt x="94" y="210"/>
                    </a:lnTo>
                    <a:lnTo>
                      <a:pt x="72" y="220"/>
                    </a:lnTo>
                    <a:lnTo>
                      <a:pt x="48" y="230"/>
                    </a:lnTo>
                    <a:lnTo>
                      <a:pt x="24" y="238"/>
                    </a:lnTo>
                    <a:lnTo>
                      <a:pt x="24" y="238"/>
                    </a:lnTo>
                    <a:lnTo>
                      <a:pt x="24" y="238"/>
                    </a:lnTo>
                    <a:lnTo>
                      <a:pt x="24" y="238"/>
                    </a:lnTo>
                    <a:lnTo>
                      <a:pt x="24" y="238"/>
                    </a:lnTo>
                    <a:lnTo>
                      <a:pt x="24" y="238"/>
                    </a:lnTo>
                    <a:lnTo>
                      <a:pt x="24" y="238"/>
                    </a:lnTo>
                    <a:lnTo>
                      <a:pt x="0" y="242"/>
                    </a:lnTo>
                    <a:lnTo>
                      <a:pt x="14" y="296"/>
                    </a:lnTo>
                    <a:lnTo>
                      <a:pt x="310" y="202"/>
                    </a:lnTo>
                    <a:lnTo>
                      <a:pt x="310" y="202"/>
                    </a:lnTo>
                    <a:lnTo>
                      <a:pt x="320" y="188"/>
                    </a:lnTo>
                    <a:lnTo>
                      <a:pt x="326" y="172"/>
                    </a:lnTo>
                    <a:lnTo>
                      <a:pt x="332" y="156"/>
                    </a:lnTo>
                    <a:lnTo>
                      <a:pt x="336" y="138"/>
                    </a:lnTo>
                    <a:lnTo>
                      <a:pt x="338" y="122"/>
                    </a:lnTo>
                    <a:lnTo>
                      <a:pt x="338" y="104"/>
                    </a:lnTo>
                    <a:lnTo>
                      <a:pt x="336" y="86"/>
                    </a:lnTo>
                    <a:lnTo>
                      <a:pt x="334" y="70"/>
                    </a:lnTo>
                    <a:close/>
                  </a:path>
                </a:pathLst>
              </a:custGeom>
              <a:solidFill>
                <a:srgbClr val="F2F2E5"/>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78" name="Freeform 454"/>
              <p:cNvSpPr>
                <a:spLocks/>
              </p:cNvSpPr>
              <p:nvPr/>
            </p:nvSpPr>
            <p:spPr bwMode="auto">
              <a:xfrm>
                <a:off x="4087804" y="3394075"/>
                <a:ext cx="536575" cy="469900"/>
              </a:xfrm>
              <a:custGeom>
                <a:avLst/>
                <a:gdLst/>
                <a:ahLst/>
                <a:cxnLst>
                  <a:cxn ang="0">
                    <a:pos x="334" y="70"/>
                  </a:cxn>
                  <a:cxn ang="0">
                    <a:pos x="334" y="70"/>
                  </a:cxn>
                  <a:cxn ang="0">
                    <a:pos x="328" y="52"/>
                  </a:cxn>
                  <a:cxn ang="0">
                    <a:pos x="322" y="34"/>
                  </a:cxn>
                  <a:cxn ang="0">
                    <a:pos x="306" y="0"/>
                  </a:cxn>
                  <a:cxn ang="0">
                    <a:pos x="236" y="4"/>
                  </a:cxn>
                  <a:cxn ang="0">
                    <a:pos x="236" y="4"/>
                  </a:cxn>
                  <a:cxn ang="0">
                    <a:pos x="232" y="36"/>
                  </a:cxn>
                  <a:cxn ang="0">
                    <a:pos x="222" y="68"/>
                  </a:cxn>
                  <a:cxn ang="0">
                    <a:pos x="210" y="98"/>
                  </a:cxn>
                  <a:cxn ang="0">
                    <a:pos x="194" y="124"/>
                  </a:cxn>
                  <a:cxn ang="0">
                    <a:pos x="194" y="124"/>
                  </a:cxn>
                  <a:cxn ang="0">
                    <a:pos x="178" y="146"/>
                  </a:cxn>
                  <a:cxn ang="0">
                    <a:pos x="158" y="166"/>
                  </a:cxn>
                  <a:cxn ang="0">
                    <a:pos x="138" y="182"/>
                  </a:cxn>
                  <a:cxn ang="0">
                    <a:pos x="116" y="198"/>
                  </a:cxn>
                  <a:cxn ang="0">
                    <a:pos x="116" y="198"/>
                  </a:cxn>
                  <a:cxn ang="0">
                    <a:pos x="94" y="210"/>
                  </a:cxn>
                  <a:cxn ang="0">
                    <a:pos x="72" y="220"/>
                  </a:cxn>
                  <a:cxn ang="0">
                    <a:pos x="48" y="230"/>
                  </a:cxn>
                  <a:cxn ang="0">
                    <a:pos x="24" y="238"/>
                  </a:cxn>
                  <a:cxn ang="0">
                    <a:pos x="24" y="238"/>
                  </a:cxn>
                  <a:cxn ang="0">
                    <a:pos x="24" y="238"/>
                  </a:cxn>
                  <a:cxn ang="0">
                    <a:pos x="24" y="238"/>
                  </a:cxn>
                  <a:cxn ang="0">
                    <a:pos x="24" y="238"/>
                  </a:cxn>
                  <a:cxn ang="0">
                    <a:pos x="24" y="238"/>
                  </a:cxn>
                  <a:cxn ang="0">
                    <a:pos x="24" y="238"/>
                  </a:cxn>
                  <a:cxn ang="0">
                    <a:pos x="0" y="242"/>
                  </a:cxn>
                  <a:cxn ang="0">
                    <a:pos x="14" y="296"/>
                  </a:cxn>
                  <a:cxn ang="0">
                    <a:pos x="310" y="202"/>
                  </a:cxn>
                  <a:cxn ang="0">
                    <a:pos x="310" y="202"/>
                  </a:cxn>
                  <a:cxn ang="0">
                    <a:pos x="320" y="188"/>
                  </a:cxn>
                  <a:cxn ang="0">
                    <a:pos x="326" y="172"/>
                  </a:cxn>
                  <a:cxn ang="0">
                    <a:pos x="332" y="156"/>
                  </a:cxn>
                  <a:cxn ang="0">
                    <a:pos x="336" y="138"/>
                  </a:cxn>
                  <a:cxn ang="0">
                    <a:pos x="338" y="122"/>
                  </a:cxn>
                  <a:cxn ang="0">
                    <a:pos x="338" y="104"/>
                  </a:cxn>
                  <a:cxn ang="0">
                    <a:pos x="336" y="86"/>
                  </a:cxn>
                  <a:cxn ang="0">
                    <a:pos x="334" y="70"/>
                  </a:cxn>
                </a:cxnLst>
                <a:rect l="0" t="0" r="r" b="b"/>
                <a:pathLst>
                  <a:path w="338" h="296">
                    <a:moveTo>
                      <a:pt x="334" y="70"/>
                    </a:moveTo>
                    <a:lnTo>
                      <a:pt x="334" y="70"/>
                    </a:lnTo>
                    <a:lnTo>
                      <a:pt x="328" y="52"/>
                    </a:lnTo>
                    <a:lnTo>
                      <a:pt x="322" y="34"/>
                    </a:lnTo>
                    <a:lnTo>
                      <a:pt x="306" y="0"/>
                    </a:lnTo>
                    <a:lnTo>
                      <a:pt x="236" y="4"/>
                    </a:lnTo>
                    <a:lnTo>
                      <a:pt x="236" y="4"/>
                    </a:lnTo>
                    <a:lnTo>
                      <a:pt x="232" y="36"/>
                    </a:lnTo>
                    <a:lnTo>
                      <a:pt x="222" y="68"/>
                    </a:lnTo>
                    <a:lnTo>
                      <a:pt x="210" y="98"/>
                    </a:lnTo>
                    <a:lnTo>
                      <a:pt x="194" y="124"/>
                    </a:lnTo>
                    <a:lnTo>
                      <a:pt x="194" y="124"/>
                    </a:lnTo>
                    <a:lnTo>
                      <a:pt x="178" y="146"/>
                    </a:lnTo>
                    <a:lnTo>
                      <a:pt x="158" y="166"/>
                    </a:lnTo>
                    <a:lnTo>
                      <a:pt x="138" y="182"/>
                    </a:lnTo>
                    <a:lnTo>
                      <a:pt x="116" y="198"/>
                    </a:lnTo>
                    <a:lnTo>
                      <a:pt x="116" y="198"/>
                    </a:lnTo>
                    <a:lnTo>
                      <a:pt x="94" y="210"/>
                    </a:lnTo>
                    <a:lnTo>
                      <a:pt x="72" y="220"/>
                    </a:lnTo>
                    <a:lnTo>
                      <a:pt x="48" y="230"/>
                    </a:lnTo>
                    <a:lnTo>
                      <a:pt x="24" y="238"/>
                    </a:lnTo>
                    <a:lnTo>
                      <a:pt x="24" y="238"/>
                    </a:lnTo>
                    <a:lnTo>
                      <a:pt x="24" y="238"/>
                    </a:lnTo>
                    <a:lnTo>
                      <a:pt x="24" y="238"/>
                    </a:lnTo>
                    <a:lnTo>
                      <a:pt x="24" y="238"/>
                    </a:lnTo>
                    <a:lnTo>
                      <a:pt x="24" y="238"/>
                    </a:lnTo>
                    <a:lnTo>
                      <a:pt x="24" y="238"/>
                    </a:lnTo>
                    <a:lnTo>
                      <a:pt x="0" y="242"/>
                    </a:lnTo>
                    <a:lnTo>
                      <a:pt x="14" y="296"/>
                    </a:lnTo>
                    <a:lnTo>
                      <a:pt x="310" y="202"/>
                    </a:lnTo>
                    <a:lnTo>
                      <a:pt x="310" y="202"/>
                    </a:lnTo>
                    <a:lnTo>
                      <a:pt x="320" y="188"/>
                    </a:lnTo>
                    <a:lnTo>
                      <a:pt x="326" y="172"/>
                    </a:lnTo>
                    <a:lnTo>
                      <a:pt x="332" y="156"/>
                    </a:lnTo>
                    <a:lnTo>
                      <a:pt x="336" y="138"/>
                    </a:lnTo>
                    <a:lnTo>
                      <a:pt x="338" y="122"/>
                    </a:lnTo>
                    <a:lnTo>
                      <a:pt x="338" y="104"/>
                    </a:lnTo>
                    <a:lnTo>
                      <a:pt x="336" y="86"/>
                    </a:lnTo>
                    <a:lnTo>
                      <a:pt x="334" y="7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79" name="Freeform 455"/>
              <p:cNvSpPr>
                <a:spLocks/>
              </p:cNvSpPr>
              <p:nvPr/>
            </p:nvSpPr>
            <p:spPr bwMode="auto">
              <a:xfrm>
                <a:off x="4357679" y="3489325"/>
                <a:ext cx="155575" cy="31750"/>
              </a:xfrm>
              <a:custGeom>
                <a:avLst/>
                <a:gdLst/>
                <a:ahLst/>
                <a:cxnLst>
                  <a:cxn ang="0">
                    <a:pos x="96" y="0"/>
                  </a:cxn>
                  <a:cxn ang="0">
                    <a:pos x="52" y="6"/>
                  </a:cxn>
                  <a:cxn ang="0">
                    <a:pos x="0" y="12"/>
                  </a:cxn>
                  <a:cxn ang="0">
                    <a:pos x="4" y="20"/>
                  </a:cxn>
                  <a:cxn ang="0">
                    <a:pos x="50" y="14"/>
                  </a:cxn>
                  <a:cxn ang="0">
                    <a:pos x="98" y="6"/>
                  </a:cxn>
                  <a:cxn ang="0">
                    <a:pos x="96" y="0"/>
                  </a:cxn>
                </a:cxnLst>
                <a:rect l="0" t="0" r="r" b="b"/>
                <a:pathLst>
                  <a:path w="98" h="20">
                    <a:moveTo>
                      <a:pt x="96" y="0"/>
                    </a:moveTo>
                    <a:lnTo>
                      <a:pt x="52" y="6"/>
                    </a:lnTo>
                    <a:lnTo>
                      <a:pt x="0" y="12"/>
                    </a:lnTo>
                    <a:lnTo>
                      <a:pt x="4" y="20"/>
                    </a:lnTo>
                    <a:lnTo>
                      <a:pt x="50" y="14"/>
                    </a:lnTo>
                    <a:lnTo>
                      <a:pt x="98" y="6"/>
                    </a:lnTo>
                    <a:lnTo>
                      <a:pt x="96"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80" name="Freeform 456"/>
              <p:cNvSpPr>
                <a:spLocks/>
              </p:cNvSpPr>
              <p:nvPr/>
            </p:nvSpPr>
            <p:spPr bwMode="auto">
              <a:xfrm>
                <a:off x="4357679" y="3489325"/>
                <a:ext cx="155575" cy="31750"/>
              </a:xfrm>
              <a:custGeom>
                <a:avLst/>
                <a:gdLst/>
                <a:ahLst/>
                <a:cxnLst>
                  <a:cxn ang="0">
                    <a:pos x="96" y="0"/>
                  </a:cxn>
                  <a:cxn ang="0">
                    <a:pos x="52" y="6"/>
                  </a:cxn>
                  <a:cxn ang="0">
                    <a:pos x="0" y="12"/>
                  </a:cxn>
                  <a:cxn ang="0">
                    <a:pos x="4" y="20"/>
                  </a:cxn>
                  <a:cxn ang="0">
                    <a:pos x="50" y="14"/>
                  </a:cxn>
                  <a:cxn ang="0">
                    <a:pos x="98" y="6"/>
                  </a:cxn>
                  <a:cxn ang="0">
                    <a:pos x="96" y="0"/>
                  </a:cxn>
                </a:cxnLst>
                <a:rect l="0" t="0" r="r" b="b"/>
                <a:pathLst>
                  <a:path w="98" h="20">
                    <a:moveTo>
                      <a:pt x="96" y="0"/>
                    </a:moveTo>
                    <a:lnTo>
                      <a:pt x="52" y="6"/>
                    </a:lnTo>
                    <a:lnTo>
                      <a:pt x="0" y="12"/>
                    </a:lnTo>
                    <a:lnTo>
                      <a:pt x="4" y="20"/>
                    </a:lnTo>
                    <a:lnTo>
                      <a:pt x="50" y="14"/>
                    </a:lnTo>
                    <a:lnTo>
                      <a:pt x="98" y="6"/>
                    </a:lnTo>
                    <a:lnTo>
                      <a:pt x="9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81" name="Freeform 457"/>
              <p:cNvSpPr>
                <a:spLocks/>
              </p:cNvSpPr>
              <p:nvPr/>
            </p:nvSpPr>
            <p:spPr bwMode="auto">
              <a:xfrm>
                <a:off x="4370379" y="3517900"/>
                <a:ext cx="158750" cy="34925"/>
              </a:xfrm>
              <a:custGeom>
                <a:avLst/>
                <a:gdLst/>
                <a:ahLst/>
                <a:cxnLst>
                  <a:cxn ang="0">
                    <a:pos x="96" y="0"/>
                  </a:cxn>
                  <a:cxn ang="0">
                    <a:pos x="36" y="8"/>
                  </a:cxn>
                  <a:cxn ang="0">
                    <a:pos x="0" y="14"/>
                  </a:cxn>
                  <a:cxn ang="0">
                    <a:pos x="4" y="22"/>
                  </a:cxn>
                  <a:cxn ang="0">
                    <a:pos x="34" y="16"/>
                  </a:cxn>
                  <a:cxn ang="0">
                    <a:pos x="100" y="6"/>
                  </a:cxn>
                  <a:cxn ang="0">
                    <a:pos x="96" y="0"/>
                  </a:cxn>
                </a:cxnLst>
                <a:rect l="0" t="0" r="r" b="b"/>
                <a:pathLst>
                  <a:path w="100" h="22">
                    <a:moveTo>
                      <a:pt x="96" y="0"/>
                    </a:moveTo>
                    <a:lnTo>
                      <a:pt x="36" y="8"/>
                    </a:lnTo>
                    <a:lnTo>
                      <a:pt x="0" y="14"/>
                    </a:lnTo>
                    <a:lnTo>
                      <a:pt x="4" y="22"/>
                    </a:lnTo>
                    <a:lnTo>
                      <a:pt x="34" y="16"/>
                    </a:lnTo>
                    <a:lnTo>
                      <a:pt x="100" y="6"/>
                    </a:lnTo>
                    <a:lnTo>
                      <a:pt x="96"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82" name="Freeform 458"/>
              <p:cNvSpPr>
                <a:spLocks/>
              </p:cNvSpPr>
              <p:nvPr/>
            </p:nvSpPr>
            <p:spPr bwMode="auto">
              <a:xfrm>
                <a:off x="4370379" y="3517900"/>
                <a:ext cx="158750" cy="34925"/>
              </a:xfrm>
              <a:custGeom>
                <a:avLst/>
                <a:gdLst/>
                <a:ahLst/>
                <a:cxnLst>
                  <a:cxn ang="0">
                    <a:pos x="96" y="0"/>
                  </a:cxn>
                  <a:cxn ang="0">
                    <a:pos x="36" y="8"/>
                  </a:cxn>
                  <a:cxn ang="0">
                    <a:pos x="0" y="14"/>
                  </a:cxn>
                  <a:cxn ang="0">
                    <a:pos x="4" y="22"/>
                  </a:cxn>
                  <a:cxn ang="0">
                    <a:pos x="34" y="16"/>
                  </a:cxn>
                  <a:cxn ang="0">
                    <a:pos x="100" y="6"/>
                  </a:cxn>
                  <a:cxn ang="0">
                    <a:pos x="96" y="0"/>
                  </a:cxn>
                </a:cxnLst>
                <a:rect l="0" t="0" r="r" b="b"/>
                <a:pathLst>
                  <a:path w="100" h="22">
                    <a:moveTo>
                      <a:pt x="96" y="0"/>
                    </a:moveTo>
                    <a:lnTo>
                      <a:pt x="36" y="8"/>
                    </a:lnTo>
                    <a:lnTo>
                      <a:pt x="0" y="14"/>
                    </a:lnTo>
                    <a:lnTo>
                      <a:pt x="4" y="22"/>
                    </a:lnTo>
                    <a:lnTo>
                      <a:pt x="34" y="16"/>
                    </a:lnTo>
                    <a:lnTo>
                      <a:pt x="100" y="6"/>
                    </a:lnTo>
                    <a:lnTo>
                      <a:pt x="9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83" name="Freeform 459"/>
              <p:cNvSpPr>
                <a:spLocks/>
              </p:cNvSpPr>
              <p:nvPr/>
            </p:nvSpPr>
            <p:spPr bwMode="auto">
              <a:xfrm>
                <a:off x="4383079" y="3543300"/>
                <a:ext cx="158750" cy="41275"/>
              </a:xfrm>
              <a:custGeom>
                <a:avLst/>
                <a:gdLst/>
                <a:ahLst/>
                <a:cxnLst>
                  <a:cxn ang="0">
                    <a:pos x="96" y="0"/>
                  </a:cxn>
                  <a:cxn ang="0">
                    <a:pos x="18" y="14"/>
                  </a:cxn>
                  <a:cxn ang="0">
                    <a:pos x="0" y="18"/>
                  </a:cxn>
                  <a:cxn ang="0">
                    <a:pos x="4" y="26"/>
                  </a:cxn>
                  <a:cxn ang="0">
                    <a:pos x="12" y="24"/>
                  </a:cxn>
                  <a:cxn ang="0">
                    <a:pos x="100" y="8"/>
                  </a:cxn>
                  <a:cxn ang="0">
                    <a:pos x="96" y="0"/>
                  </a:cxn>
                </a:cxnLst>
                <a:rect l="0" t="0" r="r" b="b"/>
                <a:pathLst>
                  <a:path w="100" h="26">
                    <a:moveTo>
                      <a:pt x="96" y="0"/>
                    </a:moveTo>
                    <a:lnTo>
                      <a:pt x="18" y="14"/>
                    </a:lnTo>
                    <a:lnTo>
                      <a:pt x="0" y="18"/>
                    </a:lnTo>
                    <a:lnTo>
                      <a:pt x="4" y="26"/>
                    </a:lnTo>
                    <a:lnTo>
                      <a:pt x="12" y="24"/>
                    </a:lnTo>
                    <a:lnTo>
                      <a:pt x="100" y="8"/>
                    </a:lnTo>
                    <a:lnTo>
                      <a:pt x="96"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84" name="Freeform 460"/>
              <p:cNvSpPr>
                <a:spLocks/>
              </p:cNvSpPr>
              <p:nvPr/>
            </p:nvSpPr>
            <p:spPr bwMode="auto">
              <a:xfrm>
                <a:off x="4383079" y="3543300"/>
                <a:ext cx="158750" cy="41275"/>
              </a:xfrm>
              <a:custGeom>
                <a:avLst/>
                <a:gdLst/>
                <a:ahLst/>
                <a:cxnLst>
                  <a:cxn ang="0">
                    <a:pos x="96" y="0"/>
                  </a:cxn>
                  <a:cxn ang="0">
                    <a:pos x="18" y="14"/>
                  </a:cxn>
                  <a:cxn ang="0">
                    <a:pos x="0" y="18"/>
                  </a:cxn>
                  <a:cxn ang="0">
                    <a:pos x="4" y="26"/>
                  </a:cxn>
                  <a:cxn ang="0">
                    <a:pos x="12" y="24"/>
                  </a:cxn>
                  <a:cxn ang="0">
                    <a:pos x="100" y="8"/>
                  </a:cxn>
                  <a:cxn ang="0">
                    <a:pos x="96" y="0"/>
                  </a:cxn>
                </a:cxnLst>
                <a:rect l="0" t="0" r="r" b="b"/>
                <a:pathLst>
                  <a:path w="100" h="26">
                    <a:moveTo>
                      <a:pt x="96" y="0"/>
                    </a:moveTo>
                    <a:lnTo>
                      <a:pt x="18" y="14"/>
                    </a:lnTo>
                    <a:lnTo>
                      <a:pt x="0" y="18"/>
                    </a:lnTo>
                    <a:lnTo>
                      <a:pt x="4" y="26"/>
                    </a:lnTo>
                    <a:lnTo>
                      <a:pt x="12" y="24"/>
                    </a:lnTo>
                    <a:lnTo>
                      <a:pt x="100" y="8"/>
                    </a:lnTo>
                    <a:lnTo>
                      <a:pt x="9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85" name="Freeform 461"/>
              <p:cNvSpPr>
                <a:spLocks/>
              </p:cNvSpPr>
              <p:nvPr/>
            </p:nvSpPr>
            <p:spPr bwMode="auto">
              <a:xfrm>
                <a:off x="4408479" y="3613150"/>
                <a:ext cx="85725" cy="31750"/>
              </a:xfrm>
              <a:custGeom>
                <a:avLst/>
                <a:gdLst/>
                <a:ahLst/>
                <a:cxnLst>
                  <a:cxn ang="0">
                    <a:pos x="52" y="0"/>
                  </a:cxn>
                  <a:cxn ang="0">
                    <a:pos x="0" y="12"/>
                  </a:cxn>
                  <a:cxn ang="0">
                    <a:pos x="4" y="20"/>
                  </a:cxn>
                  <a:cxn ang="0">
                    <a:pos x="54" y="8"/>
                  </a:cxn>
                  <a:cxn ang="0">
                    <a:pos x="52" y="0"/>
                  </a:cxn>
                </a:cxnLst>
                <a:rect l="0" t="0" r="r" b="b"/>
                <a:pathLst>
                  <a:path w="54" h="20">
                    <a:moveTo>
                      <a:pt x="52" y="0"/>
                    </a:moveTo>
                    <a:lnTo>
                      <a:pt x="0" y="12"/>
                    </a:lnTo>
                    <a:lnTo>
                      <a:pt x="4" y="20"/>
                    </a:lnTo>
                    <a:lnTo>
                      <a:pt x="54" y="8"/>
                    </a:lnTo>
                    <a:lnTo>
                      <a:pt x="52"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86" name="Freeform 462"/>
              <p:cNvSpPr>
                <a:spLocks/>
              </p:cNvSpPr>
              <p:nvPr/>
            </p:nvSpPr>
            <p:spPr bwMode="auto">
              <a:xfrm>
                <a:off x="4408479" y="3613150"/>
                <a:ext cx="85725" cy="31750"/>
              </a:xfrm>
              <a:custGeom>
                <a:avLst/>
                <a:gdLst/>
                <a:ahLst/>
                <a:cxnLst>
                  <a:cxn ang="0">
                    <a:pos x="52" y="0"/>
                  </a:cxn>
                  <a:cxn ang="0">
                    <a:pos x="0" y="12"/>
                  </a:cxn>
                  <a:cxn ang="0">
                    <a:pos x="4" y="20"/>
                  </a:cxn>
                  <a:cxn ang="0">
                    <a:pos x="54" y="8"/>
                  </a:cxn>
                  <a:cxn ang="0">
                    <a:pos x="52" y="0"/>
                  </a:cxn>
                </a:cxnLst>
                <a:rect l="0" t="0" r="r" b="b"/>
                <a:pathLst>
                  <a:path w="54" h="20">
                    <a:moveTo>
                      <a:pt x="52" y="0"/>
                    </a:moveTo>
                    <a:lnTo>
                      <a:pt x="0" y="12"/>
                    </a:lnTo>
                    <a:lnTo>
                      <a:pt x="4" y="20"/>
                    </a:lnTo>
                    <a:lnTo>
                      <a:pt x="54" y="8"/>
                    </a:lnTo>
                    <a:lnTo>
                      <a:pt x="5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87" name="Freeform 463"/>
              <p:cNvSpPr>
                <a:spLocks noEditPoints="1"/>
              </p:cNvSpPr>
              <p:nvPr/>
            </p:nvSpPr>
            <p:spPr bwMode="auto">
              <a:xfrm>
                <a:off x="4551354" y="3403600"/>
                <a:ext cx="177800" cy="107950"/>
              </a:xfrm>
              <a:custGeom>
                <a:avLst/>
                <a:gdLst/>
                <a:ahLst/>
                <a:cxnLst>
                  <a:cxn ang="0">
                    <a:pos x="106" y="30"/>
                  </a:cxn>
                  <a:cxn ang="0">
                    <a:pos x="76" y="2"/>
                  </a:cxn>
                  <a:cxn ang="0">
                    <a:pos x="60" y="0"/>
                  </a:cxn>
                  <a:cxn ang="0">
                    <a:pos x="48" y="20"/>
                  </a:cxn>
                  <a:cxn ang="0">
                    <a:pos x="36" y="30"/>
                  </a:cxn>
                  <a:cxn ang="0">
                    <a:pos x="22" y="32"/>
                  </a:cxn>
                  <a:cxn ang="0">
                    <a:pos x="0" y="30"/>
                  </a:cxn>
                  <a:cxn ang="0">
                    <a:pos x="0" y="30"/>
                  </a:cxn>
                  <a:cxn ang="0">
                    <a:pos x="6" y="36"/>
                  </a:cxn>
                  <a:cxn ang="0">
                    <a:pos x="20" y="38"/>
                  </a:cxn>
                  <a:cxn ang="0">
                    <a:pos x="42" y="32"/>
                  </a:cxn>
                  <a:cxn ang="0">
                    <a:pos x="52" y="36"/>
                  </a:cxn>
                  <a:cxn ang="0">
                    <a:pos x="40" y="44"/>
                  </a:cxn>
                  <a:cxn ang="0">
                    <a:pos x="26" y="46"/>
                  </a:cxn>
                  <a:cxn ang="0">
                    <a:pos x="8" y="44"/>
                  </a:cxn>
                  <a:cxn ang="0">
                    <a:pos x="8" y="46"/>
                  </a:cxn>
                  <a:cxn ang="0">
                    <a:pos x="24" y="52"/>
                  </a:cxn>
                  <a:cxn ang="0">
                    <a:pos x="40" y="50"/>
                  </a:cxn>
                  <a:cxn ang="0">
                    <a:pos x="54" y="40"/>
                  </a:cxn>
                  <a:cxn ang="0">
                    <a:pos x="56" y="54"/>
                  </a:cxn>
                  <a:cxn ang="0">
                    <a:pos x="40" y="60"/>
                  </a:cxn>
                  <a:cxn ang="0">
                    <a:pos x="16" y="58"/>
                  </a:cxn>
                  <a:cxn ang="0">
                    <a:pos x="14" y="62"/>
                  </a:cxn>
                  <a:cxn ang="0">
                    <a:pos x="22" y="64"/>
                  </a:cxn>
                  <a:cxn ang="0">
                    <a:pos x="42" y="66"/>
                  </a:cxn>
                  <a:cxn ang="0">
                    <a:pos x="54" y="62"/>
                  </a:cxn>
                  <a:cxn ang="0">
                    <a:pos x="64" y="52"/>
                  </a:cxn>
                  <a:cxn ang="0">
                    <a:pos x="90" y="68"/>
                  </a:cxn>
                  <a:cxn ang="0">
                    <a:pos x="104" y="66"/>
                  </a:cxn>
                  <a:cxn ang="0">
                    <a:pos x="110" y="58"/>
                  </a:cxn>
                  <a:cxn ang="0">
                    <a:pos x="104" y="50"/>
                  </a:cxn>
                  <a:cxn ang="0">
                    <a:pos x="98" y="58"/>
                  </a:cxn>
                  <a:cxn ang="0">
                    <a:pos x="78" y="54"/>
                  </a:cxn>
                  <a:cxn ang="0">
                    <a:pos x="76" y="46"/>
                  </a:cxn>
                  <a:cxn ang="0">
                    <a:pos x="94" y="48"/>
                  </a:cxn>
                  <a:cxn ang="0">
                    <a:pos x="98" y="48"/>
                  </a:cxn>
                  <a:cxn ang="0">
                    <a:pos x="92" y="44"/>
                  </a:cxn>
                  <a:cxn ang="0">
                    <a:pos x="66" y="44"/>
                  </a:cxn>
                  <a:cxn ang="0">
                    <a:pos x="60" y="36"/>
                  </a:cxn>
                  <a:cxn ang="0">
                    <a:pos x="72" y="32"/>
                  </a:cxn>
                  <a:cxn ang="0">
                    <a:pos x="90" y="36"/>
                  </a:cxn>
                  <a:cxn ang="0">
                    <a:pos x="90" y="34"/>
                  </a:cxn>
                  <a:cxn ang="0">
                    <a:pos x="80" y="30"/>
                  </a:cxn>
                  <a:cxn ang="0">
                    <a:pos x="58" y="30"/>
                  </a:cxn>
                  <a:cxn ang="0">
                    <a:pos x="56" y="22"/>
                  </a:cxn>
                  <a:cxn ang="0">
                    <a:pos x="82" y="24"/>
                  </a:cxn>
                  <a:cxn ang="0">
                    <a:pos x="84" y="22"/>
                  </a:cxn>
                  <a:cxn ang="0">
                    <a:pos x="80" y="18"/>
                  </a:cxn>
                  <a:cxn ang="0">
                    <a:pos x="64" y="16"/>
                  </a:cxn>
                  <a:cxn ang="0">
                    <a:pos x="58" y="12"/>
                  </a:cxn>
                  <a:cxn ang="0">
                    <a:pos x="70" y="8"/>
                  </a:cxn>
                  <a:cxn ang="0">
                    <a:pos x="86" y="16"/>
                  </a:cxn>
                  <a:cxn ang="0">
                    <a:pos x="102" y="40"/>
                  </a:cxn>
                </a:cxnLst>
                <a:rect l="0" t="0" r="r" b="b"/>
                <a:pathLst>
                  <a:path w="112" h="68">
                    <a:moveTo>
                      <a:pt x="112" y="44"/>
                    </a:moveTo>
                    <a:lnTo>
                      <a:pt x="112" y="44"/>
                    </a:lnTo>
                    <a:lnTo>
                      <a:pt x="106" y="30"/>
                    </a:lnTo>
                    <a:lnTo>
                      <a:pt x="96" y="16"/>
                    </a:lnTo>
                    <a:lnTo>
                      <a:pt x="82" y="6"/>
                    </a:lnTo>
                    <a:lnTo>
                      <a:pt x="76" y="2"/>
                    </a:lnTo>
                    <a:lnTo>
                      <a:pt x="68" y="0"/>
                    </a:lnTo>
                    <a:lnTo>
                      <a:pt x="68" y="0"/>
                    </a:lnTo>
                    <a:lnTo>
                      <a:pt x="60" y="0"/>
                    </a:lnTo>
                    <a:lnTo>
                      <a:pt x="52" y="4"/>
                    </a:lnTo>
                    <a:lnTo>
                      <a:pt x="48" y="10"/>
                    </a:lnTo>
                    <a:lnTo>
                      <a:pt x="48" y="20"/>
                    </a:lnTo>
                    <a:lnTo>
                      <a:pt x="48" y="20"/>
                    </a:lnTo>
                    <a:lnTo>
                      <a:pt x="42" y="26"/>
                    </a:lnTo>
                    <a:lnTo>
                      <a:pt x="36" y="30"/>
                    </a:lnTo>
                    <a:lnTo>
                      <a:pt x="36" y="30"/>
                    </a:lnTo>
                    <a:lnTo>
                      <a:pt x="28" y="32"/>
                    </a:lnTo>
                    <a:lnTo>
                      <a:pt x="22" y="32"/>
                    </a:lnTo>
                    <a:lnTo>
                      <a:pt x="22" y="32"/>
                    </a:lnTo>
                    <a:lnTo>
                      <a:pt x="12" y="30"/>
                    </a:lnTo>
                    <a:lnTo>
                      <a:pt x="0" y="30"/>
                    </a:lnTo>
                    <a:lnTo>
                      <a:pt x="0" y="30"/>
                    </a:lnTo>
                    <a:lnTo>
                      <a:pt x="0" y="30"/>
                    </a:lnTo>
                    <a:lnTo>
                      <a:pt x="0" y="30"/>
                    </a:lnTo>
                    <a:lnTo>
                      <a:pt x="0" y="32"/>
                    </a:lnTo>
                    <a:lnTo>
                      <a:pt x="0" y="32"/>
                    </a:lnTo>
                    <a:lnTo>
                      <a:pt x="6" y="36"/>
                    </a:lnTo>
                    <a:lnTo>
                      <a:pt x="10" y="36"/>
                    </a:lnTo>
                    <a:lnTo>
                      <a:pt x="20" y="38"/>
                    </a:lnTo>
                    <a:lnTo>
                      <a:pt x="20" y="38"/>
                    </a:lnTo>
                    <a:lnTo>
                      <a:pt x="28" y="38"/>
                    </a:lnTo>
                    <a:lnTo>
                      <a:pt x="36" y="36"/>
                    </a:lnTo>
                    <a:lnTo>
                      <a:pt x="42" y="32"/>
                    </a:lnTo>
                    <a:lnTo>
                      <a:pt x="48" y="26"/>
                    </a:lnTo>
                    <a:lnTo>
                      <a:pt x="48" y="26"/>
                    </a:lnTo>
                    <a:lnTo>
                      <a:pt x="52" y="36"/>
                    </a:lnTo>
                    <a:lnTo>
                      <a:pt x="52" y="36"/>
                    </a:lnTo>
                    <a:lnTo>
                      <a:pt x="46" y="40"/>
                    </a:lnTo>
                    <a:lnTo>
                      <a:pt x="40" y="44"/>
                    </a:lnTo>
                    <a:lnTo>
                      <a:pt x="34" y="46"/>
                    </a:lnTo>
                    <a:lnTo>
                      <a:pt x="26" y="46"/>
                    </a:lnTo>
                    <a:lnTo>
                      <a:pt x="26" y="46"/>
                    </a:lnTo>
                    <a:lnTo>
                      <a:pt x="18" y="46"/>
                    </a:lnTo>
                    <a:lnTo>
                      <a:pt x="8" y="44"/>
                    </a:lnTo>
                    <a:lnTo>
                      <a:pt x="8" y="44"/>
                    </a:lnTo>
                    <a:lnTo>
                      <a:pt x="6" y="44"/>
                    </a:lnTo>
                    <a:lnTo>
                      <a:pt x="8" y="46"/>
                    </a:lnTo>
                    <a:lnTo>
                      <a:pt x="8" y="46"/>
                    </a:lnTo>
                    <a:lnTo>
                      <a:pt x="10" y="48"/>
                    </a:lnTo>
                    <a:lnTo>
                      <a:pt x="16" y="50"/>
                    </a:lnTo>
                    <a:lnTo>
                      <a:pt x="24" y="52"/>
                    </a:lnTo>
                    <a:lnTo>
                      <a:pt x="24" y="52"/>
                    </a:lnTo>
                    <a:lnTo>
                      <a:pt x="32" y="52"/>
                    </a:lnTo>
                    <a:lnTo>
                      <a:pt x="40" y="50"/>
                    </a:lnTo>
                    <a:lnTo>
                      <a:pt x="48" y="46"/>
                    </a:lnTo>
                    <a:lnTo>
                      <a:pt x="54" y="40"/>
                    </a:lnTo>
                    <a:lnTo>
                      <a:pt x="54" y="40"/>
                    </a:lnTo>
                    <a:lnTo>
                      <a:pt x="60" y="48"/>
                    </a:lnTo>
                    <a:lnTo>
                      <a:pt x="60" y="48"/>
                    </a:lnTo>
                    <a:lnTo>
                      <a:pt x="56" y="54"/>
                    </a:lnTo>
                    <a:lnTo>
                      <a:pt x="50" y="58"/>
                    </a:lnTo>
                    <a:lnTo>
                      <a:pt x="50" y="58"/>
                    </a:lnTo>
                    <a:lnTo>
                      <a:pt x="40" y="60"/>
                    </a:lnTo>
                    <a:lnTo>
                      <a:pt x="30" y="60"/>
                    </a:lnTo>
                    <a:lnTo>
                      <a:pt x="30" y="60"/>
                    </a:lnTo>
                    <a:lnTo>
                      <a:pt x="16" y="58"/>
                    </a:lnTo>
                    <a:lnTo>
                      <a:pt x="16" y="58"/>
                    </a:lnTo>
                    <a:lnTo>
                      <a:pt x="14" y="58"/>
                    </a:lnTo>
                    <a:lnTo>
                      <a:pt x="14" y="62"/>
                    </a:lnTo>
                    <a:lnTo>
                      <a:pt x="14" y="62"/>
                    </a:lnTo>
                    <a:lnTo>
                      <a:pt x="18" y="64"/>
                    </a:lnTo>
                    <a:lnTo>
                      <a:pt x="22" y="64"/>
                    </a:lnTo>
                    <a:lnTo>
                      <a:pt x="30" y="66"/>
                    </a:lnTo>
                    <a:lnTo>
                      <a:pt x="30" y="66"/>
                    </a:lnTo>
                    <a:lnTo>
                      <a:pt x="42" y="66"/>
                    </a:lnTo>
                    <a:lnTo>
                      <a:pt x="48" y="64"/>
                    </a:lnTo>
                    <a:lnTo>
                      <a:pt x="54" y="62"/>
                    </a:lnTo>
                    <a:lnTo>
                      <a:pt x="54" y="62"/>
                    </a:lnTo>
                    <a:lnTo>
                      <a:pt x="60" y="58"/>
                    </a:lnTo>
                    <a:lnTo>
                      <a:pt x="64" y="52"/>
                    </a:lnTo>
                    <a:lnTo>
                      <a:pt x="64" y="52"/>
                    </a:lnTo>
                    <a:lnTo>
                      <a:pt x="72" y="58"/>
                    </a:lnTo>
                    <a:lnTo>
                      <a:pt x="80" y="64"/>
                    </a:lnTo>
                    <a:lnTo>
                      <a:pt x="90" y="68"/>
                    </a:lnTo>
                    <a:lnTo>
                      <a:pt x="100" y="68"/>
                    </a:lnTo>
                    <a:lnTo>
                      <a:pt x="100" y="68"/>
                    </a:lnTo>
                    <a:lnTo>
                      <a:pt x="104" y="66"/>
                    </a:lnTo>
                    <a:lnTo>
                      <a:pt x="108" y="64"/>
                    </a:lnTo>
                    <a:lnTo>
                      <a:pt x="108" y="64"/>
                    </a:lnTo>
                    <a:lnTo>
                      <a:pt x="110" y="58"/>
                    </a:lnTo>
                    <a:lnTo>
                      <a:pt x="112" y="54"/>
                    </a:lnTo>
                    <a:lnTo>
                      <a:pt x="112" y="44"/>
                    </a:lnTo>
                    <a:close/>
                    <a:moveTo>
                      <a:pt x="104" y="50"/>
                    </a:moveTo>
                    <a:lnTo>
                      <a:pt x="104" y="50"/>
                    </a:lnTo>
                    <a:lnTo>
                      <a:pt x="102" y="56"/>
                    </a:lnTo>
                    <a:lnTo>
                      <a:pt x="98" y="58"/>
                    </a:lnTo>
                    <a:lnTo>
                      <a:pt x="94" y="60"/>
                    </a:lnTo>
                    <a:lnTo>
                      <a:pt x="88" y="58"/>
                    </a:lnTo>
                    <a:lnTo>
                      <a:pt x="78" y="54"/>
                    </a:lnTo>
                    <a:lnTo>
                      <a:pt x="70" y="48"/>
                    </a:lnTo>
                    <a:lnTo>
                      <a:pt x="70" y="48"/>
                    </a:lnTo>
                    <a:lnTo>
                      <a:pt x="76" y="46"/>
                    </a:lnTo>
                    <a:lnTo>
                      <a:pt x="82" y="46"/>
                    </a:lnTo>
                    <a:lnTo>
                      <a:pt x="94" y="48"/>
                    </a:lnTo>
                    <a:lnTo>
                      <a:pt x="94" y="48"/>
                    </a:lnTo>
                    <a:lnTo>
                      <a:pt x="98" y="50"/>
                    </a:lnTo>
                    <a:lnTo>
                      <a:pt x="98" y="50"/>
                    </a:lnTo>
                    <a:lnTo>
                      <a:pt x="98" y="48"/>
                    </a:lnTo>
                    <a:lnTo>
                      <a:pt x="96" y="46"/>
                    </a:lnTo>
                    <a:lnTo>
                      <a:pt x="92" y="44"/>
                    </a:lnTo>
                    <a:lnTo>
                      <a:pt x="92" y="44"/>
                    </a:lnTo>
                    <a:lnTo>
                      <a:pt x="80" y="42"/>
                    </a:lnTo>
                    <a:lnTo>
                      <a:pt x="72" y="42"/>
                    </a:lnTo>
                    <a:lnTo>
                      <a:pt x="66" y="44"/>
                    </a:lnTo>
                    <a:lnTo>
                      <a:pt x="66" y="44"/>
                    </a:lnTo>
                    <a:lnTo>
                      <a:pt x="62" y="40"/>
                    </a:lnTo>
                    <a:lnTo>
                      <a:pt x="60" y="36"/>
                    </a:lnTo>
                    <a:lnTo>
                      <a:pt x="60" y="36"/>
                    </a:lnTo>
                    <a:lnTo>
                      <a:pt x="66" y="34"/>
                    </a:lnTo>
                    <a:lnTo>
                      <a:pt x="72" y="32"/>
                    </a:lnTo>
                    <a:lnTo>
                      <a:pt x="84" y="34"/>
                    </a:lnTo>
                    <a:lnTo>
                      <a:pt x="84" y="34"/>
                    </a:lnTo>
                    <a:lnTo>
                      <a:pt x="90" y="36"/>
                    </a:lnTo>
                    <a:lnTo>
                      <a:pt x="90" y="36"/>
                    </a:lnTo>
                    <a:lnTo>
                      <a:pt x="92" y="36"/>
                    </a:lnTo>
                    <a:lnTo>
                      <a:pt x="90" y="34"/>
                    </a:lnTo>
                    <a:lnTo>
                      <a:pt x="88" y="32"/>
                    </a:lnTo>
                    <a:lnTo>
                      <a:pt x="88" y="32"/>
                    </a:lnTo>
                    <a:lnTo>
                      <a:pt x="80" y="30"/>
                    </a:lnTo>
                    <a:lnTo>
                      <a:pt x="74" y="28"/>
                    </a:lnTo>
                    <a:lnTo>
                      <a:pt x="66" y="28"/>
                    </a:lnTo>
                    <a:lnTo>
                      <a:pt x="58" y="30"/>
                    </a:lnTo>
                    <a:lnTo>
                      <a:pt x="58" y="30"/>
                    </a:lnTo>
                    <a:lnTo>
                      <a:pt x="56" y="22"/>
                    </a:lnTo>
                    <a:lnTo>
                      <a:pt x="56" y="22"/>
                    </a:lnTo>
                    <a:lnTo>
                      <a:pt x="62" y="20"/>
                    </a:lnTo>
                    <a:lnTo>
                      <a:pt x="70" y="20"/>
                    </a:lnTo>
                    <a:lnTo>
                      <a:pt x="82" y="24"/>
                    </a:lnTo>
                    <a:lnTo>
                      <a:pt x="82" y="24"/>
                    </a:lnTo>
                    <a:lnTo>
                      <a:pt x="84" y="24"/>
                    </a:lnTo>
                    <a:lnTo>
                      <a:pt x="84" y="22"/>
                    </a:lnTo>
                    <a:lnTo>
                      <a:pt x="84" y="22"/>
                    </a:lnTo>
                    <a:lnTo>
                      <a:pt x="82" y="20"/>
                    </a:lnTo>
                    <a:lnTo>
                      <a:pt x="80" y="18"/>
                    </a:lnTo>
                    <a:lnTo>
                      <a:pt x="72" y="16"/>
                    </a:lnTo>
                    <a:lnTo>
                      <a:pt x="72" y="16"/>
                    </a:lnTo>
                    <a:lnTo>
                      <a:pt x="64" y="16"/>
                    </a:lnTo>
                    <a:lnTo>
                      <a:pt x="56" y="16"/>
                    </a:lnTo>
                    <a:lnTo>
                      <a:pt x="56" y="16"/>
                    </a:lnTo>
                    <a:lnTo>
                      <a:pt x="58" y="12"/>
                    </a:lnTo>
                    <a:lnTo>
                      <a:pt x="62" y="8"/>
                    </a:lnTo>
                    <a:lnTo>
                      <a:pt x="66" y="8"/>
                    </a:lnTo>
                    <a:lnTo>
                      <a:pt x="70" y="8"/>
                    </a:lnTo>
                    <a:lnTo>
                      <a:pt x="80" y="12"/>
                    </a:lnTo>
                    <a:lnTo>
                      <a:pt x="86" y="16"/>
                    </a:lnTo>
                    <a:lnTo>
                      <a:pt x="86" y="16"/>
                    </a:lnTo>
                    <a:lnTo>
                      <a:pt x="94" y="22"/>
                    </a:lnTo>
                    <a:lnTo>
                      <a:pt x="98" y="32"/>
                    </a:lnTo>
                    <a:lnTo>
                      <a:pt x="102" y="40"/>
                    </a:lnTo>
                    <a:lnTo>
                      <a:pt x="104" y="50"/>
                    </a:lnTo>
                    <a:close/>
                  </a:path>
                </a:pathLst>
              </a:custGeom>
              <a:solidFill>
                <a:srgbClr val="B7425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88" name="Freeform 464"/>
              <p:cNvSpPr>
                <a:spLocks/>
              </p:cNvSpPr>
              <p:nvPr/>
            </p:nvSpPr>
            <p:spPr bwMode="auto">
              <a:xfrm>
                <a:off x="4551354" y="3403600"/>
                <a:ext cx="177800" cy="107950"/>
              </a:xfrm>
              <a:custGeom>
                <a:avLst/>
                <a:gdLst/>
                <a:ahLst/>
                <a:cxnLst>
                  <a:cxn ang="0">
                    <a:pos x="112" y="44"/>
                  </a:cxn>
                  <a:cxn ang="0">
                    <a:pos x="96" y="16"/>
                  </a:cxn>
                  <a:cxn ang="0">
                    <a:pos x="76" y="2"/>
                  </a:cxn>
                  <a:cxn ang="0">
                    <a:pos x="68" y="0"/>
                  </a:cxn>
                  <a:cxn ang="0">
                    <a:pos x="52" y="4"/>
                  </a:cxn>
                  <a:cxn ang="0">
                    <a:pos x="48" y="20"/>
                  </a:cxn>
                  <a:cxn ang="0">
                    <a:pos x="42" y="26"/>
                  </a:cxn>
                  <a:cxn ang="0">
                    <a:pos x="36" y="30"/>
                  </a:cxn>
                  <a:cxn ang="0">
                    <a:pos x="22" y="32"/>
                  </a:cxn>
                  <a:cxn ang="0">
                    <a:pos x="12" y="30"/>
                  </a:cxn>
                  <a:cxn ang="0">
                    <a:pos x="0" y="30"/>
                  </a:cxn>
                  <a:cxn ang="0">
                    <a:pos x="0" y="30"/>
                  </a:cxn>
                  <a:cxn ang="0">
                    <a:pos x="0" y="32"/>
                  </a:cxn>
                  <a:cxn ang="0">
                    <a:pos x="10" y="36"/>
                  </a:cxn>
                  <a:cxn ang="0">
                    <a:pos x="20" y="38"/>
                  </a:cxn>
                  <a:cxn ang="0">
                    <a:pos x="36" y="36"/>
                  </a:cxn>
                  <a:cxn ang="0">
                    <a:pos x="48" y="26"/>
                  </a:cxn>
                  <a:cxn ang="0">
                    <a:pos x="52" y="36"/>
                  </a:cxn>
                  <a:cxn ang="0">
                    <a:pos x="46" y="40"/>
                  </a:cxn>
                  <a:cxn ang="0">
                    <a:pos x="34" y="46"/>
                  </a:cxn>
                  <a:cxn ang="0">
                    <a:pos x="26" y="46"/>
                  </a:cxn>
                  <a:cxn ang="0">
                    <a:pos x="8" y="44"/>
                  </a:cxn>
                  <a:cxn ang="0">
                    <a:pos x="6" y="44"/>
                  </a:cxn>
                  <a:cxn ang="0">
                    <a:pos x="8" y="46"/>
                  </a:cxn>
                  <a:cxn ang="0">
                    <a:pos x="16" y="50"/>
                  </a:cxn>
                  <a:cxn ang="0">
                    <a:pos x="24" y="52"/>
                  </a:cxn>
                  <a:cxn ang="0">
                    <a:pos x="40" y="50"/>
                  </a:cxn>
                  <a:cxn ang="0">
                    <a:pos x="54" y="40"/>
                  </a:cxn>
                  <a:cxn ang="0">
                    <a:pos x="60" y="48"/>
                  </a:cxn>
                  <a:cxn ang="0">
                    <a:pos x="56" y="54"/>
                  </a:cxn>
                  <a:cxn ang="0">
                    <a:pos x="50" y="58"/>
                  </a:cxn>
                  <a:cxn ang="0">
                    <a:pos x="30" y="60"/>
                  </a:cxn>
                  <a:cxn ang="0">
                    <a:pos x="16" y="58"/>
                  </a:cxn>
                  <a:cxn ang="0">
                    <a:pos x="14" y="58"/>
                  </a:cxn>
                  <a:cxn ang="0">
                    <a:pos x="14" y="62"/>
                  </a:cxn>
                  <a:cxn ang="0">
                    <a:pos x="22" y="64"/>
                  </a:cxn>
                  <a:cxn ang="0">
                    <a:pos x="30" y="66"/>
                  </a:cxn>
                  <a:cxn ang="0">
                    <a:pos x="48" y="64"/>
                  </a:cxn>
                  <a:cxn ang="0">
                    <a:pos x="54" y="62"/>
                  </a:cxn>
                  <a:cxn ang="0">
                    <a:pos x="64" y="52"/>
                  </a:cxn>
                  <a:cxn ang="0">
                    <a:pos x="72" y="58"/>
                  </a:cxn>
                  <a:cxn ang="0">
                    <a:pos x="90" y="68"/>
                  </a:cxn>
                  <a:cxn ang="0">
                    <a:pos x="100" y="68"/>
                  </a:cxn>
                  <a:cxn ang="0">
                    <a:pos x="108" y="64"/>
                  </a:cxn>
                  <a:cxn ang="0">
                    <a:pos x="110" y="58"/>
                  </a:cxn>
                  <a:cxn ang="0">
                    <a:pos x="112" y="44"/>
                  </a:cxn>
                </a:cxnLst>
                <a:rect l="0" t="0" r="r" b="b"/>
                <a:pathLst>
                  <a:path w="112" h="68">
                    <a:moveTo>
                      <a:pt x="112" y="44"/>
                    </a:moveTo>
                    <a:lnTo>
                      <a:pt x="112" y="44"/>
                    </a:lnTo>
                    <a:lnTo>
                      <a:pt x="106" y="30"/>
                    </a:lnTo>
                    <a:lnTo>
                      <a:pt x="96" y="16"/>
                    </a:lnTo>
                    <a:lnTo>
                      <a:pt x="82" y="6"/>
                    </a:lnTo>
                    <a:lnTo>
                      <a:pt x="76" y="2"/>
                    </a:lnTo>
                    <a:lnTo>
                      <a:pt x="68" y="0"/>
                    </a:lnTo>
                    <a:lnTo>
                      <a:pt x="68" y="0"/>
                    </a:lnTo>
                    <a:lnTo>
                      <a:pt x="60" y="0"/>
                    </a:lnTo>
                    <a:lnTo>
                      <a:pt x="52" y="4"/>
                    </a:lnTo>
                    <a:lnTo>
                      <a:pt x="48" y="10"/>
                    </a:lnTo>
                    <a:lnTo>
                      <a:pt x="48" y="20"/>
                    </a:lnTo>
                    <a:lnTo>
                      <a:pt x="48" y="20"/>
                    </a:lnTo>
                    <a:lnTo>
                      <a:pt x="42" y="26"/>
                    </a:lnTo>
                    <a:lnTo>
                      <a:pt x="36" y="30"/>
                    </a:lnTo>
                    <a:lnTo>
                      <a:pt x="36" y="30"/>
                    </a:lnTo>
                    <a:lnTo>
                      <a:pt x="28" y="32"/>
                    </a:lnTo>
                    <a:lnTo>
                      <a:pt x="22" y="32"/>
                    </a:lnTo>
                    <a:lnTo>
                      <a:pt x="22" y="32"/>
                    </a:lnTo>
                    <a:lnTo>
                      <a:pt x="12" y="30"/>
                    </a:lnTo>
                    <a:lnTo>
                      <a:pt x="0" y="30"/>
                    </a:lnTo>
                    <a:lnTo>
                      <a:pt x="0" y="30"/>
                    </a:lnTo>
                    <a:lnTo>
                      <a:pt x="0" y="30"/>
                    </a:lnTo>
                    <a:lnTo>
                      <a:pt x="0" y="30"/>
                    </a:lnTo>
                    <a:lnTo>
                      <a:pt x="0" y="32"/>
                    </a:lnTo>
                    <a:lnTo>
                      <a:pt x="0" y="32"/>
                    </a:lnTo>
                    <a:lnTo>
                      <a:pt x="6" y="36"/>
                    </a:lnTo>
                    <a:lnTo>
                      <a:pt x="10" y="36"/>
                    </a:lnTo>
                    <a:lnTo>
                      <a:pt x="20" y="38"/>
                    </a:lnTo>
                    <a:lnTo>
                      <a:pt x="20" y="38"/>
                    </a:lnTo>
                    <a:lnTo>
                      <a:pt x="28" y="38"/>
                    </a:lnTo>
                    <a:lnTo>
                      <a:pt x="36" y="36"/>
                    </a:lnTo>
                    <a:lnTo>
                      <a:pt x="42" y="32"/>
                    </a:lnTo>
                    <a:lnTo>
                      <a:pt x="48" y="26"/>
                    </a:lnTo>
                    <a:lnTo>
                      <a:pt x="48" y="26"/>
                    </a:lnTo>
                    <a:lnTo>
                      <a:pt x="52" y="36"/>
                    </a:lnTo>
                    <a:lnTo>
                      <a:pt x="52" y="36"/>
                    </a:lnTo>
                    <a:lnTo>
                      <a:pt x="46" y="40"/>
                    </a:lnTo>
                    <a:lnTo>
                      <a:pt x="40" y="44"/>
                    </a:lnTo>
                    <a:lnTo>
                      <a:pt x="34" y="46"/>
                    </a:lnTo>
                    <a:lnTo>
                      <a:pt x="26" y="46"/>
                    </a:lnTo>
                    <a:lnTo>
                      <a:pt x="26" y="46"/>
                    </a:lnTo>
                    <a:lnTo>
                      <a:pt x="18" y="46"/>
                    </a:lnTo>
                    <a:lnTo>
                      <a:pt x="8" y="44"/>
                    </a:lnTo>
                    <a:lnTo>
                      <a:pt x="8" y="44"/>
                    </a:lnTo>
                    <a:lnTo>
                      <a:pt x="6" y="44"/>
                    </a:lnTo>
                    <a:lnTo>
                      <a:pt x="8" y="46"/>
                    </a:lnTo>
                    <a:lnTo>
                      <a:pt x="8" y="46"/>
                    </a:lnTo>
                    <a:lnTo>
                      <a:pt x="10" y="48"/>
                    </a:lnTo>
                    <a:lnTo>
                      <a:pt x="16" y="50"/>
                    </a:lnTo>
                    <a:lnTo>
                      <a:pt x="24" y="52"/>
                    </a:lnTo>
                    <a:lnTo>
                      <a:pt x="24" y="52"/>
                    </a:lnTo>
                    <a:lnTo>
                      <a:pt x="32" y="52"/>
                    </a:lnTo>
                    <a:lnTo>
                      <a:pt x="40" y="50"/>
                    </a:lnTo>
                    <a:lnTo>
                      <a:pt x="48" y="46"/>
                    </a:lnTo>
                    <a:lnTo>
                      <a:pt x="54" y="40"/>
                    </a:lnTo>
                    <a:lnTo>
                      <a:pt x="54" y="40"/>
                    </a:lnTo>
                    <a:lnTo>
                      <a:pt x="60" y="48"/>
                    </a:lnTo>
                    <a:lnTo>
                      <a:pt x="60" y="48"/>
                    </a:lnTo>
                    <a:lnTo>
                      <a:pt x="56" y="54"/>
                    </a:lnTo>
                    <a:lnTo>
                      <a:pt x="50" y="58"/>
                    </a:lnTo>
                    <a:lnTo>
                      <a:pt x="50" y="58"/>
                    </a:lnTo>
                    <a:lnTo>
                      <a:pt x="40" y="60"/>
                    </a:lnTo>
                    <a:lnTo>
                      <a:pt x="30" y="60"/>
                    </a:lnTo>
                    <a:lnTo>
                      <a:pt x="30" y="60"/>
                    </a:lnTo>
                    <a:lnTo>
                      <a:pt x="16" y="58"/>
                    </a:lnTo>
                    <a:lnTo>
                      <a:pt x="16" y="58"/>
                    </a:lnTo>
                    <a:lnTo>
                      <a:pt x="14" y="58"/>
                    </a:lnTo>
                    <a:lnTo>
                      <a:pt x="14" y="62"/>
                    </a:lnTo>
                    <a:lnTo>
                      <a:pt x="14" y="62"/>
                    </a:lnTo>
                    <a:lnTo>
                      <a:pt x="18" y="64"/>
                    </a:lnTo>
                    <a:lnTo>
                      <a:pt x="22" y="64"/>
                    </a:lnTo>
                    <a:lnTo>
                      <a:pt x="30" y="66"/>
                    </a:lnTo>
                    <a:lnTo>
                      <a:pt x="30" y="66"/>
                    </a:lnTo>
                    <a:lnTo>
                      <a:pt x="42" y="66"/>
                    </a:lnTo>
                    <a:lnTo>
                      <a:pt x="48" y="64"/>
                    </a:lnTo>
                    <a:lnTo>
                      <a:pt x="54" y="62"/>
                    </a:lnTo>
                    <a:lnTo>
                      <a:pt x="54" y="62"/>
                    </a:lnTo>
                    <a:lnTo>
                      <a:pt x="60" y="58"/>
                    </a:lnTo>
                    <a:lnTo>
                      <a:pt x="64" y="52"/>
                    </a:lnTo>
                    <a:lnTo>
                      <a:pt x="64" y="52"/>
                    </a:lnTo>
                    <a:lnTo>
                      <a:pt x="72" y="58"/>
                    </a:lnTo>
                    <a:lnTo>
                      <a:pt x="80" y="64"/>
                    </a:lnTo>
                    <a:lnTo>
                      <a:pt x="90" y="68"/>
                    </a:lnTo>
                    <a:lnTo>
                      <a:pt x="100" y="68"/>
                    </a:lnTo>
                    <a:lnTo>
                      <a:pt x="100" y="68"/>
                    </a:lnTo>
                    <a:lnTo>
                      <a:pt x="104" y="66"/>
                    </a:lnTo>
                    <a:lnTo>
                      <a:pt x="108" y="64"/>
                    </a:lnTo>
                    <a:lnTo>
                      <a:pt x="108" y="64"/>
                    </a:lnTo>
                    <a:lnTo>
                      <a:pt x="110" y="58"/>
                    </a:lnTo>
                    <a:lnTo>
                      <a:pt x="112" y="54"/>
                    </a:lnTo>
                    <a:lnTo>
                      <a:pt x="112" y="44"/>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89" name="Freeform 465"/>
              <p:cNvSpPr>
                <a:spLocks/>
              </p:cNvSpPr>
              <p:nvPr/>
            </p:nvSpPr>
            <p:spPr bwMode="auto">
              <a:xfrm>
                <a:off x="4640254" y="3416300"/>
                <a:ext cx="76200" cy="82550"/>
              </a:xfrm>
              <a:custGeom>
                <a:avLst/>
                <a:gdLst/>
                <a:ahLst/>
                <a:cxnLst>
                  <a:cxn ang="0">
                    <a:pos x="48" y="42"/>
                  </a:cxn>
                  <a:cxn ang="0">
                    <a:pos x="42" y="50"/>
                  </a:cxn>
                  <a:cxn ang="0">
                    <a:pos x="32" y="50"/>
                  </a:cxn>
                  <a:cxn ang="0">
                    <a:pos x="14" y="40"/>
                  </a:cxn>
                  <a:cxn ang="0">
                    <a:pos x="20" y="38"/>
                  </a:cxn>
                  <a:cxn ang="0">
                    <a:pos x="38" y="40"/>
                  </a:cxn>
                  <a:cxn ang="0">
                    <a:pos x="42" y="42"/>
                  </a:cxn>
                  <a:cxn ang="0">
                    <a:pos x="42" y="40"/>
                  </a:cxn>
                  <a:cxn ang="0">
                    <a:pos x="36" y="36"/>
                  </a:cxn>
                  <a:cxn ang="0">
                    <a:pos x="24" y="34"/>
                  </a:cxn>
                  <a:cxn ang="0">
                    <a:pos x="10" y="36"/>
                  </a:cxn>
                  <a:cxn ang="0">
                    <a:pos x="6" y="32"/>
                  </a:cxn>
                  <a:cxn ang="0">
                    <a:pos x="4" y="28"/>
                  </a:cxn>
                  <a:cxn ang="0">
                    <a:pos x="16" y="24"/>
                  </a:cxn>
                  <a:cxn ang="0">
                    <a:pos x="28" y="26"/>
                  </a:cxn>
                  <a:cxn ang="0">
                    <a:pos x="34" y="28"/>
                  </a:cxn>
                  <a:cxn ang="0">
                    <a:pos x="34" y="26"/>
                  </a:cxn>
                  <a:cxn ang="0">
                    <a:pos x="32" y="24"/>
                  </a:cxn>
                  <a:cxn ang="0">
                    <a:pos x="18" y="20"/>
                  </a:cxn>
                  <a:cxn ang="0">
                    <a:pos x="2" y="22"/>
                  </a:cxn>
                  <a:cxn ang="0">
                    <a:pos x="0" y="14"/>
                  </a:cxn>
                  <a:cxn ang="0">
                    <a:pos x="6" y="12"/>
                  </a:cxn>
                  <a:cxn ang="0">
                    <a:pos x="26" y="16"/>
                  </a:cxn>
                  <a:cxn ang="0">
                    <a:pos x="28" y="16"/>
                  </a:cxn>
                  <a:cxn ang="0">
                    <a:pos x="28" y="14"/>
                  </a:cxn>
                  <a:cxn ang="0">
                    <a:pos x="24" y="10"/>
                  </a:cxn>
                  <a:cxn ang="0">
                    <a:pos x="16" y="8"/>
                  </a:cxn>
                  <a:cxn ang="0">
                    <a:pos x="0" y="8"/>
                  </a:cxn>
                  <a:cxn ang="0">
                    <a:pos x="2" y="4"/>
                  </a:cxn>
                  <a:cxn ang="0">
                    <a:pos x="10" y="0"/>
                  </a:cxn>
                  <a:cxn ang="0">
                    <a:pos x="24" y="4"/>
                  </a:cxn>
                  <a:cxn ang="0">
                    <a:pos x="30" y="8"/>
                  </a:cxn>
                  <a:cxn ang="0">
                    <a:pos x="42" y="24"/>
                  </a:cxn>
                  <a:cxn ang="0">
                    <a:pos x="48" y="42"/>
                  </a:cxn>
                </a:cxnLst>
                <a:rect l="0" t="0" r="r" b="b"/>
                <a:pathLst>
                  <a:path w="48" h="52">
                    <a:moveTo>
                      <a:pt x="48" y="42"/>
                    </a:moveTo>
                    <a:lnTo>
                      <a:pt x="48" y="42"/>
                    </a:lnTo>
                    <a:lnTo>
                      <a:pt x="46" y="48"/>
                    </a:lnTo>
                    <a:lnTo>
                      <a:pt x="42" y="50"/>
                    </a:lnTo>
                    <a:lnTo>
                      <a:pt x="38" y="52"/>
                    </a:lnTo>
                    <a:lnTo>
                      <a:pt x="32" y="50"/>
                    </a:lnTo>
                    <a:lnTo>
                      <a:pt x="22" y="46"/>
                    </a:lnTo>
                    <a:lnTo>
                      <a:pt x="14" y="40"/>
                    </a:lnTo>
                    <a:lnTo>
                      <a:pt x="14" y="40"/>
                    </a:lnTo>
                    <a:lnTo>
                      <a:pt x="20" y="38"/>
                    </a:lnTo>
                    <a:lnTo>
                      <a:pt x="26" y="38"/>
                    </a:lnTo>
                    <a:lnTo>
                      <a:pt x="38" y="40"/>
                    </a:lnTo>
                    <a:lnTo>
                      <a:pt x="38" y="40"/>
                    </a:lnTo>
                    <a:lnTo>
                      <a:pt x="42" y="42"/>
                    </a:lnTo>
                    <a:lnTo>
                      <a:pt x="42" y="42"/>
                    </a:lnTo>
                    <a:lnTo>
                      <a:pt x="42" y="40"/>
                    </a:lnTo>
                    <a:lnTo>
                      <a:pt x="40" y="38"/>
                    </a:lnTo>
                    <a:lnTo>
                      <a:pt x="36" y="36"/>
                    </a:lnTo>
                    <a:lnTo>
                      <a:pt x="36" y="36"/>
                    </a:lnTo>
                    <a:lnTo>
                      <a:pt x="24" y="34"/>
                    </a:lnTo>
                    <a:lnTo>
                      <a:pt x="16" y="34"/>
                    </a:lnTo>
                    <a:lnTo>
                      <a:pt x="10" y="36"/>
                    </a:lnTo>
                    <a:lnTo>
                      <a:pt x="10" y="36"/>
                    </a:lnTo>
                    <a:lnTo>
                      <a:pt x="6" y="32"/>
                    </a:lnTo>
                    <a:lnTo>
                      <a:pt x="4" y="28"/>
                    </a:lnTo>
                    <a:lnTo>
                      <a:pt x="4" y="28"/>
                    </a:lnTo>
                    <a:lnTo>
                      <a:pt x="10" y="26"/>
                    </a:lnTo>
                    <a:lnTo>
                      <a:pt x="16" y="24"/>
                    </a:lnTo>
                    <a:lnTo>
                      <a:pt x="28" y="26"/>
                    </a:lnTo>
                    <a:lnTo>
                      <a:pt x="28" y="26"/>
                    </a:lnTo>
                    <a:lnTo>
                      <a:pt x="34" y="28"/>
                    </a:lnTo>
                    <a:lnTo>
                      <a:pt x="34" y="28"/>
                    </a:lnTo>
                    <a:lnTo>
                      <a:pt x="36" y="28"/>
                    </a:lnTo>
                    <a:lnTo>
                      <a:pt x="34" y="26"/>
                    </a:lnTo>
                    <a:lnTo>
                      <a:pt x="32" y="24"/>
                    </a:lnTo>
                    <a:lnTo>
                      <a:pt x="32" y="24"/>
                    </a:lnTo>
                    <a:lnTo>
                      <a:pt x="24" y="22"/>
                    </a:lnTo>
                    <a:lnTo>
                      <a:pt x="18" y="20"/>
                    </a:lnTo>
                    <a:lnTo>
                      <a:pt x="10" y="20"/>
                    </a:lnTo>
                    <a:lnTo>
                      <a:pt x="2" y="22"/>
                    </a:lnTo>
                    <a:lnTo>
                      <a:pt x="2" y="22"/>
                    </a:lnTo>
                    <a:lnTo>
                      <a:pt x="0" y="14"/>
                    </a:lnTo>
                    <a:lnTo>
                      <a:pt x="0" y="14"/>
                    </a:lnTo>
                    <a:lnTo>
                      <a:pt x="6" y="12"/>
                    </a:lnTo>
                    <a:lnTo>
                      <a:pt x="14" y="12"/>
                    </a:lnTo>
                    <a:lnTo>
                      <a:pt x="26" y="16"/>
                    </a:lnTo>
                    <a:lnTo>
                      <a:pt x="26" y="16"/>
                    </a:lnTo>
                    <a:lnTo>
                      <a:pt x="28" y="16"/>
                    </a:lnTo>
                    <a:lnTo>
                      <a:pt x="28" y="14"/>
                    </a:lnTo>
                    <a:lnTo>
                      <a:pt x="28" y="14"/>
                    </a:lnTo>
                    <a:lnTo>
                      <a:pt x="26" y="12"/>
                    </a:lnTo>
                    <a:lnTo>
                      <a:pt x="24" y="10"/>
                    </a:lnTo>
                    <a:lnTo>
                      <a:pt x="16" y="8"/>
                    </a:lnTo>
                    <a:lnTo>
                      <a:pt x="16" y="8"/>
                    </a:lnTo>
                    <a:lnTo>
                      <a:pt x="8" y="8"/>
                    </a:lnTo>
                    <a:lnTo>
                      <a:pt x="0" y="8"/>
                    </a:lnTo>
                    <a:lnTo>
                      <a:pt x="0" y="8"/>
                    </a:lnTo>
                    <a:lnTo>
                      <a:pt x="2" y="4"/>
                    </a:lnTo>
                    <a:lnTo>
                      <a:pt x="6" y="0"/>
                    </a:lnTo>
                    <a:lnTo>
                      <a:pt x="10" y="0"/>
                    </a:lnTo>
                    <a:lnTo>
                      <a:pt x="14" y="0"/>
                    </a:lnTo>
                    <a:lnTo>
                      <a:pt x="24" y="4"/>
                    </a:lnTo>
                    <a:lnTo>
                      <a:pt x="30" y="8"/>
                    </a:lnTo>
                    <a:lnTo>
                      <a:pt x="30" y="8"/>
                    </a:lnTo>
                    <a:lnTo>
                      <a:pt x="38" y="14"/>
                    </a:lnTo>
                    <a:lnTo>
                      <a:pt x="42" y="24"/>
                    </a:lnTo>
                    <a:lnTo>
                      <a:pt x="46" y="32"/>
                    </a:lnTo>
                    <a:lnTo>
                      <a:pt x="48" y="42"/>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sp>
          <p:nvSpPr>
            <p:cNvPr id="635" name="テキスト ボックス 634"/>
            <p:cNvSpPr txBox="1"/>
            <p:nvPr/>
          </p:nvSpPr>
          <p:spPr>
            <a:xfrm>
              <a:off x="665109" y="5072085"/>
              <a:ext cx="723275" cy="369332"/>
            </a:xfrm>
            <a:prstGeom prst="rect">
              <a:avLst/>
            </a:prstGeom>
            <a:noFill/>
          </p:spPr>
          <p:txBody>
            <a:bodyPr wrap="none" rtlCol="0">
              <a:spAutoFit/>
            </a:bodyPr>
            <a:lstStyle/>
            <a:p>
              <a:r>
                <a:rPr lang="ja-JP" altLang="en-US" dirty="0" smtClean="0"/>
                <a:t>メール</a:t>
              </a:r>
              <a:endParaRPr kumimoji="1" lang="ja-JP" altLang="en-US" dirty="0"/>
            </a:p>
          </p:txBody>
        </p:sp>
      </p:grpSp>
      <p:grpSp>
        <p:nvGrpSpPr>
          <p:cNvPr id="643" name="グループ化 642"/>
          <p:cNvGrpSpPr/>
          <p:nvPr/>
        </p:nvGrpSpPr>
        <p:grpSpPr>
          <a:xfrm>
            <a:off x="1322343" y="4086234"/>
            <a:ext cx="2242922" cy="953540"/>
            <a:chOff x="1614447" y="4341825"/>
            <a:chExt cx="2242922" cy="953540"/>
          </a:xfrm>
        </p:grpSpPr>
        <p:sp>
          <p:nvSpPr>
            <p:cNvPr id="637" name="テキスト ボックス 636"/>
            <p:cNvSpPr txBox="1"/>
            <p:nvPr/>
          </p:nvSpPr>
          <p:spPr>
            <a:xfrm>
              <a:off x="1614447" y="4926033"/>
              <a:ext cx="2242922" cy="369332"/>
            </a:xfrm>
            <a:prstGeom prst="rect">
              <a:avLst/>
            </a:prstGeom>
            <a:noFill/>
          </p:spPr>
          <p:txBody>
            <a:bodyPr wrap="none" rtlCol="0">
              <a:spAutoFit/>
            </a:bodyPr>
            <a:lstStyle/>
            <a:p>
              <a:r>
                <a:rPr lang="ja-JP" altLang="en-US" dirty="0" smtClean="0"/>
                <a:t>バージョン管理システム</a:t>
              </a:r>
              <a:endParaRPr kumimoji="1" lang="ja-JP" altLang="en-US" dirty="0"/>
            </a:p>
          </p:txBody>
        </p:sp>
        <p:grpSp>
          <p:nvGrpSpPr>
            <p:cNvPr id="642" name="グループ化 641"/>
            <p:cNvGrpSpPr/>
            <p:nvPr/>
          </p:nvGrpSpPr>
          <p:grpSpPr>
            <a:xfrm>
              <a:off x="2417733" y="4341825"/>
              <a:ext cx="547695" cy="620721"/>
              <a:chOff x="2417733" y="4341825"/>
              <a:chExt cx="547695" cy="620721"/>
            </a:xfrm>
          </p:grpSpPr>
          <p:sp>
            <p:nvSpPr>
              <p:cNvPr id="636" name="円柱 635"/>
              <p:cNvSpPr/>
              <p:nvPr/>
            </p:nvSpPr>
            <p:spPr>
              <a:xfrm>
                <a:off x="2417733" y="4341825"/>
                <a:ext cx="547695" cy="620721"/>
              </a:xfrm>
              <a:prstGeom prst="ca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pic>
            <p:nvPicPr>
              <p:cNvPr id="1490" name="Picture 466" descr="C:\Documents and Settings\mizuki-y\Local Settings\Temporary Internet Files\Content.IE5\CAP6MAXM\MCj04338520000[1].png"/>
              <p:cNvPicPr>
                <a:picLocks noChangeAspect="1" noChangeArrowheads="1"/>
              </p:cNvPicPr>
              <p:nvPr/>
            </p:nvPicPr>
            <p:blipFill>
              <a:blip r:embed="rId3" cstate="print"/>
              <a:srcRect/>
              <a:stretch>
                <a:fillRect/>
              </a:stretch>
            </p:blipFill>
            <p:spPr bwMode="auto">
              <a:xfrm>
                <a:off x="2489172" y="4525977"/>
                <a:ext cx="431686" cy="431686"/>
              </a:xfrm>
              <a:prstGeom prst="rect">
                <a:avLst/>
              </a:prstGeom>
              <a:noFill/>
            </p:spPr>
          </p:pic>
        </p:grpSp>
      </p:grpSp>
      <p:grpSp>
        <p:nvGrpSpPr>
          <p:cNvPr id="645" name="グループ化 644"/>
          <p:cNvGrpSpPr/>
          <p:nvPr/>
        </p:nvGrpSpPr>
        <p:grpSpPr>
          <a:xfrm>
            <a:off x="1103265" y="4999059"/>
            <a:ext cx="1241045" cy="1026566"/>
            <a:chOff x="2198655" y="4999059"/>
            <a:chExt cx="1241045" cy="1026566"/>
          </a:xfrm>
        </p:grpSpPr>
        <p:pic>
          <p:nvPicPr>
            <p:cNvPr id="1491" name="Picture 467" descr="C:\Documents and Settings\mizuki-y\Local Settings\Temporary Internet Files\Content.IE5\HLZCZJNI\MCj04325990000[1].png"/>
            <p:cNvPicPr>
              <a:picLocks noChangeAspect="1" noChangeArrowheads="1"/>
            </p:cNvPicPr>
            <p:nvPr/>
          </p:nvPicPr>
          <p:blipFill>
            <a:blip r:embed="rId4" cstate="print"/>
            <a:srcRect/>
            <a:stretch>
              <a:fillRect/>
            </a:stretch>
          </p:blipFill>
          <p:spPr bwMode="auto">
            <a:xfrm>
              <a:off x="2381220" y="4999059"/>
              <a:ext cx="798172" cy="798172"/>
            </a:xfrm>
            <a:prstGeom prst="rect">
              <a:avLst/>
            </a:prstGeom>
            <a:noFill/>
          </p:spPr>
        </p:pic>
        <p:sp>
          <p:nvSpPr>
            <p:cNvPr id="644" name="テキスト ボックス 643"/>
            <p:cNvSpPr txBox="1"/>
            <p:nvPr/>
          </p:nvSpPr>
          <p:spPr>
            <a:xfrm>
              <a:off x="2198655" y="5656293"/>
              <a:ext cx="1241045" cy="369332"/>
            </a:xfrm>
            <a:prstGeom prst="rect">
              <a:avLst/>
            </a:prstGeom>
            <a:noFill/>
          </p:spPr>
          <p:txBody>
            <a:bodyPr wrap="none" rtlCol="0">
              <a:spAutoFit/>
            </a:bodyPr>
            <a:lstStyle/>
            <a:p>
              <a:r>
                <a:rPr lang="ja-JP" altLang="en-US" dirty="0" smtClean="0"/>
                <a:t>ソースコード</a:t>
              </a:r>
              <a:endParaRPr kumimoji="1" lang="ja-JP" altLang="en-US" dirty="0"/>
            </a:p>
          </p:txBody>
        </p:sp>
      </p:grpSp>
      <p:sp>
        <p:nvSpPr>
          <p:cNvPr id="649" name="二等辺三角形 648"/>
          <p:cNvSpPr/>
          <p:nvPr/>
        </p:nvSpPr>
        <p:spPr>
          <a:xfrm>
            <a:off x="3586149" y="4086234"/>
            <a:ext cx="2957553" cy="2008215"/>
          </a:xfrm>
          <a:prstGeom prst="triangle">
            <a:avLst/>
          </a:prstGeom>
          <a:ln w="28575">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pic>
        <p:nvPicPr>
          <p:cNvPr id="1496" name="Picture 472" descr="C:\Documents and Settings\mizuki-y\Local Settings\Temporary Internet Files\Content.IE5\CAP6MAXM\MCj04325430000[1].png"/>
          <p:cNvPicPr>
            <a:picLocks noChangeAspect="1" noChangeArrowheads="1"/>
          </p:cNvPicPr>
          <p:nvPr/>
        </p:nvPicPr>
        <p:blipFill>
          <a:blip r:embed="rId5" cstate="print"/>
          <a:srcRect/>
          <a:stretch>
            <a:fillRect/>
          </a:stretch>
        </p:blipFill>
        <p:spPr bwMode="auto">
          <a:xfrm>
            <a:off x="3878253" y="5364189"/>
            <a:ext cx="953026" cy="693747"/>
          </a:xfrm>
          <a:prstGeom prst="rect">
            <a:avLst/>
          </a:prstGeom>
          <a:noFill/>
        </p:spPr>
      </p:pic>
      <p:pic>
        <p:nvPicPr>
          <p:cNvPr id="1497" name="Picture 473" descr="C:\Documents and Settings\mizuki-y\Local Settings\Temporary Internet Files\Content.IE5\VJCR36SW\MCj04316260000[1].png"/>
          <p:cNvPicPr>
            <a:picLocks noChangeAspect="1" noChangeArrowheads="1"/>
          </p:cNvPicPr>
          <p:nvPr/>
        </p:nvPicPr>
        <p:blipFill>
          <a:blip r:embed="rId6" cstate="print"/>
          <a:srcRect/>
          <a:stretch>
            <a:fillRect/>
          </a:stretch>
        </p:blipFill>
        <p:spPr bwMode="auto">
          <a:xfrm>
            <a:off x="4572000" y="4341825"/>
            <a:ext cx="857250" cy="857250"/>
          </a:xfrm>
          <a:prstGeom prst="rect">
            <a:avLst/>
          </a:prstGeom>
          <a:noFill/>
        </p:spPr>
      </p:pic>
      <p:grpSp>
        <p:nvGrpSpPr>
          <p:cNvPr id="686" name="グループ化 685"/>
          <p:cNvGrpSpPr/>
          <p:nvPr/>
        </p:nvGrpSpPr>
        <p:grpSpPr>
          <a:xfrm rot="5400000">
            <a:off x="5316614" y="4984705"/>
            <a:ext cx="699953" cy="1020765"/>
            <a:chOff x="6580215" y="3830643"/>
            <a:chExt cx="876312" cy="1277955"/>
          </a:xfrm>
        </p:grpSpPr>
        <p:sp>
          <p:nvSpPr>
            <p:cNvPr id="684" name="正方形/長方形 683"/>
            <p:cNvSpPr/>
            <p:nvPr/>
          </p:nvSpPr>
          <p:spPr>
            <a:xfrm>
              <a:off x="6580215" y="3830643"/>
              <a:ext cx="876312" cy="1277955"/>
            </a:xfrm>
            <a:prstGeom prst="rect">
              <a:avLst/>
            </a:prstGeom>
            <a:solidFill>
              <a:schemeClr val="bg1"/>
            </a:solidFill>
            <a:ln w="28575"/>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grpSp>
          <p:nvGrpSpPr>
            <p:cNvPr id="685" name="グループ化 684"/>
            <p:cNvGrpSpPr/>
            <p:nvPr/>
          </p:nvGrpSpPr>
          <p:grpSpPr>
            <a:xfrm>
              <a:off x="6726267" y="3940182"/>
              <a:ext cx="657234" cy="1100832"/>
              <a:chOff x="7091397" y="2328168"/>
              <a:chExt cx="657234" cy="1100832"/>
            </a:xfrm>
          </p:grpSpPr>
          <p:sp>
            <p:nvSpPr>
              <p:cNvPr id="656" name="フローチャート : 結合子 655"/>
              <p:cNvSpPr/>
              <p:nvPr/>
            </p:nvSpPr>
            <p:spPr>
              <a:xfrm>
                <a:off x="7142581" y="2328168"/>
                <a:ext cx="213636" cy="213636"/>
              </a:xfrm>
              <a:prstGeom prst="flowChartConnector">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657" name="フローチャート : 結合子 656"/>
              <p:cNvSpPr/>
              <p:nvPr/>
            </p:nvSpPr>
            <p:spPr>
              <a:xfrm>
                <a:off x="7534995" y="2635274"/>
                <a:ext cx="213636" cy="213636"/>
              </a:xfrm>
              <a:prstGeom prst="flowChartConnector">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658" name="フローチャート : 結合子 657"/>
              <p:cNvSpPr/>
              <p:nvPr/>
            </p:nvSpPr>
            <p:spPr>
              <a:xfrm>
                <a:off x="7500872" y="3215364"/>
                <a:ext cx="213636" cy="213636"/>
              </a:xfrm>
              <a:prstGeom prst="flowChartConnector">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cxnSp>
            <p:nvCxnSpPr>
              <p:cNvPr id="662" name="直線矢印コネクタ 661"/>
              <p:cNvCxnSpPr>
                <a:stCxn id="656" idx="6"/>
                <a:endCxn id="657" idx="1"/>
              </p:cNvCxnSpPr>
              <p:nvPr/>
            </p:nvCxnSpPr>
            <p:spPr>
              <a:xfrm>
                <a:off x="7356218" y="2434986"/>
                <a:ext cx="210063" cy="23157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66" name="直線矢印コネクタ 665"/>
              <p:cNvCxnSpPr>
                <a:stCxn id="657" idx="4"/>
                <a:endCxn id="658" idx="0"/>
              </p:cNvCxnSpPr>
              <p:nvPr/>
            </p:nvCxnSpPr>
            <p:spPr>
              <a:xfrm rot="5400000">
                <a:off x="7441525" y="3015076"/>
                <a:ext cx="366453" cy="34123"/>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74" name="フローチャート : 結合子 673"/>
              <p:cNvSpPr/>
              <p:nvPr/>
            </p:nvSpPr>
            <p:spPr>
              <a:xfrm>
                <a:off x="7091397" y="2972054"/>
                <a:ext cx="213636" cy="213636"/>
              </a:xfrm>
              <a:prstGeom prst="flowChartConnector">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cxnSp>
            <p:nvCxnSpPr>
              <p:cNvPr id="675" name="直線矢印コネクタ 674"/>
              <p:cNvCxnSpPr>
                <a:stCxn id="674" idx="5"/>
                <a:endCxn id="658" idx="2"/>
              </p:cNvCxnSpPr>
              <p:nvPr/>
            </p:nvCxnSpPr>
            <p:spPr>
              <a:xfrm rot="16200000" flipH="1">
                <a:off x="7303421" y="3124730"/>
                <a:ext cx="167778" cy="227125"/>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78" name="直線矢印コネクタ 677"/>
              <p:cNvCxnSpPr>
                <a:stCxn id="657" idx="3"/>
                <a:endCxn id="674" idx="7"/>
              </p:cNvCxnSpPr>
              <p:nvPr/>
            </p:nvCxnSpPr>
            <p:spPr>
              <a:xfrm rot="5400000">
                <a:off x="7327156" y="2764215"/>
                <a:ext cx="185716" cy="292534"/>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grpSp>
      </p:grpSp>
      <p:sp>
        <p:nvSpPr>
          <p:cNvPr id="687" name="テキスト ボックス 686"/>
          <p:cNvSpPr txBox="1"/>
          <p:nvPr/>
        </p:nvSpPr>
        <p:spPr>
          <a:xfrm>
            <a:off x="3778353" y="6167475"/>
            <a:ext cx="1667444" cy="369332"/>
          </a:xfrm>
          <a:prstGeom prst="rect">
            <a:avLst/>
          </a:prstGeom>
          <a:noFill/>
        </p:spPr>
        <p:txBody>
          <a:bodyPr wrap="none" rtlCol="0">
            <a:spAutoFit/>
          </a:bodyPr>
          <a:lstStyle/>
          <a:p>
            <a:r>
              <a:rPr kumimoji="1" lang="en-US" altLang="ja-JP" b="1" dirty="0" smtClean="0"/>
              <a:t>Presentation</a:t>
            </a:r>
            <a:endParaRPr kumimoji="1" lang="ja-JP" altLang="en-US" b="1" dirty="0"/>
          </a:p>
        </p:txBody>
      </p:sp>
      <p:sp>
        <p:nvSpPr>
          <p:cNvPr id="688" name="平行四辺形 687"/>
          <p:cNvSpPr/>
          <p:nvPr/>
        </p:nvSpPr>
        <p:spPr>
          <a:xfrm>
            <a:off x="6653241" y="4013208"/>
            <a:ext cx="2165490" cy="2154267"/>
          </a:xfrm>
          <a:prstGeom prst="parallelogram">
            <a:avLst/>
          </a:prstGeom>
          <a:solidFill>
            <a:schemeClr val="bg1"/>
          </a:solidFill>
          <a:ln w="28575">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grpSp>
        <p:nvGrpSpPr>
          <p:cNvPr id="799" name="グループ化 798"/>
          <p:cNvGrpSpPr/>
          <p:nvPr/>
        </p:nvGrpSpPr>
        <p:grpSpPr>
          <a:xfrm>
            <a:off x="7018371" y="4049721"/>
            <a:ext cx="1211262" cy="828676"/>
            <a:chOff x="6427788" y="2047875"/>
            <a:chExt cx="1211262" cy="828676"/>
          </a:xfrm>
        </p:grpSpPr>
        <p:sp>
          <p:nvSpPr>
            <p:cNvPr id="1507" name="Freeform 483"/>
            <p:cNvSpPr>
              <a:spLocks/>
            </p:cNvSpPr>
            <p:nvPr/>
          </p:nvSpPr>
          <p:spPr bwMode="auto">
            <a:xfrm>
              <a:off x="6581775" y="2071688"/>
              <a:ext cx="793750" cy="801688"/>
            </a:xfrm>
            <a:custGeom>
              <a:avLst/>
              <a:gdLst/>
              <a:ahLst/>
              <a:cxnLst>
                <a:cxn ang="0">
                  <a:pos x="551" y="1009"/>
                </a:cxn>
                <a:cxn ang="0">
                  <a:pos x="612" y="997"/>
                </a:cxn>
                <a:cxn ang="0">
                  <a:pos x="671" y="980"/>
                </a:cxn>
                <a:cxn ang="0">
                  <a:pos x="726" y="954"/>
                </a:cxn>
                <a:cxn ang="0">
                  <a:pos x="777" y="923"/>
                </a:cxn>
                <a:cxn ang="0">
                  <a:pos x="827" y="887"/>
                </a:cxn>
                <a:cxn ang="0">
                  <a:pos x="869" y="845"/>
                </a:cxn>
                <a:cxn ang="0">
                  <a:pos x="905" y="798"/>
                </a:cxn>
                <a:cxn ang="0">
                  <a:pos x="939" y="746"/>
                </a:cxn>
                <a:cxn ang="0">
                  <a:pos x="964" y="693"/>
                </a:cxn>
                <a:cxn ang="0">
                  <a:pos x="983" y="634"/>
                </a:cxn>
                <a:cxn ang="0">
                  <a:pos x="996" y="572"/>
                </a:cxn>
                <a:cxn ang="0">
                  <a:pos x="1000" y="509"/>
                </a:cxn>
                <a:cxn ang="0">
                  <a:pos x="996" y="444"/>
                </a:cxn>
                <a:cxn ang="0">
                  <a:pos x="983" y="383"/>
                </a:cxn>
                <a:cxn ang="0">
                  <a:pos x="964" y="325"/>
                </a:cxn>
                <a:cxn ang="0">
                  <a:pos x="937" y="267"/>
                </a:cxn>
                <a:cxn ang="0">
                  <a:pos x="905" y="216"/>
                </a:cxn>
                <a:cxn ang="0">
                  <a:pos x="867" y="167"/>
                </a:cxn>
                <a:cxn ang="0">
                  <a:pos x="823" y="123"/>
                </a:cxn>
                <a:cxn ang="0">
                  <a:pos x="775" y="87"/>
                </a:cxn>
                <a:cxn ang="0">
                  <a:pos x="722" y="55"/>
                </a:cxn>
                <a:cxn ang="0">
                  <a:pos x="665" y="30"/>
                </a:cxn>
                <a:cxn ang="0">
                  <a:pos x="604" y="11"/>
                </a:cxn>
                <a:cxn ang="0">
                  <a:pos x="544" y="1"/>
                </a:cxn>
                <a:cxn ang="0">
                  <a:pos x="481" y="0"/>
                </a:cxn>
                <a:cxn ang="0">
                  <a:pos x="416" y="3"/>
                </a:cxn>
                <a:cxn ang="0">
                  <a:pos x="355" y="19"/>
                </a:cxn>
                <a:cxn ang="0">
                  <a:pos x="300" y="39"/>
                </a:cxn>
                <a:cxn ang="0">
                  <a:pos x="245" y="66"/>
                </a:cxn>
                <a:cxn ang="0">
                  <a:pos x="196" y="100"/>
                </a:cxn>
                <a:cxn ang="0">
                  <a:pos x="152" y="142"/>
                </a:cxn>
                <a:cxn ang="0">
                  <a:pos x="110" y="188"/>
                </a:cxn>
                <a:cxn ang="0">
                  <a:pos x="76" y="237"/>
                </a:cxn>
                <a:cxn ang="0">
                  <a:pos x="47" y="290"/>
                </a:cxn>
                <a:cxn ang="0">
                  <a:pos x="25" y="347"/>
                </a:cxn>
                <a:cxn ang="0">
                  <a:pos x="9" y="408"/>
                </a:cxn>
                <a:cxn ang="0">
                  <a:pos x="0" y="469"/>
                </a:cxn>
                <a:cxn ang="0">
                  <a:pos x="0" y="534"/>
                </a:cxn>
                <a:cxn ang="0">
                  <a:pos x="6" y="596"/>
                </a:cxn>
                <a:cxn ang="0">
                  <a:pos x="21" y="657"/>
                </a:cxn>
                <a:cxn ang="0">
                  <a:pos x="42" y="714"/>
                </a:cxn>
                <a:cxn ang="0">
                  <a:pos x="70" y="767"/>
                </a:cxn>
                <a:cxn ang="0">
                  <a:pos x="104" y="819"/>
                </a:cxn>
                <a:cxn ang="0">
                  <a:pos x="146" y="864"/>
                </a:cxn>
                <a:cxn ang="0">
                  <a:pos x="190" y="902"/>
                </a:cxn>
                <a:cxn ang="0">
                  <a:pos x="239" y="936"/>
                </a:cxn>
                <a:cxn ang="0">
                  <a:pos x="293" y="965"/>
                </a:cxn>
                <a:cxn ang="0">
                  <a:pos x="352" y="988"/>
                </a:cxn>
                <a:cxn ang="0">
                  <a:pos x="412" y="1001"/>
                </a:cxn>
                <a:cxn ang="0">
                  <a:pos x="475" y="1011"/>
                </a:cxn>
              </a:cxnLst>
              <a:rect l="0" t="0" r="r" b="b"/>
              <a:pathLst>
                <a:path w="1000" h="1011">
                  <a:moveTo>
                    <a:pt x="502" y="1011"/>
                  </a:moveTo>
                  <a:lnTo>
                    <a:pt x="513" y="1011"/>
                  </a:lnTo>
                  <a:lnTo>
                    <a:pt x="525" y="1011"/>
                  </a:lnTo>
                  <a:lnTo>
                    <a:pt x="538" y="1009"/>
                  </a:lnTo>
                  <a:lnTo>
                    <a:pt x="551" y="1009"/>
                  </a:lnTo>
                  <a:lnTo>
                    <a:pt x="563" y="1005"/>
                  </a:lnTo>
                  <a:lnTo>
                    <a:pt x="576" y="1003"/>
                  </a:lnTo>
                  <a:lnTo>
                    <a:pt x="587" y="1001"/>
                  </a:lnTo>
                  <a:lnTo>
                    <a:pt x="601" y="1001"/>
                  </a:lnTo>
                  <a:lnTo>
                    <a:pt x="612" y="997"/>
                  </a:lnTo>
                  <a:lnTo>
                    <a:pt x="623" y="993"/>
                  </a:lnTo>
                  <a:lnTo>
                    <a:pt x="635" y="990"/>
                  </a:lnTo>
                  <a:lnTo>
                    <a:pt x="648" y="988"/>
                  </a:lnTo>
                  <a:lnTo>
                    <a:pt x="658" y="982"/>
                  </a:lnTo>
                  <a:lnTo>
                    <a:pt x="671" y="980"/>
                  </a:lnTo>
                  <a:lnTo>
                    <a:pt x="682" y="974"/>
                  </a:lnTo>
                  <a:lnTo>
                    <a:pt x="694" y="971"/>
                  </a:lnTo>
                  <a:lnTo>
                    <a:pt x="703" y="965"/>
                  </a:lnTo>
                  <a:lnTo>
                    <a:pt x="715" y="959"/>
                  </a:lnTo>
                  <a:lnTo>
                    <a:pt x="726" y="954"/>
                  </a:lnTo>
                  <a:lnTo>
                    <a:pt x="737" y="950"/>
                  </a:lnTo>
                  <a:lnTo>
                    <a:pt x="747" y="942"/>
                  </a:lnTo>
                  <a:lnTo>
                    <a:pt x="756" y="936"/>
                  </a:lnTo>
                  <a:lnTo>
                    <a:pt x="768" y="929"/>
                  </a:lnTo>
                  <a:lnTo>
                    <a:pt x="777" y="923"/>
                  </a:lnTo>
                  <a:lnTo>
                    <a:pt x="789" y="916"/>
                  </a:lnTo>
                  <a:lnTo>
                    <a:pt x="798" y="910"/>
                  </a:lnTo>
                  <a:lnTo>
                    <a:pt x="808" y="902"/>
                  </a:lnTo>
                  <a:lnTo>
                    <a:pt x="817" y="895"/>
                  </a:lnTo>
                  <a:lnTo>
                    <a:pt x="827" y="887"/>
                  </a:lnTo>
                  <a:lnTo>
                    <a:pt x="834" y="879"/>
                  </a:lnTo>
                  <a:lnTo>
                    <a:pt x="844" y="872"/>
                  </a:lnTo>
                  <a:lnTo>
                    <a:pt x="853" y="864"/>
                  </a:lnTo>
                  <a:lnTo>
                    <a:pt x="861" y="855"/>
                  </a:lnTo>
                  <a:lnTo>
                    <a:pt x="869" y="845"/>
                  </a:lnTo>
                  <a:lnTo>
                    <a:pt x="876" y="836"/>
                  </a:lnTo>
                  <a:lnTo>
                    <a:pt x="886" y="828"/>
                  </a:lnTo>
                  <a:lnTo>
                    <a:pt x="891" y="819"/>
                  </a:lnTo>
                  <a:lnTo>
                    <a:pt x="899" y="807"/>
                  </a:lnTo>
                  <a:lnTo>
                    <a:pt x="905" y="798"/>
                  </a:lnTo>
                  <a:lnTo>
                    <a:pt x="914" y="788"/>
                  </a:lnTo>
                  <a:lnTo>
                    <a:pt x="918" y="777"/>
                  </a:lnTo>
                  <a:lnTo>
                    <a:pt x="926" y="767"/>
                  </a:lnTo>
                  <a:lnTo>
                    <a:pt x="931" y="756"/>
                  </a:lnTo>
                  <a:lnTo>
                    <a:pt x="939" y="746"/>
                  </a:lnTo>
                  <a:lnTo>
                    <a:pt x="945" y="737"/>
                  </a:lnTo>
                  <a:lnTo>
                    <a:pt x="948" y="725"/>
                  </a:lnTo>
                  <a:lnTo>
                    <a:pt x="954" y="714"/>
                  </a:lnTo>
                  <a:lnTo>
                    <a:pt x="960" y="705"/>
                  </a:lnTo>
                  <a:lnTo>
                    <a:pt x="964" y="693"/>
                  </a:lnTo>
                  <a:lnTo>
                    <a:pt x="969" y="680"/>
                  </a:lnTo>
                  <a:lnTo>
                    <a:pt x="971" y="668"/>
                  </a:lnTo>
                  <a:lnTo>
                    <a:pt x="977" y="657"/>
                  </a:lnTo>
                  <a:lnTo>
                    <a:pt x="979" y="644"/>
                  </a:lnTo>
                  <a:lnTo>
                    <a:pt x="983" y="634"/>
                  </a:lnTo>
                  <a:lnTo>
                    <a:pt x="986" y="621"/>
                  </a:lnTo>
                  <a:lnTo>
                    <a:pt x="990" y="610"/>
                  </a:lnTo>
                  <a:lnTo>
                    <a:pt x="990" y="596"/>
                  </a:lnTo>
                  <a:lnTo>
                    <a:pt x="992" y="585"/>
                  </a:lnTo>
                  <a:lnTo>
                    <a:pt x="996" y="572"/>
                  </a:lnTo>
                  <a:lnTo>
                    <a:pt x="998" y="560"/>
                  </a:lnTo>
                  <a:lnTo>
                    <a:pt x="998" y="547"/>
                  </a:lnTo>
                  <a:lnTo>
                    <a:pt x="1000" y="534"/>
                  </a:lnTo>
                  <a:lnTo>
                    <a:pt x="1000" y="520"/>
                  </a:lnTo>
                  <a:lnTo>
                    <a:pt x="1000" y="509"/>
                  </a:lnTo>
                  <a:lnTo>
                    <a:pt x="1000" y="496"/>
                  </a:lnTo>
                  <a:lnTo>
                    <a:pt x="1000" y="482"/>
                  </a:lnTo>
                  <a:lnTo>
                    <a:pt x="998" y="469"/>
                  </a:lnTo>
                  <a:lnTo>
                    <a:pt x="998" y="458"/>
                  </a:lnTo>
                  <a:lnTo>
                    <a:pt x="996" y="444"/>
                  </a:lnTo>
                  <a:lnTo>
                    <a:pt x="992" y="431"/>
                  </a:lnTo>
                  <a:lnTo>
                    <a:pt x="990" y="420"/>
                  </a:lnTo>
                  <a:lnTo>
                    <a:pt x="990" y="408"/>
                  </a:lnTo>
                  <a:lnTo>
                    <a:pt x="985" y="395"/>
                  </a:lnTo>
                  <a:lnTo>
                    <a:pt x="983" y="383"/>
                  </a:lnTo>
                  <a:lnTo>
                    <a:pt x="979" y="370"/>
                  </a:lnTo>
                  <a:lnTo>
                    <a:pt x="975" y="359"/>
                  </a:lnTo>
                  <a:lnTo>
                    <a:pt x="971" y="347"/>
                  </a:lnTo>
                  <a:lnTo>
                    <a:pt x="967" y="336"/>
                  </a:lnTo>
                  <a:lnTo>
                    <a:pt x="964" y="325"/>
                  </a:lnTo>
                  <a:lnTo>
                    <a:pt x="960" y="313"/>
                  </a:lnTo>
                  <a:lnTo>
                    <a:pt x="954" y="300"/>
                  </a:lnTo>
                  <a:lnTo>
                    <a:pt x="948" y="290"/>
                  </a:lnTo>
                  <a:lnTo>
                    <a:pt x="943" y="277"/>
                  </a:lnTo>
                  <a:lnTo>
                    <a:pt x="937" y="267"/>
                  </a:lnTo>
                  <a:lnTo>
                    <a:pt x="931" y="256"/>
                  </a:lnTo>
                  <a:lnTo>
                    <a:pt x="924" y="247"/>
                  </a:lnTo>
                  <a:lnTo>
                    <a:pt x="918" y="237"/>
                  </a:lnTo>
                  <a:lnTo>
                    <a:pt x="912" y="226"/>
                  </a:lnTo>
                  <a:lnTo>
                    <a:pt x="905" y="216"/>
                  </a:lnTo>
                  <a:lnTo>
                    <a:pt x="897" y="205"/>
                  </a:lnTo>
                  <a:lnTo>
                    <a:pt x="889" y="195"/>
                  </a:lnTo>
                  <a:lnTo>
                    <a:pt x="882" y="188"/>
                  </a:lnTo>
                  <a:lnTo>
                    <a:pt x="874" y="178"/>
                  </a:lnTo>
                  <a:lnTo>
                    <a:pt x="867" y="167"/>
                  </a:lnTo>
                  <a:lnTo>
                    <a:pt x="857" y="159"/>
                  </a:lnTo>
                  <a:lnTo>
                    <a:pt x="850" y="152"/>
                  </a:lnTo>
                  <a:lnTo>
                    <a:pt x="840" y="142"/>
                  </a:lnTo>
                  <a:lnTo>
                    <a:pt x="831" y="133"/>
                  </a:lnTo>
                  <a:lnTo>
                    <a:pt x="823" y="123"/>
                  </a:lnTo>
                  <a:lnTo>
                    <a:pt x="813" y="117"/>
                  </a:lnTo>
                  <a:lnTo>
                    <a:pt x="804" y="108"/>
                  </a:lnTo>
                  <a:lnTo>
                    <a:pt x="794" y="100"/>
                  </a:lnTo>
                  <a:lnTo>
                    <a:pt x="785" y="93"/>
                  </a:lnTo>
                  <a:lnTo>
                    <a:pt x="775" y="87"/>
                  </a:lnTo>
                  <a:lnTo>
                    <a:pt x="764" y="79"/>
                  </a:lnTo>
                  <a:lnTo>
                    <a:pt x="753" y="72"/>
                  </a:lnTo>
                  <a:lnTo>
                    <a:pt x="741" y="66"/>
                  </a:lnTo>
                  <a:lnTo>
                    <a:pt x="732" y="60"/>
                  </a:lnTo>
                  <a:lnTo>
                    <a:pt x="722" y="55"/>
                  </a:lnTo>
                  <a:lnTo>
                    <a:pt x="711" y="49"/>
                  </a:lnTo>
                  <a:lnTo>
                    <a:pt x="699" y="45"/>
                  </a:lnTo>
                  <a:lnTo>
                    <a:pt x="688" y="39"/>
                  </a:lnTo>
                  <a:lnTo>
                    <a:pt x="677" y="34"/>
                  </a:lnTo>
                  <a:lnTo>
                    <a:pt x="665" y="30"/>
                  </a:lnTo>
                  <a:lnTo>
                    <a:pt x="652" y="24"/>
                  </a:lnTo>
                  <a:lnTo>
                    <a:pt x="642" y="20"/>
                  </a:lnTo>
                  <a:lnTo>
                    <a:pt x="629" y="19"/>
                  </a:lnTo>
                  <a:lnTo>
                    <a:pt x="618" y="15"/>
                  </a:lnTo>
                  <a:lnTo>
                    <a:pt x="604" y="11"/>
                  </a:lnTo>
                  <a:lnTo>
                    <a:pt x="595" y="9"/>
                  </a:lnTo>
                  <a:lnTo>
                    <a:pt x="582" y="5"/>
                  </a:lnTo>
                  <a:lnTo>
                    <a:pt x="568" y="3"/>
                  </a:lnTo>
                  <a:lnTo>
                    <a:pt x="555" y="1"/>
                  </a:lnTo>
                  <a:lnTo>
                    <a:pt x="544" y="1"/>
                  </a:lnTo>
                  <a:lnTo>
                    <a:pt x="530" y="0"/>
                  </a:lnTo>
                  <a:lnTo>
                    <a:pt x="519" y="0"/>
                  </a:lnTo>
                  <a:lnTo>
                    <a:pt x="506" y="0"/>
                  </a:lnTo>
                  <a:lnTo>
                    <a:pt x="494" y="0"/>
                  </a:lnTo>
                  <a:lnTo>
                    <a:pt x="481" y="0"/>
                  </a:lnTo>
                  <a:lnTo>
                    <a:pt x="468" y="0"/>
                  </a:lnTo>
                  <a:lnTo>
                    <a:pt x="454" y="0"/>
                  </a:lnTo>
                  <a:lnTo>
                    <a:pt x="441" y="1"/>
                  </a:lnTo>
                  <a:lnTo>
                    <a:pt x="428" y="1"/>
                  </a:lnTo>
                  <a:lnTo>
                    <a:pt x="416" y="3"/>
                  </a:lnTo>
                  <a:lnTo>
                    <a:pt x="405" y="5"/>
                  </a:lnTo>
                  <a:lnTo>
                    <a:pt x="393" y="9"/>
                  </a:lnTo>
                  <a:lnTo>
                    <a:pt x="380" y="11"/>
                  </a:lnTo>
                  <a:lnTo>
                    <a:pt x="369" y="15"/>
                  </a:lnTo>
                  <a:lnTo>
                    <a:pt x="355" y="19"/>
                  </a:lnTo>
                  <a:lnTo>
                    <a:pt x="344" y="20"/>
                  </a:lnTo>
                  <a:lnTo>
                    <a:pt x="333" y="24"/>
                  </a:lnTo>
                  <a:lnTo>
                    <a:pt x="321" y="30"/>
                  </a:lnTo>
                  <a:lnTo>
                    <a:pt x="310" y="34"/>
                  </a:lnTo>
                  <a:lnTo>
                    <a:pt x="300" y="39"/>
                  </a:lnTo>
                  <a:lnTo>
                    <a:pt x="287" y="45"/>
                  </a:lnTo>
                  <a:lnTo>
                    <a:pt x="277" y="49"/>
                  </a:lnTo>
                  <a:lnTo>
                    <a:pt x="266" y="55"/>
                  </a:lnTo>
                  <a:lnTo>
                    <a:pt x="257" y="60"/>
                  </a:lnTo>
                  <a:lnTo>
                    <a:pt x="245" y="66"/>
                  </a:lnTo>
                  <a:lnTo>
                    <a:pt x="236" y="72"/>
                  </a:lnTo>
                  <a:lnTo>
                    <a:pt x="226" y="79"/>
                  </a:lnTo>
                  <a:lnTo>
                    <a:pt x="215" y="87"/>
                  </a:lnTo>
                  <a:lnTo>
                    <a:pt x="205" y="93"/>
                  </a:lnTo>
                  <a:lnTo>
                    <a:pt x="196" y="100"/>
                  </a:lnTo>
                  <a:lnTo>
                    <a:pt x="186" y="108"/>
                  </a:lnTo>
                  <a:lnTo>
                    <a:pt x="177" y="117"/>
                  </a:lnTo>
                  <a:lnTo>
                    <a:pt x="167" y="123"/>
                  </a:lnTo>
                  <a:lnTo>
                    <a:pt x="160" y="133"/>
                  </a:lnTo>
                  <a:lnTo>
                    <a:pt x="152" y="142"/>
                  </a:lnTo>
                  <a:lnTo>
                    <a:pt x="144" y="152"/>
                  </a:lnTo>
                  <a:lnTo>
                    <a:pt x="133" y="159"/>
                  </a:lnTo>
                  <a:lnTo>
                    <a:pt x="125" y="167"/>
                  </a:lnTo>
                  <a:lnTo>
                    <a:pt x="118" y="178"/>
                  </a:lnTo>
                  <a:lnTo>
                    <a:pt x="110" y="188"/>
                  </a:lnTo>
                  <a:lnTo>
                    <a:pt x="103" y="195"/>
                  </a:lnTo>
                  <a:lnTo>
                    <a:pt x="95" y="205"/>
                  </a:lnTo>
                  <a:lnTo>
                    <a:pt x="89" y="216"/>
                  </a:lnTo>
                  <a:lnTo>
                    <a:pt x="84" y="226"/>
                  </a:lnTo>
                  <a:lnTo>
                    <a:pt x="76" y="237"/>
                  </a:lnTo>
                  <a:lnTo>
                    <a:pt x="70" y="247"/>
                  </a:lnTo>
                  <a:lnTo>
                    <a:pt x="63" y="256"/>
                  </a:lnTo>
                  <a:lnTo>
                    <a:pt x="57" y="267"/>
                  </a:lnTo>
                  <a:lnTo>
                    <a:pt x="51" y="277"/>
                  </a:lnTo>
                  <a:lnTo>
                    <a:pt x="47" y="290"/>
                  </a:lnTo>
                  <a:lnTo>
                    <a:pt x="42" y="300"/>
                  </a:lnTo>
                  <a:lnTo>
                    <a:pt x="38" y="313"/>
                  </a:lnTo>
                  <a:lnTo>
                    <a:pt x="32" y="325"/>
                  </a:lnTo>
                  <a:lnTo>
                    <a:pt x="28" y="336"/>
                  </a:lnTo>
                  <a:lnTo>
                    <a:pt x="25" y="347"/>
                  </a:lnTo>
                  <a:lnTo>
                    <a:pt x="21" y="359"/>
                  </a:lnTo>
                  <a:lnTo>
                    <a:pt x="17" y="370"/>
                  </a:lnTo>
                  <a:lnTo>
                    <a:pt x="13" y="383"/>
                  </a:lnTo>
                  <a:lnTo>
                    <a:pt x="11" y="395"/>
                  </a:lnTo>
                  <a:lnTo>
                    <a:pt x="9" y="408"/>
                  </a:lnTo>
                  <a:lnTo>
                    <a:pt x="6" y="420"/>
                  </a:lnTo>
                  <a:lnTo>
                    <a:pt x="4" y="431"/>
                  </a:lnTo>
                  <a:lnTo>
                    <a:pt x="2" y="444"/>
                  </a:lnTo>
                  <a:lnTo>
                    <a:pt x="2" y="458"/>
                  </a:lnTo>
                  <a:lnTo>
                    <a:pt x="0" y="469"/>
                  </a:lnTo>
                  <a:lnTo>
                    <a:pt x="0" y="482"/>
                  </a:lnTo>
                  <a:lnTo>
                    <a:pt x="0" y="496"/>
                  </a:lnTo>
                  <a:lnTo>
                    <a:pt x="0" y="509"/>
                  </a:lnTo>
                  <a:lnTo>
                    <a:pt x="0" y="520"/>
                  </a:lnTo>
                  <a:lnTo>
                    <a:pt x="0" y="534"/>
                  </a:lnTo>
                  <a:lnTo>
                    <a:pt x="0" y="547"/>
                  </a:lnTo>
                  <a:lnTo>
                    <a:pt x="2" y="560"/>
                  </a:lnTo>
                  <a:lnTo>
                    <a:pt x="2" y="572"/>
                  </a:lnTo>
                  <a:lnTo>
                    <a:pt x="4" y="585"/>
                  </a:lnTo>
                  <a:lnTo>
                    <a:pt x="6" y="596"/>
                  </a:lnTo>
                  <a:lnTo>
                    <a:pt x="9" y="610"/>
                  </a:lnTo>
                  <a:lnTo>
                    <a:pt x="11" y="621"/>
                  </a:lnTo>
                  <a:lnTo>
                    <a:pt x="13" y="634"/>
                  </a:lnTo>
                  <a:lnTo>
                    <a:pt x="17" y="644"/>
                  </a:lnTo>
                  <a:lnTo>
                    <a:pt x="21" y="657"/>
                  </a:lnTo>
                  <a:lnTo>
                    <a:pt x="25" y="668"/>
                  </a:lnTo>
                  <a:lnTo>
                    <a:pt x="28" y="680"/>
                  </a:lnTo>
                  <a:lnTo>
                    <a:pt x="32" y="693"/>
                  </a:lnTo>
                  <a:lnTo>
                    <a:pt x="38" y="705"/>
                  </a:lnTo>
                  <a:lnTo>
                    <a:pt x="42" y="714"/>
                  </a:lnTo>
                  <a:lnTo>
                    <a:pt x="47" y="725"/>
                  </a:lnTo>
                  <a:lnTo>
                    <a:pt x="51" y="737"/>
                  </a:lnTo>
                  <a:lnTo>
                    <a:pt x="59" y="746"/>
                  </a:lnTo>
                  <a:lnTo>
                    <a:pt x="65" y="756"/>
                  </a:lnTo>
                  <a:lnTo>
                    <a:pt x="70" y="767"/>
                  </a:lnTo>
                  <a:lnTo>
                    <a:pt x="78" y="777"/>
                  </a:lnTo>
                  <a:lnTo>
                    <a:pt x="84" y="788"/>
                  </a:lnTo>
                  <a:lnTo>
                    <a:pt x="91" y="798"/>
                  </a:lnTo>
                  <a:lnTo>
                    <a:pt x="97" y="807"/>
                  </a:lnTo>
                  <a:lnTo>
                    <a:pt x="104" y="819"/>
                  </a:lnTo>
                  <a:lnTo>
                    <a:pt x="114" y="828"/>
                  </a:lnTo>
                  <a:lnTo>
                    <a:pt x="120" y="836"/>
                  </a:lnTo>
                  <a:lnTo>
                    <a:pt x="129" y="845"/>
                  </a:lnTo>
                  <a:lnTo>
                    <a:pt x="137" y="855"/>
                  </a:lnTo>
                  <a:lnTo>
                    <a:pt x="146" y="864"/>
                  </a:lnTo>
                  <a:lnTo>
                    <a:pt x="154" y="872"/>
                  </a:lnTo>
                  <a:lnTo>
                    <a:pt x="162" y="879"/>
                  </a:lnTo>
                  <a:lnTo>
                    <a:pt x="171" y="887"/>
                  </a:lnTo>
                  <a:lnTo>
                    <a:pt x="181" y="895"/>
                  </a:lnTo>
                  <a:lnTo>
                    <a:pt x="190" y="902"/>
                  </a:lnTo>
                  <a:lnTo>
                    <a:pt x="200" y="910"/>
                  </a:lnTo>
                  <a:lnTo>
                    <a:pt x="209" y="916"/>
                  </a:lnTo>
                  <a:lnTo>
                    <a:pt x="220" y="923"/>
                  </a:lnTo>
                  <a:lnTo>
                    <a:pt x="230" y="929"/>
                  </a:lnTo>
                  <a:lnTo>
                    <a:pt x="239" y="936"/>
                  </a:lnTo>
                  <a:lnTo>
                    <a:pt x="249" y="942"/>
                  </a:lnTo>
                  <a:lnTo>
                    <a:pt x="260" y="950"/>
                  </a:lnTo>
                  <a:lnTo>
                    <a:pt x="270" y="954"/>
                  </a:lnTo>
                  <a:lnTo>
                    <a:pt x="281" y="959"/>
                  </a:lnTo>
                  <a:lnTo>
                    <a:pt x="293" y="965"/>
                  </a:lnTo>
                  <a:lnTo>
                    <a:pt x="306" y="971"/>
                  </a:lnTo>
                  <a:lnTo>
                    <a:pt x="315" y="974"/>
                  </a:lnTo>
                  <a:lnTo>
                    <a:pt x="329" y="980"/>
                  </a:lnTo>
                  <a:lnTo>
                    <a:pt x="338" y="982"/>
                  </a:lnTo>
                  <a:lnTo>
                    <a:pt x="352" y="988"/>
                  </a:lnTo>
                  <a:lnTo>
                    <a:pt x="363" y="990"/>
                  </a:lnTo>
                  <a:lnTo>
                    <a:pt x="374" y="993"/>
                  </a:lnTo>
                  <a:lnTo>
                    <a:pt x="386" y="997"/>
                  </a:lnTo>
                  <a:lnTo>
                    <a:pt x="399" y="1001"/>
                  </a:lnTo>
                  <a:lnTo>
                    <a:pt x="412" y="1001"/>
                  </a:lnTo>
                  <a:lnTo>
                    <a:pt x="424" y="1003"/>
                  </a:lnTo>
                  <a:lnTo>
                    <a:pt x="435" y="1005"/>
                  </a:lnTo>
                  <a:lnTo>
                    <a:pt x="449" y="1009"/>
                  </a:lnTo>
                  <a:lnTo>
                    <a:pt x="462" y="1009"/>
                  </a:lnTo>
                  <a:lnTo>
                    <a:pt x="475" y="1011"/>
                  </a:lnTo>
                  <a:lnTo>
                    <a:pt x="488" y="1011"/>
                  </a:lnTo>
                  <a:lnTo>
                    <a:pt x="502" y="1011"/>
                  </a:lnTo>
                  <a:lnTo>
                    <a:pt x="502" y="1011"/>
                  </a:lnTo>
                  <a:close/>
                </a:path>
              </a:pathLst>
            </a:custGeom>
            <a:solidFill>
              <a:srgbClr val="E6DEC4"/>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08" name="Freeform 484"/>
            <p:cNvSpPr>
              <a:spLocks/>
            </p:cNvSpPr>
            <p:nvPr/>
          </p:nvSpPr>
          <p:spPr bwMode="auto">
            <a:xfrm>
              <a:off x="7021513" y="2359025"/>
              <a:ext cx="341313" cy="276225"/>
            </a:xfrm>
            <a:custGeom>
              <a:avLst/>
              <a:gdLst/>
              <a:ahLst/>
              <a:cxnLst>
                <a:cxn ang="0">
                  <a:pos x="32" y="334"/>
                </a:cxn>
                <a:cxn ang="0">
                  <a:pos x="40" y="332"/>
                </a:cxn>
                <a:cxn ang="0">
                  <a:pos x="48" y="330"/>
                </a:cxn>
                <a:cxn ang="0">
                  <a:pos x="53" y="328"/>
                </a:cxn>
                <a:cxn ang="0">
                  <a:pos x="61" y="326"/>
                </a:cxn>
                <a:cxn ang="0">
                  <a:pos x="68" y="324"/>
                </a:cxn>
                <a:cxn ang="0">
                  <a:pos x="76" y="324"/>
                </a:cxn>
                <a:cxn ang="0">
                  <a:pos x="84" y="323"/>
                </a:cxn>
                <a:cxn ang="0">
                  <a:pos x="91" y="323"/>
                </a:cxn>
                <a:cxn ang="0">
                  <a:pos x="97" y="321"/>
                </a:cxn>
                <a:cxn ang="0">
                  <a:pos x="105" y="319"/>
                </a:cxn>
                <a:cxn ang="0">
                  <a:pos x="110" y="319"/>
                </a:cxn>
                <a:cxn ang="0">
                  <a:pos x="118" y="319"/>
                </a:cxn>
                <a:cxn ang="0">
                  <a:pos x="124" y="317"/>
                </a:cxn>
                <a:cxn ang="0">
                  <a:pos x="129" y="317"/>
                </a:cxn>
                <a:cxn ang="0">
                  <a:pos x="137" y="317"/>
                </a:cxn>
                <a:cxn ang="0">
                  <a:pos x="145" y="317"/>
                </a:cxn>
                <a:cxn ang="0">
                  <a:pos x="150" y="317"/>
                </a:cxn>
                <a:cxn ang="0">
                  <a:pos x="156" y="317"/>
                </a:cxn>
                <a:cxn ang="0">
                  <a:pos x="162" y="315"/>
                </a:cxn>
                <a:cxn ang="0">
                  <a:pos x="169" y="315"/>
                </a:cxn>
                <a:cxn ang="0">
                  <a:pos x="173" y="315"/>
                </a:cxn>
                <a:cxn ang="0">
                  <a:pos x="181" y="315"/>
                </a:cxn>
                <a:cxn ang="0">
                  <a:pos x="186" y="315"/>
                </a:cxn>
                <a:cxn ang="0">
                  <a:pos x="194" y="315"/>
                </a:cxn>
                <a:cxn ang="0">
                  <a:pos x="203" y="315"/>
                </a:cxn>
                <a:cxn ang="0">
                  <a:pos x="217" y="315"/>
                </a:cxn>
                <a:cxn ang="0">
                  <a:pos x="228" y="317"/>
                </a:cxn>
                <a:cxn ang="0">
                  <a:pos x="240" y="317"/>
                </a:cxn>
                <a:cxn ang="0">
                  <a:pos x="249" y="317"/>
                </a:cxn>
                <a:cxn ang="0">
                  <a:pos x="260" y="319"/>
                </a:cxn>
                <a:cxn ang="0">
                  <a:pos x="270" y="319"/>
                </a:cxn>
                <a:cxn ang="0">
                  <a:pos x="281" y="321"/>
                </a:cxn>
                <a:cxn ang="0">
                  <a:pos x="291" y="323"/>
                </a:cxn>
                <a:cxn ang="0">
                  <a:pos x="302" y="324"/>
                </a:cxn>
                <a:cxn ang="0">
                  <a:pos x="312" y="324"/>
                </a:cxn>
                <a:cxn ang="0">
                  <a:pos x="321" y="328"/>
                </a:cxn>
                <a:cxn ang="0">
                  <a:pos x="333" y="330"/>
                </a:cxn>
                <a:cxn ang="0">
                  <a:pos x="342" y="332"/>
                </a:cxn>
                <a:cxn ang="0">
                  <a:pos x="352" y="332"/>
                </a:cxn>
                <a:cxn ang="0">
                  <a:pos x="363" y="336"/>
                </a:cxn>
                <a:cxn ang="0">
                  <a:pos x="373" y="338"/>
                </a:cxn>
                <a:cxn ang="0">
                  <a:pos x="384" y="340"/>
                </a:cxn>
                <a:cxn ang="0">
                  <a:pos x="393" y="343"/>
                </a:cxn>
                <a:cxn ang="0">
                  <a:pos x="403" y="347"/>
                </a:cxn>
                <a:cxn ang="0">
                  <a:pos x="430" y="283"/>
                </a:cxn>
                <a:cxn ang="0">
                  <a:pos x="342" y="0"/>
                </a:cxn>
                <a:cxn ang="0">
                  <a:pos x="0" y="96"/>
                </a:cxn>
                <a:cxn ang="0">
                  <a:pos x="32" y="334"/>
                </a:cxn>
                <a:cxn ang="0">
                  <a:pos x="32" y="334"/>
                </a:cxn>
              </a:cxnLst>
              <a:rect l="0" t="0" r="r" b="b"/>
              <a:pathLst>
                <a:path w="430" h="347">
                  <a:moveTo>
                    <a:pt x="32" y="334"/>
                  </a:moveTo>
                  <a:lnTo>
                    <a:pt x="40" y="332"/>
                  </a:lnTo>
                  <a:lnTo>
                    <a:pt x="48" y="330"/>
                  </a:lnTo>
                  <a:lnTo>
                    <a:pt x="53" y="328"/>
                  </a:lnTo>
                  <a:lnTo>
                    <a:pt x="61" y="326"/>
                  </a:lnTo>
                  <a:lnTo>
                    <a:pt x="68" y="324"/>
                  </a:lnTo>
                  <a:lnTo>
                    <a:pt x="76" y="324"/>
                  </a:lnTo>
                  <a:lnTo>
                    <a:pt x="84" y="323"/>
                  </a:lnTo>
                  <a:lnTo>
                    <a:pt x="91" y="323"/>
                  </a:lnTo>
                  <a:lnTo>
                    <a:pt x="97" y="321"/>
                  </a:lnTo>
                  <a:lnTo>
                    <a:pt x="105" y="319"/>
                  </a:lnTo>
                  <a:lnTo>
                    <a:pt x="110" y="319"/>
                  </a:lnTo>
                  <a:lnTo>
                    <a:pt x="118" y="319"/>
                  </a:lnTo>
                  <a:lnTo>
                    <a:pt x="124" y="317"/>
                  </a:lnTo>
                  <a:lnTo>
                    <a:pt x="129" y="317"/>
                  </a:lnTo>
                  <a:lnTo>
                    <a:pt x="137" y="317"/>
                  </a:lnTo>
                  <a:lnTo>
                    <a:pt x="145" y="317"/>
                  </a:lnTo>
                  <a:lnTo>
                    <a:pt x="150" y="317"/>
                  </a:lnTo>
                  <a:lnTo>
                    <a:pt x="156" y="317"/>
                  </a:lnTo>
                  <a:lnTo>
                    <a:pt x="162" y="315"/>
                  </a:lnTo>
                  <a:lnTo>
                    <a:pt x="169" y="315"/>
                  </a:lnTo>
                  <a:lnTo>
                    <a:pt x="173" y="315"/>
                  </a:lnTo>
                  <a:lnTo>
                    <a:pt x="181" y="315"/>
                  </a:lnTo>
                  <a:lnTo>
                    <a:pt x="186" y="315"/>
                  </a:lnTo>
                  <a:lnTo>
                    <a:pt x="194" y="315"/>
                  </a:lnTo>
                  <a:lnTo>
                    <a:pt x="203" y="315"/>
                  </a:lnTo>
                  <a:lnTo>
                    <a:pt x="217" y="315"/>
                  </a:lnTo>
                  <a:lnTo>
                    <a:pt x="228" y="317"/>
                  </a:lnTo>
                  <a:lnTo>
                    <a:pt x="240" y="317"/>
                  </a:lnTo>
                  <a:lnTo>
                    <a:pt x="249" y="317"/>
                  </a:lnTo>
                  <a:lnTo>
                    <a:pt x="260" y="319"/>
                  </a:lnTo>
                  <a:lnTo>
                    <a:pt x="270" y="319"/>
                  </a:lnTo>
                  <a:lnTo>
                    <a:pt x="281" y="321"/>
                  </a:lnTo>
                  <a:lnTo>
                    <a:pt x="291" y="323"/>
                  </a:lnTo>
                  <a:lnTo>
                    <a:pt x="302" y="324"/>
                  </a:lnTo>
                  <a:lnTo>
                    <a:pt x="312" y="324"/>
                  </a:lnTo>
                  <a:lnTo>
                    <a:pt x="321" y="328"/>
                  </a:lnTo>
                  <a:lnTo>
                    <a:pt x="333" y="330"/>
                  </a:lnTo>
                  <a:lnTo>
                    <a:pt x="342" y="332"/>
                  </a:lnTo>
                  <a:lnTo>
                    <a:pt x="352" y="332"/>
                  </a:lnTo>
                  <a:lnTo>
                    <a:pt x="363" y="336"/>
                  </a:lnTo>
                  <a:lnTo>
                    <a:pt x="373" y="338"/>
                  </a:lnTo>
                  <a:lnTo>
                    <a:pt x="384" y="340"/>
                  </a:lnTo>
                  <a:lnTo>
                    <a:pt x="393" y="343"/>
                  </a:lnTo>
                  <a:lnTo>
                    <a:pt x="403" y="347"/>
                  </a:lnTo>
                  <a:lnTo>
                    <a:pt x="430" y="283"/>
                  </a:lnTo>
                  <a:lnTo>
                    <a:pt x="342" y="0"/>
                  </a:lnTo>
                  <a:lnTo>
                    <a:pt x="0" y="96"/>
                  </a:lnTo>
                  <a:lnTo>
                    <a:pt x="32" y="334"/>
                  </a:lnTo>
                  <a:lnTo>
                    <a:pt x="32" y="334"/>
                  </a:lnTo>
                  <a:close/>
                </a:path>
              </a:pathLst>
            </a:custGeom>
            <a:solidFill>
              <a:srgbClr val="D6BA8A"/>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09" name="Freeform 485"/>
            <p:cNvSpPr>
              <a:spLocks/>
            </p:cNvSpPr>
            <p:nvPr/>
          </p:nvSpPr>
          <p:spPr bwMode="auto">
            <a:xfrm>
              <a:off x="6613525" y="2108200"/>
              <a:ext cx="461963" cy="765175"/>
            </a:xfrm>
            <a:custGeom>
              <a:avLst/>
              <a:gdLst/>
              <a:ahLst/>
              <a:cxnLst>
                <a:cxn ang="0">
                  <a:pos x="363" y="25"/>
                </a:cxn>
                <a:cxn ang="0">
                  <a:pos x="388" y="63"/>
                </a:cxn>
                <a:cxn ang="0">
                  <a:pos x="410" y="108"/>
                </a:cxn>
                <a:cxn ang="0">
                  <a:pos x="424" y="141"/>
                </a:cxn>
                <a:cxn ang="0">
                  <a:pos x="441" y="177"/>
                </a:cxn>
                <a:cxn ang="0">
                  <a:pos x="456" y="222"/>
                </a:cxn>
                <a:cxn ang="0">
                  <a:pos x="475" y="274"/>
                </a:cxn>
                <a:cxn ang="0">
                  <a:pos x="492" y="333"/>
                </a:cxn>
                <a:cxn ang="0">
                  <a:pos x="507" y="394"/>
                </a:cxn>
                <a:cxn ang="0">
                  <a:pos x="523" y="460"/>
                </a:cxn>
                <a:cxn ang="0">
                  <a:pos x="534" y="527"/>
                </a:cxn>
                <a:cxn ang="0">
                  <a:pos x="545" y="593"/>
                </a:cxn>
                <a:cxn ang="0">
                  <a:pos x="555" y="660"/>
                </a:cxn>
                <a:cxn ang="0">
                  <a:pos x="562" y="722"/>
                </a:cxn>
                <a:cxn ang="0">
                  <a:pos x="566" y="779"/>
                </a:cxn>
                <a:cxn ang="0">
                  <a:pos x="572" y="829"/>
                </a:cxn>
                <a:cxn ang="0">
                  <a:pos x="576" y="874"/>
                </a:cxn>
                <a:cxn ang="0">
                  <a:pos x="578" y="909"/>
                </a:cxn>
                <a:cxn ang="0">
                  <a:pos x="581" y="947"/>
                </a:cxn>
                <a:cxn ang="0">
                  <a:pos x="561" y="956"/>
                </a:cxn>
                <a:cxn ang="0">
                  <a:pos x="526" y="960"/>
                </a:cxn>
                <a:cxn ang="0">
                  <a:pos x="483" y="966"/>
                </a:cxn>
                <a:cxn ang="0">
                  <a:pos x="443" y="966"/>
                </a:cxn>
                <a:cxn ang="0">
                  <a:pos x="414" y="966"/>
                </a:cxn>
                <a:cxn ang="0">
                  <a:pos x="378" y="960"/>
                </a:cxn>
                <a:cxn ang="0">
                  <a:pos x="344" y="952"/>
                </a:cxn>
                <a:cxn ang="0">
                  <a:pos x="308" y="943"/>
                </a:cxn>
                <a:cxn ang="0">
                  <a:pos x="270" y="929"/>
                </a:cxn>
                <a:cxn ang="0">
                  <a:pos x="232" y="912"/>
                </a:cxn>
                <a:cxn ang="0">
                  <a:pos x="199" y="895"/>
                </a:cxn>
                <a:cxn ang="0">
                  <a:pos x="167" y="874"/>
                </a:cxn>
                <a:cxn ang="0">
                  <a:pos x="120" y="834"/>
                </a:cxn>
                <a:cxn ang="0">
                  <a:pos x="76" y="789"/>
                </a:cxn>
                <a:cxn ang="0">
                  <a:pos x="45" y="739"/>
                </a:cxn>
                <a:cxn ang="0">
                  <a:pos x="26" y="696"/>
                </a:cxn>
                <a:cxn ang="0">
                  <a:pos x="23" y="656"/>
                </a:cxn>
                <a:cxn ang="0">
                  <a:pos x="15" y="612"/>
                </a:cxn>
                <a:cxn ang="0">
                  <a:pos x="11" y="576"/>
                </a:cxn>
                <a:cxn ang="0">
                  <a:pos x="6" y="532"/>
                </a:cxn>
                <a:cxn ang="0">
                  <a:pos x="2" y="487"/>
                </a:cxn>
                <a:cxn ang="0">
                  <a:pos x="0" y="439"/>
                </a:cxn>
                <a:cxn ang="0">
                  <a:pos x="0" y="388"/>
                </a:cxn>
                <a:cxn ang="0">
                  <a:pos x="2" y="337"/>
                </a:cxn>
                <a:cxn ang="0">
                  <a:pos x="9" y="287"/>
                </a:cxn>
                <a:cxn ang="0">
                  <a:pos x="25" y="238"/>
                </a:cxn>
                <a:cxn ang="0">
                  <a:pos x="45" y="192"/>
                </a:cxn>
                <a:cxn ang="0">
                  <a:pos x="72" y="148"/>
                </a:cxn>
                <a:cxn ang="0">
                  <a:pos x="106" y="110"/>
                </a:cxn>
                <a:cxn ang="0">
                  <a:pos x="141" y="78"/>
                </a:cxn>
                <a:cxn ang="0">
                  <a:pos x="173" y="55"/>
                </a:cxn>
                <a:cxn ang="0">
                  <a:pos x="209" y="32"/>
                </a:cxn>
                <a:cxn ang="0">
                  <a:pos x="260" y="10"/>
                </a:cxn>
                <a:cxn ang="0">
                  <a:pos x="300" y="0"/>
                </a:cxn>
                <a:cxn ang="0">
                  <a:pos x="329" y="2"/>
                </a:cxn>
                <a:cxn ang="0">
                  <a:pos x="350" y="6"/>
                </a:cxn>
              </a:cxnLst>
              <a:rect l="0" t="0" r="r" b="b"/>
              <a:pathLst>
                <a:path w="581" h="966">
                  <a:moveTo>
                    <a:pt x="350" y="6"/>
                  </a:moveTo>
                  <a:lnTo>
                    <a:pt x="351" y="8"/>
                  </a:lnTo>
                  <a:lnTo>
                    <a:pt x="353" y="12"/>
                  </a:lnTo>
                  <a:lnTo>
                    <a:pt x="359" y="17"/>
                  </a:lnTo>
                  <a:lnTo>
                    <a:pt x="363" y="25"/>
                  </a:lnTo>
                  <a:lnTo>
                    <a:pt x="371" y="34"/>
                  </a:lnTo>
                  <a:lnTo>
                    <a:pt x="374" y="40"/>
                  </a:lnTo>
                  <a:lnTo>
                    <a:pt x="378" y="48"/>
                  </a:lnTo>
                  <a:lnTo>
                    <a:pt x="382" y="53"/>
                  </a:lnTo>
                  <a:lnTo>
                    <a:pt x="388" y="63"/>
                  </a:lnTo>
                  <a:lnTo>
                    <a:pt x="391" y="70"/>
                  </a:lnTo>
                  <a:lnTo>
                    <a:pt x="397" y="82"/>
                  </a:lnTo>
                  <a:lnTo>
                    <a:pt x="401" y="91"/>
                  </a:lnTo>
                  <a:lnTo>
                    <a:pt x="409" y="103"/>
                  </a:lnTo>
                  <a:lnTo>
                    <a:pt x="410" y="108"/>
                  </a:lnTo>
                  <a:lnTo>
                    <a:pt x="412" y="114"/>
                  </a:lnTo>
                  <a:lnTo>
                    <a:pt x="414" y="120"/>
                  </a:lnTo>
                  <a:lnTo>
                    <a:pt x="418" y="127"/>
                  </a:lnTo>
                  <a:lnTo>
                    <a:pt x="420" y="133"/>
                  </a:lnTo>
                  <a:lnTo>
                    <a:pt x="424" y="141"/>
                  </a:lnTo>
                  <a:lnTo>
                    <a:pt x="428" y="148"/>
                  </a:lnTo>
                  <a:lnTo>
                    <a:pt x="431" y="156"/>
                  </a:lnTo>
                  <a:lnTo>
                    <a:pt x="433" y="162"/>
                  </a:lnTo>
                  <a:lnTo>
                    <a:pt x="437" y="169"/>
                  </a:lnTo>
                  <a:lnTo>
                    <a:pt x="441" y="177"/>
                  </a:lnTo>
                  <a:lnTo>
                    <a:pt x="445" y="186"/>
                  </a:lnTo>
                  <a:lnTo>
                    <a:pt x="447" y="194"/>
                  </a:lnTo>
                  <a:lnTo>
                    <a:pt x="450" y="203"/>
                  </a:lnTo>
                  <a:lnTo>
                    <a:pt x="454" y="213"/>
                  </a:lnTo>
                  <a:lnTo>
                    <a:pt x="456" y="222"/>
                  </a:lnTo>
                  <a:lnTo>
                    <a:pt x="460" y="232"/>
                  </a:lnTo>
                  <a:lnTo>
                    <a:pt x="464" y="243"/>
                  </a:lnTo>
                  <a:lnTo>
                    <a:pt x="467" y="253"/>
                  </a:lnTo>
                  <a:lnTo>
                    <a:pt x="471" y="262"/>
                  </a:lnTo>
                  <a:lnTo>
                    <a:pt x="475" y="274"/>
                  </a:lnTo>
                  <a:lnTo>
                    <a:pt x="479" y="285"/>
                  </a:lnTo>
                  <a:lnTo>
                    <a:pt x="483" y="297"/>
                  </a:lnTo>
                  <a:lnTo>
                    <a:pt x="486" y="310"/>
                  </a:lnTo>
                  <a:lnTo>
                    <a:pt x="488" y="319"/>
                  </a:lnTo>
                  <a:lnTo>
                    <a:pt x="492" y="333"/>
                  </a:lnTo>
                  <a:lnTo>
                    <a:pt x="494" y="342"/>
                  </a:lnTo>
                  <a:lnTo>
                    <a:pt x="498" y="356"/>
                  </a:lnTo>
                  <a:lnTo>
                    <a:pt x="502" y="369"/>
                  </a:lnTo>
                  <a:lnTo>
                    <a:pt x="505" y="382"/>
                  </a:lnTo>
                  <a:lnTo>
                    <a:pt x="507" y="394"/>
                  </a:lnTo>
                  <a:lnTo>
                    <a:pt x="511" y="407"/>
                  </a:lnTo>
                  <a:lnTo>
                    <a:pt x="513" y="420"/>
                  </a:lnTo>
                  <a:lnTo>
                    <a:pt x="517" y="433"/>
                  </a:lnTo>
                  <a:lnTo>
                    <a:pt x="519" y="447"/>
                  </a:lnTo>
                  <a:lnTo>
                    <a:pt x="523" y="460"/>
                  </a:lnTo>
                  <a:lnTo>
                    <a:pt x="524" y="473"/>
                  </a:lnTo>
                  <a:lnTo>
                    <a:pt x="528" y="487"/>
                  </a:lnTo>
                  <a:lnTo>
                    <a:pt x="530" y="500"/>
                  </a:lnTo>
                  <a:lnTo>
                    <a:pt x="534" y="515"/>
                  </a:lnTo>
                  <a:lnTo>
                    <a:pt x="534" y="527"/>
                  </a:lnTo>
                  <a:lnTo>
                    <a:pt x="536" y="540"/>
                  </a:lnTo>
                  <a:lnTo>
                    <a:pt x="538" y="553"/>
                  </a:lnTo>
                  <a:lnTo>
                    <a:pt x="542" y="568"/>
                  </a:lnTo>
                  <a:lnTo>
                    <a:pt x="542" y="582"/>
                  </a:lnTo>
                  <a:lnTo>
                    <a:pt x="545" y="593"/>
                  </a:lnTo>
                  <a:lnTo>
                    <a:pt x="545" y="606"/>
                  </a:lnTo>
                  <a:lnTo>
                    <a:pt x="549" y="622"/>
                  </a:lnTo>
                  <a:lnTo>
                    <a:pt x="551" y="633"/>
                  </a:lnTo>
                  <a:lnTo>
                    <a:pt x="553" y="646"/>
                  </a:lnTo>
                  <a:lnTo>
                    <a:pt x="555" y="660"/>
                  </a:lnTo>
                  <a:lnTo>
                    <a:pt x="557" y="673"/>
                  </a:lnTo>
                  <a:lnTo>
                    <a:pt x="557" y="684"/>
                  </a:lnTo>
                  <a:lnTo>
                    <a:pt x="559" y="698"/>
                  </a:lnTo>
                  <a:lnTo>
                    <a:pt x="561" y="709"/>
                  </a:lnTo>
                  <a:lnTo>
                    <a:pt x="562" y="722"/>
                  </a:lnTo>
                  <a:lnTo>
                    <a:pt x="562" y="734"/>
                  </a:lnTo>
                  <a:lnTo>
                    <a:pt x="564" y="745"/>
                  </a:lnTo>
                  <a:lnTo>
                    <a:pt x="564" y="756"/>
                  </a:lnTo>
                  <a:lnTo>
                    <a:pt x="566" y="768"/>
                  </a:lnTo>
                  <a:lnTo>
                    <a:pt x="566" y="779"/>
                  </a:lnTo>
                  <a:lnTo>
                    <a:pt x="568" y="791"/>
                  </a:lnTo>
                  <a:lnTo>
                    <a:pt x="568" y="800"/>
                  </a:lnTo>
                  <a:lnTo>
                    <a:pt x="572" y="812"/>
                  </a:lnTo>
                  <a:lnTo>
                    <a:pt x="572" y="819"/>
                  </a:lnTo>
                  <a:lnTo>
                    <a:pt x="572" y="829"/>
                  </a:lnTo>
                  <a:lnTo>
                    <a:pt x="572" y="840"/>
                  </a:lnTo>
                  <a:lnTo>
                    <a:pt x="574" y="850"/>
                  </a:lnTo>
                  <a:lnTo>
                    <a:pt x="574" y="857"/>
                  </a:lnTo>
                  <a:lnTo>
                    <a:pt x="574" y="865"/>
                  </a:lnTo>
                  <a:lnTo>
                    <a:pt x="576" y="874"/>
                  </a:lnTo>
                  <a:lnTo>
                    <a:pt x="578" y="884"/>
                  </a:lnTo>
                  <a:lnTo>
                    <a:pt x="578" y="890"/>
                  </a:lnTo>
                  <a:lnTo>
                    <a:pt x="578" y="895"/>
                  </a:lnTo>
                  <a:lnTo>
                    <a:pt x="578" y="903"/>
                  </a:lnTo>
                  <a:lnTo>
                    <a:pt x="578" y="909"/>
                  </a:lnTo>
                  <a:lnTo>
                    <a:pt x="580" y="920"/>
                  </a:lnTo>
                  <a:lnTo>
                    <a:pt x="580" y="929"/>
                  </a:lnTo>
                  <a:lnTo>
                    <a:pt x="580" y="937"/>
                  </a:lnTo>
                  <a:lnTo>
                    <a:pt x="581" y="943"/>
                  </a:lnTo>
                  <a:lnTo>
                    <a:pt x="581" y="947"/>
                  </a:lnTo>
                  <a:lnTo>
                    <a:pt x="581" y="948"/>
                  </a:lnTo>
                  <a:lnTo>
                    <a:pt x="580" y="948"/>
                  </a:lnTo>
                  <a:lnTo>
                    <a:pt x="576" y="950"/>
                  </a:lnTo>
                  <a:lnTo>
                    <a:pt x="568" y="952"/>
                  </a:lnTo>
                  <a:lnTo>
                    <a:pt x="561" y="956"/>
                  </a:lnTo>
                  <a:lnTo>
                    <a:pt x="555" y="956"/>
                  </a:lnTo>
                  <a:lnTo>
                    <a:pt x="549" y="958"/>
                  </a:lnTo>
                  <a:lnTo>
                    <a:pt x="542" y="958"/>
                  </a:lnTo>
                  <a:lnTo>
                    <a:pt x="536" y="960"/>
                  </a:lnTo>
                  <a:lnTo>
                    <a:pt x="526" y="960"/>
                  </a:lnTo>
                  <a:lnTo>
                    <a:pt x="519" y="962"/>
                  </a:lnTo>
                  <a:lnTo>
                    <a:pt x="511" y="964"/>
                  </a:lnTo>
                  <a:lnTo>
                    <a:pt x="504" y="966"/>
                  </a:lnTo>
                  <a:lnTo>
                    <a:pt x="492" y="966"/>
                  </a:lnTo>
                  <a:lnTo>
                    <a:pt x="483" y="966"/>
                  </a:lnTo>
                  <a:lnTo>
                    <a:pt x="471" y="966"/>
                  </a:lnTo>
                  <a:lnTo>
                    <a:pt x="462" y="966"/>
                  </a:lnTo>
                  <a:lnTo>
                    <a:pt x="454" y="966"/>
                  </a:lnTo>
                  <a:lnTo>
                    <a:pt x="448" y="966"/>
                  </a:lnTo>
                  <a:lnTo>
                    <a:pt x="443" y="966"/>
                  </a:lnTo>
                  <a:lnTo>
                    <a:pt x="437" y="966"/>
                  </a:lnTo>
                  <a:lnTo>
                    <a:pt x="431" y="966"/>
                  </a:lnTo>
                  <a:lnTo>
                    <a:pt x="426" y="966"/>
                  </a:lnTo>
                  <a:lnTo>
                    <a:pt x="418" y="966"/>
                  </a:lnTo>
                  <a:lnTo>
                    <a:pt x="414" y="966"/>
                  </a:lnTo>
                  <a:lnTo>
                    <a:pt x="407" y="964"/>
                  </a:lnTo>
                  <a:lnTo>
                    <a:pt x="399" y="964"/>
                  </a:lnTo>
                  <a:lnTo>
                    <a:pt x="393" y="962"/>
                  </a:lnTo>
                  <a:lnTo>
                    <a:pt x="386" y="962"/>
                  </a:lnTo>
                  <a:lnTo>
                    <a:pt x="378" y="960"/>
                  </a:lnTo>
                  <a:lnTo>
                    <a:pt x="372" y="960"/>
                  </a:lnTo>
                  <a:lnTo>
                    <a:pt x="365" y="958"/>
                  </a:lnTo>
                  <a:lnTo>
                    <a:pt x="359" y="958"/>
                  </a:lnTo>
                  <a:lnTo>
                    <a:pt x="351" y="956"/>
                  </a:lnTo>
                  <a:lnTo>
                    <a:pt x="344" y="952"/>
                  </a:lnTo>
                  <a:lnTo>
                    <a:pt x="336" y="950"/>
                  </a:lnTo>
                  <a:lnTo>
                    <a:pt x="329" y="950"/>
                  </a:lnTo>
                  <a:lnTo>
                    <a:pt x="321" y="947"/>
                  </a:lnTo>
                  <a:lnTo>
                    <a:pt x="315" y="945"/>
                  </a:lnTo>
                  <a:lnTo>
                    <a:pt x="308" y="943"/>
                  </a:lnTo>
                  <a:lnTo>
                    <a:pt x="300" y="943"/>
                  </a:lnTo>
                  <a:lnTo>
                    <a:pt x="293" y="939"/>
                  </a:lnTo>
                  <a:lnTo>
                    <a:pt x="285" y="935"/>
                  </a:lnTo>
                  <a:lnTo>
                    <a:pt x="275" y="931"/>
                  </a:lnTo>
                  <a:lnTo>
                    <a:pt x="270" y="929"/>
                  </a:lnTo>
                  <a:lnTo>
                    <a:pt x="262" y="928"/>
                  </a:lnTo>
                  <a:lnTo>
                    <a:pt x="255" y="924"/>
                  </a:lnTo>
                  <a:lnTo>
                    <a:pt x="247" y="920"/>
                  </a:lnTo>
                  <a:lnTo>
                    <a:pt x="239" y="916"/>
                  </a:lnTo>
                  <a:lnTo>
                    <a:pt x="232" y="912"/>
                  </a:lnTo>
                  <a:lnTo>
                    <a:pt x="226" y="909"/>
                  </a:lnTo>
                  <a:lnTo>
                    <a:pt x="218" y="907"/>
                  </a:lnTo>
                  <a:lnTo>
                    <a:pt x="213" y="903"/>
                  </a:lnTo>
                  <a:lnTo>
                    <a:pt x="207" y="899"/>
                  </a:lnTo>
                  <a:lnTo>
                    <a:pt x="199" y="895"/>
                  </a:lnTo>
                  <a:lnTo>
                    <a:pt x="194" y="891"/>
                  </a:lnTo>
                  <a:lnTo>
                    <a:pt x="188" y="888"/>
                  </a:lnTo>
                  <a:lnTo>
                    <a:pt x="180" y="884"/>
                  </a:lnTo>
                  <a:lnTo>
                    <a:pt x="175" y="878"/>
                  </a:lnTo>
                  <a:lnTo>
                    <a:pt x="167" y="874"/>
                  </a:lnTo>
                  <a:lnTo>
                    <a:pt x="163" y="871"/>
                  </a:lnTo>
                  <a:lnTo>
                    <a:pt x="150" y="861"/>
                  </a:lnTo>
                  <a:lnTo>
                    <a:pt x="141" y="853"/>
                  </a:lnTo>
                  <a:lnTo>
                    <a:pt x="129" y="844"/>
                  </a:lnTo>
                  <a:lnTo>
                    <a:pt x="120" y="834"/>
                  </a:lnTo>
                  <a:lnTo>
                    <a:pt x="110" y="827"/>
                  </a:lnTo>
                  <a:lnTo>
                    <a:pt x="101" y="817"/>
                  </a:lnTo>
                  <a:lnTo>
                    <a:pt x="91" y="808"/>
                  </a:lnTo>
                  <a:lnTo>
                    <a:pt x="83" y="798"/>
                  </a:lnTo>
                  <a:lnTo>
                    <a:pt x="76" y="789"/>
                  </a:lnTo>
                  <a:lnTo>
                    <a:pt x="68" y="777"/>
                  </a:lnTo>
                  <a:lnTo>
                    <a:pt x="61" y="768"/>
                  </a:lnTo>
                  <a:lnTo>
                    <a:pt x="55" y="758"/>
                  </a:lnTo>
                  <a:lnTo>
                    <a:pt x="49" y="749"/>
                  </a:lnTo>
                  <a:lnTo>
                    <a:pt x="45" y="739"/>
                  </a:lnTo>
                  <a:lnTo>
                    <a:pt x="40" y="730"/>
                  </a:lnTo>
                  <a:lnTo>
                    <a:pt x="36" y="722"/>
                  </a:lnTo>
                  <a:lnTo>
                    <a:pt x="32" y="713"/>
                  </a:lnTo>
                  <a:lnTo>
                    <a:pt x="30" y="705"/>
                  </a:lnTo>
                  <a:lnTo>
                    <a:pt x="26" y="696"/>
                  </a:lnTo>
                  <a:lnTo>
                    <a:pt x="25" y="688"/>
                  </a:lnTo>
                  <a:lnTo>
                    <a:pt x="25" y="680"/>
                  </a:lnTo>
                  <a:lnTo>
                    <a:pt x="25" y="673"/>
                  </a:lnTo>
                  <a:lnTo>
                    <a:pt x="23" y="665"/>
                  </a:lnTo>
                  <a:lnTo>
                    <a:pt x="23" y="656"/>
                  </a:lnTo>
                  <a:lnTo>
                    <a:pt x="21" y="644"/>
                  </a:lnTo>
                  <a:lnTo>
                    <a:pt x="19" y="633"/>
                  </a:lnTo>
                  <a:lnTo>
                    <a:pt x="17" y="625"/>
                  </a:lnTo>
                  <a:lnTo>
                    <a:pt x="17" y="620"/>
                  </a:lnTo>
                  <a:lnTo>
                    <a:pt x="15" y="612"/>
                  </a:lnTo>
                  <a:lnTo>
                    <a:pt x="15" y="606"/>
                  </a:lnTo>
                  <a:lnTo>
                    <a:pt x="15" y="599"/>
                  </a:lnTo>
                  <a:lnTo>
                    <a:pt x="13" y="591"/>
                  </a:lnTo>
                  <a:lnTo>
                    <a:pt x="11" y="584"/>
                  </a:lnTo>
                  <a:lnTo>
                    <a:pt x="11" y="576"/>
                  </a:lnTo>
                  <a:lnTo>
                    <a:pt x="9" y="568"/>
                  </a:lnTo>
                  <a:lnTo>
                    <a:pt x="9" y="559"/>
                  </a:lnTo>
                  <a:lnTo>
                    <a:pt x="7" y="549"/>
                  </a:lnTo>
                  <a:lnTo>
                    <a:pt x="7" y="542"/>
                  </a:lnTo>
                  <a:lnTo>
                    <a:pt x="6" y="532"/>
                  </a:lnTo>
                  <a:lnTo>
                    <a:pt x="4" y="525"/>
                  </a:lnTo>
                  <a:lnTo>
                    <a:pt x="4" y="515"/>
                  </a:lnTo>
                  <a:lnTo>
                    <a:pt x="4" y="508"/>
                  </a:lnTo>
                  <a:lnTo>
                    <a:pt x="2" y="496"/>
                  </a:lnTo>
                  <a:lnTo>
                    <a:pt x="2" y="487"/>
                  </a:lnTo>
                  <a:lnTo>
                    <a:pt x="0" y="477"/>
                  </a:lnTo>
                  <a:lnTo>
                    <a:pt x="0" y="468"/>
                  </a:lnTo>
                  <a:lnTo>
                    <a:pt x="0" y="458"/>
                  </a:lnTo>
                  <a:lnTo>
                    <a:pt x="0" y="449"/>
                  </a:lnTo>
                  <a:lnTo>
                    <a:pt x="0" y="439"/>
                  </a:lnTo>
                  <a:lnTo>
                    <a:pt x="0" y="430"/>
                  </a:lnTo>
                  <a:lnTo>
                    <a:pt x="0" y="420"/>
                  </a:lnTo>
                  <a:lnTo>
                    <a:pt x="0" y="409"/>
                  </a:lnTo>
                  <a:lnTo>
                    <a:pt x="0" y="399"/>
                  </a:lnTo>
                  <a:lnTo>
                    <a:pt x="0" y="388"/>
                  </a:lnTo>
                  <a:lnTo>
                    <a:pt x="0" y="378"/>
                  </a:lnTo>
                  <a:lnTo>
                    <a:pt x="0" y="367"/>
                  </a:lnTo>
                  <a:lnTo>
                    <a:pt x="2" y="357"/>
                  </a:lnTo>
                  <a:lnTo>
                    <a:pt x="2" y="348"/>
                  </a:lnTo>
                  <a:lnTo>
                    <a:pt x="2" y="337"/>
                  </a:lnTo>
                  <a:lnTo>
                    <a:pt x="4" y="327"/>
                  </a:lnTo>
                  <a:lnTo>
                    <a:pt x="4" y="316"/>
                  </a:lnTo>
                  <a:lnTo>
                    <a:pt x="7" y="306"/>
                  </a:lnTo>
                  <a:lnTo>
                    <a:pt x="7" y="297"/>
                  </a:lnTo>
                  <a:lnTo>
                    <a:pt x="9" y="287"/>
                  </a:lnTo>
                  <a:lnTo>
                    <a:pt x="13" y="276"/>
                  </a:lnTo>
                  <a:lnTo>
                    <a:pt x="17" y="266"/>
                  </a:lnTo>
                  <a:lnTo>
                    <a:pt x="19" y="257"/>
                  </a:lnTo>
                  <a:lnTo>
                    <a:pt x="21" y="247"/>
                  </a:lnTo>
                  <a:lnTo>
                    <a:pt x="25" y="238"/>
                  </a:lnTo>
                  <a:lnTo>
                    <a:pt x="28" y="228"/>
                  </a:lnTo>
                  <a:lnTo>
                    <a:pt x="32" y="217"/>
                  </a:lnTo>
                  <a:lnTo>
                    <a:pt x="34" y="207"/>
                  </a:lnTo>
                  <a:lnTo>
                    <a:pt x="40" y="200"/>
                  </a:lnTo>
                  <a:lnTo>
                    <a:pt x="45" y="192"/>
                  </a:lnTo>
                  <a:lnTo>
                    <a:pt x="49" y="181"/>
                  </a:lnTo>
                  <a:lnTo>
                    <a:pt x="55" y="173"/>
                  </a:lnTo>
                  <a:lnTo>
                    <a:pt x="61" y="164"/>
                  </a:lnTo>
                  <a:lnTo>
                    <a:pt x="66" y="156"/>
                  </a:lnTo>
                  <a:lnTo>
                    <a:pt x="72" y="148"/>
                  </a:lnTo>
                  <a:lnTo>
                    <a:pt x="78" y="141"/>
                  </a:lnTo>
                  <a:lnTo>
                    <a:pt x="85" y="133"/>
                  </a:lnTo>
                  <a:lnTo>
                    <a:pt x="93" y="126"/>
                  </a:lnTo>
                  <a:lnTo>
                    <a:pt x="101" y="118"/>
                  </a:lnTo>
                  <a:lnTo>
                    <a:pt x="106" y="110"/>
                  </a:lnTo>
                  <a:lnTo>
                    <a:pt x="114" y="105"/>
                  </a:lnTo>
                  <a:lnTo>
                    <a:pt x="122" y="97"/>
                  </a:lnTo>
                  <a:lnTo>
                    <a:pt x="127" y="91"/>
                  </a:lnTo>
                  <a:lnTo>
                    <a:pt x="135" y="84"/>
                  </a:lnTo>
                  <a:lnTo>
                    <a:pt x="141" y="78"/>
                  </a:lnTo>
                  <a:lnTo>
                    <a:pt x="148" y="74"/>
                  </a:lnTo>
                  <a:lnTo>
                    <a:pt x="154" y="69"/>
                  </a:lnTo>
                  <a:lnTo>
                    <a:pt x="160" y="63"/>
                  </a:lnTo>
                  <a:lnTo>
                    <a:pt x="167" y="59"/>
                  </a:lnTo>
                  <a:lnTo>
                    <a:pt x="173" y="55"/>
                  </a:lnTo>
                  <a:lnTo>
                    <a:pt x="179" y="50"/>
                  </a:lnTo>
                  <a:lnTo>
                    <a:pt x="186" y="46"/>
                  </a:lnTo>
                  <a:lnTo>
                    <a:pt x="192" y="42"/>
                  </a:lnTo>
                  <a:lnTo>
                    <a:pt x="198" y="40"/>
                  </a:lnTo>
                  <a:lnTo>
                    <a:pt x="209" y="32"/>
                  </a:lnTo>
                  <a:lnTo>
                    <a:pt x="218" y="27"/>
                  </a:lnTo>
                  <a:lnTo>
                    <a:pt x="230" y="19"/>
                  </a:lnTo>
                  <a:lnTo>
                    <a:pt x="239" y="17"/>
                  </a:lnTo>
                  <a:lnTo>
                    <a:pt x="249" y="12"/>
                  </a:lnTo>
                  <a:lnTo>
                    <a:pt x="260" y="10"/>
                  </a:lnTo>
                  <a:lnTo>
                    <a:pt x="268" y="8"/>
                  </a:lnTo>
                  <a:lnTo>
                    <a:pt x="277" y="6"/>
                  </a:lnTo>
                  <a:lnTo>
                    <a:pt x="285" y="2"/>
                  </a:lnTo>
                  <a:lnTo>
                    <a:pt x="293" y="2"/>
                  </a:lnTo>
                  <a:lnTo>
                    <a:pt x="300" y="0"/>
                  </a:lnTo>
                  <a:lnTo>
                    <a:pt x="306" y="0"/>
                  </a:lnTo>
                  <a:lnTo>
                    <a:pt x="312" y="0"/>
                  </a:lnTo>
                  <a:lnTo>
                    <a:pt x="319" y="0"/>
                  </a:lnTo>
                  <a:lnTo>
                    <a:pt x="323" y="0"/>
                  </a:lnTo>
                  <a:lnTo>
                    <a:pt x="329" y="2"/>
                  </a:lnTo>
                  <a:lnTo>
                    <a:pt x="336" y="2"/>
                  </a:lnTo>
                  <a:lnTo>
                    <a:pt x="344" y="4"/>
                  </a:lnTo>
                  <a:lnTo>
                    <a:pt x="346" y="4"/>
                  </a:lnTo>
                  <a:lnTo>
                    <a:pt x="350" y="6"/>
                  </a:lnTo>
                  <a:lnTo>
                    <a:pt x="350" y="6"/>
                  </a:lnTo>
                  <a:close/>
                </a:path>
              </a:pathLst>
            </a:custGeom>
            <a:solidFill>
              <a:srgbClr val="DBC48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10" name="Freeform 486"/>
            <p:cNvSpPr>
              <a:spLocks/>
            </p:cNvSpPr>
            <p:nvPr/>
          </p:nvSpPr>
          <p:spPr bwMode="auto">
            <a:xfrm>
              <a:off x="6710363" y="2436813"/>
              <a:ext cx="347663" cy="398463"/>
            </a:xfrm>
            <a:custGeom>
              <a:avLst/>
              <a:gdLst/>
              <a:ahLst/>
              <a:cxnLst>
                <a:cxn ang="0">
                  <a:pos x="380" y="0"/>
                </a:cxn>
                <a:cxn ang="0">
                  <a:pos x="355" y="6"/>
                </a:cxn>
                <a:cxn ang="0">
                  <a:pos x="326" y="14"/>
                </a:cxn>
                <a:cxn ang="0">
                  <a:pos x="307" y="18"/>
                </a:cxn>
                <a:cxn ang="0">
                  <a:pos x="288" y="23"/>
                </a:cxn>
                <a:cxn ang="0">
                  <a:pos x="268" y="29"/>
                </a:cxn>
                <a:cxn ang="0">
                  <a:pos x="249" y="35"/>
                </a:cxn>
                <a:cxn ang="0">
                  <a:pos x="229" y="40"/>
                </a:cxn>
                <a:cxn ang="0">
                  <a:pos x="209" y="46"/>
                </a:cxn>
                <a:cxn ang="0">
                  <a:pos x="190" y="52"/>
                </a:cxn>
                <a:cxn ang="0">
                  <a:pos x="171" y="57"/>
                </a:cxn>
                <a:cxn ang="0">
                  <a:pos x="152" y="61"/>
                </a:cxn>
                <a:cxn ang="0">
                  <a:pos x="125" y="73"/>
                </a:cxn>
                <a:cxn ang="0">
                  <a:pos x="100" y="80"/>
                </a:cxn>
                <a:cxn ang="0">
                  <a:pos x="83" y="86"/>
                </a:cxn>
                <a:cxn ang="0">
                  <a:pos x="110" y="500"/>
                </a:cxn>
                <a:cxn ang="0">
                  <a:pos x="115" y="485"/>
                </a:cxn>
                <a:cxn ang="0">
                  <a:pos x="131" y="453"/>
                </a:cxn>
                <a:cxn ang="0">
                  <a:pos x="146" y="428"/>
                </a:cxn>
                <a:cxn ang="0">
                  <a:pos x="159" y="407"/>
                </a:cxn>
                <a:cxn ang="0">
                  <a:pos x="176" y="388"/>
                </a:cxn>
                <a:cxn ang="0">
                  <a:pos x="193" y="365"/>
                </a:cxn>
                <a:cxn ang="0">
                  <a:pos x="214" y="346"/>
                </a:cxn>
                <a:cxn ang="0">
                  <a:pos x="237" y="329"/>
                </a:cxn>
                <a:cxn ang="0">
                  <a:pos x="260" y="312"/>
                </a:cxn>
                <a:cxn ang="0">
                  <a:pos x="285" y="295"/>
                </a:cxn>
                <a:cxn ang="0">
                  <a:pos x="311" y="282"/>
                </a:cxn>
                <a:cxn ang="0">
                  <a:pos x="336" y="270"/>
                </a:cxn>
                <a:cxn ang="0">
                  <a:pos x="363" y="261"/>
                </a:cxn>
                <a:cxn ang="0">
                  <a:pos x="383" y="251"/>
                </a:cxn>
                <a:cxn ang="0">
                  <a:pos x="402" y="244"/>
                </a:cxn>
                <a:cxn ang="0">
                  <a:pos x="423" y="238"/>
                </a:cxn>
                <a:cxn ang="0">
                  <a:pos x="437" y="236"/>
                </a:cxn>
                <a:cxn ang="0">
                  <a:pos x="433" y="223"/>
                </a:cxn>
                <a:cxn ang="0">
                  <a:pos x="433" y="208"/>
                </a:cxn>
                <a:cxn ang="0">
                  <a:pos x="427" y="185"/>
                </a:cxn>
                <a:cxn ang="0">
                  <a:pos x="423" y="158"/>
                </a:cxn>
                <a:cxn ang="0">
                  <a:pos x="420" y="130"/>
                </a:cxn>
                <a:cxn ang="0">
                  <a:pos x="414" y="101"/>
                </a:cxn>
                <a:cxn ang="0">
                  <a:pos x="406" y="71"/>
                </a:cxn>
                <a:cxn ang="0">
                  <a:pos x="401" y="42"/>
                </a:cxn>
                <a:cxn ang="0">
                  <a:pos x="397" y="18"/>
                </a:cxn>
                <a:cxn ang="0">
                  <a:pos x="391" y="0"/>
                </a:cxn>
              </a:cxnLst>
              <a:rect l="0" t="0" r="r" b="b"/>
              <a:pathLst>
                <a:path w="437" h="502">
                  <a:moveTo>
                    <a:pt x="391" y="0"/>
                  </a:moveTo>
                  <a:lnTo>
                    <a:pt x="385" y="0"/>
                  </a:lnTo>
                  <a:lnTo>
                    <a:pt x="380" y="0"/>
                  </a:lnTo>
                  <a:lnTo>
                    <a:pt x="372" y="2"/>
                  </a:lnTo>
                  <a:lnTo>
                    <a:pt x="364" y="4"/>
                  </a:lnTo>
                  <a:lnTo>
                    <a:pt x="355" y="6"/>
                  </a:lnTo>
                  <a:lnTo>
                    <a:pt x="347" y="8"/>
                  </a:lnTo>
                  <a:lnTo>
                    <a:pt x="336" y="10"/>
                  </a:lnTo>
                  <a:lnTo>
                    <a:pt x="326" y="14"/>
                  </a:lnTo>
                  <a:lnTo>
                    <a:pt x="319" y="14"/>
                  </a:lnTo>
                  <a:lnTo>
                    <a:pt x="313" y="16"/>
                  </a:lnTo>
                  <a:lnTo>
                    <a:pt x="307" y="18"/>
                  </a:lnTo>
                  <a:lnTo>
                    <a:pt x="302" y="19"/>
                  </a:lnTo>
                  <a:lnTo>
                    <a:pt x="294" y="21"/>
                  </a:lnTo>
                  <a:lnTo>
                    <a:pt x="288" y="23"/>
                  </a:lnTo>
                  <a:lnTo>
                    <a:pt x="281" y="23"/>
                  </a:lnTo>
                  <a:lnTo>
                    <a:pt x="275" y="27"/>
                  </a:lnTo>
                  <a:lnTo>
                    <a:pt x="268" y="29"/>
                  </a:lnTo>
                  <a:lnTo>
                    <a:pt x="262" y="31"/>
                  </a:lnTo>
                  <a:lnTo>
                    <a:pt x="256" y="33"/>
                  </a:lnTo>
                  <a:lnTo>
                    <a:pt x="249" y="35"/>
                  </a:lnTo>
                  <a:lnTo>
                    <a:pt x="243" y="37"/>
                  </a:lnTo>
                  <a:lnTo>
                    <a:pt x="235" y="38"/>
                  </a:lnTo>
                  <a:lnTo>
                    <a:pt x="229" y="40"/>
                  </a:lnTo>
                  <a:lnTo>
                    <a:pt x="222" y="44"/>
                  </a:lnTo>
                  <a:lnTo>
                    <a:pt x="214" y="44"/>
                  </a:lnTo>
                  <a:lnTo>
                    <a:pt x="209" y="46"/>
                  </a:lnTo>
                  <a:lnTo>
                    <a:pt x="201" y="48"/>
                  </a:lnTo>
                  <a:lnTo>
                    <a:pt x="195" y="50"/>
                  </a:lnTo>
                  <a:lnTo>
                    <a:pt x="190" y="52"/>
                  </a:lnTo>
                  <a:lnTo>
                    <a:pt x="182" y="54"/>
                  </a:lnTo>
                  <a:lnTo>
                    <a:pt x="176" y="56"/>
                  </a:lnTo>
                  <a:lnTo>
                    <a:pt x="171" y="57"/>
                  </a:lnTo>
                  <a:lnTo>
                    <a:pt x="163" y="59"/>
                  </a:lnTo>
                  <a:lnTo>
                    <a:pt x="157" y="61"/>
                  </a:lnTo>
                  <a:lnTo>
                    <a:pt x="152" y="61"/>
                  </a:lnTo>
                  <a:lnTo>
                    <a:pt x="146" y="65"/>
                  </a:lnTo>
                  <a:lnTo>
                    <a:pt x="136" y="67"/>
                  </a:lnTo>
                  <a:lnTo>
                    <a:pt x="125" y="73"/>
                  </a:lnTo>
                  <a:lnTo>
                    <a:pt x="115" y="75"/>
                  </a:lnTo>
                  <a:lnTo>
                    <a:pt x="108" y="76"/>
                  </a:lnTo>
                  <a:lnTo>
                    <a:pt x="100" y="80"/>
                  </a:lnTo>
                  <a:lnTo>
                    <a:pt x="95" y="82"/>
                  </a:lnTo>
                  <a:lnTo>
                    <a:pt x="85" y="84"/>
                  </a:lnTo>
                  <a:lnTo>
                    <a:pt x="83" y="86"/>
                  </a:lnTo>
                  <a:lnTo>
                    <a:pt x="0" y="426"/>
                  </a:lnTo>
                  <a:lnTo>
                    <a:pt x="110" y="502"/>
                  </a:lnTo>
                  <a:lnTo>
                    <a:pt x="110" y="500"/>
                  </a:lnTo>
                  <a:lnTo>
                    <a:pt x="110" y="496"/>
                  </a:lnTo>
                  <a:lnTo>
                    <a:pt x="112" y="491"/>
                  </a:lnTo>
                  <a:lnTo>
                    <a:pt x="115" y="485"/>
                  </a:lnTo>
                  <a:lnTo>
                    <a:pt x="119" y="474"/>
                  </a:lnTo>
                  <a:lnTo>
                    <a:pt x="125" y="464"/>
                  </a:lnTo>
                  <a:lnTo>
                    <a:pt x="131" y="453"/>
                  </a:lnTo>
                  <a:lnTo>
                    <a:pt x="138" y="441"/>
                  </a:lnTo>
                  <a:lnTo>
                    <a:pt x="142" y="434"/>
                  </a:lnTo>
                  <a:lnTo>
                    <a:pt x="146" y="428"/>
                  </a:lnTo>
                  <a:lnTo>
                    <a:pt x="150" y="420"/>
                  </a:lnTo>
                  <a:lnTo>
                    <a:pt x="155" y="415"/>
                  </a:lnTo>
                  <a:lnTo>
                    <a:pt x="159" y="407"/>
                  </a:lnTo>
                  <a:lnTo>
                    <a:pt x="165" y="399"/>
                  </a:lnTo>
                  <a:lnTo>
                    <a:pt x="171" y="394"/>
                  </a:lnTo>
                  <a:lnTo>
                    <a:pt x="176" y="388"/>
                  </a:lnTo>
                  <a:lnTo>
                    <a:pt x="182" y="380"/>
                  </a:lnTo>
                  <a:lnTo>
                    <a:pt x="188" y="373"/>
                  </a:lnTo>
                  <a:lnTo>
                    <a:pt x="193" y="365"/>
                  </a:lnTo>
                  <a:lnTo>
                    <a:pt x="201" y="360"/>
                  </a:lnTo>
                  <a:lnTo>
                    <a:pt x="207" y="352"/>
                  </a:lnTo>
                  <a:lnTo>
                    <a:pt x="214" y="346"/>
                  </a:lnTo>
                  <a:lnTo>
                    <a:pt x="222" y="341"/>
                  </a:lnTo>
                  <a:lnTo>
                    <a:pt x="229" y="335"/>
                  </a:lnTo>
                  <a:lnTo>
                    <a:pt x="237" y="329"/>
                  </a:lnTo>
                  <a:lnTo>
                    <a:pt x="245" y="322"/>
                  </a:lnTo>
                  <a:lnTo>
                    <a:pt x="252" y="316"/>
                  </a:lnTo>
                  <a:lnTo>
                    <a:pt x="260" y="312"/>
                  </a:lnTo>
                  <a:lnTo>
                    <a:pt x="268" y="304"/>
                  </a:lnTo>
                  <a:lnTo>
                    <a:pt x="277" y="301"/>
                  </a:lnTo>
                  <a:lnTo>
                    <a:pt x="285" y="295"/>
                  </a:lnTo>
                  <a:lnTo>
                    <a:pt x="294" y="293"/>
                  </a:lnTo>
                  <a:lnTo>
                    <a:pt x="302" y="287"/>
                  </a:lnTo>
                  <a:lnTo>
                    <a:pt x="311" y="282"/>
                  </a:lnTo>
                  <a:lnTo>
                    <a:pt x="319" y="278"/>
                  </a:lnTo>
                  <a:lnTo>
                    <a:pt x="328" y="274"/>
                  </a:lnTo>
                  <a:lnTo>
                    <a:pt x="336" y="270"/>
                  </a:lnTo>
                  <a:lnTo>
                    <a:pt x="345" y="266"/>
                  </a:lnTo>
                  <a:lnTo>
                    <a:pt x="353" y="265"/>
                  </a:lnTo>
                  <a:lnTo>
                    <a:pt x="363" y="261"/>
                  </a:lnTo>
                  <a:lnTo>
                    <a:pt x="368" y="257"/>
                  </a:lnTo>
                  <a:lnTo>
                    <a:pt x="376" y="253"/>
                  </a:lnTo>
                  <a:lnTo>
                    <a:pt x="383" y="251"/>
                  </a:lnTo>
                  <a:lnTo>
                    <a:pt x="391" y="249"/>
                  </a:lnTo>
                  <a:lnTo>
                    <a:pt x="397" y="246"/>
                  </a:lnTo>
                  <a:lnTo>
                    <a:pt x="402" y="244"/>
                  </a:lnTo>
                  <a:lnTo>
                    <a:pt x="408" y="242"/>
                  </a:lnTo>
                  <a:lnTo>
                    <a:pt x="414" y="242"/>
                  </a:lnTo>
                  <a:lnTo>
                    <a:pt x="423" y="238"/>
                  </a:lnTo>
                  <a:lnTo>
                    <a:pt x="429" y="236"/>
                  </a:lnTo>
                  <a:lnTo>
                    <a:pt x="435" y="236"/>
                  </a:lnTo>
                  <a:lnTo>
                    <a:pt x="437" y="236"/>
                  </a:lnTo>
                  <a:lnTo>
                    <a:pt x="435" y="234"/>
                  </a:lnTo>
                  <a:lnTo>
                    <a:pt x="435" y="228"/>
                  </a:lnTo>
                  <a:lnTo>
                    <a:pt x="433" y="223"/>
                  </a:lnTo>
                  <a:lnTo>
                    <a:pt x="433" y="219"/>
                  </a:lnTo>
                  <a:lnTo>
                    <a:pt x="433" y="213"/>
                  </a:lnTo>
                  <a:lnTo>
                    <a:pt x="433" y="208"/>
                  </a:lnTo>
                  <a:lnTo>
                    <a:pt x="429" y="200"/>
                  </a:lnTo>
                  <a:lnTo>
                    <a:pt x="429" y="192"/>
                  </a:lnTo>
                  <a:lnTo>
                    <a:pt x="427" y="185"/>
                  </a:lnTo>
                  <a:lnTo>
                    <a:pt x="427" y="177"/>
                  </a:lnTo>
                  <a:lnTo>
                    <a:pt x="423" y="168"/>
                  </a:lnTo>
                  <a:lnTo>
                    <a:pt x="423" y="158"/>
                  </a:lnTo>
                  <a:lnTo>
                    <a:pt x="421" y="149"/>
                  </a:lnTo>
                  <a:lnTo>
                    <a:pt x="421" y="141"/>
                  </a:lnTo>
                  <a:lnTo>
                    <a:pt x="420" y="130"/>
                  </a:lnTo>
                  <a:lnTo>
                    <a:pt x="416" y="120"/>
                  </a:lnTo>
                  <a:lnTo>
                    <a:pt x="414" y="111"/>
                  </a:lnTo>
                  <a:lnTo>
                    <a:pt x="414" y="101"/>
                  </a:lnTo>
                  <a:lnTo>
                    <a:pt x="412" y="90"/>
                  </a:lnTo>
                  <a:lnTo>
                    <a:pt x="408" y="80"/>
                  </a:lnTo>
                  <a:lnTo>
                    <a:pt x="406" y="71"/>
                  </a:lnTo>
                  <a:lnTo>
                    <a:pt x="406" y="61"/>
                  </a:lnTo>
                  <a:lnTo>
                    <a:pt x="404" y="52"/>
                  </a:lnTo>
                  <a:lnTo>
                    <a:pt x="401" y="42"/>
                  </a:lnTo>
                  <a:lnTo>
                    <a:pt x="399" y="33"/>
                  </a:lnTo>
                  <a:lnTo>
                    <a:pt x="399" y="27"/>
                  </a:lnTo>
                  <a:lnTo>
                    <a:pt x="397" y="18"/>
                  </a:lnTo>
                  <a:lnTo>
                    <a:pt x="393" y="12"/>
                  </a:lnTo>
                  <a:lnTo>
                    <a:pt x="391" y="6"/>
                  </a:lnTo>
                  <a:lnTo>
                    <a:pt x="391" y="0"/>
                  </a:lnTo>
                  <a:lnTo>
                    <a:pt x="391" y="0"/>
                  </a:lnTo>
                  <a:close/>
                </a:path>
              </a:pathLst>
            </a:custGeom>
            <a:solidFill>
              <a:srgbClr val="E6DEC4"/>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11" name="Freeform 487"/>
            <p:cNvSpPr>
              <a:spLocks/>
            </p:cNvSpPr>
            <p:nvPr/>
          </p:nvSpPr>
          <p:spPr bwMode="auto">
            <a:xfrm>
              <a:off x="6775450" y="2620963"/>
              <a:ext cx="300038" cy="255588"/>
            </a:xfrm>
            <a:custGeom>
              <a:avLst/>
              <a:gdLst/>
              <a:ahLst/>
              <a:cxnLst>
                <a:cxn ang="0">
                  <a:pos x="358" y="10"/>
                </a:cxn>
                <a:cxn ang="0">
                  <a:pos x="361" y="27"/>
                </a:cxn>
                <a:cxn ang="0">
                  <a:pos x="363" y="53"/>
                </a:cxn>
                <a:cxn ang="0">
                  <a:pos x="367" y="84"/>
                </a:cxn>
                <a:cxn ang="0">
                  <a:pos x="371" y="107"/>
                </a:cxn>
                <a:cxn ang="0">
                  <a:pos x="373" y="126"/>
                </a:cxn>
                <a:cxn ang="0">
                  <a:pos x="375" y="145"/>
                </a:cxn>
                <a:cxn ang="0">
                  <a:pos x="375" y="164"/>
                </a:cxn>
                <a:cxn ang="0">
                  <a:pos x="375" y="183"/>
                </a:cxn>
                <a:cxn ang="0">
                  <a:pos x="377" y="202"/>
                </a:cxn>
                <a:cxn ang="0">
                  <a:pos x="378" y="223"/>
                </a:cxn>
                <a:cxn ang="0">
                  <a:pos x="378" y="255"/>
                </a:cxn>
                <a:cxn ang="0">
                  <a:pos x="377" y="289"/>
                </a:cxn>
                <a:cxn ang="0">
                  <a:pos x="371" y="310"/>
                </a:cxn>
                <a:cxn ang="0">
                  <a:pos x="350" y="316"/>
                </a:cxn>
                <a:cxn ang="0">
                  <a:pos x="320" y="320"/>
                </a:cxn>
                <a:cxn ang="0">
                  <a:pos x="295" y="321"/>
                </a:cxn>
                <a:cxn ang="0">
                  <a:pos x="274" y="321"/>
                </a:cxn>
                <a:cxn ang="0">
                  <a:pos x="253" y="323"/>
                </a:cxn>
                <a:cxn ang="0">
                  <a:pos x="230" y="321"/>
                </a:cxn>
                <a:cxn ang="0">
                  <a:pos x="209" y="321"/>
                </a:cxn>
                <a:cxn ang="0">
                  <a:pos x="187" y="320"/>
                </a:cxn>
                <a:cxn ang="0">
                  <a:pos x="164" y="314"/>
                </a:cxn>
                <a:cxn ang="0">
                  <a:pos x="139" y="308"/>
                </a:cxn>
                <a:cxn ang="0">
                  <a:pos x="114" y="299"/>
                </a:cxn>
                <a:cxn ang="0">
                  <a:pos x="90" y="291"/>
                </a:cxn>
                <a:cxn ang="0">
                  <a:pos x="67" y="283"/>
                </a:cxn>
                <a:cxn ang="0">
                  <a:pos x="46" y="274"/>
                </a:cxn>
                <a:cxn ang="0">
                  <a:pos x="19" y="261"/>
                </a:cxn>
                <a:cxn ang="0">
                  <a:pos x="0" y="251"/>
                </a:cxn>
                <a:cxn ang="0">
                  <a:pos x="6" y="240"/>
                </a:cxn>
                <a:cxn ang="0">
                  <a:pos x="29" y="217"/>
                </a:cxn>
                <a:cxn ang="0">
                  <a:pos x="46" y="202"/>
                </a:cxn>
                <a:cxn ang="0">
                  <a:pos x="65" y="183"/>
                </a:cxn>
                <a:cxn ang="0">
                  <a:pos x="86" y="164"/>
                </a:cxn>
                <a:cxn ang="0">
                  <a:pos x="109" y="143"/>
                </a:cxn>
                <a:cxn ang="0">
                  <a:pos x="131" y="122"/>
                </a:cxn>
                <a:cxn ang="0">
                  <a:pos x="160" y="101"/>
                </a:cxn>
                <a:cxn ang="0">
                  <a:pos x="185" y="80"/>
                </a:cxn>
                <a:cxn ang="0">
                  <a:pos x="213" y="63"/>
                </a:cxn>
                <a:cxn ang="0">
                  <a:pos x="236" y="48"/>
                </a:cxn>
                <a:cxn ang="0">
                  <a:pos x="261" y="34"/>
                </a:cxn>
                <a:cxn ang="0">
                  <a:pos x="282" y="25"/>
                </a:cxn>
                <a:cxn ang="0">
                  <a:pos x="304" y="17"/>
                </a:cxn>
                <a:cxn ang="0">
                  <a:pos x="335" y="6"/>
                </a:cxn>
                <a:cxn ang="0">
                  <a:pos x="354" y="0"/>
                </a:cxn>
                <a:cxn ang="0">
                  <a:pos x="358" y="0"/>
                </a:cxn>
              </a:cxnLst>
              <a:rect l="0" t="0" r="r" b="b"/>
              <a:pathLst>
                <a:path w="378" h="323">
                  <a:moveTo>
                    <a:pt x="358" y="0"/>
                  </a:moveTo>
                  <a:lnTo>
                    <a:pt x="358" y="2"/>
                  </a:lnTo>
                  <a:lnTo>
                    <a:pt x="358" y="10"/>
                  </a:lnTo>
                  <a:lnTo>
                    <a:pt x="358" y="14"/>
                  </a:lnTo>
                  <a:lnTo>
                    <a:pt x="359" y="19"/>
                  </a:lnTo>
                  <a:lnTo>
                    <a:pt x="361" y="27"/>
                  </a:lnTo>
                  <a:lnTo>
                    <a:pt x="363" y="34"/>
                  </a:lnTo>
                  <a:lnTo>
                    <a:pt x="363" y="42"/>
                  </a:lnTo>
                  <a:lnTo>
                    <a:pt x="363" y="53"/>
                  </a:lnTo>
                  <a:lnTo>
                    <a:pt x="365" y="63"/>
                  </a:lnTo>
                  <a:lnTo>
                    <a:pt x="367" y="72"/>
                  </a:lnTo>
                  <a:lnTo>
                    <a:pt x="367" y="84"/>
                  </a:lnTo>
                  <a:lnTo>
                    <a:pt x="369" y="95"/>
                  </a:lnTo>
                  <a:lnTo>
                    <a:pt x="369" y="101"/>
                  </a:lnTo>
                  <a:lnTo>
                    <a:pt x="371" y="107"/>
                  </a:lnTo>
                  <a:lnTo>
                    <a:pt x="371" y="114"/>
                  </a:lnTo>
                  <a:lnTo>
                    <a:pt x="373" y="120"/>
                  </a:lnTo>
                  <a:lnTo>
                    <a:pt x="373" y="126"/>
                  </a:lnTo>
                  <a:lnTo>
                    <a:pt x="373" y="131"/>
                  </a:lnTo>
                  <a:lnTo>
                    <a:pt x="373" y="137"/>
                  </a:lnTo>
                  <a:lnTo>
                    <a:pt x="375" y="145"/>
                  </a:lnTo>
                  <a:lnTo>
                    <a:pt x="375" y="150"/>
                  </a:lnTo>
                  <a:lnTo>
                    <a:pt x="375" y="158"/>
                  </a:lnTo>
                  <a:lnTo>
                    <a:pt x="375" y="164"/>
                  </a:lnTo>
                  <a:lnTo>
                    <a:pt x="375" y="171"/>
                  </a:lnTo>
                  <a:lnTo>
                    <a:pt x="375" y="175"/>
                  </a:lnTo>
                  <a:lnTo>
                    <a:pt x="375" y="183"/>
                  </a:lnTo>
                  <a:lnTo>
                    <a:pt x="375" y="188"/>
                  </a:lnTo>
                  <a:lnTo>
                    <a:pt x="377" y="196"/>
                  </a:lnTo>
                  <a:lnTo>
                    <a:pt x="377" y="202"/>
                  </a:lnTo>
                  <a:lnTo>
                    <a:pt x="377" y="209"/>
                  </a:lnTo>
                  <a:lnTo>
                    <a:pt x="377" y="215"/>
                  </a:lnTo>
                  <a:lnTo>
                    <a:pt x="378" y="223"/>
                  </a:lnTo>
                  <a:lnTo>
                    <a:pt x="378" y="232"/>
                  </a:lnTo>
                  <a:lnTo>
                    <a:pt x="378" y="245"/>
                  </a:lnTo>
                  <a:lnTo>
                    <a:pt x="378" y="255"/>
                  </a:lnTo>
                  <a:lnTo>
                    <a:pt x="378" y="268"/>
                  </a:lnTo>
                  <a:lnTo>
                    <a:pt x="377" y="278"/>
                  </a:lnTo>
                  <a:lnTo>
                    <a:pt x="377" y="289"/>
                  </a:lnTo>
                  <a:lnTo>
                    <a:pt x="375" y="299"/>
                  </a:lnTo>
                  <a:lnTo>
                    <a:pt x="375" y="308"/>
                  </a:lnTo>
                  <a:lnTo>
                    <a:pt x="371" y="310"/>
                  </a:lnTo>
                  <a:lnTo>
                    <a:pt x="365" y="312"/>
                  </a:lnTo>
                  <a:lnTo>
                    <a:pt x="358" y="314"/>
                  </a:lnTo>
                  <a:lnTo>
                    <a:pt x="350" y="316"/>
                  </a:lnTo>
                  <a:lnTo>
                    <a:pt x="340" y="318"/>
                  </a:lnTo>
                  <a:lnTo>
                    <a:pt x="331" y="320"/>
                  </a:lnTo>
                  <a:lnTo>
                    <a:pt x="320" y="320"/>
                  </a:lnTo>
                  <a:lnTo>
                    <a:pt x="308" y="321"/>
                  </a:lnTo>
                  <a:lnTo>
                    <a:pt x="301" y="321"/>
                  </a:lnTo>
                  <a:lnTo>
                    <a:pt x="295" y="321"/>
                  </a:lnTo>
                  <a:lnTo>
                    <a:pt x="287" y="321"/>
                  </a:lnTo>
                  <a:lnTo>
                    <a:pt x="282" y="321"/>
                  </a:lnTo>
                  <a:lnTo>
                    <a:pt x="274" y="321"/>
                  </a:lnTo>
                  <a:lnTo>
                    <a:pt x="266" y="321"/>
                  </a:lnTo>
                  <a:lnTo>
                    <a:pt x="261" y="321"/>
                  </a:lnTo>
                  <a:lnTo>
                    <a:pt x="253" y="323"/>
                  </a:lnTo>
                  <a:lnTo>
                    <a:pt x="245" y="321"/>
                  </a:lnTo>
                  <a:lnTo>
                    <a:pt x="238" y="321"/>
                  </a:lnTo>
                  <a:lnTo>
                    <a:pt x="230" y="321"/>
                  </a:lnTo>
                  <a:lnTo>
                    <a:pt x="225" y="321"/>
                  </a:lnTo>
                  <a:lnTo>
                    <a:pt x="217" y="321"/>
                  </a:lnTo>
                  <a:lnTo>
                    <a:pt x="209" y="321"/>
                  </a:lnTo>
                  <a:lnTo>
                    <a:pt x="204" y="321"/>
                  </a:lnTo>
                  <a:lnTo>
                    <a:pt x="196" y="321"/>
                  </a:lnTo>
                  <a:lnTo>
                    <a:pt x="187" y="320"/>
                  </a:lnTo>
                  <a:lnTo>
                    <a:pt x="179" y="318"/>
                  </a:lnTo>
                  <a:lnTo>
                    <a:pt x="171" y="316"/>
                  </a:lnTo>
                  <a:lnTo>
                    <a:pt x="164" y="314"/>
                  </a:lnTo>
                  <a:lnTo>
                    <a:pt x="154" y="312"/>
                  </a:lnTo>
                  <a:lnTo>
                    <a:pt x="147" y="310"/>
                  </a:lnTo>
                  <a:lnTo>
                    <a:pt x="139" y="308"/>
                  </a:lnTo>
                  <a:lnTo>
                    <a:pt x="131" y="306"/>
                  </a:lnTo>
                  <a:lnTo>
                    <a:pt x="122" y="302"/>
                  </a:lnTo>
                  <a:lnTo>
                    <a:pt x="114" y="299"/>
                  </a:lnTo>
                  <a:lnTo>
                    <a:pt x="105" y="297"/>
                  </a:lnTo>
                  <a:lnTo>
                    <a:pt x="97" y="293"/>
                  </a:lnTo>
                  <a:lnTo>
                    <a:pt x="90" y="291"/>
                  </a:lnTo>
                  <a:lnTo>
                    <a:pt x="82" y="289"/>
                  </a:lnTo>
                  <a:lnTo>
                    <a:pt x="74" y="285"/>
                  </a:lnTo>
                  <a:lnTo>
                    <a:pt x="67" y="283"/>
                  </a:lnTo>
                  <a:lnTo>
                    <a:pt x="59" y="280"/>
                  </a:lnTo>
                  <a:lnTo>
                    <a:pt x="52" y="276"/>
                  </a:lnTo>
                  <a:lnTo>
                    <a:pt x="46" y="274"/>
                  </a:lnTo>
                  <a:lnTo>
                    <a:pt x="38" y="270"/>
                  </a:lnTo>
                  <a:lnTo>
                    <a:pt x="27" y="264"/>
                  </a:lnTo>
                  <a:lnTo>
                    <a:pt x="19" y="261"/>
                  </a:lnTo>
                  <a:lnTo>
                    <a:pt x="10" y="255"/>
                  </a:lnTo>
                  <a:lnTo>
                    <a:pt x="4" y="253"/>
                  </a:lnTo>
                  <a:lnTo>
                    <a:pt x="0" y="251"/>
                  </a:lnTo>
                  <a:lnTo>
                    <a:pt x="0" y="249"/>
                  </a:lnTo>
                  <a:lnTo>
                    <a:pt x="4" y="245"/>
                  </a:lnTo>
                  <a:lnTo>
                    <a:pt x="6" y="240"/>
                  </a:lnTo>
                  <a:lnTo>
                    <a:pt x="14" y="234"/>
                  </a:lnTo>
                  <a:lnTo>
                    <a:pt x="21" y="226"/>
                  </a:lnTo>
                  <a:lnTo>
                    <a:pt x="29" y="217"/>
                  </a:lnTo>
                  <a:lnTo>
                    <a:pt x="34" y="211"/>
                  </a:lnTo>
                  <a:lnTo>
                    <a:pt x="38" y="207"/>
                  </a:lnTo>
                  <a:lnTo>
                    <a:pt x="46" y="202"/>
                  </a:lnTo>
                  <a:lnTo>
                    <a:pt x="52" y="196"/>
                  </a:lnTo>
                  <a:lnTo>
                    <a:pt x="57" y="188"/>
                  </a:lnTo>
                  <a:lnTo>
                    <a:pt x="65" y="183"/>
                  </a:lnTo>
                  <a:lnTo>
                    <a:pt x="71" y="175"/>
                  </a:lnTo>
                  <a:lnTo>
                    <a:pt x="78" y="169"/>
                  </a:lnTo>
                  <a:lnTo>
                    <a:pt x="86" y="164"/>
                  </a:lnTo>
                  <a:lnTo>
                    <a:pt x="93" y="156"/>
                  </a:lnTo>
                  <a:lnTo>
                    <a:pt x="101" y="150"/>
                  </a:lnTo>
                  <a:lnTo>
                    <a:pt x="109" y="143"/>
                  </a:lnTo>
                  <a:lnTo>
                    <a:pt x="116" y="135"/>
                  </a:lnTo>
                  <a:lnTo>
                    <a:pt x="124" y="128"/>
                  </a:lnTo>
                  <a:lnTo>
                    <a:pt x="131" y="122"/>
                  </a:lnTo>
                  <a:lnTo>
                    <a:pt x="141" y="114"/>
                  </a:lnTo>
                  <a:lnTo>
                    <a:pt x="150" y="107"/>
                  </a:lnTo>
                  <a:lnTo>
                    <a:pt x="160" y="101"/>
                  </a:lnTo>
                  <a:lnTo>
                    <a:pt x="168" y="93"/>
                  </a:lnTo>
                  <a:lnTo>
                    <a:pt x="177" y="88"/>
                  </a:lnTo>
                  <a:lnTo>
                    <a:pt x="185" y="80"/>
                  </a:lnTo>
                  <a:lnTo>
                    <a:pt x="194" y="74"/>
                  </a:lnTo>
                  <a:lnTo>
                    <a:pt x="204" y="69"/>
                  </a:lnTo>
                  <a:lnTo>
                    <a:pt x="213" y="63"/>
                  </a:lnTo>
                  <a:lnTo>
                    <a:pt x="221" y="57"/>
                  </a:lnTo>
                  <a:lnTo>
                    <a:pt x="228" y="53"/>
                  </a:lnTo>
                  <a:lnTo>
                    <a:pt x="236" y="48"/>
                  </a:lnTo>
                  <a:lnTo>
                    <a:pt x="245" y="44"/>
                  </a:lnTo>
                  <a:lnTo>
                    <a:pt x="253" y="40"/>
                  </a:lnTo>
                  <a:lnTo>
                    <a:pt x="261" y="34"/>
                  </a:lnTo>
                  <a:lnTo>
                    <a:pt x="268" y="33"/>
                  </a:lnTo>
                  <a:lnTo>
                    <a:pt x="276" y="29"/>
                  </a:lnTo>
                  <a:lnTo>
                    <a:pt x="282" y="25"/>
                  </a:lnTo>
                  <a:lnTo>
                    <a:pt x="289" y="21"/>
                  </a:lnTo>
                  <a:lnTo>
                    <a:pt x="297" y="19"/>
                  </a:lnTo>
                  <a:lnTo>
                    <a:pt x="304" y="17"/>
                  </a:lnTo>
                  <a:lnTo>
                    <a:pt x="316" y="12"/>
                  </a:lnTo>
                  <a:lnTo>
                    <a:pt x="325" y="10"/>
                  </a:lnTo>
                  <a:lnTo>
                    <a:pt x="335" y="6"/>
                  </a:lnTo>
                  <a:lnTo>
                    <a:pt x="342" y="4"/>
                  </a:lnTo>
                  <a:lnTo>
                    <a:pt x="348" y="2"/>
                  </a:lnTo>
                  <a:lnTo>
                    <a:pt x="354" y="0"/>
                  </a:lnTo>
                  <a:lnTo>
                    <a:pt x="356" y="0"/>
                  </a:lnTo>
                  <a:lnTo>
                    <a:pt x="358" y="0"/>
                  </a:lnTo>
                  <a:lnTo>
                    <a:pt x="358" y="0"/>
                  </a:lnTo>
                  <a:close/>
                </a:path>
              </a:pathLst>
            </a:custGeom>
            <a:solidFill>
              <a:srgbClr val="E2D0A5"/>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12" name="Freeform 488"/>
            <p:cNvSpPr>
              <a:spLocks/>
            </p:cNvSpPr>
            <p:nvPr/>
          </p:nvSpPr>
          <p:spPr bwMode="auto">
            <a:xfrm>
              <a:off x="6586538" y="2252663"/>
              <a:ext cx="347663" cy="523875"/>
            </a:xfrm>
            <a:custGeom>
              <a:avLst/>
              <a:gdLst/>
              <a:ahLst/>
              <a:cxnLst>
                <a:cxn ang="0">
                  <a:pos x="366" y="171"/>
                </a:cxn>
                <a:cxn ang="0">
                  <a:pos x="437" y="651"/>
                </a:cxn>
                <a:cxn ang="0">
                  <a:pos x="161" y="659"/>
                </a:cxn>
                <a:cxn ang="0">
                  <a:pos x="150" y="649"/>
                </a:cxn>
                <a:cxn ang="0">
                  <a:pos x="135" y="634"/>
                </a:cxn>
                <a:cxn ang="0">
                  <a:pos x="123" y="623"/>
                </a:cxn>
                <a:cxn ang="0">
                  <a:pos x="110" y="608"/>
                </a:cxn>
                <a:cxn ang="0">
                  <a:pos x="97" y="591"/>
                </a:cxn>
                <a:cxn ang="0">
                  <a:pos x="81" y="572"/>
                </a:cxn>
                <a:cxn ang="0">
                  <a:pos x="66" y="549"/>
                </a:cxn>
                <a:cxn ang="0">
                  <a:pos x="57" y="532"/>
                </a:cxn>
                <a:cxn ang="0">
                  <a:pos x="51" y="518"/>
                </a:cxn>
                <a:cxn ang="0">
                  <a:pos x="43" y="505"/>
                </a:cxn>
                <a:cxn ang="0">
                  <a:pos x="38" y="492"/>
                </a:cxn>
                <a:cxn ang="0">
                  <a:pos x="32" y="477"/>
                </a:cxn>
                <a:cxn ang="0">
                  <a:pos x="26" y="461"/>
                </a:cxn>
                <a:cxn ang="0">
                  <a:pos x="21" y="446"/>
                </a:cxn>
                <a:cxn ang="0">
                  <a:pos x="15" y="431"/>
                </a:cxn>
                <a:cxn ang="0">
                  <a:pos x="11" y="414"/>
                </a:cxn>
                <a:cxn ang="0">
                  <a:pos x="7" y="395"/>
                </a:cxn>
                <a:cxn ang="0">
                  <a:pos x="5" y="378"/>
                </a:cxn>
                <a:cxn ang="0">
                  <a:pos x="3" y="361"/>
                </a:cxn>
                <a:cxn ang="0">
                  <a:pos x="2" y="342"/>
                </a:cxn>
                <a:cxn ang="0">
                  <a:pos x="0" y="323"/>
                </a:cxn>
                <a:cxn ang="0">
                  <a:pos x="0" y="304"/>
                </a:cxn>
                <a:cxn ang="0">
                  <a:pos x="0" y="285"/>
                </a:cxn>
                <a:cxn ang="0">
                  <a:pos x="0" y="268"/>
                </a:cxn>
                <a:cxn ang="0">
                  <a:pos x="2" y="249"/>
                </a:cxn>
                <a:cxn ang="0">
                  <a:pos x="3" y="231"/>
                </a:cxn>
                <a:cxn ang="0">
                  <a:pos x="5" y="216"/>
                </a:cxn>
                <a:cxn ang="0">
                  <a:pos x="7" y="201"/>
                </a:cxn>
                <a:cxn ang="0">
                  <a:pos x="9" y="184"/>
                </a:cxn>
                <a:cxn ang="0">
                  <a:pos x="13" y="171"/>
                </a:cxn>
                <a:cxn ang="0">
                  <a:pos x="15" y="155"/>
                </a:cxn>
                <a:cxn ang="0">
                  <a:pos x="19" y="140"/>
                </a:cxn>
                <a:cxn ang="0">
                  <a:pos x="22" y="127"/>
                </a:cxn>
                <a:cxn ang="0">
                  <a:pos x="28" y="108"/>
                </a:cxn>
                <a:cxn ang="0">
                  <a:pos x="34" y="91"/>
                </a:cxn>
                <a:cxn ang="0">
                  <a:pos x="38" y="79"/>
                </a:cxn>
                <a:cxn ang="0">
                  <a:pos x="43" y="64"/>
                </a:cxn>
                <a:cxn ang="0">
                  <a:pos x="51" y="45"/>
                </a:cxn>
                <a:cxn ang="0">
                  <a:pos x="59" y="32"/>
                </a:cxn>
                <a:cxn ang="0">
                  <a:pos x="64" y="19"/>
                </a:cxn>
                <a:cxn ang="0">
                  <a:pos x="70" y="9"/>
                </a:cxn>
                <a:cxn ang="0">
                  <a:pos x="76" y="1"/>
                </a:cxn>
                <a:cxn ang="0">
                  <a:pos x="78" y="0"/>
                </a:cxn>
              </a:cxnLst>
              <a:rect l="0" t="0" r="r" b="b"/>
              <a:pathLst>
                <a:path w="437" h="661">
                  <a:moveTo>
                    <a:pt x="78" y="0"/>
                  </a:moveTo>
                  <a:lnTo>
                    <a:pt x="366" y="171"/>
                  </a:lnTo>
                  <a:lnTo>
                    <a:pt x="334" y="535"/>
                  </a:lnTo>
                  <a:lnTo>
                    <a:pt x="437" y="651"/>
                  </a:lnTo>
                  <a:lnTo>
                    <a:pt x="163" y="661"/>
                  </a:lnTo>
                  <a:lnTo>
                    <a:pt x="161" y="659"/>
                  </a:lnTo>
                  <a:lnTo>
                    <a:pt x="157" y="655"/>
                  </a:lnTo>
                  <a:lnTo>
                    <a:pt x="150" y="649"/>
                  </a:lnTo>
                  <a:lnTo>
                    <a:pt x="140" y="642"/>
                  </a:lnTo>
                  <a:lnTo>
                    <a:pt x="135" y="634"/>
                  </a:lnTo>
                  <a:lnTo>
                    <a:pt x="129" y="629"/>
                  </a:lnTo>
                  <a:lnTo>
                    <a:pt x="123" y="623"/>
                  </a:lnTo>
                  <a:lnTo>
                    <a:pt x="117" y="615"/>
                  </a:lnTo>
                  <a:lnTo>
                    <a:pt x="110" y="608"/>
                  </a:lnTo>
                  <a:lnTo>
                    <a:pt x="102" y="600"/>
                  </a:lnTo>
                  <a:lnTo>
                    <a:pt x="97" y="591"/>
                  </a:lnTo>
                  <a:lnTo>
                    <a:pt x="89" y="583"/>
                  </a:lnTo>
                  <a:lnTo>
                    <a:pt x="81" y="572"/>
                  </a:lnTo>
                  <a:lnTo>
                    <a:pt x="74" y="560"/>
                  </a:lnTo>
                  <a:lnTo>
                    <a:pt x="66" y="549"/>
                  </a:lnTo>
                  <a:lnTo>
                    <a:pt x="60" y="539"/>
                  </a:lnTo>
                  <a:lnTo>
                    <a:pt x="57" y="532"/>
                  </a:lnTo>
                  <a:lnTo>
                    <a:pt x="53" y="526"/>
                  </a:lnTo>
                  <a:lnTo>
                    <a:pt x="51" y="518"/>
                  </a:lnTo>
                  <a:lnTo>
                    <a:pt x="47" y="513"/>
                  </a:lnTo>
                  <a:lnTo>
                    <a:pt x="43" y="505"/>
                  </a:lnTo>
                  <a:lnTo>
                    <a:pt x="41" y="497"/>
                  </a:lnTo>
                  <a:lnTo>
                    <a:pt x="38" y="492"/>
                  </a:lnTo>
                  <a:lnTo>
                    <a:pt x="36" y="484"/>
                  </a:lnTo>
                  <a:lnTo>
                    <a:pt x="32" y="477"/>
                  </a:lnTo>
                  <a:lnTo>
                    <a:pt x="28" y="469"/>
                  </a:lnTo>
                  <a:lnTo>
                    <a:pt x="26" y="461"/>
                  </a:lnTo>
                  <a:lnTo>
                    <a:pt x="22" y="454"/>
                  </a:lnTo>
                  <a:lnTo>
                    <a:pt x="21" y="446"/>
                  </a:lnTo>
                  <a:lnTo>
                    <a:pt x="19" y="439"/>
                  </a:lnTo>
                  <a:lnTo>
                    <a:pt x="15" y="431"/>
                  </a:lnTo>
                  <a:lnTo>
                    <a:pt x="15" y="423"/>
                  </a:lnTo>
                  <a:lnTo>
                    <a:pt x="11" y="414"/>
                  </a:lnTo>
                  <a:lnTo>
                    <a:pt x="11" y="406"/>
                  </a:lnTo>
                  <a:lnTo>
                    <a:pt x="7" y="395"/>
                  </a:lnTo>
                  <a:lnTo>
                    <a:pt x="7" y="387"/>
                  </a:lnTo>
                  <a:lnTo>
                    <a:pt x="5" y="378"/>
                  </a:lnTo>
                  <a:lnTo>
                    <a:pt x="5" y="370"/>
                  </a:lnTo>
                  <a:lnTo>
                    <a:pt x="3" y="361"/>
                  </a:lnTo>
                  <a:lnTo>
                    <a:pt x="3" y="351"/>
                  </a:lnTo>
                  <a:lnTo>
                    <a:pt x="2" y="342"/>
                  </a:lnTo>
                  <a:lnTo>
                    <a:pt x="0" y="332"/>
                  </a:lnTo>
                  <a:lnTo>
                    <a:pt x="0" y="323"/>
                  </a:lnTo>
                  <a:lnTo>
                    <a:pt x="0" y="313"/>
                  </a:lnTo>
                  <a:lnTo>
                    <a:pt x="0" y="304"/>
                  </a:lnTo>
                  <a:lnTo>
                    <a:pt x="0" y="294"/>
                  </a:lnTo>
                  <a:lnTo>
                    <a:pt x="0" y="285"/>
                  </a:lnTo>
                  <a:lnTo>
                    <a:pt x="0" y="277"/>
                  </a:lnTo>
                  <a:lnTo>
                    <a:pt x="0" y="268"/>
                  </a:lnTo>
                  <a:lnTo>
                    <a:pt x="0" y="258"/>
                  </a:lnTo>
                  <a:lnTo>
                    <a:pt x="2" y="249"/>
                  </a:lnTo>
                  <a:lnTo>
                    <a:pt x="3" y="241"/>
                  </a:lnTo>
                  <a:lnTo>
                    <a:pt x="3" y="231"/>
                  </a:lnTo>
                  <a:lnTo>
                    <a:pt x="3" y="224"/>
                  </a:lnTo>
                  <a:lnTo>
                    <a:pt x="5" y="216"/>
                  </a:lnTo>
                  <a:lnTo>
                    <a:pt x="7" y="209"/>
                  </a:lnTo>
                  <a:lnTo>
                    <a:pt x="7" y="201"/>
                  </a:lnTo>
                  <a:lnTo>
                    <a:pt x="7" y="193"/>
                  </a:lnTo>
                  <a:lnTo>
                    <a:pt x="9" y="184"/>
                  </a:lnTo>
                  <a:lnTo>
                    <a:pt x="11" y="178"/>
                  </a:lnTo>
                  <a:lnTo>
                    <a:pt x="13" y="171"/>
                  </a:lnTo>
                  <a:lnTo>
                    <a:pt x="15" y="163"/>
                  </a:lnTo>
                  <a:lnTo>
                    <a:pt x="15" y="155"/>
                  </a:lnTo>
                  <a:lnTo>
                    <a:pt x="19" y="148"/>
                  </a:lnTo>
                  <a:lnTo>
                    <a:pt x="19" y="140"/>
                  </a:lnTo>
                  <a:lnTo>
                    <a:pt x="21" y="135"/>
                  </a:lnTo>
                  <a:lnTo>
                    <a:pt x="22" y="127"/>
                  </a:lnTo>
                  <a:lnTo>
                    <a:pt x="24" y="121"/>
                  </a:lnTo>
                  <a:lnTo>
                    <a:pt x="28" y="108"/>
                  </a:lnTo>
                  <a:lnTo>
                    <a:pt x="34" y="98"/>
                  </a:lnTo>
                  <a:lnTo>
                    <a:pt x="34" y="91"/>
                  </a:lnTo>
                  <a:lnTo>
                    <a:pt x="36" y="85"/>
                  </a:lnTo>
                  <a:lnTo>
                    <a:pt x="38" y="79"/>
                  </a:lnTo>
                  <a:lnTo>
                    <a:pt x="40" y="76"/>
                  </a:lnTo>
                  <a:lnTo>
                    <a:pt x="43" y="64"/>
                  </a:lnTo>
                  <a:lnTo>
                    <a:pt x="47" y="55"/>
                  </a:lnTo>
                  <a:lnTo>
                    <a:pt x="51" y="45"/>
                  </a:lnTo>
                  <a:lnTo>
                    <a:pt x="55" y="38"/>
                  </a:lnTo>
                  <a:lnTo>
                    <a:pt x="59" y="32"/>
                  </a:lnTo>
                  <a:lnTo>
                    <a:pt x="62" y="24"/>
                  </a:lnTo>
                  <a:lnTo>
                    <a:pt x="64" y="19"/>
                  </a:lnTo>
                  <a:lnTo>
                    <a:pt x="68" y="13"/>
                  </a:lnTo>
                  <a:lnTo>
                    <a:pt x="70" y="9"/>
                  </a:lnTo>
                  <a:lnTo>
                    <a:pt x="74" y="5"/>
                  </a:lnTo>
                  <a:lnTo>
                    <a:pt x="76" y="1"/>
                  </a:lnTo>
                  <a:lnTo>
                    <a:pt x="78" y="0"/>
                  </a:lnTo>
                  <a:lnTo>
                    <a:pt x="78" y="0"/>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13" name="Freeform 489"/>
            <p:cNvSpPr>
              <a:spLocks/>
            </p:cNvSpPr>
            <p:nvPr/>
          </p:nvSpPr>
          <p:spPr bwMode="auto">
            <a:xfrm>
              <a:off x="7015163" y="2082800"/>
              <a:ext cx="357188" cy="568325"/>
            </a:xfrm>
            <a:custGeom>
              <a:avLst/>
              <a:gdLst/>
              <a:ahLst/>
              <a:cxnLst>
                <a:cxn ang="0">
                  <a:pos x="0" y="99"/>
                </a:cxn>
                <a:cxn ang="0">
                  <a:pos x="0" y="222"/>
                </a:cxn>
                <a:cxn ang="0">
                  <a:pos x="276" y="593"/>
                </a:cxn>
                <a:cxn ang="0">
                  <a:pos x="379" y="667"/>
                </a:cxn>
                <a:cxn ang="0">
                  <a:pos x="436" y="638"/>
                </a:cxn>
                <a:cxn ang="0">
                  <a:pos x="438" y="629"/>
                </a:cxn>
                <a:cxn ang="0">
                  <a:pos x="440" y="615"/>
                </a:cxn>
                <a:cxn ang="0">
                  <a:pos x="443" y="602"/>
                </a:cxn>
                <a:cxn ang="0">
                  <a:pos x="445" y="583"/>
                </a:cxn>
                <a:cxn ang="0">
                  <a:pos x="447" y="560"/>
                </a:cxn>
                <a:cxn ang="0">
                  <a:pos x="447" y="547"/>
                </a:cxn>
                <a:cxn ang="0">
                  <a:pos x="449" y="534"/>
                </a:cxn>
                <a:cxn ang="0">
                  <a:pos x="451" y="520"/>
                </a:cxn>
                <a:cxn ang="0">
                  <a:pos x="451" y="509"/>
                </a:cxn>
                <a:cxn ang="0">
                  <a:pos x="451" y="492"/>
                </a:cxn>
                <a:cxn ang="0">
                  <a:pos x="451" y="477"/>
                </a:cxn>
                <a:cxn ang="0">
                  <a:pos x="449" y="460"/>
                </a:cxn>
                <a:cxn ang="0">
                  <a:pos x="449" y="444"/>
                </a:cxn>
                <a:cxn ang="0">
                  <a:pos x="447" y="427"/>
                </a:cxn>
                <a:cxn ang="0">
                  <a:pos x="445" y="410"/>
                </a:cxn>
                <a:cxn ang="0">
                  <a:pos x="443" y="393"/>
                </a:cxn>
                <a:cxn ang="0">
                  <a:pos x="440" y="376"/>
                </a:cxn>
                <a:cxn ang="0">
                  <a:pos x="434" y="357"/>
                </a:cxn>
                <a:cxn ang="0">
                  <a:pos x="430" y="338"/>
                </a:cxn>
                <a:cxn ang="0">
                  <a:pos x="424" y="319"/>
                </a:cxn>
                <a:cxn ang="0">
                  <a:pos x="419" y="300"/>
                </a:cxn>
                <a:cxn ang="0">
                  <a:pos x="411" y="281"/>
                </a:cxn>
                <a:cxn ang="0">
                  <a:pos x="405" y="262"/>
                </a:cxn>
                <a:cxn ang="0">
                  <a:pos x="396" y="243"/>
                </a:cxn>
                <a:cxn ang="0">
                  <a:pos x="388" y="224"/>
                </a:cxn>
                <a:cxn ang="0">
                  <a:pos x="377" y="205"/>
                </a:cxn>
                <a:cxn ang="0">
                  <a:pos x="365" y="188"/>
                </a:cxn>
                <a:cxn ang="0">
                  <a:pos x="354" y="171"/>
                </a:cxn>
                <a:cxn ang="0">
                  <a:pos x="343" y="156"/>
                </a:cxn>
                <a:cxn ang="0">
                  <a:pos x="329" y="140"/>
                </a:cxn>
                <a:cxn ang="0">
                  <a:pos x="318" y="127"/>
                </a:cxn>
                <a:cxn ang="0">
                  <a:pos x="305" y="114"/>
                </a:cxn>
                <a:cxn ang="0">
                  <a:pos x="291" y="102"/>
                </a:cxn>
                <a:cxn ang="0">
                  <a:pos x="278" y="91"/>
                </a:cxn>
                <a:cxn ang="0">
                  <a:pos x="265" y="81"/>
                </a:cxn>
                <a:cxn ang="0">
                  <a:pos x="251" y="70"/>
                </a:cxn>
                <a:cxn ang="0">
                  <a:pos x="238" y="62"/>
                </a:cxn>
                <a:cxn ang="0">
                  <a:pos x="223" y="53"/>
                </a:cxn>
                <a:cxn ang="0">
                  <a:pos x="210" y="47"/>
                </a:cxn>
                <a:cxn ang="0">
                  <a:pos x="196" y="40"/>
                </a:cxn>
                <a:cxn ang="0">
                  <a:pos x="185" y="34"/>
                </a:cxn>
                <a:cxn ang="0">
                  <a:pos x="172" y="28"/>
                </a:cxn>
                <a:cxn ang="0">
                  <a:pos x="158" y="24"/>
                </a:cxn>
                <a:cxn ang="0">
                  <a:pos x="135" y="17"/>
                </a:cxn>
                <a:cxn ang="0">
                  <a:pos x="114" y="9"/>
                </a:cxn>
                <a:cxn ang="0">
                  <a:pos x="97" y="5"/>
                </a:cxn>
                <a:cxn ang="0">
                  <a:pos x="80" y="2"/>
                </a:cxn>
                <a:cxn ang="0">
                  <a:pos x="69" y="2"/>
                </a:cxn>
                <a:cxn ang="0">
                  <a:pos x="61" y="0"/>
                </a:cxn>
              </a:cxnLst>
              <a:rect l="0" t="0" r="r" b="b"/>
              <a:pathLst>
                <a:path w="451" h="714">
                  <a:moveTo>
                    <a:pt x="61" y="0"/>
                  </a:moveTo>
                  <a:lnTo>
                    <a:pt x="0" y="99"/>
                  </a:lnTo>
                  <a:lnTo>
                    <a:pt x="134" y="152"/>
                  </a:lnTo>
                  <a:lnTo>
                    <a:pt x="0" y="222"/>
                  </a:lnTo>
                  <a:lnTo>
                    <a:pt x="211" y="638"/>
                  </a:lnTo>
                  <a:lnTo>
                    <a:pt x="276" y="593"/>
                  </a:lnTo>
                  <a:lnTo>
                    <a:pt x="289" y="714"/>
                  </a:lnTo>
                  <a:lnTo>
                    <a:pt x="379" y="667"/>
                  </a:lnTo>
                  <a:lnTo>
                    <a:pt x="392" y="577"/>
                  </a:lnTo>
                  <a:lnTo>
                    <a:pt x="436" y="638"/>
                  </a:lnTo>
                  <a:lnTo>
                    <a:pt x="436" y="634"/>
                  </a:lnTo>
                  <a:lnTo>
                    <a:pt x="438" y="629"/>
                  </a:lnTo>
                  <a:lnTo>
                    <a:pt x="438" y="621"/>
                  </a:lnTo>
                  <a:lnTo>
                    <a:pt x="440" y="615"/>
                  </a:lnTo>
                  <a:lnTo>
                    <a:pt x="440" y="608"/>
                  </a:lnTo>
                  <a:lnTo>
                    <a:pt x="443" y="602"/>
                  </a:lnTo>
                  <a:lnTo>
                    <a:pt x="443" y="593"/>
                  </a:lnTo>
                  <a:lnTo>
                    <a:pt x="445" y="583"/>
                  </a:lnTo>
                  <a:lnTo>
                    <a:pt x="445" y="572"/>
                  </a:lnTo>
                  <a:lnTo>
                    <a:pt x="447" y="560"/>
                  </a:lnTo>
                  <a:lnTo>
                    <a:pt x="447" y="555"/>
                  </a:lnTo>
                  <a:lnTo>
                    <a:pt x="447" y="547"/>
                  </a:lnTo>
                  <a:lnTo>
                    <a:pt x="447" y="541"/>
                  </a:lnTo>
                  <a:lnTo>
                    <a:pt x="449" y="534"/>
                  </a:lnTo>
                  <a:lnTo>
                    <a:pt x="449" y="528"/>
                  </a:lnTo>
                  <a:lnTo>
                    <a:pt x="451" y="520"/>
                  </a:lnTo>
                  <a:lnTo>
                    <a:pt x="451" y="515"/>
                  </a:lnTo>
                  <a:lnTo>
                    <a:pt x="451" y="509"/>
                  </a:lnTo>
                  <a:lnTo>
                    <a:pt x="451" y="500"/>
                  </a:lnTo>
                  <a:lnTo>
                    <a:pt x="451" y="492"/>
                  </a:lnTo>
                  <a:lnTo>
                    <a:pt x="451" y="484"/>
                  </a:lnTo>
                  <a:lnTo>
                    <a:pt x="451" y="477"/>
                  </a:lnTo>
                  <a:lnTo>
                    <a:pt x="449" y="467"/>
                  </a:lnTo>
                  <a:lnTo>
                    <a:pt x="449" y="460"/>
                  </a:lnTo>
                  <a:lnTo>
                    <a:pt x="449" y="452"/>
                  </a:lnTo>
                  <a:lnTo>
                    <a:pt x="449" y="444"/>
                  </a:lnTo>
                  <a:lnTo>
                    <a:pt x="447" y="437"/>
                  </a:lnTo>
                  <a:lnTo>
                    <a:pt x="447" y="427"/>
                  </a:lnTo>
                  <a:lnTo>
                    <a:pt x="445" y="418"/>
                  </a:lnTo>
                  <a:lnTo>
                    <a:pt x="445" y="410"/>
                  </a:lnTo>
                  <a:lnTo>
                    <a:pt x="443" y="401"/>
                  </a:lnTo>
                  <a:lnTo>
                    <a:pt x="443" y="393"/>
                  </a:lnTo>
                  <a:lnTo>
                    <a:pt x="441" y="384"/>
                  </a:lnTo>
                  <a:lnTo>
                    <a:pt x="440" y="376"/>
                  </a:lnTo>
                  <a:lnTo>
                    <a:pt x="438" y="365"/>
                  </a:lnTo>
                  <a:lnTo>
                    <a:pt x="434" y="357"/>
                  </a:lnTo>
                  <a:lnTo>
                    <a:pt x="432" y="348"/>
                  </a:lnTo>
                  <a:lnTo>
                    <a:pt x="430" y="338"/>
                  </a:lnTo>
                  <a:lnTo>
                    <a:pt x="426" y="329"/>
                  </a:lnTo>
                  <a:lnTo>
                    <a:pt x="424" y="319"/>
                  </a:lnTo>
                  <a:lnTo>
                    <a:pt x="422" y="310"/>
                  </a:lnTo>
                  <a:lnTo>
                    <a:pt x="419" y="300"/>
                  </a:lnTo>
                  <a:lnTo>
                    <a:pt x="415" y="291"/>
                  </a:lnTo>
                  <a:lnTo>
                    <a:pt x="411" y="281"/>
                  </a:lnTo>
                  <a:lnTo>
                    <a:pt x="409" y="272"/>
                  </a:lnTo>
                  <a:lnTo>
                    <a:pt x="405" y="262"/>
                  </a:lnTo>
                  <a:lnTo>
                    <a:pt x="401" y="252"/>
                  </a:lnTo>
                  <a:lnTo>
                    <a:pt x="396" y="243"/>
                  </a:lnTo>
                  <a:lnTo>
                    <a:pt x="392" y="233"/>
                  </a:lnTo>
                  <a:lnTo>
                    <a:pt x="388" y="224"/>
                  </a:lnTo>
                  <a:lnTo>
                    <a:pt x="382" y="214"/>
                  </a:lnTo>
                  <a:lnTo>
                    <a:pt x="377" y="205"/>
                  </a:lnTo>
                  <a:lnTo>
                    <a:pt x="371" y="195"/>
                  </a:lnTo>
                  <a:lnTo>
                    <a:pt x="365" y="188"/>
                  </a:lnTo>
                  <a:lnTo>
                    <a:pt x="360" y="178"/>
                  </a:lnTo>
                  <a:lnTo>
                    <a:pt x="354" y="171"/>
                  </a:lnTo>
                  <a:lnTo>
                    <a:pt x="348" y="161"/>
                  </a:lnTo>
                  <a:lnTo>
                    <a:pt x="343" y="156"/>
                  </a:lnTo>
                  <a:lnTo>
                    <a:pt x="337" y="148"/>
                  </a:lnTo>
                  <a:lnTo>
                    <a:pt x="329" y="140"/>
                  </a:lnTo>
                  <a:lnTo>
                    <a:pt x="324" y="133"/>
                  </a:lnTo>
                  <a:lnTo>
                    <a:pt x="318" y="127"/>
                  </a:lnTo>
                  <a:lnTo>
                    <a:pt x="310" y="119"/>
                  </a:lnTo>
                  <a:lnTo>
                    <a:pt x="305" y="114"/>
                  </a:lnTo>
                  <a:lnTo>
                    <a:pt x="297" y="108"/>
                  </a:lnTo>
                  <a:lnTo>
                    <a:pt x="291" y="102"/>
                  </a:lnTo>
                  <a:lnTo>
                    <a:pt x="284" y="97"/>
                  </a:lnTo>
                  <a:lnTo>
                    <a:pt x="278" y="91"/>
                  </a:lnTo>
                  <a:lnTo>
                    <a:pt x="270" y="85"/>
                  </a:lnTo>
                  <a:lnTo>
                    <a:pt x="265" y="81"/>
                  </a:lnTo>
                  <a:lnTo>
                    <a:pt x="257" y="76"/>
                  </a:lnTo>
                  <a:lnTo>
                    <a:pt x="251" y="70"/>
                  </a:lnTo>
                  <a:lnTo>
                    <a:pt x="244" y="64"/>
                  </a:lnTo>
                  <a:lnTo>
                    <a:pt x="238" y="62"/>
                  </a:lnTo>
                  <a:lnTo>
                    <a:pt x="230" y="57"/>
                  </a:lnTo>
                  <a:lnTo>
                    <a:pt x="223" y="53"/>
                  </a:lnTo>
                  <a:lnTo>
                    <a:pt x="217" y="49"/>
                  </a:lnTo>
                  <a:lnTo>
                    <a:pt x="210" y="47"/>
                  </a:lnTo>
                  <a:lnTo>
                    <a:pt x="204" y="43"/>
                  </a:lnTo>
                  <a:lnTo>
                    <a:pt x="196" y="40"/>
                  </a:lnTo>
                  <a:lnTo>
                    <a:pt x="191" y="38"/>
                  </a:lnTo>
                  <a:lnTo>
                    <a:pt x="185" y="34"/>
                  </a:lnTo>
                  <a:lnTo>
                    <a:pt x="179" y="32"/>
                  </a:lnTo>
                  <a:lnTo>
                    <a:pt x="172" y="28"/>
                  </a:lnTo>
                  <a:lnTo>
                    <a:pt x="166" y="26"/>
                  </a:lnTo>
                  <a:lnTo>
                    <a:pt x="158" y="24"/>
                  </a:lnTo>
                  <a:lnTo>
                    <a:pt x="147" y="19"/>
                  </a:lnTo>
                  <a:lnTo>
                    <a:pt x="135" y="17"/>
                  </a:lnTo>
                  <a:lnTo>
                    <a:pt x="124" y="11"/>
                  </a:lnTo>
                  <a:lnTo>
                    <a:pt x="114" y="9"/>
                  </a:lnTo>
                  <a:lnTo>
                    <a:pt x="105" y="5"/>
                  </a:lnTo>
                  <a:lnTo>
                    <a:pt x="97" y="5"/>
                  </a:lnTo>
                  <a:lnTo>
                    <a:pt x="88" y="4"/>
                  </a:lnTo>
                  <a:lnTo>
                    <a:pt x="80" y="2"/>
                  </a:lnTo>
                  <a:lnTo>
                    <a:pt x="75" y="2"/>
                  </a:lnTo>
                  <a:lnTo>
                    <a:pt x="69" y="2"/>
                  </a:lnTo>
                  <a:lnTo>
                    <a:pt x="63" y="0"/>
                  </a:lnTo>
                  <a:lnTo>
                    <a:pt x="61" y="0"/>
                  </a:lnTo>
                  <a:lnTo>
                    <a:pt x="61" y="0"/>
                  </a:lnTo>
                  <a:close/>
                </a:path>
              </a:pathLst>
            </a:custGeom>
            <a:solidFill>
              <a:srgbClr val="00CCCC"/>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14" name="Freeform 490"/>
            <p:cNvSpPr>
              <a:spLocks/>
            </p:cNvSpPr>
            <p:nvPr/>
          </p:nvSpPr>
          <p:spPr bwMode="auto">
            <a:xfrm>
              <a:off x="6427788" y="2281238"/>
              <a:ext cx="376238" cy="500063"/>
            </a:xfrm>
            <a:custGeom>
              <a:avLst/>
              <a:gdLst/>
              <a:ahLst/>
              <a:cxnLst>
                <a:cxn ang="0">
                  <a:pos x="21" y="2"/>
                </a:cxn>
                <a:cxn ang="0">
                  <a:pos x="21" y="19"/>
                </a:cxn>
                <a:cxn ang="0">
                  <a:pos x="25" y="36"/>
                </a:cxn>
                <a:cxn ang="0">
                  <a:pos x="29" y="57"/>
                </a:cxn>
                <a:cxn ang="0">
                  <a:pos x="31" y="76"/>
                </a:cxn>
                <a:cxn ang="0">
                  <a:pos x="32" y="87"/>
                </a:cxn>
                <a:cxn ang="0">
                  <a:pos x="34" y="100"/>
                </a:cxn>
                <a:cxn ang="0">
                  <a:pos x="36" y="114"/>
                </a:cxn>
                <a:cxn ang="0">
                  <a:pos x="40" y="127"/>
                </a:cxn>
                <a:cxn ang="0">
                  <a:pos x="42" y="142"/>
                </a:cxn>
                <a:cxn ang="0">
                  <a:pos x="44" y="157"/>
                </a:cxn>
                <a:cxn ang="0">
                  <a:pos x="46" y="169"/>
                </a:cxn>
                <a:cxn ang="0">
                  <a:pos x="48" y="184"/>
                </a:cxn>
                <a:cxn ang="0">
                  <a:pos x="52" y="197"/>
                </a:cxn>
                <a:cxn ang="0">
                  <a:pos x="53" y="211"/>
                </a:cxn>
                <a:cxn ang="0">
                  <a:pos x="55" y="224"/>
                </a:cxn>
                <a:cxn ang="0">
                  <a:pos x="57" y="237"/>
                </a:cxn>
                <a:cxn ang="0">
                  <a:pos x="59" y="249"/>
                </a:cxn>
                <a:cxn ang="0">
                  <a:pos x="61" y="264"/>
                </a:cxn>
                <a:cxn ang="0">
                  <a:pos x="65" y="281"/>
                </a:cxn>
                <a:cxn ang="0">
                  <a:pos x="67" y="294"/>
                </a:cxn>
                <a:cxn ang="0">
                  <a:pos x="67" y="302"/>
                </a:cxn>
                <a:cxn ang="0">
                  <a:pos x="65" y="304"/>
                </a:cxn>
                <a:cxn ang="0">
                  <a:pos x="52" y="306"/>
                </a:cxn>
                <a:cxn ang="0">
                  <a:pos x="38" y="306"/>
                </a:cxn>
                <a:cxn ang="0">
                  <a:pos x="27" y="308"/>
                </a:cxn>
                <a:cxn ang="0">
                  <a:pos x="13" y="308"/>
                </a:cxn>
                <a:cxn ang="0">
                  <a:pos x="2" y="308"/>
                </a:cxn>
                <a:cxn ang="0">
                  <a:pos x="29" y="631"/>
                </a:cxn>
                <a:cxn ang="0">
                  <a:pos x="460" y="321"/>
                </a:cxn>
                <a:cxn ang="0">
                  <a:pos x="456" y="129"/>
                </a:cxn>
                <a:cxn ang="0">
                  <a:pos x="21" y="0"/>
                </a:cxn>
              </a:cxnLst>
              <a:rect l="0" t="0" r="r" b="b"/>
              <a:pathLst>
                <a:path w="475" h="631">
                  <a:moveTo>
                    <a:pt x="21" y="0"/>
                  </a:moveTo>
                  <a:lnTo>
                    <a:pt x="21" y="2"/>
                  </a:lnTo>
                  <a:lnTo>
                    <a:pt x="21" y="11"/>
                  </a:lnTo>
                  <a:lnTo>
                    <a:pt x="21" y="19"/>
                  </a:lnTo>
                  <a:lnTo>
                    <a:pt x="23" y="26"/>
                  </a:lnTo>
                  <a:lnTo>
                    <a:pt x="25" y="36"/>
                  </a:lnTo>
                  <a:lnTo>
                    <a:pt x="27" y="47"/>
                  </a:lnTo>
                  <a:lnTo>
                    <a:pt x="29" y="57"/>
                  </a:lnTo>
                  <a:lnTo>
                    <a:pt x="31" y="68"/>
                  </a:lnTo>
                  <a:lnTo>
                    <a:pt x="31" y="76"/>
                  </a:lnTo>
                  <a:lnTo>
                    <a:pt x="32" y="81"/>
                  </a:lnTo>
                  <a:lnTo>
                    <a:pt x="32" y="87"/>
                  </a:lnTo>
                  <a:lnTo>
                    <a:pt x="34" y="95"/>
                  </a:lnTo>
                  <a:lnTo>
                    <a:pt x="34" y="100"/>
                  </a:lnTo>
                  <a:lnTo>
                    <a:pt x="36" y="108"/>
                  </a:lnTo>
                  <a:lnTo>
                    <a:pt x="36" y="114"/>
                  </a:lnTo>
                  <a:lnTo>
                    <a:pt x="38" y="121"/>
                  </a:lnTo>
                  <a:lnTo>
                    <a:pt x="40" y="127"/>
                  </a:lnTo>
                  <a:lnTo>
                    <a:pt x="40" y="135"/>
                  </a:lnTo>
                  <a:lnTo>
                    <a:pt x="42" y="142"/>
                  </a:lnTo>
                  <a:lnTo>
                    <a:pt x="44" y="150"/>
                  </a:lnTo>
                  <a:lnTo>
                    <a:pt x="44" y="157"/>
                  </a:lnTo>
                  <a:lnTo>
                    <a:pt x="46" y="163"/>
                  </a:lnTo>
                  <a:lnTo>
                    <a:pt x="46" y="169"/>
                  </a:lnTo>
                  <a:lnTo>
                    <a:pt x="48" y="178"/>
                  </a:lnTo>
                  <a:lnTo>
                    <a:pt x="48" y="184"/>
                  </a:lnTo>
                  <a:lnTo>
                    <a:pt x="50" y="192"/>
                  </a:lnTo>
                  <a:lnTo>
                    <a:pt x="52" y="197"/>
                  </a:lnTo>
                  <a:lnTo>
                    <a:pt x="53" y="205"/>
                  </a:lnTo>
                  <a:lnTo>
                    <a:pt x="53" y="211"/>
                  </a:lnTo>
                  <a:lnTo>
                    <a:pt x="53" y="218"/>
                  </a:lnTo>
                  <a:lnTo>
                    <a:pt x="55" y="224"/>
                  </a:lnTo>
                  <a:lnTo>
                    <a:pt x="57" y="232"/>
                  </a:lnTo>
                  <a:lnTo>
                    <a:pt x="57" y="237"/>
                  </a:lnTo>
                  <a:lnTo>
                    <a:pt x="59" y="243"/>
                  </a:lnTo>
                  <a:lnTo>
                    <a:pt x="59" y="249"/>
                  </a:lnTo>
                  <a:lnTo>
                    <a:pt x="61" y="254"/>
                  </a:lnTo>
                  <a:lnTo>
                    <a:pt x="61" y="264"/>
                  </a:lnTo>
                  <a:lnTo>
                    <a:pt x="63" y="273"/>
                  </a:lnTo>
                  <a:lnTo>
                    <a:pt x="65" y="281"/>
                  </a:lnTo>
                  <a:lnTo>
                    <a:pt x="67" y="289"/>
                  </a:lnTo>
                  <a:lnTo>
                    <a:pt x="67" y="294"/>
                  </a:lnTo>
                  <a:lnTo>
                    <a:pt x="67" y="298"/>
                  </a:lnTo>
                  <a:lnTo>
                    <a:pt x="67" y="302"/>
                  </a:lnTo>
                  <a:lnTo>
                    <a:pt x="69" y="304"/>
                  </a:lnTo>
                  <a:lnTo>
                    <a:pt x="65" y="304"/>
                  </a:lnTo>
                  <a:lnTo>
                    <a:pt x="57" y="306"/>
                  </a:lnTo>
                  <a:lnTo>
                    <a:pt x="52" y="306"/>
                  </a:lnTo>
                  <a:lnTo>
                    <a:pt x="46" y="306"/>
                  </a:lnTo>
                  <a:lnTo>
                    <a:pt x="38" y="306"/>
                  </a:lnTo>
                  <a:lnTo>
                    <a:pt x="34" y="308"/>
                  </a:lnTo>
                  <a:lnTo>
                    <a:pt x="27" y="308"/>
                  </a:lnTo>
                  <a:lnTo>
                    <a:pt x="21" y="308"/>
                  </a:lnTo>
                  <a:lnTo>
                    <a:pt x="13" y="308"/>
                  </a:lnTo>
                  <a:lnTo>
                    <a:pt x="10" y="308"/>
                  </a:lnTo>
                  <a:lnTo>
                    <a:pt x="2" y="308"/>
                  </a:lnTo>
                  <a:lnTo>
                    <a:pt x="0" y="308"/>
                  </a:lnTo>
                  <a:lnTo>
                    <a:pt x="29" y="631"/>
                  </a:lnTo>
                  <a:lnTo>
                    <a:pt x="475" y="505"/>
                  </a:lnTo>
                  <a:lnTo>
                    <a:pt x="460" y="321"/>
                  </a:lnTo>
                  <a:lnTo>
                    <a:pt x="437" y="319"/>
                  </a:lnTo>
                  <a:lnTo>
                    <a:pt x="456" y="129"/>
                  </a:lnTo>
                  <a:lnTo>
                    <a:pt x="21" y="0"/>
                  </a:lnTo>
                  <a:lnTo>
                    <a:pt x="21"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15" name="Freeform 491"/>
            <p:cNvSpPr>
              <a:spLocks/>
            </p:cNvSpPr>
            <p:nvPr/>
          </p:nvSpPr>
          <p:spPr bwMode="auto">
            <a:xfrm>
              <a:off x="6470650" y="2314575"/>
              <a:ext cx="293688" cy="306388"/>
            </a:xfrm>
            <a:custGeom>
              <a:avLst/>
              <a:gdLst/>
              <a:ahLst/>
              <a:cxnLst>
                <a:cxn ang="0">
                  <a:pos x="0" y="0"/>
                </a:cxn>
                <a:cxn ang="0">
                  <a:pos x="55" y="385"/>
                </a:cxn>
                <a:cxn ang="0">
                  <a:pos x="344" y="347"/>
                </a:cxn>
                <a:cxn ang="0">
                  <a:pos x="371" y="104"/>
                </a:cxn>
                <a:cxn ang="0">
                  <a:pos x="0" y="0"/>
                </a:cxn>
                <a:cxn ang="0">
                  <a:pos x="0" y="0"/>
                </a:cxn>
              </a:cxnLst>
              <a:rect l="0" t="0" r="r" b="b"/>
              <a:pathLst>
                <a:path w="371" h="385">
                  <a:moveTo>
                    <a:pt x="0" y="0"/>
                  </a:moveTo>
                  <a:lnTo>
                    <a:pt x="55" y="385"/>
                  </a:lnTo>
                  <a:lnTo>
                    <a:pt x="344" y="347"/>
                  </a:lnTo>
                  <a:lnTo>
                    <a:pt x="371" y="104"/>
                  </a:lnTo>
                  <a:lnTo>
                    <a:pt x="0" y="0"/>
                  </a:lnTo>
                  <a:lnTo>
                    <a:pt x="0" y="0"/>
                  </a:lnTo>
                  <a:close/>
                </a:path>
              </a:pathLst>
            </a:custGeom>
            <a:solidFill>
              <a:srgbClr val="FC82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16" name="Freeform 492"/>
            <p:cNvSpPr>
              <a:spLocks/>
            </p:cNvSpPr>
            <p:nvPr/>
          </p:nvSpPr>
          <p:spPr bwMode="auto">
            <a:xfrm>
              <a:off x="6450013" y="2549525"/>
              <a:ext cx="334963" cy="200025"/>
            </a:xfrm>
            <a:custGeom>
              <a:avLst/>
              <a:gdLst/>
              <a:ahLst/>
              <a:cxnLst>
                <a:cxn ang="0">
                  <a:pos x="0" y="0"/>
                </a:cxn>
                <a:cxn ang="0">
                  <a:pos x="406" y="9"/>
                </a:cxn>
                <a:cxn ang="0">
                  <a:pos x="422" y="148"/>
                </a:cxn>
                <a:cxn ang="0">
                  <a:pos x="21" y="253"/>
                </a:cxn>
                <a:cxn ang="0">
                  <a:pos x="0" y="0"/>
                </a:cxn>
                <a:cxn ang="0">
                  <a:pos x="0" y="0"/>
                </a:cxn>
              </a:cxnLst>
              <a:rect l="0" t="0" r="r" b="b"/>
              <a:pathLst>
                <a:path w="422" h="253">
                  <a:moveTo>
                    <a:pt x="0" y="0"/>
                  </a:moveTo>
                  <a:lnTo>
                    <a:pt x="406" y="9"/>
                  </a:lnTo>
                  <a:lnTo>
                    <a:pt x="422" y="148"/>
                  </a:lnTo>
                  <a:lnTo>
                    <a:pt x="21" y="253"/>
                  </a:lnTo>
                  <a:lnTo>
                    <a:pt x="0" y="0"/>
                  </a:lnTo>
                  <a:lnTo>
                    <a:pt x="0" y="0"/>
                  </a:lnTo>
                  <a:close/>
                </a:path>
              </a:pathLst>
            </a:custGeom>
            <a:solidFill>
              <a:srgbClr val="FF54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17" name="Freeform 493"/>
            <p:cNvSpPr>
              <a:spLocks/>
            </p:cNvSpPr>
            <p:nvPr/>
          </p:nvSpPr>
          <p:spPr bwMode="auto">
            <a:xfrm>
              <a:off x="7175500" y="2109788"/>
              <a:ext cx="463550" cy="401638"/>
            </a:xfrm>
            <a:custGeom>
              <a:avLst/>
              <a:gdLst/>
              <a:ahLst/>
              <a:cxnLst>
                <a:cxn ang="0">
                  <a:pos x="0" y="29"/>
                </a:cxn>
                <a:cxn ang="0">
                  <a:pos x="51" y="327"/>
                </a:cxn>
                <a:cxn ang="0">
                  <a:pos x="76" y="507"/>
                </a:cxn>
                <a:cxn ang="0">
                  <a:pos x="570" y="371"/>
                </a:cxn>
                <a:cxn ang="0">
                  <a:pos x="583" y="352"/>
                </a:cxn>
                <a:cxn ang="0">
                  <a:pos x="363" y="154"/>
                </a:cxn>
                <a:cxn ang="0">
                  <a:pos x="325" y="165"/>
                </a:cxn>
                <a:cxn ang="0">
                  <a:pos x="353" y="0"/>
                </a:cxn>
                <a:cxn ang="0">
                  <a:pos x="0" y="29"/>
                </a:cxn>
                <a:cxn ang="0">
                  <a:pos x="0" y="29"/>
                </a:cxn>
              </a:cxnLst>
              <a:rect l="0" t="0" r="r" b="b"/>
              <a:pathLst>
                <a:path w="583" h="507">
                  <a:moveTo>
                    <a:pt x="0" y="29"/>
                  </a:moveTo>
                  <a:lnTo>
                    <a:pt x="51" y="327"/>
                  </a:lnTo>
                  <a:lnTo>
                    <a:pt x="76" y="507"/>
                  </a:lnTo>
                  <a:lnTo>
                    <a:pt x="570" y="371"/>
                  </a:lnTo>
                  <a:lnTo>
                    <a:pt x="583" y="352"/>
                  </a:lnTo>
                  <a:lnTo>
                    <a:pt x="363" y="154"/>
                  </a:lnTo>
                  <a:lnTo>
                    <a:pt x="325" y="165"/>
                  </a:lnTo>
                  <a:lnTo>
                    <a:pt x="353" y="0"/>
                  </a:lnTo>
                  <a:lnTo>
                    <a:pt x="0" y="29"/>
                  </a:lnTo>
                  <a:lnTo>
                    <a:pt x="0" y="2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18" name="Freeform 494"/>
            <p:cNvSpPr>
              <a:spLocks/>
            </p:cNvSpPr>
            <p:nvPr/>
          </p:nvSpPr>
          <p:spPr bwMode="auto">
            <a:xfrm>
              <a:off x="6507163" y="2547938"/>
              <a:ext cx="238125" cy="87313"/>
            </a:xfrm>
            <a:custGeom>
              <a:avLst/>
              <a:gdLst/>
              <a:ahLst/>
              <a:cxnLst>
                <a:cxn ang="0">
                  <a:pos x="0" y="0"/>
                </a:cxn>
                <a:cxn ang="0">
                  <a:pos x="9" y="110"/>
                </a:cxn>
                <a:cxn ang="0">
                  <a:pos x="295" y="78"/>
                </a:cxn>
                <a:cxn ang="0">
                  <a:pos x="300" y="8"/>
                </a:cxn>
                <a:cxn ang="0">
                  <a:pos x="0" y="0"/>
                </a:cxn>
                <a:cxn ang="0">
                  <a:pos x="0" y="0"/>
                </a:cxn>
              </a:cxnLst>
              <a:rect l="0" t="0" r="r" b="b"/>
              <a:pathLst>
                <a:path w="300" h="110">
                  <a:moveTo>
                    <a:pt x="0" y="0"/>
                  </a:moveTo>
                  <a:lnTo>
                    <a:pt x="9" y="110"/>
                  </a:lnTo>
                  <a:lnTo>
                    <a:pt x="295" y="78"/>
                  </a:lnTo>
                  <a:lnTo>
                    <a:pt x="300" y="8"/>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19" name="Freeform 495"/>
            <p:cNvSpPr>
              <a:spLocks/>
            </p:cNvSpPr>
            <p:nvPr/>
          </p:nvSpPr>
          <p:spPr bwMode="auto">
            <a:xfrm>
              <a:off x="6437313" y="2533650"/>
              <a:ext cx="68263" cy="219075"/>
            </a:xfrm>
            <a:custGeom>
              <a:avLst/>
              <a:gdLst/>
              <a:ahLst/>
              <a:cxnLst>
                <a:cxn ang="0">
                  <a:pos x="75" y="0"/>
                </a:cxn>
                <a:cxn ang="0">
                  <a:pos x="0" y="6"/>
                </a:cxn>
                <a:cxn ang="0">
                  <a:pos x="31" y="277"/>
                </a:cxn>
                <a:cxn ang="0">
                  <a:pos x="58" y="272"/>
                </a:cxn>
                <a:cxn ang="0">
                  <a:pos x="31" y="30"/>
                </a:cxn>
                <a:cxn ang="0">
                  <a:pos x="86" y="23"/>
                </a:cxn>
                <a:cxn ang="0">
                  <a:pos x="75" y="0"/>
                </a:cxn>
                <a:cxn ang="0">
                  <a:pos x="75" y="0"/>
                </a:cxn>
              </a:cxnLst>
              <a:rect l="0" t="0" r="r" b="b"/>
              <a:pathLst>
                <a:path w="86" h="277">
                  <a:moveTo>
                    <a:pt x="75" y="0"/>
                  </a:moveTo>
                  <a:lnTo>
                    <a:pt x="0" y="6"/>
                  </a:lnTo>
                  <a:lnTo>
                    <a:pt x="31" y="277"/>
                  </a:lnTo>
                  <a:lnTo>
                    <a:pt x="58" y="272"/>
                  </a:lnTo>
                  <a:lnTo>
                    <a:pt x="31" y="30"/>
                  </a:lnTo>
                  <a:lnTo>
                    <a:pt x="86" y="23"/>
                  </a:lnTo>
                  <a:lnTo>
                    <a:pt x="75" y="0"/>
                  </a:lnTo>
                  <a:lnTo>
                    <a:pt x="7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21" name="Freeform 497"/>
            <p:cNvSpPr>
              <a:spLocks/>
            </p:cNvSpPr>
            <p:nvPr/>
          </p:nvSpPr>
          <p:spPr bwMode="auto">
            <a:xfrm>
              <a:off x="6519863" y="2373313"/>
              <a:ext cx="190500" cy="157163"/>
            </a:xfrm>
            <a:custGeom>
              <a:avLst/>
              <a:gdLst/>
              <a:ahLst/>
              <a:cxnLst>
                <a:cxn ang="0">
                  <a:pos x="6" y="0"/>
                </a:cxn>
                <a:cxn ang="0">
                  <a:pos x="44" y="66"/>
                </a:cxn>
                <a:cxn ang="0">
                  <a:pos x="0" y="98"/>
                </a:cxn>
                <a:cxn ang="0">
                  <a:pos x="46" y="140"/>
                </a:cxn>
                <a:cxn ang="0">
                  <a:pos x="6" y="192"/>
                </a:cxn>
                <a:cxn ang="0">
                  <a:pos x="226" y="197"/>
                </a:cxn>
                <a:cxn ang="0">
                  <a:pos x="242" y="87"/>
                </a:cxn>
                <a:cxn ang="0">
                  <a:pos x="6" y="0"/>
                </a:cxn>
                <a:cxn ang="0">
                  <a:pos x="6" y="0"/>
                </a:cxn>
              </a:cxnLst>
              <a:rect l="0" t="0" r="r" b="b"/>
              <a:pathLst>
                <a:path w="242" h="197">
                  <a:moveTo>
                    <a:pt x="6" y="0"/>
                  </a:moveTo>
                  <a:lnTo>
                    <a:pt x="44" y="66"/>
                  </a:lnTo>
                  <a:lnTo>
                    <a:pt x="0" y="98"/>
                  </a:lnTo>
                  <a:lnTo>
                    <a:pt x="46" y="140"/>
                  </a:lnTo>
                  <a:lnTo>
                    <a:pt x="6" y="192"/>
                  </a:lnTo>
                  <a:lnTo>
                    <a:pt x="226" y="197"/>
                  </a:lnTo>
                  <a:lnTo>
                    <a:pt x="242" y="87"/>
                  </a:lnTo>
                  <a:lnTo>
                    <a:pt x="6" y="0"/>
                  </a:lnTo>
                  <a:lnTo>
                    <a:pt x="6" y="0"/>
                  </a:lnTo>
                  <a:close/>
                </a:path>
              </a:pathLst>
            </a:custGeom>
            <a:solidFill>
              <a:srgbClr val="FFF58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23" name="Freeform 499"/>
            <p:cNvSpPr>
              <a:spLocks/>
            </p:cNvSpPr>
            <p:nvPr/>
          </p:nvSpPr>
          <p:spPr bwMode="auto">
            <a:xfrm>
              <a:off x="6565900" y="2387600"/>
              <a:ext cx="149225" cy="144463"/>
            </a:xfrm>
            <a:custGeom>
              <a:avLst/>
              <a:gdLst/>
              <a:ahLst/>
              <a:cxnLst>
                <a:cxn ang="0">
                  <a:pos x="0" y="0"/>
                </a:cxn>
                <a:cxn ang="0">
                  <a:pos x="0" y="176"/>
                </a:cxn>
                <a:cxn ang="0">
                  <a:pos x="173" y="180"/>
                </a:cxn>
                <a:cxn ang="0">
                  <a:pos x="188" y="68"/>
                </a:cxn>
                <a:cxn ang="0">
                  <a:pos x="0" y="0"/>
                </a:cxn>
                <a:cxn ang="0">
                  <a:pos x="0" y="0"/>
                </a:cxn>
              </a:cxnLst>
              <a:rect l="0" t="0" r="r" b="b"/>
              <a:pathLst>
                <a:path w="188" h="180">
                  <a:moveTo>
                    <a:pt x="0" y="0"/>
                  </a:moveTo>
                  <a:lnTo>
                    <a:pt x="0" y="176"/>
                  </a:lnTo>
                  <a:lnTo>
                    <a:pt x="173" y="180"/>
                  </a:lnTo>
                  <a:lnTo>
                    <a:pt x="188" y="68"/>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24" name="Freeform 500"/>
            <p:cNvSpPr>
              <a:spLocks/>
            </p:cNvSpPr>
            <p:nvPr/>
          </p:nvSpPr>
          <p:spPr bwMode="auto">
            <a:xfrm>
              <a:off x="7242175" y="2260600"/>
              <a:ext cx="327025" cy="203200"/>
            </a:xfrm>
            <a:custGeom>
              <a:avLst/>
              <a:gdLst/>
              <a:ahLst/>
              <a:cxnLst>
                <a:cxn ang="0">
                  <a:pos x="0" y="122"/>
                </a:cxn>
                <a:cxn ang="0">
                  <a:pos x="249" y="0"/>
                </a:cxn>
                <a:cxn ang="0">
                  <a:pos x="412" y="154"/>
                </a:cxn>
                <a:cxn ang="0">
                  <a:pos x="15" y="257"/>
                </a:cxn>
                <a:cxn ang="0">
                  <a:pos x="0" y="122"/>
                </a:cxn>
                <a:cxn ang="0">
                  <a:pos x="0" y="122"/>
                </a:cxn>
              </a:cxnLst>
              <a:rect l="0" t="0" r="r" b="b"/>
              <a:pathLst>
                <a:path w="412" h="257">
                  <a:moveTo>
                    <a:pt x="0" y="122"/>
                  </a:moveTo>
                  <a:lnTo>
                    <a:pt x="249" y="0"/>
                  </a:lnTo>
                  <a:lnTo>
                    <a:pt x="412" y="154"/>
                  </a:lnTo>
                  <a:lnTo>
                    <a:pt x="15" y="257"/>
                  </a:lnTo>
                  <a:lnTo>
                    <a:pt x="0" y="122"/>
                  </a:lnTo>
                  <a:lnTo>
                    <a:pt x="0" y="122"/>
                  </a:lnTo>
                  <a:close/>
                </a:path>
              </a:pathLst>
            </a:custGeom>
            <a:solidFill>
              <a:srgbClr val="D43308"/>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25" name="Freeform 501"/>
            <p:cNvSpPr>
              <a:spLocks/>
            </p:cNvSpPr>
            <p:nvPr/>
          </p:nvSpPr>
          <p:spPr bwMode="auto">
            <a:xfrm>
              <a:off x="7200900" y="2132013"/>
              <a:ext cx="231775" cy="227013"/>
            </a:xfrm>
            <a:custGeom>
              <a:avLst/>
              <a:gdLst/>
              <a:ahLst/>
              <a:cxnLst>
                <a:cxn ang="0">
                  <a:pos x="0" y="38"/>
                </a:cxn>
                <a:cxn ang="0">
                  <a:pos x="52" y="287"/>
                </a:cxn>
                <a:cxn ang="0">
                  <a:pos x="249" y="260"/>
                </a:cxn>
                <a:cxn ang="0">
                  <a:pos x="291" y="0"/>
                </a:cxn>
                <a:cxn ang="0">
                  <a:pos x="0" y="38"/>
                </a:cxn>
                <a:cxn ang="0">
                  <a:pos x="0" y="38"/>
                </a:cxn>
              </a:cxnLst>
              <a:rect l="0" t="0" r="r" b="b"/>
              <a:pathLst>
                <a:path w="291" h="287">
                  <a:moveTo>
                    <a:pt x="0" y="38"/>
                  </a:moveTo>
                  <a:lnTo>
                    <a:pt x="52" y="287"/>
                  </a:lnTo>
                  <a:lnTo>
                    <a:pt x="249" y="260"/>
                  </a:lnTo>
                  <a:lnTo>
                    <a:pt x="291" y="0"/>
                  </a:lnTo>
                  <a:lnTo>
                    <a:pt x="0" y="38"/>
                  </a:lnTo>
                  <a:lnTo>
                    <a:pt x="0" y="38"/>
                  </a:lnTo>
                  <a:close/>
                </a:path>
              </a:pathLst>
            </a:custGeom>
            <a:solidFill>
              <a:srgbClr val="FF54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26" name="Freeform 502"/>
            <p:cNvSpPr>
              <a:spLocks/>
            </p:cNvSpPr>
            <p:nvPr/>
          </p:nvSpPr>
          <p:spPr bwMode="auto">
            <a:xfrm>
              <a:off x="7435850" y="2249488"/>
              <a:ext cx="166688" cy="150813"/>
            </a:xfrm>
            <a:custGeom>
              <a:avLst/>
              <a:gdLst/>
              <a:ahLst/>
              <a:cxnLst>
                <a:cxn ang="0">
                  <a:pos x="0" y="13"/>
                </a:cxn>
                <a:cxn ang="0">
                  <a:pos x="178" y="190"/>
                </a:cxn>
                <a:cxn ang="0">
                  <a:pos x="209" y="182"/>
                </a:cxn>
                <a:cxn ang="0">
                  <a:pos x="21" y="0"/>
                </a:cxn>
                <a:cxn ang="0">
                  <a:pos x="0" y="13"/>
                </a:cxn>
                <a:cxn ang="0">
                  <a:pos x="0" y="13"/>
                </a:cxn>
              </a:cxnLst>
              <a:rect l="0" t="0" r="r" b="b"/>
              <a:pathLst>
                <a:path w="209" h="190">
                  <a:moveTo>
                    <a:pt x="0" y="13"/>
                  </a:moveTo>
                  <a:lnTo>
                    <a:pt x="178" y="190"/>
                  </a:lnTo>
                  <a:lnTo>
                    <a:pt x="209" y="182"/>
                  </a:lnTo>
                  <a:lnTo>
                    <a:pt x="21" y="0"/>
                  </a:lnTo>
                  <a:lnTo>
                    <a:pt x="0" y="13"/>
                  </a:lnTo>
                  <a:lnTo>
                    <a:pt x="0"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28" name="Freeform 504"/>
            <p:cNvSpPr>
              <a:spLocks/>
            </p:cNvSpPr>
            <p:nvPr/>
          </p:nvSpPr>
          <p:spPr bwMode="auto">
            <a:xfrm>
              <a:off x="7264400" y="2157413"/>
              <a:ext cx="163513" cy="131763"/>
            </a:xfrm>
            <a:custGeom>
              <a:avLst/>
              <a:gdLst/>
              <a:ahLst/>
              <a:cxnLst>
                <a:cxn ang="0">
                  <a:pos x="205" y="0"/>
                </a:cxn>
                <a:cxn ang="0">
                  <a:pos x="0" y="32"/>
                </a:cxn>
                <a:cxn ang="0">
                  <a:pos x="42" y="165"/>
                </a:cxn>
                <a:cxn ang="0">
                  <a:pos x="186" y="116"/>
                </a:cxn>
                <a:cxn ang="0">
                  <a:pos x="205" y="0"/>
                </a:cxn>
                <a:cxn ang="0">
                  <a:pos x="205" y="0"/>
                </a:cxn>
              </a:cxnLst>
              <a:rect l="0" t="0" r="r" b="b"/>
              <a:pathLst>
                <a:path w="205" h="165">
                  <a:moveTo>
                    <a:pt x="205" y="0"/>
                  </a:moveTo>
                  <a:lnTo>
                    <a:pt x="0" y="32"/>
                  </a:lnTo>
                  <a:lnTo>
                    <a:pt x="42" y="165"/>
                  </a:lnTo>
                  <a:lnTo>
                    <a:pt x="186" y="116"/>
                  </a:lnTo>
                  <a:lnTo>
                    <a:pt x="205" y="0"/>
                  </a:lnTo>
                  <a:lnTo>
                    <a:pt x="205" y="0"/>
                  </a:lnTo>
                  <a:close/>
                </a:path>
              </a:pathLst>
            </a:custGeom>
            <a:solidFill>
              <a:srgbClr val="FFF58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29" name="Freeform 505"/>
            <p:cNvSpPr>
              <a:spLocks/>
            </p:cNvSpPr>
            <p:nvPr/>
          </p:nvSpPr>
          <p:spPr bwMode="auto">
            <a:xfrm>
              <a:off x="7240588" y="2274888"/>
              <a:ext cx="165100" cy="95250"/>
            </a:xfrm>
            <a:custGeom>
              <a:avLst/>
              <a:gdLst/>
              <a:ahLst/>
              <a:cxnLst>
                <a:cxn ang="0">
                  <a:pos x="0" y="101"/>
                </a:cxn>
                <a:cxn ang="0">
                  <a:pos x="2" y="120"/>
                </a:cxn>
                <a:cxn ang="0">
                  <a:pos x="195" y="103"/>
                </a:cxn>
                <a:cxn ang="0">
                  <a:pos x="195" y="101"/>
                </a:cxn>
                <a:cxn ang="0">
                  <a:pos x="195" y="99"/>
                </a:cxn>
                <a:cxn ang="0">
                  <a:pos x="195" y="91"/>
                </a:cxn>
                <a:cxn ang="0">
                  <a:pos x="197" y="86"/>
                </a:cxn>
                <a:cxn ang="0">
                  <a:pos x="197" y="76"/>
                </a:cxn>
                <a:cxn ang="0">
                  <a:pos x="199" y="69"/>
                </a:cxn>
                <a:cxn ang="0">
                  <a:pos x="201" y="57"/>
                </a:cxn>
                <a:cxn ang="0">
                  <a:pos x="203" y="48"/>
                </a:cxn>
                <a:cxn ang="0">
                  <a:pos x="203" y="36"/>
                </a:cxn>
                <a:cxn ang="0">
                  <a:pos x="205" y="27"/>
                </a:cxn>
                <a:cxn ang="0">
                  <a:pos x="205" y="17"/>
                </a:cxn>
                <a:cxn ang="0">
                  <a:pos x="207" y="8"/>
                </a:cxn>
                <a:cxn ang="0">
                  <a:pos x="209" y="0"/>
                </a:cxn>
                <a:cxn ang="0">
                  <a:pos x="0" y="101"/>
                </a:cxn>
                <a:cxn ang="0">
                  <a:pos x="0" y="101"/>
                </a:cxn>
              </a:cxnLst>
              <a:rect l="0" t="0" r="r" b="b"/>
              <a:pathLst>
                <a:path w="209" h="120">
                  <a:moveTo>
                    <a:pt x="0" y="101"/>
                  </a:moveTo>
                  <a:lnTo>
                    <a:pt x="2" y="120"/>
                  </a:lnTo>
                  <a:lnTo>
                    <a:pt x="195" y="103"/>
                  </a:lnTo>
                  <a:lnTo>
                    <a:pt x="195" y="101"/>
                  </a:lnTo>
                  <a:lnTo>
                    <a:pt x="195" y="99"/>
                  </a:lnTo>
                  <a:lnTo>
                    <a:pt x="195" y="91"/>
                  </a:lnTo>
                  <a:lnTo>
                    <a:pt x="197" y="86"/>
                  </a:lnTo>
                  <a:lnTo>
                    <a:pt x="197" y="76"/>
                  </a:lnTo>
                  <a:lnTo>
                    <a:pt x="199" y="69"/>
                  </a:lnTo>
                  <a:lnTo>
                    <a:pt x="201" y="57"/>
                  </a:lnTo>
                  <a:lnTo>
                    <a:pt x="203" y="48"/>
                  </a:lnTo>
                  <a:lnTo>
                    <a:pt x="203" y="36"/>
                  </a:lnTo>
                  <a:lnTo>
                    <a:pt x="205" y="27"/>
                  </a:lnTo>
                  <a:lnTo>
                    <a:pt x="205" y="17"/>
                  </a:lnTo>
                  <a:lnTo>
                    <a:pt x="207" y="8"/>
                  </a:lnTo>
                  <a:lnTo>
                    <a:pt x="209" y="0"/>
                  </a:lnTo>
                  <a:lnTo>
                    <a:pt x="0" y="101"/>
                  </a:lnTo>
                  <a:lnTo>
                    <a:pt x="0" y="10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30" name="Freeform 506"/>
            <p:cNvSpPr>
              <a:spLocks/>
            </p:cNvSpPr>
            <p:nvPr/>
          </p:nvSpPr>
          <p:spPr bwMode="auto">
            <a:xfrm>
              <a:off x="6432550" y="2611438"/>
              <a:ext cx="49213" cy="60325"/>
            </a:xfrm>
            <a:custGeom>
              <a:avLst/>
              <a:gdLst/>
              <a:ahLst/>
              <a:cxnLst>
                <a:cxn ang="0">
                  <a:pos x="0" y="23"/>
                </a:cxn>
                <a:cxn ang="0">
                  <a:pos x="51" y="0"/>
                </a:cxn>
                <a:cxn ang="0">
                  <a:pos x="61" y="68"/>
                </a:cxn>
                <a:cxn ang="0">
                  <a:pos x="0" y="76"/>
                </a:cxn>
                <a:cxn ang="0">
                  <a:pos x="0" y="23"/>
                </a:cxn>
                <a:cxn ang="0">
                  <a:pos x="0" y="23"/>
                </a:cxn>
              </a:cxnLst>
              <a:rect l="0" t="0" r="r" b="b"/>
              <a:pathLst>
                <a:path w="61" h="76">
                  <a:moveTo>
                    <a:pt x="0" y="23"/>
                  </a:moveTo>
                  <a:lnTo>
                    <a:pt x="51" y="0"/>
                  </a:lnTo>
                  <a:lnTo>
                    <a:pt x="61" y="68"/>
                  </a:lnTo>
                  <a:lnTo>
                    <a:pt x="0" y="76"/>
                  </a:lnTo>
                  <a:lnTo>
                    <a:pt x="0" y="23"/>
                  </a:lnTo>
                  <a:lnTo>
                    <a:pt x="0" y="23"/>
                  </a:lnTo>
                  <a:close/>
                </a:path>
              </a:pathLst>
            </a:custGeom>
            <a:solidFill>
              <a:srgbClr val="FFCC8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62" name="Freeform 538"/>
            <p:cNvSpPr>
              <a:spLocks/>
            </p:cNvSpPr>
            <p:nvPr/>
          </p:nvSpPr>
          <p:spPr bwMode="auto">
            <a:xfrm>
              <a:off x="7477125" y="2297113"/>
              <a:ext cx="49213" cy="57150"/>
            </a:xfrm>
            <a:custGeom>
              <a:avLst/>
              <a:gdLst/>
              <a:ahLst/>
              <a:cxnLst>
                <a:cxn ang="0">
                  <a:pos x="27" y="0"/>
                </a:cxn>
                <a:cxn ang="0">
                  <a:pos x="0" y="59"/>
                </a:cxn>
                <a:cxn ang="0">
                  <a:pos x="59" y="72"/>
                </a:cxn>
                <a:cxn ang="0">
                  <a:pos x="63" y="7"/>
                </a:cxn>
                <a:cxn ang="0">
                  <a:pos x="27" y="0"/>
                </a:cxn>
                <a:cxn ang="0">
                  <a:pos x="27" y="0"/>
                </a:cxn>
              </a:cxnLst>
              <a:rect l="0" t="0" r="r" b="b"/>
              <a:pathLst>
                <a:path w="63" h="72">
                  <a:moveTo>
                    <a:pt x="27" y="0"/>
                  </a:moveTo>
                  <a:lnTo>
                    <a:pt x="0" y="59"/>
                  </a:lnTo>
                  <a:lnTo>
                    <a:pt x="59" y="72"/>
                  </a:lnTo>
                  <a:lnTo>
                    <a:pt x="63" y="7"/>
                  </a:lnTo>
                  <a:lnTo>
                    <a:pt x="27" y="0"/>
                  </a:lnTo>
                  <a:lnTo>
                    <a:pt x="27" y="0"/>
                  </a:lnTo>
                  <a:close/>
                </a:path>
              </a:pathLst>
            </a:custGeom>
            <a:solidFill>
              <a:srgbClr val="FFA86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71" name="Freeform 547"/>
            <p:cNvSpPr>
              <a:spLocks/>
            </p:cNvSpPr>
            <p:nvPr/>
          </p:nvSpPr>
          <p:spPr bwMode="auto">
            <a:xfrm>
              <a:off x="6459538" y="2312988"/>
              <a:ext cx="52388" cy="239713"/>
            </a:xfrm>
            <a:custGeom>
              <a:avLst/>
              <a:gdLst/>
              <a:ahLst/>
              <a:cxnLst>
                <a:cxn ang="0">
                  <a:pos x="25" y="7"/>
                </a:cxn>
                <a:cxn ang="0">
                  <a:pos x="67" y="302"/>
                </a:cxn>
                <a:cxn ang="0">
                  <a:pos x="44" y="302"/>
                </a:cxn>
                <a:cxn ang="0">
                  <a:pos x="0" y="0"/>
                </a:cxn>
                <a:cxn ang="0">
                  <a:pos x="25" y="7"/>
                </a:cxn>
                <a:cxn ang="0">
                  <a:pos x="25" y="7"/>
                </a:cxn>
              </a:cxnLst>
              <a:rect l="0" t="0" r="r" b="b"/>
              <a:pathLst>
                <a:path w="67" h="302">
                  <a:moveTo>
                    <a:pt x="25" y="7"/>
                  </a:moveTo>
                  <a:lnTo>
                    <a:pt x="67" y="302"/>
                  </a:lnTo>
                  <a:lnTo>
                    <a:pt x="44" y="302"/>
                  </a:lnTo>
                  <a:lnTo>
                    <a:pt x="0" y="0"/>
                  </a:lnTo>
                  <a:lnTo>
                    <a:pt x="25" y="7"/>
                  </a:lnTo>
                  <a:lnTo>
                    <a:pt x="25"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72" name="Freeform 548"/>
            <p:cNvSpPr>
              <a:spLocks/>
            </p:cNvSpPr>
            <p:nvPr/>
          </p:nvSpPr>
          <p:spPr bwMode="auto">
            <a:xfrm>
              <a:off x="7370763" y="2157413"/>
              <a:ext cx="58738" cy="107950"/>
            </a:xfrm>
            <a:custGeom>
              <a:avLst/>
              <a:gdLst/>
              <a:ahLst/>
              <a:cxnLst>
                <a:cxn ang="0">
                  <a:pos x="0" y="137"/>
                </a:cxn>
                <a:cxn ang="0">
                  <a:pos x="42" y="83"/>
                </a:cxn>
                <a:cxn ang="0">
                  <a:pos x="0" y="72"/>
                </a:cxn>
                <a:cxn ang="0">
                  <a:pos x="50" y="42"/>
                </a:cxn>
                <a:cxn ang="0">
                  <a:pos x="0" y="11"/>
                </a:cxn>
                <a:cxn ang="0">
                  <a:pos x="74" y="0"/>
                </a:cxn>
                <a:cxn ang="0">
                  <a:pos x="53" y="120"/>
                </a:cxn>
                <a:cxn ang="0">
                  <a:pos x="0" y="137"/>
                </a:cxn>
                <a:cxn ang="0">
                  <a:pos x="0" y="137"/>
                </a:cxn>
              </a:cxnLst>
              <a:rect l="0" t="0" r="r" b="b"/>
              <a:pathLst>
                <a:path w="74" h="137">
                  <a:moveTo>
                    <a:pt x="0" y="137"/>
                  </a:moveTo>
                  <a:lnTo>
                    <a:pt x="42" y="83"/>
                  </a:lnTo>
                  <a:lnTo>
                    <a:pt x="0" y="72"/>
                  </a:lnTo>
                  <a:lnTo>
                    <a:pt x="50" y="42"/>
                  </a:lnTo>
                  <a:lnTo>
                    <a:pt x="0" y="11"/>
                  </a:lnTo>
                  <a:lnTo>
                    <a:pt x="74" y="0"/>
                  </a:lnTo>
                  <a:lnTo>
                    <a:pt x="53" y="120"/>
                  </a:lnTo>
                  <a:lnTo>
                    <a:pt x="0" y="137"/>
                  </a:lnTo>
                  <a:lnTo>
                    <a:pt x="0" y="13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80" name="Freeform 556"/>
            <p:cNvSpPr>
              <a:spLocks/>
            </p:cNvSpPr>
            <p:nvPr/>
          </p:nvSpPr>
          <p:spPr bwMode="auto">
            <a:xfrm>
              <a:off x="7340600" y="2047875"/>
              <a:ext cx="60325" cy="68263"/>
            </a:xfrm>
            <a:custGeom>
              <a:avLst/>
              <a:gdLst/>
              <a:ahLst/>
              <a:cxnLst>
                <a:cxn ang="0">
                  <a:pos x="76" y="0"/>
                </a:cxn>
                <a:cxn ang="0">
                  <a:pos x="36" y="88"/>
                </a:cxn>
                <a:cxn ang="0">
                  <a:pos x="0" y="13"/>
                </a:cxn>
                <a:cxn ang="0">
                  <a:pos x="76" y="0"/>
                </a:cxn>
                <a:cxn ang="0">
                  <a:pos x="76" y="0"/>
                </a:cxn>
              </a:cxnLst>
              <a:rect l="0" t="0" r="r" b="b"/>
              <a:pathLst>
                <a:path w="76" h="88">
                  <a:moveTo>
                    <a:pt x="76" y="0"/>
                  </a:moveTo>
                  <a:lnTo>
                    <a:pt x="36" y="88"/>
                  </a:lnTo>
                  <a:lnTo>
                    <a:pt x="0" y="13"/>
                  </a:lnTo>
                  <a:lnTo>
                    <a:pt x="76" y="0"/>
                  </a:lnTo>
                  <a:lnTo>
                    <a:pt x="7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81" name="Freeform 557"/>
            <p:cNvSpPr>
              <a:spLocks/>
            </p:cNvSpPr>
            <p:nvPr/>
          </p:nvSpPr>
          <p:spPr bwMode="auto">
            <a:xfrm>
              <a:off x="7267575" y="2058988"/>
              <a:ext cx="52388" cy="60325"/>
            </a:xfrm>
            <a:custGeom>
              <a:avLst/>
              <a:gdLst/>
              <a:ahLst/>
              <a:cxnLst>
                <a:cxn ang="0">
                  <a:pos x="66" y="0"/>
                </a:cxn>
                <a:cxn ang="0">
                  <a:pos x="38" y="76"/>
                </a:cxn>
                <a:cxn ang="0">
                  <a:pos x="0" y="12"/>
                </a:cxn>
                <a:cxn ang="0">
                  <a:pos x="66" y="0"/>
                </a:cxn>
                <a:cxn ang="0">
                  <a:pos x="66" y="0"/>
                </a:cxn>
              </a:cxnLst>
              <a:rect l="0" t="0" r="r" b="b"/>
              <a:pathLst>
                <a:path w="66" h="76">
                  <a:moveTo>
                    <a:pt x="66" y="0"/>
                  </a:moveTo>
                  <a:lnTo>
                    <a:pt x="38" y="76"/>
                  </a:lnTo>
                  <a:lnTo>
                    <a:pt x="0" y="12"/>
                  </a:lnTo>
                  <a:lnTo>
                    <a:pt x="66" y="0"/>
                  </a:lnTo>
                  <a:lnTo>
                    <a:pt x="6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82" name="Freeform 558"/>
            <p:cNvSpPr>
              <a:spLocks/>
            </p:cNvSpPr>
            <p:nvPr/>
          </p:nvSpPr>
          <p:spPr bwMode="auto">
            <a:xfrm>
              <a:off x="7200900" y="2074863"/>
              <a:ext cx="44450" cy="49213"/>
            </a:xfrm>
            <a:custGeom>
              <a:avLst/>
              <a:gdLst/>
              <a:ahLst/>
              <a:cxnLst>
                <a:cxn ang="0">
                  <a:pos x="55" y="0"/>
                </a:cxn>
                <a:cxn ang="0">
                  <a:pos x="36" y="63"/>
                </a:cxn>
                <a:cxn ang="0">
                  <a:pos x="0" y="10"/>
                </a:cxn>
                <a:cxn ang="0">
                  <a:pos x="55" y="0"/>
                </a:cxn>
                <a:cxn ang="0">
                  <a:pos x="55" y="0"/>
                </a:cxn>
              </a:cxnLst>
              <a:rect l="0" t="0" r="r" b="b"/>
              <a:pathLst>
                <a:path w="55" h="63">
                  <a:moveTo>
                    <a:pt x="55" y="0"/>
                  </a:moveTo>
                  <a:lnTo>
                    <a:pt x="36" y="63"/>
                  </a:lnTo>
                  <a:lnTo>
                    <a:pt x="0" y="10"/>
                  </a:lnTo>
                  <a:lnTo>
                    <a:pt x="55" y="0"/>
                  </a:lnTo>
                  <a:lnTo>
                    <a:pt x="5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83" name="Freeform 559"/>
            <p:cNvSpPr>
              <a:spLocks/>
            </p:cNvSpPr>
            <p:nvPr/>
          </p:nvSpPr>
          <p:spPr bwMode="auto">
            <a:xfrm>
              <a:off x="6532563" y="2662238"/>
              <a:ext cx="31750" cy="33338"/>
            </a:xfrm>
            <a:custGeom>
              <a:avLst/>
              <a:gdLst/>
              <a:ahLst/>
              <a:cxnLst>
                <a:cxn ang="0">
                  <a:pos x="19" y="42"/>
                </a:cxn>
                <a:cxn ang="0">
                  <a:pos x="27" y="40"/>
                </a:cxn>
                <a:cxn ang="0">
                  <a:pos x="34" y="35"/>
                </a:cxn>
                <a:cxn ang="0">
                  <a:pos x="38" y="27"/>
                </a:cxn>
                <a:cxn ang="0">
                  <a:pos x="40" y="21"/>
                </a:cxn>
                <a:cxn ang="0">
                  <a:pos x="38" y="12"/>
                </a:cxn>
                <a:cxn ang="0">
                  <a:pos x="34" y="6"/>
                </a:cxn>
                <a:cxn ang="0">
                  <a:pos x="27" y="2"/>
                </a:cxn>
                <a:cxn ang="0">
                  <a:pos x="19" y="0"/>
                </a:cxn>
                <a:cxn ang="0">
                  <a:pos x="12" y="2"/>
                </a:cxn>
                <a:cxn ang="0">
                  <a:pos x="6" y="6"/>
                </a:cxn>
                <a:cxn ang="0">
                  <a:pos x="2" y="12"/>
                </a:cxn>
                <a:cxn ang="0">
                  <a:pos x="0" y="21"/>
                </a:cxn>
                <a:cxn ang="0">
                  <a:pos x="2" y="27"/>
                </a:cxn>
                <a:cxn ang="0">
                  <a:pos x="6" y="35"/>
                </a:cxn>
                <a:cxn ang="0">
                  <a:pos x="12" y="40"/>
                </a:cxn>
                <a:cxn ang="0">
                  <a:pos x="19" y="42"/>
                </a:cxn>
                <a:cxn ang="0">
                  <a:pos x="19" y="42"/>
                </a:cxn>
              </a:cxnLst>
              <a:rect l="0" t="0" r="r" b="b"/>
              <a:pathLst>
                <a:path w="40" h="42">
                  <a:moveTo>
                    <a:pt x="19" y="42"/>
                  </a:moveTo>
                  <a:lnTo>
                    <a:pt x="27" y="40"/>
                  </a:lnTo>
                  <a:lnTo>
                    <a:pt x="34" y="35"/>
                  </a:lnTo>
                  <a:lnTo>
                    <a:pt x="38" y="27"/>
                  </a:lnTo>
                  <a:lnTo>
                    <a:pt x="40" y="21"/>
                  </a:lnTo>
                  <a:lnTo>
                    <a:pt x="38" y="12"/>
                  </a:lnTo>
                  <a:lnTo>
                    <a:pt x="34" y="6"/>
                  </a:lnTo>
                  <a:lnTo>
                    <a:pt x="27" y="2"/>
                  </a:lnTo>
                  <a:lnTo>
                    <a:pt x="19" y="0"/>
                  </a:lnTo>
                  <a:lnTo>
                    <a:pt x="12" y="2"/>
                  </a:lnTo>
                  <a:lnTo>
                    <a:pt x="6" y="6"/>
                  </a:lnTo>
                  <a:lnTo>
                    <a:pt x="2" y="12"/>
                  </a:lnTo>
                  <a:lnTo>
                    <a:pt x="0" y="21"/>
                  </a:lnTo>
                  <a:lnTo>
                    <a:pt x="2" y="27"/>
                  </a:lnTo>
                  <a:lnTo>
                    <a:pt x="6" y="35"/>
                  </a:lnTo>
                  <a:lnTo>
                    <a:pt x="12" y="40"/>
                  </a:lnTo>
                  <a:lnTo>
                    <a:pt x="19" y="42"/>
                  </a:lnTo>
                  <a:lnTo>
                    <a:pt x="19" y="4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84" name="Freeform 560"/>
            <p:cNvSpPr>
              <a:spLocks/>
            </p:cNvSpPr>
            <p:nvPr/>
          </p:nvSpPr>
          <p:spPr bwMode="auto">
            <a:xfrm>
              <a:off x="6596063" y="2654300"/>
              <a:ext cx="28575" cy="28575"/>
            </a:xfrm>
            <a:custGeom>
              <a:avLst/>
              <a:gdLst/>
              <a:ahLst/>
              <a:cxnLst>
                <a:cxn ang="0">
                  <a:pos x="19" y="36"/>
                </a:cxn>
                <a:cxn ang="0">
                  <a:pos x="25" y="34"/>
                </a:cxn>
                <a:cxn ang="0">
                  <a:pos x="30" y="30"/>
                </a:cxn>
                <a:cxn ang="0">
                  <a:pos x="34" y="23"/>
                </a:cxn>
                <a:cxn ang="0">
                  <a:pos x="36" y="19"/>
                </a:cxn>
                <a:cxn ang="0">
                  <a:pos x="34" y="11"/>
                </a:cxn>
                <a:cxn ang="0">
                  <a:pos x="30" y="6"/>
                </a:cxn>
                <a:cxn ang="0">
                  <a:pos x="25" y="0"/>
                </a:cxn>
                <a:cxn ang="0">
                  <a:pos x="19" y="0"/>
                </a:cxn>
                <a:cxn ang="0">
                  <a:pos x="10" y="0"/>
                </a:cxn>
                <a:cxn ang="0">
                  <a:pos x="4" y="6"/>
                </a:cxn>
                <a:cxn ang="0">
                  <a:pos x="0" y="11"/>
                </a:cxn>
                <a:cxn ang="0">
                  <a:pos x="0" y="19"/>
                </a:cxn>
                <a:cxn ang="0">
                  <a:pos x="0" y="23"/>
                </a:cxn>
                <a:cxn ang="0">
                  <a:pos x="4" y="30"/>
                </a:cxn>
                <a:cxn ang="0">
                  <a:pos x="10" y="34"/>
                </a:cxn>
                <a:cxn ang="0">
                  <a:pos x="19" y="36"/>
                </a:cxn>
                <a:cxn ang="0">
                  <a:pos x="19" y="36"/>
                </a:cxn>
              </a:cxnLst>
              <a:rect l="0" t="0" r="r" b="b"/>
              <a:pathLst>
                <a:path w="36" h="36">
                  <a:moveTo>
                    <a:pt x="19" y="36"/>
                  </a:moveTo>
                  <a:lnTo>
                    <a:pt x="25" y="34"/>
                  </a:lnTo>
                  <a:lnTo>
                    <a:pt x="30" y="30"/>
                  </a:lnTo>
                  <a:lnTo>
                    <a:pt x="34" y="23"/>
                  </a:lnTo>
                  <a:lnTo>
                    <a:pt x="36" y="19"/>
                  </a:lnTo>
                  <a:lnTo>
                    <a:pt x="34" y="11"/>
                  </a:lnTo>
                  <a:lnTo>
                    <a:pt x="30" y="6"/>
                  </a:lnTo>
                  <a:lnTo>
                    <a:pt x="25" y="0"/>
                  </a:lnTo>
                  <a:lnTo>
                    <a:pt x="19" y="0"/>
                  </a:lnTo>
                  <a:lnTo>
                    <a:pt x="10" y="0"/>
                  </a:lnTo>
                  <a:lnTo>
                    <a:pt x="4" y="6"/>
                  </a:lnTo>
                  <a:lnTo>
                    <a:pt x="0" y="11"/>
                  </a:lnTo>
                  <a:lnTo>
                    <a:pt x="0" y="19"/>
                  </a:lnTo>
                  <a:lnTo>
                    <a:pt x="0" y="23"/>
                  </a:lnTo>
                  <a:lnTo>
                    <a:pt x="4" y="30"/>
                  </a:lnTo>
                  <a:lnTo>
                    <a:pt x="10" y="34"/>
                  </a:lnTo>
                  <a:lnTo>
                    <a:pt x="19" y="36"/>
                  </a:lnTo>
                  <a:lnTo>
                    <a:pt x="19" y="3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85" name="Freeform 561"/>
            <p:cNvSpPr>
              <a:spLocks/>
            </p:cNvSpPr>
            <p:nvPr/>
          </p:nvSpPr>
          <p:spPr bwMode="auto">
            <a:xfrm>
              <a:off x="6661150" y="2646363"/>
              <a:ext cx="23813" cy="23813"/>
            </a:xfrm>
            <a:custGeom>
              <a:avLst/>
              <a:gdLst/>
              <a:ahLst/>
              <a:cxnLst>
                <a:cxn ang="0">
                  <a:pos x="15" y="30"/>
                </a:cxn>
                <a:cxn ang="0">
                  <a:pos x="19" y="28"/>
                </a:cxn>
                <a:cxn ang="0">
                  <a:pos x="24" y="24"/>
                </a:cxn>
                <a:cxn ang="0">
                  <a:pos x="26" y="19"/>
                </a:cxn>
                <a:cxn ang="0">
                  <a:pos x="30" y="15"/>
                </a:cxn>
                <a:cxn ang="0">
                  <a:pos x="26" y="7"/>
                </a:cxn>
                <a:cxn ang="0">
                  <a:pos x="24" y="3"/>
                </a:cxn>
                <a:cxn ang="0">
                  <a:pos x="19" y="0"/>
                </a:cxn>
                <a:cxn ang="0">
                  <a:pos x="15" y="0"/>
                </a:cxn>
                <a:cxn ang="0">
                  <a:pos x="7" y="0"/>
                </a:cxn>
                <a:cxn ang="0">
                  <a:pos x="4" y="3"/>
                </a:cxn>
                <a:cxn ang="0">
                  <a:pos x="0" y="7"/>
                </a:cxn>
                <a:cxn ang="0">
                  <a:pos x="0" y="15"/>
                </a:cxn>
                <a:cxn ang="0">
                  <a:pos x="0" y="19"/>
                </a:cxn>
                <a:cxn ang="0">
                  <a:pos x="4" y="24"/>
                </a:cxn>
                <a:cxn ang="0">
                  <a:pos x="7" y="28"/>
                </a:cxn>
                <a:cxn ang="0">
                  <a:pos x="15" y="30"/>
                </a:cxn>
                <a:cxn ang="0">
                  <a:pos x="15" y="30"/>
                </a:cxn>
              </a:cxnLst>
              <a:rect l="0" t="0" r="r" b="b"/>
              <a:pathLst>
                <a:path w="30" h="30">
                  <a:moveTo>
                    <a:pt x="15" y="30"/>
                  </a:moveTo>
                  <a:lnTo>
                    <a:pt x="19" y="28"/>
                  </a:lnTo>
                  <a:lnTo>
                    <a:pt x="24" y="24"/>
                  </a:lnTo>
                  <a:lnTo>
                    <a:pt x="26" y="19"/>
                  </a:lnTo>
                  <a:lnTo>
                    <a:pt x="30" y="15"/>
                  </a:lnTo>
                  <a:lnTo>
                    <a:pt x="26" y="7"/>
                  </a:lnTo>
                  <a:lnTo>
                    <a:pt x="24" y="3"/>
                  </a:lnTo>
                  <a:lnTo>
                    <a:pt x="19" y="0"/>
                  </a:lnTo>
                  <a:lnTo>
                    <a:pt x="15" y="0"/>
                  </a:lnTo>
                  <a:lnTo>
                    <a:pt x="7" y="0"/>
                  </a:lnTo>
                  <a:lnTo>
                    <a:pt x="4" y="3"/>
                  </a:lnTo>
                  <a:lnTo>
                    <a:pt x="0" y="7"/>
                  </a:lnTo>
                  <a:lnTo>
                    <a:pt x="0" y="15"/>
                  </a:lnTo>
                  <a:lnTo>
                    <a:pt x="0" y="19"/>
                  </a:lnTo>
                  <a:lnTo>
                    <a:pt x="4" y="24"/>
                  </a:lnTo>
                  <a:lnTo>
                    <a:pt x="7" y="28"/>
                  </a:lnTo>
                  <a:lnTo>
                    <a:pt x="15" y="30"/>
                  </a:lnTo>
                  <a:lnTo>
                    <a:pt x="15" y="3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90" name="Freeform 566"/>
            <p:cNvSpPr>
              <a:spLocks/>
            </p:cNvSpPr>
            <p:nvPr/>
          </p:nvSpPr>
          <p:spPr bwMode="auto">
            <a:xfrm>
              <a:off x="7253288" y="2381250"/>
              <a:ext cx="330200" cy="95250"/>
            </a:xfrm>
            <a:custGeom>
              <a:avLst/>
              <a:gdLst/>
              <a:ahLst/>
              <a:cxnLst>
                <a:cxn ang="0">
                  <a:pos x="0" y="93"/>
                </a:cxn>
                <a:cxn ang="0">
                  <a:pos x="397" y="0"/>
                </a:cxn>
                <a:cxn ang="0">
                  <a:pos x="414" y="21"/>
                </a:cxn>
                <a:cxn ang="0">
                  <a:pos x="0" y="122"/>
                </a:cxn>
                <a:cxn ang="0">
                  <a:pos x="0" y="93"/>
                </a:cxn>
                <a:cxn ang="0">
                  <a:pos x="0" y="93"/>
                </a:cxn>
              </a:cxnLst>
              <a:rect l="0" t="0" r="r" b="b"/>
              <a:pathLst>
                <a:path w="414" h="122">
                  <a:moveTo>
                    <a:pt x="0" y="93"/>
                  </a:moveTo>
                  <a:lnTo>
                    <a:pt x="397" y="0"/>
                  </a:lnTo>
                  <a:lnTo>
                    <a:pt x="414" y="21"/>
                  </a:lnTo>
                  <a:lnTo>
                    <a:pt x="0" y="122"/>
                  </a:lnTo>
                  <a:lnTo>
                    <a:pt x="0" y="93"/>
                  </a:lnTo>
                  <a:lnTo>
                    <a:pt x="0" y="9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91" name="Freeform 567"/>
            <p:cNvSpPr>
              <a:spLocks/>
            </p:cNvSpPr>
            <p:nvPr/>
          </p:nvSpPr>
          <p:spPr bwMode="auto">
            <a:xfrm>
              <a:off x="6581775" y="2413000"/>
              <a:ext cx="114300" cy="98425"/>
            </a:xfrm>
            <a:custGeom>
              <a:avLst/>
              <a:gdLst/>
              <a:ahLst/>
              <a:cxnLst>
                <a:cxn ang="0">
                  <a:pos x="0" y="0"/>
                </a:cxn>
                <a:cxn ang="0">
                  <a:pos x="143" y="55"/>
                </a:cxn>
                <a:cxn ang="0">
                  <a:pos x="135" y="125"/>
                </a:cxn>
                <a:cxn ang="0">
                  <a:pos x="0" y="124"/>
                </a:cxn>
                <a:cxn ang="0">
                  <a:pos x="0" y="0"/>
                </a:cxn>
                <a:cxn ang="0">
                  <a:pos x="0" y="0"/>
                </a:cxn>
              </a:cxnLst>
              <a:rect l="0" t="0" r="r" b="b"/>
              <a:pathLst>
                <a:path w="143" h="125">
                  <a:moveTo>
                    <a:pt x="0" y="0"/>
                  </a:moveTo>
                  <a:lnTo>
                    <a:pt x="143" y="55"/>
                  </a:lnTo>
                  <a:lnTo>
                    <a:pt x="135" y="125"/>
                  </a:lnTo>
                  <a:lnTo>
                    <a:pt x="0" y="124"/>
                  </a:lnTo>
                  <a:lnTo>
                    <a:pt x="0"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92" name="Freeform 568"/>
            <p:cNvSpPr>
              <a:spLocks/>
            </p:cNvSpPr>
            <p:nvPr/>
          </p:nvSpPr>
          <p:spPr bwMode="auto">
            <a:xfrm>
              <a:off x="7261225" y="2157413"/>
              <a:ext cx="166688" cy="136525"/>
            </a:xfrm>
            <a:custGeom>
              <a:avLst/>
              <a:gdLst/>
              <a:ahLst/>
              <a:cxnLst>
                <a:cxn ang="0">
                  <a:pos x="209" y="0"/>
                </a:cxn>
                <a:cxn ang="0">
                  <a:pos x="0" y="32"/>
                </a:cxn>
                <a:cxn ang="0">
                  <a:pos x="44" y="173"/>
                </a:cxn>
                <a:cxn ang="0">
                  <a:pos x="188" y="123"/>
                </a:cxn>
                <a:cxn ang="0">
                  <a:pos x="190" y="104"/>
                </a:cxn>
                <a:cxn ang="0">
                  <a:pos x="53" y="146"/>
                </a:cxn>
                <a:cxn ang="0">
                  <a:pos x="31" y="45"/>
                </a:cxn>
                <a:cxn ang="0">
                  <a:pos x="206" y="15"/>
                </a:cxn>
                <a:cxn ang="0">
                  <a:pos x="209" y="0"/>
                </a:cxn>
                <a:cxn ang="0">
                  <a:pos x="209" y="0"/>
                </a:cxn>
              </a:cxnLst>
              <a:rect l="0" t="0" r="r" b="b"/>
              <a:pathLst>
                <a:path w="209" h="173">
                  <a:moveTo>
                    <a:pt x="209" y="0"/>
                  </a:moveTo>
                  <a:lnTo>
                    <a:pt x="0" y="32"/>
                  </a:lnTo>
                  <a:lnTo>
                    <a:pt x="44" y="173"/>
                  </a:lnTo>
                  <a:lnTo>
                    <a:pt x="188" y="123"/>
                  </a:lnTo>
                  <a:lnTo>
                    <a:pt x="190" y="104"/>
                  </a:lnTo>
                  <a:lnTo>
                    <a:pt x="53" y="146"/>
                  </a:lnTo>
                  <a:lnTo>
                    <a:pt x="31" y="45"/>
                  </a:lnTo>
                  <a:lnTo>
                    <a:pt x="206" y="15"/>
                  </a:lnTo>
                  <a:lnTo>
                    <a:pt x="209" y="0"/>
                  </a:lnTo>
                  <a:lnTo>
                    <a:pt x="20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94" name="Freeform 570"/>
            <p:cNvSpPr>
              <a:spLocks/>
            </p:cNvSpPr>
            <p:nvPr/>
          </p:nvSpPr>
          <p:spPr bwMode="auto">
            <a:xfrm>
              <a:off x="6761163" y="2468563"/>
              <a:ext cx="42863" cy="44450"/>
            </a:xfrm>
            <a:custGeom>
              <a:avLst/>
              <a:gdLst/>
              <a:ahLst/>
              <a:cxnLst>
                <a:cxn ang="0">
                  <a:pos x="27" y="57"/>
                </a:cxn>
                <a:cxn ang="0">
                  <a:pos x="38" y="54"/>
                </a:cxn>
                <a:cxn ang="0">
                  <a:pos x="46" y="48"/>
                </a:cxn>
                <a:cxn ang="0">
                  <a:pos x="52" y="40"/>
                </a:cxn>
                <a:cxn ang="0">
                  <a:pos x="55" y="29"/>
                </a:cxn>
                <a:cxn ang="0">
                  <a:pos x="52" y="17"/>
                </a:cxn>
                <a:cxn ang="0">
                  <a:pos x="46" y="8"/>
                </a:cxn>
                <a:cxn ang="0">
                  <a:pos x="38" y="2"/>
                </a:cxn>
                <a:cxn ang="0">
                  <a:pos x="27" y="0"/>
                </a:cxn>
                <a:cxn ang="0">
                  <a:pos x="15" y="2"/>
                </a:cxn>
                <a:cxn ang="0">
                  <a:pos x="8" y="8"/>
                </a:cxn>
                <a:cxn ang="0">
                  <a:pos x="2" y="17"/>
                </a:cxn>
                <a:cxn ang="0">
                  <a:pos x="0" y="29"/>
                </a:cxn>
                <a:cxn ang="0">
                  <a:pos x="2" y="40"/>
                </a:cxn>
                <a:cxn ang="0">
                  <a:pos x="8" y="48"/>
                </a:cxn>
                <a:cxn ang="0">
                  <a:pos x="15" y="54"/>
                </a:cxn>
                <a:cxn ang="0">
                  <a:pos x="27" y="57"/>
                </a:cxn>
                <a:cxn ang="0">
                  <a:pos x="27" y="57"/>
                </a:cxn>
              </a:cxnLst>
              <a:rect l="0" t="0" r="r" b="b"/>
              <a:pathLst>
                <a:path w="55" h="57">
                  <a:moveTo>
                    <a:pt x="27" y="57"/>
                  </a:moveTo>
                  <a:lnTo>
                    <a:pt x="38" y="54"/>
                  </a:lnTo>
                  <a:lnTo>
                    <a:pt x="46" y="48"/>
                  </a:lnTo>
                  <a:lnTo>
                    <a:pt x="52" y="40"/>
                  </a:lnTo>
                  <a:lnTo>
                    <a:pt x="55" y="29"/>
                  </a:lnTo>
                  <a:lnTo>
                    <a:pt x="52" y="17"/>
                  </a:lnTo>
                  <a:lnTo>
                    <a:pt x="46" y="8"/>
                  </a:lnTo>
                  <a:lnTo>
                    <a:pt x="38" y="2"/>
                  </a:lnTo>
                  <a:lnTo>
                    <a:pt x="27" y="0"/>
                  </a:lnTo>
                  <a:lnTo>
                    <a:pt x="15" y="2"/>
                  </a:lnTo>
                  <a:lnTo>
                    <a:pt x="8" y="8"/>
                  </a:lnTo>
                  <a:lnTo>
                    <a:pt x="2" y="17"/>
                  </a:lnTo>
                  <a:lnTo>
                    <a:pt x="0" y="29"/>
                  </a:lnTo>
                  <a:lnTo>
                    <a:pt x="2" y="40"/>
                  </a:lnTo>
                  <a:lnTo>
                    <a:pt x="8" y="48"/>
                  </a:lnTo>
                  <a:lnTo>
                    <a:pt x="15" y="54"/>
                  </a:lnTo>
                  <a:lnTo>
                    <a:pt x="27" y="57"/>
                  </a:lnTo>
                  <a:lnTo>
                    <a:pt x="27" y="5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95" name="Freeform 571"/>
            <p:cNvSpPr>
              <a:spLocks/>
            </p:cNvSpPr>
            <p:nvPr/>
          </p:nvSpPr>
          <p:spPr bwMode="auto">
            <a:xfrm>
              <a:off x="6840538" y="2432050"/>
              <a:ext cx="44450" cy="44450"/>
            </a:xfrm>
            <a:custGeom>
              <a:avLst/>
              <a:gdLst/>
              <a:ahLst/>
              <a:cxnLst>
                <a:cxn ang="0">
                  <a:pos x="28" y="57"/>
                </a:cxn>
                <a:cxn ang="0">
                  <a:pos x="38" y="55"/>
                </a:cxn>
                <a:cxn ang="0">
                  <a:pos x="47" y="49"/>
                </a:cxn>
                <a:cxn ang="0">
                  <a:pos x="51" y="40"/>
                </a:cxn>
                <a:cxn ang="0">
                  <a:pos x="55" y="30"/>
                </a:cxn>
                <a:cxn ang="0">
                  <a:pos x="55" y="23"/>
                </a:cxn>
                <a:cxn ang="0">
                  <a:pos x="51" y="17"/>
                </a:cxn>
                <a:cxn ang="0">
                  <a:pos x="49" y="11"/>
                </a:cxn>
                <a:cxn ang="0">
                  <a:pos x="47" y="7"/>
                </a:cxn>
                <a:cxn ang="0">
                  <a:pos x="38" y="4"/>
                </a:cxn>
                <a:cxn ang="0">
                  <a:pos x="28" y="0"/>
                </a:cxn>
                <a:cxn ang="0">
                  <a:pos x="15" y="4"/>
                </a:cxn>
                <a:cxn ang="0">
                  <a:pos x="8" y="7"/>
                </a:cxn>
                <a:cxn ang="0">
                  <a:pos x="4" y="11"/>
                </a:cxn>
                <a:cxn ang="0">
                  <a:pos x="2" y="17"/>
                </a:cxn>
                <a:cxn ang="0">
                  <a:pos x="0" y="23"/>
                </a:cxn>
                <a:cxn ang="0">
                  <a:pos x="0" y="30"/>
                </a:cxn>
                <a:cxn ang="0">
                  <a:pos x="2" y="40"/>
                </a:cxn>
                <a:cxn ang="0">
                  <a:pos x="8" y="49"/>
                </a:cxn>
                <a:cxn ang="0">
                  <a:pos x="15" y="55"/>
                </a:cxn>
                <a:cxn ang="0">
                  <a:pos x="28" y="57"/>
                </a:cxn>
                <a:cxn ang="0">
                  <a:pos x="28" y="57"/>
                </a:cxn>
              </a:cxnLst>
              <a:rect l="0" t="0" r="r" b="b"/>
              <a:pathLst>
                <a:path w="55" h="57">
                  <a:moveTo>
                    <a:pt x="28" y="57"/>
                  </a:moveTo>
                  <a:lnTo>
                    <a:pt x="38" y="55"/>
                  </a:lnTo>
                  <a:lnTo>
                    <a:pt x="47" y="49"/>
                  </a:lnTo>
                  <a:lnTo>
                    <a:pt x="51" y="40"/>
                  </a:lnTo>
                  <a:lnTo>
                    <a:pt x="55" y="30"/>
                  </a:lnTo>
                  <a:lnTo>
                    <a:pt x="55" y="23"/>
                  </a:lnTo>
                  <a:lnTo>
                    <a:pt x="51" y="17"/>
                  </a:lnTo>
                  <a:lnTo>
                    <a:pt x="49" y="11"/>
                  </a:lnTo>
                  <a:lnTo>
                    <a:pt x="47" y="7"/>
                  </a:lnTo>
                  <a:lnTo>
                    <a:pt x="38" y="4"/>
                  </a:lnTo>
                  <a:lnTo>
                    <a:pt x="28" y="0"/>
                  </a:lnTo>
                  <a:lnTo>
                    <a:pt x="15" y="4"/>
                  </a:lnTo>
                  <a:lnTo>
                    <a:pt x="8" y="7"/>
                  </a:lnTo>
                  <a:lnTo>
                    <a:pt x="4" y="11"/>
                  </a:lnTo>
                  <a:lnTo>
                    <a:pt x="2" y="17"/>
                  </a:lnTo>
                  <a:lnTo>
                    <a:pt x="0" y="23"/>
                  </a:lnTo>
                  <a:lnTo>
                    <a:pt x="0" y="30"/>
                  </a:lnTo>
                  <a:lnTo>
                    <a:pt x="2" y="40"/>
                  </a:lnTo>
                  <a:lnTo>
                    <a:pt x="8" y="49"/>
                  </a:lnTo>
                  <a:lnTo>
                    <a:pt x="15" y="55"/>
                  </a:lnTo>
                  <a:lnTo>
                    <a:pt x="28" y="57"/>
                  </a:lnTo>
                  <a:lnTo>
                    <a:pt x="28" y="5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96" name="Freeform 572"/>
            <p:cNvSpPr>
              <a:spLocks/>
            </p:cNvSpPr>
            <p:nvPr/>
          </p:nvSpPr>
          <p:spPr bwMode="auto">
            <a:xfrm>
              <a:off x="6919913" y="2397125"/>
              <a:ext cx="44450" cy="46038"/>
            </a:xfrm>
            <a:custGeom>
              <a:avLst/>
              <a:gdLst/>
              <a:ahLst/>
              <a:cxnLst>
                <a:cxn ang="0">
                  <a:pos x="28" y="57"/>
                </a:cxn>
                <a:cxn ang="0">
                  <a:pos x="38" y="53"/>
                </a:cxn>
                <a:cxn ang="0">
                  <a:pos x="47" y="48"/>
                </a:cxn>
                <a:cxn ang="0">
                  <a:pos x="53" y="36"/>
                </a:cxn>
                <a:cxn ang="0">
                  <a:pos x="55" y="27"/>
                </a:cxn>
                <a:cxn ang="0">
                  <a:pos x="53" y="15"/>
                </a:cxn>
                <a:cxn ang="0">
                  <a:pos x="47" y="8"/>
                </a:cxn>
                <a:cxn ang="0">
                  <a:pos x="38" y="0"/>
                </a:cxn>
                <a:cxn ang="0">
                  <a:pos x="28" y="0"/>
                </a:cxn>
                <a:cxn ang="0">
                  <a:pos x="17" y="0"/>
                </a:cxn>
                <a:cxn ang="0">
                  <a:pos x="7" y="8"/>
                </a:cxn>
                <a:cxn ang="0">
                  <a:pos x="2" y="15"/>
                </a:cxn>
                <a:cxn ang="0">
                  <a:pos x="0" y="27"/>
                </a:cxn>
                <a:cxn ang="0">
                  <a:pos x="2" y="36"/>
                </a:cxn>
                <a:cxn ang="0">
                  <a:pos x="7" y="48"/>
                </a:cxn>
                <a:cxn ang="0">
                  <a:pos x="17" y="53"/>
                </a:cxn>
                <a:cxn ang="0">
                  <a:pos x="28" y="57"/>
                </a:cxn>
                <a:cxn ang="0">
                  <a:pos x="28" y="57"/>
                </a:cxn>
              </a:cxnLst>
              <a:rect l="0" t="0" r="r" b="b"/>
              <a:pathLst>
                <a:path w="55" h="57">
                  <a:moveTo>
                    <a:pt x="28" y="57"/>
                  </a:moveTo>
                  <a:lnTo>
                    <a:pt x="38" y="53"/>
                  </a:lnTo>
                  <a:lnTo>
                    <a:pt x="47" y="48"/>
                  </a:lnTo>
                  <a:lnTo>
                    <a:pt x="53" y="36"/>
                  </a:lnTo>
                  <a:lnTo>
                    <a:pt x="55" y="27"/>
                  </a:lnTo>
                  <a:lnTo>
                    <a:pt x="53" y="15"/>
                  </a:lnTo>
                  <a:lnTo>
                    <a:pt x="47" y="8"/>
                  </a:lnTo>
                  <a:lnTo>
                    <a:pt x="38" y="0"/>
                  </a:lnTo>
                  <a:lnTo>
                    <a:pt x="28" y="0"/>
                  </a:lnTo>
                  <a:lnTo>
                    <a:pt x="17" y="0"/>
                  </a:lnTo>
                  <a:lnTo>
                    <a:pt x="7" y="8"/>
                  </a:lnTo>
                  <a:lnTo>
                    <a:pt x="2" y="15"/>
                  </a:lnTo>
                  <a:lnTo>
                    <a:pt x="0" y="27"/>
                  </a:lnTo>
                  <a:lnTo>
                    <a:pt x="2" y="36"/>
                  </a:lnTo>
                  <a:lnTo>
                    <a:pt x="7" y="48"/>
                  </a:lnTo>
                  <a:lnTo>
                    <a:pt x="17" y="53"/>
                  </a:lnTo>
                  <a:lnTo>
                    <a:pt x="28" y="57"/>
                  </a:lnTo>
                  <a:lnTo>
                    <a:pt x="28" y="5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97" name="Freeform 573"/>
            <p:cNvSpPr>
              <a:spLocks/>
            </p:cNvSpPr>
            <p:nvPr/>
          </p:nvSpPr>
          <p:spPr bwMode="auto">
            <a:xfrm>
              <a:off x="7037388" y="2352675"/>
              <a:ext cx="42863" cy="44450"/>
            </a:xfrm>
            <a:custGeom>
              <a:avLst/>
              <a:gdLst/>
              <a:ahLst/>
              <a:cxnLst>
                <a:cxn ang="0">
                  <a:pos x="27" y="55"/>
                </a:cxn>
                <a:cxn ang="0">
                  <a:pos x="36" y="51"/>
                </a:cxn>
                <a:cxn ang="0">
                  <a:pos x="46" y="46"/>
                </a:cxn>
                <a:cxn ang="0">
                  <a:pos x="51" y="38"/>
                </a:cxn>
                <a:cxn ang="0">
                  <a:pos x="53" y="28"/>
                </a:cxn>
                <a:cxn ang="0">
                  <a:pos x="53" y="21"/>
                </a:cxn>
                <a:cxn ang="0">
                  <a:pos x="51" y="15"/>
                </a:cxn>
                <a:cxn ang="0">
                  <a:pos x="47" y="9"/>
                </a:cxn>
                <a:cxn ang="0">
                  <a:pos x="46" y="8"/>
                </a:cxn>
                <a:cxn ang="0">
                  <a:pos x="36" y="0"/>
                </a:cxn>
                <a:cxn ang="0">
                  <a:pos x="27" y="0"/>
                </a:cxn>
                <a:cxn ang="0">
                  <a:pos x="15" y="0"/>
                </a:cxn>
                <a:cxn ang="0">
                  <a:pos x="8" y="8"/>
                </a:cxn>
                <a:cxn ang="0">
                  <a:pos x="2" y="9"/>
                </a:cxn>
                <a:cxn ang="0">
                  <a:pos x="0" y="15"/>
                </a:cxn>
                <a:cxn ang="0">
                  <a:pos x="0" y="21"/>
                </a:cxn>
                <a:cxn ang="0">
                  <a:pos x="0" y="28"/>
                </a:cxn>
                <a:cxn ang="0">
                  <a:pos x="0" y="38"/>
                </a:cxn>
                <a:cxn ang="0">
                  <a:pos x="8" y="46"/>
                </a:cxn>
                <a:cxn ang="0">
                  <a:pos x="15" y="51"/>
                </a:cxn>
                <a:cxn ang="0">
                  <a:pos x="27" y="55"/>
                </a:cxn>
                <a:cxn ang="0">
                  <a:pos x="27" y="55"/>
                </a:cxn>
              </a:cxnLst>
              <a:rect l="0" t="0" r="r" b="b"/>
              <a:pathLst>
                <a:path w="53" h="55">
                  <a:moveTo>
                    <a:pt x="27" y="55"/>
                  </a:moveTo>
                  <a:lnTo>
                    <a:pt x="36" y="51"/>
                  </a:lnTo>
                  <a:lnTo>
                    <a:pt x="46" y="46"/>
                  </a:lnTo>
                  <a:lnTo>
                    <a:pt x="51" y="38"/>
                  </a:lnTo>
                  <a:lnTo>
                    <a:pt x="53" y="28"/>
                  </a:lnTo>
                  <a:lnTo>
                    <a:pt x="53" y="21"/>
                  </a:lnTo>
                  <a:lnTo>
                    <a:pt x="51" y="15"/>
                  </a:lnTo>
                  <a:lnTo>
                    <a:pt x="47" y="9"/>
                  </a:lnTo>
                  <a:lnTo>
                    <a:pt x="46" y="8"/>
                  </a:lnTo>
                  <a:lnTo>
                    <a:pt x="36" y="0"/>
                  </a:lnTo>
                  <a:lnTo>
                    <a:pt x="27" y="0"/>
                  </a:lnTo>
                  <a:lnTo>
                    <a:pt x="15" y="0"/>
                  </a:lnTo>
                  <a:lnTo>
                    <a:pt x="8" y="8"/>
                  </a:lnTo>
                  <a:lnTo>
                    <a:pt x="2" y="9"/>
                  </a:lnTo>
                  <a:lnTo>
                    <a:pt x="0" y="15"/>
                  </a:lnTo>
                  <a:lnTo>
                    <a:pt x="0" y="21"/>
                  </a:lnTo>
                  <a:lnTo>
                    <a:pt x="0" y="28"/>
                  </a:lnTo>
                  <a:lnTo>
                    <a:pt x="0" y="38"/>
                  </a:lnTo>
                  <a:lnTo>
                    <a:pt x="8" y="46"/>
                  </a:lnTo>
                  <a:lnTo>
                    <a:pt x="15" y="51"/>
                  </a:lnTo>
                  <a:lnTo>
                    <a:pt x="27" y="55"/>
                  </a:lnTo>
                  <a:lnTo>
                    <a:pt x="27" y="5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98" name="Freeform 574"/>
            <p:cNvSpPr>
              <a:spLocks/>
            </p:cNvSpPr>
            <p:nvPr/>
          </p:nvSpPr>
          <p:spPr bwMode="auto">
            <a:xfrm>
              <a:off x="7118350" y="2325688"/>
              <a:ext cx="42863" cy="44450"/>
            </a:xfrm>
            <a:custGeom>
              <a:avLst/>
              <a:gdLst/>
              <a:ahLst/>
              <a:cxnLst>
                <a:cxn ang="0">
                  <a:pos x="26" y="55"/>
                </a:cxn>
                <a:cxn ang="0">
                  <a:pos x="36" y="51"/>
                </a:cxn>
                <a:cxn ang="0">
                  <a:pos x="45" y="45"/>
                </a:cxn>
                <a:cxn ang="0">
                  <a:pos x="51" y="36"/>
                </a:cxn>
                <a:cxn ang="0">
                  <a:pos x="55" y="26"/>
                </a:cxn>
                <a:cxn ang="0">
                  <a:pos x="51" y="15"/>
                </a:cxn>
                <a:cxn ang="0">
                  <a:pos x="45" y="7"/>
                </a:cxn>
                <a:cxn ang="0">
                  <a:pos x="36" y="0"/>
                </a:cxn>
                <a:cxn ang="0">
                  <a:pos x="26" y="0"/>
                </a:cxn>
                <a:cxn ang="0">
                  <a:pos x="15" y="0"/>
                </a:cxn>
                <a:cxn ang="0">
                  <a:pos x="7" y="7"/>
                </a:cxn>
                <a:cxn ang="0">
                  <a:pos x="0" y="15"/>
                </a:cxn>
                <a:cxn ang="0">
                  <a:pos x="0" y="26"/>
                </a:cxn>
                <a:cxn ang="0">
                  <a:pos x="0" y="36"/>
                </a:cxn>
                <a:cxn ang="0">
                  <a:pos x="7" y="45"/>
                </a:cxn>
                <a:cxn ang="0">
                  <a:pos x="15" y="51"/>
                </a:cxn>
                <a:cxn ang="0">
                  <a:pos x="26" y="55"/>
                </a:cxn>
                <a:cxn ang="0">
                  <a:pos x="26" y="55"/>
                </a:cxn>
              </a:cxnLst>
              <a:rect l="0" t="0" r="r" b="b"/>
              <a:pathLst>
                <a:path w="55" h="55">
                  <a:moveTo>
                    <a:pt x="26" y="55"/>
                  </a:moveTo>
                  <a:lnTo>
                    <a:pt x="36" y="51"/>
                  </a:lnTo>
                  <a:lnTo>
                    <a:pt x="45" y="45"/>
                  </a:lnTo>
                  <a:lnTo>
                    <a:pt x="51" y="36"/>
                  </a:lnTo>
                  <a:lnTo>
                    <a:pt x="55" y="26"/>
                  </a:lnTo>
                  <a:lnTo>
                    <a:pt x="51" y="15"/>
                  </a:lnTo>
                  <a:lnTo>
                    <a:pt x="45" y="7"/>
                  </a:lnTo>
                  <a:lnTo>
                    <a:pt x="36" y="0"/>
                  </a:lnTo>
                  <a:lnTo>
                    <a:pt x="26" y="0"/>
                  </a:lnTo>
                  <a:lnTo>
                    <a:pt x="15" y="0"/>
                  </a:lnTo>
                  <a:lnTo>
                    <a:pt x="7" y="7"/>
                  </a:lnTo>
                  <a:lnTo>
                    <a:pt x="0" y="15"/>
                  </a:lnTo>
                  <a:lnTo>
                    <a:pt x="0" y="26"/>
                  </a:lnTo>
                  <a:lnTo>
                    <a:pt x="0" y="36"/>
                  </a:lnTo>
                  <a:lnTo>
                    <a:pt x="7" y="45"/>
                  </a:lnTo>
                  <a:lnTo>
                    <a:pt x="15" y="51"/>
                  </a:lnTo>
                  <a:lnTo>
                    <a:pt x="26" y="55"/>
                  </a:lnTo>
                  <a:lnTo>
                    <a:pt x="26" y="5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99" name="Freeform 575"/>
            <p:cNvSpPr>
              <a:spLocks/>
            </p:cNvSpPr>
            <p:nvPr/>
          </p:nvSpPr>
          <p:spPr bwMode="auto">
            <a:xfrm>
              <a:off x="7185025" y="2305050"/>
              <a:ext cx="42863" cy="46038"/>
            </a:xfrm>
            <a:custGeom>
              <a:avLst/>
              <a:gdLst/>
              <a:ahLst/>
              <a:cxnLst>
                <a:cxn ang="0">
                  <a:pos x="27" y="57"/>
                </a:cxn>
                <a:cxn ang="0">
                  <a:pos x="38" y="53"/>
                </a:cxn>
                <a:cxn ang="0">
                  <a:pos x="46" y="48"/>
                </a:cxn>
                <a:cxn ang="0">
                  <a:pos x="52" y="38"/>
                </a:cxn>
                <a:cxn ang="0">
                  <a:pos x="55" y="29"/>
                </a:cxn>
                <a:cxn ang="0">
                  <a:pos x="54" y="21"/>
                </a:cxn>
                <a:cxn ang="0">
                  <a:pos x="52" y="17"/>
                </a:cxn>
                <a:cxn ang="0">
                  <a:pos x="48" y="12"/>
                </a:cxn>
                <a:cxn ang="0">
                  <a:pos x="46" y="8"/>
                </a:cxn>
                <a:cxn ang="0">
                  <a:pos x="38" y="2"/>
                </a:cxn>
                <a:cxn ang="0">
                  <a:pos x="27" y="0"/>
                </a:cxn>
                <a:cxn ang="0">
                  <a:pos x="16" y="2"/>
                </a:cxn>
                <a:cxn ang="0">
                  <a:pos x="8" y="8"/>
                </a:cxn>
                <a:cxn ang="0">
                  <a:pos x="4" y="12"/>
                </a:cxn>
                <a:cxn ang="0">
                  <a:pos x="2" y="17"/>
                </a:cxn>
                <a:cxn ang="0">
                  <a:pos x="0" y="21"/>
                </a:cxn>
                <a:cxn ang="0">
                  <a:pos x="0" y="29"/>
                </a:cxn>
                <a:cxn ang="0">
                  <a:pos x="2" y="38"/>
                </a:cxn>
                <a:cxn ang="0">
                  <a:pos x="8" y="48"/>
                </a:cxn>
                <a:cxn ang="0">
                  <a:pos x="16" y="53"/>
                </a:cxn>
                <a:cxn ang="0">
                  <a:pos x="27" y="57"/>
                </a:cxn>
                <a:cxn ang="0">
                  <a:pos x="27" y="57"/>
                </a:cxn>
              </a:cxnLst>
              <a:rect l="0" t="0" r="r" b="b"/>
              <a:pathLst>
                <a:path w="55" h="57">
                  <a:moveTo>
                    <a:pt x="27" y="57"/>
                  </a:moveTo>
                  <a:lnTo>
                    <a:pt x="38" y="53"/>
                  </a:lnTo>
                  <a:lnTo>
                    <a:pt x="46" y="48"/>
                  </a:lnTo>
                  <a:lnTo>
                    <a:pt x="52" y="38"/>
                  </a:lnTo>
                  <a:lnTo>
                    <a:pt x="55" y="29"/>
                  </a:lnTo>
                  <a:lnTo>
                    <a:pt x="54" y="21"/>
                  </a:lnTo>
                  <a:lnTo>
                    <a:pt x="52" y="17"/>
                  </a:lnTo>
                  <a:lnTo>
                    <a:pt x="48" y="12"/>
                  </a:lnTo>
                  <a:lnTo>
                    <a:pt x="46" y="8"/>
                  </a:lnTo>
                  <a:lnTo>
                    <a:pt x="38" y="2"/>
                  </a:lnTo>
                  <a:lnTo>
                    <a:pt x="27" y="0"/>
                  </a:lnTo>
                  <a:lnTo>
                    <a:pt x="16" y="2"/>
                  </a:lnTo>
                  <a:lnTo>
                    <a:pt x="8" y="8"/>
                  </a:lnTo>
                  <a:lnTo>
                    <a:pt x="4" y="12"/>
                  </a:lnTo>
                  <a:lnTo>
                    <a:pt x="2" y="17"/>
                  </a:lnTo>
                  <a:lnTo>
                    <a:pt x="0" y="21"/>
                  </a:lnTo>
                  <a:lnTo>
                    <a:pt x="0" y="29"/>
                  </a:lnTo>
                  <a:lnTo>
                    <a:pt x="2" y="38"/>
                  </a:lnTo>
                  <a:lnTo>
                    <a:pt x="8" y="48"/>
                  </a:lnTo>
                  <a:lnTo>
                    <a:pt x="16" y="53"/>
                  </a:lnTo>
                  <a:lnTo>
                    <a:pt x="27" y="57"/>
                  </a:lnTo>
                  <a:lnTo>
                    <a:pt x="27" y="5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600" name="Freeform 576"/>
            <p:cNvSpPr>
              <a:spLocks/>
            </p:cNvSpPr>
            <p:nvPr/>
          </p:nvSpPr>
          <p:spPr bwMode="auto">
            <a:xfrm>
              <a:off x="6651625" y="2079625"/>
              <a:ext cx="325438" cy="215900"/>
            </a:xfrm>
            <a:custGeom>
              <a:avLst/>
              <a:gdLst/>
              <a:ahLst/>
              <a:cxnLst>
                <a:cxn ang="0">
                  <a:pos x="405" y="245"/>
                </a:cxn>
                <a:cxn ang="0">
                  <a:pos x="382" y="253"/>
                </a:cxn>
                <a:cxn ang="0">
                  <a:pos x="363" y="256"/>
                </a:cxn>
                <a:cxn ang="0">
                  <a:pos x="343" y="262"/>
                </a:cxn>
                <a:cxn ang="0">
                  <a:pos x="318" y="264"/>
                </a:cxn>
                <a:cxn ang="0">
                  <a:pos x="289" y="266"/>
                </a:cxn>
                <a:cxn ang="0">
                  <a:pos x="263" y="270"/>
                </a:cxn>
                <a:cxn ang="0">
                  <a:pos x="236" y="270"/>
                </a:cxn>
                <a:cxn ang="0">
                  <a:pos x="209" y="272"/>
                </a:cxn>
                <a:cxn ang="0">
                  <a:pos x="185" y="270"/>
                </a:cxn>
                <a:cxn ang="0">
                  <a:pos x="160" y="266"/>
                </a:cxn>
                <a:cxn ang="0">
                  <a:pos x="135" y="260"/>
                </a:cxn>
                <a:cxn ang="0">
                  <a:pos x="111" y="253"/>
                </a:cxn>
                <a:cxn ang="0">
                  <a:pos x="86" y="245"/>
                </a:cxn>
                <a:cxn ang="0">
                  <a:pos x="65" y="239"/>
                </a:cxn>
                <a:cxn ang="0">
                  <a:pos x="44" y="232"/>
                </a:cxn>
                <a:cxn ang="0">
                  <a:pos x="17" y="222"/>
                </a:cxn>
                <a:cxn ang="0">
                  <a:pos x="0" y="215"/>
                </a:cxn>
                <a:cxn ang="0">
                  <a:pos x="6" y="203"/>
                </a:cxn>
                <a:cxn ang="0">
                  <a:pos x="25" y="180"/>
                </a:cxn>
                <a:cxn ang="0">
                  <a:pos x="50" y="154"/>
                </a:cxn>
                <a:cxn ang="0">
                  <a:pos x="65" y="137"/>
                </a:cxn>
                <a:cxn ang="0">
                  <a:pos x="84" y="118"/>
                </a:cxn>
                <a:cxn ang="0">
                  <a:pos x="103" y="101"/>
                </a:cxn>
                <a:cxn ang="0">
                  <a:pos x="124" y="82"/>
                </a:cxn>
                <a:cxn ang="0">
                  <a:pos x="147" y="68"/>
                </a:cxn>
                <a:cxn ang="0">
                  <a:pos x="166" y="53"/>
                </a:cxn>
                <a:cxn ang="0">
                  <a:pos x="187" y="42"/>
                </a:cxn>
                <a:cxn ang="0">
                  <a:pos x="208" y="32"/>
                </a:cxn>
                <a:cxn ang="0">
                  <a:pos x="228" y="23"/>
                </a:cxn>
                <a:cxn ang="0">
                  <a:pos x="246" y="15"/>
                </a:cxn>
                <a:cxn ang="0">
                  <a:pos x="274" y="8"/>
                </a:cxn>
                <a:cxn ang="0">
                  <a:pos x="295" y="0"/>
                </a:cxn>
                <a:cxn ang="0">
                  <a:pos x="304" y="0"/>
                </a:cxn>
                <a:cxn ang="0">
                  <a:pos x="318" y="17"/>
                </a:cxn>
                <a:cxn ang="0">
                  <a:pos x="333" y="44"/>
                </a:cxn>
                <a:cxn ang="0">
                  <a:pos x="346" y="66"/>
                </a:cxn>
                <a:cxn ang="0">
                  <a:pos x="360" y="89"/>
                </a:cxn>
                <a:cxn ang="0">
                  <a:pos x="371" y="120"/>
                </a:cxn>
                <a:cxn ang="0">
                  <a:pos x="384" y="152"/>
                </a:cxn>
                <a:cxn ang="0">
                  <a:pos x="392" y="175"/>
                </a:cxn>
                <a:cxn ang="0">
                  <a:pos x="398" y="194"/>
                </a:cxn>
                <a:cxn ang="0">
                  <a:pos x="403" y="213"/>
                </a:cxn>
                <a:cxn ang="0">
                  <a:pos x="407" y="234"/>
                </a:cxn>
              </a:cxnLst>
              <a:rect l="0" t="0" r="r" b="b"/>
              <a:pathLst>
                <a:path w="409" h="272">
                  <a:moveTo>
                    <a:pt x="409" y="241"/>
                  </a:moveTo>
                  <a:lnTo>
                    <a:pt x="407" y="243"/>
                  </a:lnTo>
                  <a:lnTo>
                    <a:pt x="405" y="245"/>
                  </a:lnTo>
                  <a:lnTo>
                    <a:pt x="398" y="249"/>
                  </a:lnTo>
                  <a:lnTo>
                    <a:pt x="390" y="251"/>
                  </a:lnTo>
                  <a:lnTo>
                    <a:pt x="382" y="253"/>
                  </a:lnTo>
                  <a:lnTo>
                    <a:pt x="377" y="253"/>
                  </a:lnTo>
                  <a:lnTo>
                    <a:pt x="371" y="255"/>
                  </a:lnTo>
                  <a:lnTo>
                    <a:pt x="363" y="256"/>
                  </a:lnTo>
                  <a:lnTo>
                    <a:pt x="356" y="258"/>
                  </a:lnTo>
                  <a:lnTo>
                    <a:pt x="350" y="260"/>
                  </a:lnTo>
                  <a:lnTo>
                    <a:pt x="343" y="262"/>
                  </a:lnTo>
                  <a:lnTo>
                    <a:pt x="335" y="264"/>
                  </a:lnTo>
                  <a:lnTo>
                    <a:pt x="325" y="264"/>
                  </a:lnTo>
                  <a:lnTo>
                    <a:pt x="318" y="264"/>
                  </a:lnTo>
                  <a:lnTo>
                    <a:pt x="308" y="266"/>
                  </a:lnTo>
                  <a:lnTo>
                    <a:pt x="299" y="266"/>
                  </a:lnTo>
                  <a:lnTo>
                    <a:pt x="289" y="266"/>
                  </a:lnTo>
                  <a:lnTo>
                    <a:pt x="282" y="268"/>
                  </a:lnTo>
                  <a:lnTo>
                    <a:pt x="272" y="270"/>
                  </a:lnTo>
                  <a:lnTo>
                    <a:pt x="263" y="270"/>
                  </a:lnTo>
                  <a:lnTo>
                    <a:pt x="253" y="270"/>
                  </a:lnTo>
                  <a:lnTo>
                    <a:pt x="244" y="270"/>
                  </a:lnTo>
                  <a:lnTo>
                    <a:pt x="236" y="270"/>
                  </a:lnTo>
                  <a:lnTo>
                    <a:pt x="227" y="272"/>
                  </a:lnTo>
                  <a:lnTo>
                    <a:pt x="217" y="272"/>
                  </a:lnTo>
                  <a:lnTo>
                    <a:pt x="209" y="272"/>
                  </a:lnTo>
                  <a:lnTo>
                    <a:pt x="200" y="272"/>
                  </a:lnTo>
                  <a:lnTo>
                    <a:pt x="194" y="272"/>
                  </a:lnTo>
                  <a:lnTo>
                    <a:pt x="185" y="270"/>
                  </a:lnTo>
                  <a:lnTo>
                    <a:pt x="177" y="268"/>
                  </a:lnTo>
                  <a:lnTo>
                    <a:pt x="168" y="266"/>
                  </a:lnTo>
                  <a:lnTo>
                    <a:pt x="160" y="266"/>
                  </a:lnTo>
                  <a:lnTo>
                    <a:pt x="152" y="264"/>
                  </a:lnTo>
                  <a:lnTo>
                    <a:pt x="145" y="262"/>
                  </a:lnTo>
                  <a:lnTo>
                    <a:pt x="135" y="260"/>
                  </a:lnTo>
                  <a:lnTo>
                    <a:pt x="128" y="258"/>
                  </a:lnTo>
                  <a:lnTo>
                    <a:pt x="118" y="256"/>
                  </a:lnTo>
                  <a:lnTo>
                    <a:pt x="111" y="253"/>
                  </a:lnTo>
                  <a:lnTo>
                    <a:pt x="103" y="251"/>
                  </a:lnTo>
                  <a:lnTo>
                    <a:pt x="95" y="249"/>
                  </a:lnTo>
                  <a:lnTo>
                    <a:pt x="86" y="245"/>
                  </a:lnTo>
                  <a:lnTo>
                    <a:pt x="78" y="243"/>
                  </a:lnTo>
                  <a:lnTo>
                    <a:pt x="73" y="241"/>
                  </a:lnTo>
                  <a:lnTo>
                    <a:pt x="65" y="239"/>
                  </a:lnTo>
                  <a:lnTo>
                    <a:pt x="57" y="236"/>
                  </a:lnTo>
                  <a:lnTo>
                    <a:pt x="50" y="234"/>
                  </a:lnTo>
                  <a:lnTo>
                    <a:pt x="44" y="232"/>
                  </a:lnTo>
                  <a:lnTo>
                    <a:pt x="38" y="230"/>
                  </a:lnTo>
                  <a:lnTo>
                    <a:pt x="27" y="226"/>
                  </a:lnTo>
                  <a:lnTo>
                    <a:pt x="17" y="222"/>
                  </a:lnTo>
                  <a:lnTo>
                    <a:pt x="10" y="218"/>
                  </a:lnTo>
                  <a:lnTo>
                    <a:pt x="4" y="215"/>
                  </a:lnTo>
                  <a:lnTo>
                    <a:pt x="0" y="215"/>
                  </a:lnTo>
                  <a:lnTo>
                    <a:pt x="0" y="213"/>
                  </a:lnTo>
                  <a:lnTo>
                    <a:pt x="2" y="209"/>
                  </a:lnTo>
                  <a:lnTo>
                    <a:pt x="6" y="203"/>
                  </a:lnTo>
                  <a:lnTo>
                    <a:pt x="12" y="198"/>
                  </a:lnTo>
                  <a:lnTo>
                    <a:pt x="17" y="190"/>
                  </a:lnTo>
                  <a:lnTo>
                    <a:pt x="25" y="180"/>
                  </a:lnTo>
                  <a:lnTo>
                    <a:pt x="35" y="171"/>
                  </a:lnTo>
                  <a:lnTo>
                    <a:pt x="44" y="161"/>
                  </a:lnTo>
                  <a:lnTo>
                    <a:pt x="50" y="154"/>
                  </a:lnTo>
                  <a:lnTo>
                    <a:pt x="54" y="148"/>
                  </a:lnTo>
                  <a:lnTo>
                    <a:pt x="59" y="142"/>
                  </a:lnTo>
                  <a:lnTo>
                    <a:pt x="65" y="137"/>
                  </a:lnTo>
                  <a:lnTo>
                    <a:pt x="71" y="131"/>
                  </a:lnTo>
                  <a:lnTo>
                    <a:pt x="78" y="123"/>
                  </a:lnTo>
                  <a:lnTo>
                    <a:pt x="84" y="118"/>
                  </a:lnTo>
                  <a:lnTo>
                    <a:pt x="90" y="112"/>
                  </a:lnTo>
                  <a:lnTo>
                    <a:pt x="97" y="106"/>
                  </a:lnTo>
                  <a:lnTo>
                    <a:pt x="103" y="101"/>
                  </a:lnTo>
                  <a:lnTo>
                    <a:pt x="111" y="95"/>
                  </a:lnTo>
                  <a:lnTo>
                    <a:pt x="116" y="89"/>
                  </a:lnTo>
                  <a:lnTo>
                    <a:pt x="124" y="82"/>
                  </a:lnTo>
                  <a:lnTo>
                    <a:pt x="132" y="78"/>
                  </a:lnTo>
                  <a:lnTo>
                    <a:pt x="139" y="72"/>
                  </a:lnTo>
                  <a:lnTo>
                    <a:pt x="147" y="68"/>
                  </a:lnTo>
                  <a:lnTo>
                    <a:pt x="152" y="65"/>
                  </a:lnTo>
                  <a:lnTo>
                    <a:pt x="160" y="59"/>
                  </a:lnTo>
                  <a:lnTo>
                    <a:pt x="166" y="53"/>
                  </a:lnTo>
                  <a:lnTo>
                    <a:pt x="173" y="51"/>
                  </a:lnTo>
                  <a:lnTo>
                    <a:pt x="179" y="46"/>
                  </a:lnTo>
                  <a:lnTo>
                    <a:pt x="187" y="42"/>
                  </a:lnTo>
                  <a:lnTo>
                    <a:pt x="194" y="38"/>
                  </a:lnTo>
                  <a:lnTo>
                    <a:pt x="202" y="36"/>
                  </a:lnTo>
                  <a:lnTo>
                    <a:pt x="208" y="32"/>
                  </a:lnTo>
                  <a:lnTo>
                    <a:pt x="215" y="28"/>
                  </a:lnTo>
                  <a:lnTo>
                    <a:pt x="221" y="25"/>
                  </a:lnTo>
                  <a:lnTo>
                    <a:pt x="228" y="23"/>
                  </a:lnTo>
                  <a:lnTo>
                    <a:pt x="234" y="21"/>
                  </a:lnTo>
                  <a:lnTo>
                    <a:pt x="240" y="17"/>
                  </a:lnTo>
                  <a:lnTo>
                    <a:pt x="246" y="15"/>
                  </a:lnTo>
                  <a:lnTo>
                    <a:pt x="253" y="15"/>
                  </a:lnTo>
                  <a:lnTo>
                    <a:pt x="263" y="9"/>
                  </a:lnTo>
                  <a:lnTo>
                    <a:pt x="274" y="8"/>
                  </a:lnTo>
                  <a:lnTo>
                    <a:pt x="282" y="4"/>
                  </a:lnTo>
                  <a:lnTo>
                    <a:pt x="289" y="2"/>
                  </a:lnTo>
                  <a:lnTo>
                    <a:pt x="295" y="0"/>
                  </a:lnTo>
                  <a:lnTo>
                    <a:pt x="301" y="0"/>
                  </a:lnTo>
                  <a:lnTo>
                    <a:pt x="303" y="0"/>
                  </a:lnTo>
                  <a:lnTo>
                    <a:pt x="304" y="0"/>
                  </a:lnTo>
                  <a:lnTo>
                    <a:pt x="308" y="4"/>
                  </a:lnTo>
                  <a:lnTo>
                    <a:pt x="310" y="9"/>
                  </a:lnTo>
                  <a:lnTo>
                    <a:pt x="318" y="17"/>
                  </a:lnTo>
                  <a:lnTo>
                    <a:pt x="324" y="25"/>
                  </a:lnTo>
                  <a:lnTo>
                    <a:pt x="331" y="38"/>
                  </a:lnTo>
                  <a:lnTo>
                    <a:pt x="333" y="44"/>
                  </a:lnTo>
                  <a:lnTo>
                    <a:pt x="337" y="51"/>
                  </a:lnTo>
                  <a:lnTo>
                    <a:pt x="341" y="57"/>
                  </a:lnTo>
                  <a:lnTo>
                    <a:pt x="346" y="66"/>
                  </a:lnTo>
                  <a:lnTo>
                    <a:pt x="350" y="72"/>
                  </a:lnTo>
                  <a:lnTo>
                    <a:pt x="354" y="82"/>
                  </a:lnTo>
                  <a:lnTo>
                    <a:pt x="360" y="89"/>
                  </a:lnTo>
                  <a:lnTo>
                    <a:pt x="363" y="101"/>
                  </a:lnTo>
                  <a:lnTo>
                    <a:pt x="367" y="110"/>
                  </a:lnTo>
                  <a:lnTo>
                    <a:pt x="371" y="120"/>
                  </a:lnTo>
                  <a:lnTo>
                    <a:pt x="377" y="131"/>
                  </a:lnTo>
                  <a:lnTo>
                    <a:pt x="382" y="141"/>
                  </a:lnTo>
                  <a:lnTo>
                    <a:pt x="384" y="152"/>
                  </a:lnTo>
                  <a:lnTo>
                    <a:pt x="390" y="163"/>
                  </a:lnTo>
                  <a:lnTo>
                    <a:pt x="390" y="169"/>
                  </a:lnTo>
                  <a:lnTo>
                    <a:pt x="392" y="175"/>
                  </a:lnTo>
                  <a:lnTo>
                    <a:pt x="394" y="182"/>
                  </a:lnTo>
                  <a:lnTo>
                    <a:pt x="398" y="188"/>
                  </a:lnTo>
                  <a:lnTo>
                    <a:pt x="398" y="194"/>
                  </a:lnTo>
                  <a:lnTo>
                    <a:pt x="400" y="199"/>
                  </a:lnTo>
                  <a:lnTo>
                    <a:pt x="401" y="207"/>
                  </a:lnTo>
                  <a:lnTo>
                    <a:pt x="403" y="213"/>
                  </a:lnTo>
                  <a:lnTo>
                    <a:pt x="405" y="220"/>
                  </a:lnTo>
                  <a:lnTo>
                    <a:pt x="407" y="226"/>
                  </a:lnTo>
                  <a:lnTo>
                    <a:pt x="407" y="234"/>
                  </a:lnTo>
                  <a:lnTo>
                    <a:pt x="409" y="241"/>
                  </a:lnTo>
                  <a:lnTo>
                    <a:pt x="409" y="241"/>
                  </a:lnTo>
                  <a:close/>
                </a:path>
              </a:pathLst>
            </a:custGeom>
            <a:solidFill>
              <a:srgbClr val="E6DEC4"/>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pic>
        <p:nvPicPr>
          <p:cNvPr id="1610" name="Picture 586" descr="C:\Documents and Settings\mizuki-y\Local Settings\Temporary Internet Files\Content.IE5\NYTMF8L8\MCj04118660000[1].wmf"/>
          <p:cNvPicPr>
            <a:picLocks noChangeAspect="1" noChangeArrowheads="1"/>
          </p:cNvPicPr>
          <p:nvPr/>
        </p:nvPicPr>
        <p:blipFill>
          <a:blip r:embed="rId7" cstate="print"/>
          <a:srcRect/>
          <a:stretch>
            <a:fillRect/>
          </a:stretch>
        </p:blipFill>
        <p:spPr bwMode="auto">
          <a:xfrm>
            <a:off x="7894683" y="4853007"/>
            <a:ext cx="716711" cy="730260"/>
          </a:xfrm>
          <a:prstGeom prst="rect">
            <a:avLst/>
          </a:prstGeom>
          <a:noFill/>
        </p:spPr>
      </p:pic>
      <p:pic>
        <p:nvPicPr>
          <p:cNvPr id="1617" name="Picture 593" descr="C:\Documents and Settings\mizuki-y\Local Settings\Temporary Internet Files\Content.IE5\NYTMF8L8\MCj04370950000[1].png"/>
          <p:cNvPicPr>
            <a:picLocks noChangeAspect="1" noChangeArrowheads="1"/>
          </p:cNvPicPr>
          <p:nvPr/>
        </p:nvPicPr>
        <p:blipFill>
          <a:blip r:embed="rId8" cstate="print"/>
          <a:srcRect/>
          <a:stretch>
            <a:fillRect/>
          </a:stretch>
        </p:blipFill>
        <p:spPr bwMode="auto">
          <a:xfrm>
            <a:off x="6799293" y="5108598"/>
            <a:ext cx="868796" cy="868796"/>
          </a:xfrm>
          <a:prstGeom prst="rect">
            <a:avLst/>
          </a:prstGeom>
          <a:noFill/>
        </p:spPr>
      </p:pic>
      <p:sp>
        <p:nvSpPr>
          <p:cNvPr id="809" name="ひし形 808"/>
          <p:cNvSpPr/>
          <p:nvPr/>
        </p:nvSpPr>
        <p:spPr>
          <a:xfrm rot="5649857">
            <a:off x="6661675" y="935907"/>
            <a:ext cx="2479036" cy="2688111"/>
          </a:xfrm>
          <a:prstGeom prst="diamond">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
        <p:nvSpPr>
          <p:cNvPr id="810" name="テキスト ボックス 809"/>
          <p:cNvSpPr txBox="1"/>
          <p:nvPr/>
        </p:nvSpPr>
        <p:spPr>
          <a:xfrm>
            <a:off x="6543702" y="6167475"/>
            <a:ext cx="1492716" cy="369332"/>
          </a:xfrm>
          <a:prstGeom prst="rect">
            <a:avLst/>
          </a:prstGeom>
          <a:noFill/>
        </p:spPr>
        <p:txBody>
          <a:bodyPr wrap="none" rtlCol="0">
            <a:spAutoFit/>
          </a:bodyPr>
          <a:lstStyle/>
          <a:p>
            <a:r>
              <a:rPr kumimoji="1" lang="en-US" altLang="ja-JP" b="1" dirty="0" smtClean="0"/>
              <a:t>Interaction</a:t>
            </a:r>
            <a:endParaRPr kumimoji="1" lang="ja-JP" altLang="en-US" b="1" dirty="0"/>
          </a:p>
        </p:txBody>
      </p:sp>
      <p:pic>
        <p:nvPicPr>
          <p:cNvPr id="1619" name="Picture 595" descr="C:\Documents and Settings\mizuki-y\Local Settings\Temporary Internet Files\Content.IE5\HLZCZJNI\MPj04395130000[1].jpg"/>
          <p:cNvPicPr>
            <a:picLocks noChangeAspect="1" noChangeArrowheads="1"/>
          </p:cNvPicPr>
          <p:nvPr/>
        </p:nvPicPr>
        <p:blipFill>
          <a:blip r:embed="rId9" cstate="print"/>
          <a:srcRect/>
          <a:stretch>
            <a:fillRect/>
          </a:stretch>
        </p:blipFill>
        <p:spPr bwMode="auto">
          <a:xfrm>
            <a:off x="7200936" y="1603350"/>
            <a:ext cx="807494" cy="539098"/>
          </a:xfrm>
          <a:prstGeom prst="rect">
            <a:avLst/>
          </a:prstGeom>
          <a:noFill/>
        </p:spPr>
      </p:pic>
      <p:pic>
        <p:nvPicPr>
          <p:cNvPr id="1620" name="Picture 596" descr="C:\Documents and Settings\mizuki-y\Local Settings\Temporary Internet Files\Content.IE5\CAP6MAXM\MCj04414590000[1].png"/>
          <p:cNvPicPr>
            <a:picLocks noChangeAspect="1" noChangeArrowheads="1"/>
          </p:cNvPicPr>
          <p:nvPr/>
        </p:nvPicPr>
        <p:blipFill>
          <a:blip r:embed="rId10" cstate="print"/>
          <a:srcRect/>
          <a:stretch>
            <a:fillRect/>
          </a:stretch>
        </p:blipFill>
        <p:spPr bwMode="auto">
          <a:xfrm>
            <a:off x="7748631" y="2078019"/>
            <a:ext cx="1007323" cy="1007323"/>
          </a:xfrm>
          <a:prstGeom prst="rect">
            <a:avLst/>
          </a:prstGeom>
          <a:noFill/>
        </p:spPr>
      </p:pic>
      <p:pic>
        <p:nvPicPr>
          <p:cNvPr id="1622" name="Picture 598" descr="C:\Documents and Settings\mizuki-y\Local Settings\Temporary Internet Files\Content.IE5\VJCR36SW\MCj04398200000[1].png"/>
          <p:cNvPicPr>
            <a:picLocks noChangeAspect="1" noChangeArrowheads="1"/>
          </p:cNvPicPr>
          <p:nvPr/>
        </p:nvPicPr>
        <p:blipFill>
          <a:blip r:embed="rId11" cstate="print"/>
          <a:srcRect/>
          <a:stretch>
            <a:fillRect/>
          </a:stretch>
        </p:blipFill>
        <p:spPr bwMode="auto">
          <a:xfrm rot="18955493">
            <a:off x="7115905" y="2248580"/>
            <a:ext cx="823905" cy="823905"/>
          </a:xfrm>
          <a:prstGeom prst="rect">
            <a:avLst/>
          </a:prstGeom>
          <a:noFill/>
        </p:spPr>
      </p:pic>
      <p:sp>
        <p:nvSpPr>
          <p:cNvPr id="816" name="テキスト ボックス 815"/>
          <p:cNvSpPr txBox="1"/>
          <p:nvPr/>
        </p:nvSpPr>
        <p:spPr>
          <a:xfrm>
            <a:off x="7054884" y="3429000"/>
            <a:ext cx="1721946" cy="369332"/>
          </a:xfrm>
          <a:prstGeom prst="rect">
            <a:avLst/>
          </a:prstGeom>
          <a:noFill/>
        </p:spPr>
        <p:txBody>
          <a:bodyPr wrap="none" rtlCol="0">
            <a:spAutoFit/>
          </a:bodyPr>
          <a:lstStyle/>
          <a:p>
            <a:r>
              <a:rPr kumimoji="1" lang="en-US" altLang="ja-JP" b="1" dirty="0" smtClean="0"/>
              <a:t>Effectiveness</a:t>
            </a:r>
            <a:endParaRPr kumimoji="1" lang="ja-JP" altLang="en-US" b="1" dirty="0"/>
          </a:p>
        </p:txBody>
      </p:sp>
      <p:sp>
        <p:nvSpPr>
          <p:cNvPr id="817" name="左矢印 816"/>
          <p:cNvSpPr/>
          <p:nvPr/>
        </p:nvSpPr>
        <p:spPr>
          <a:xfrm>
            <a:off x="2600298" y="1931967"/>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8" name="右矢印 817"/>
          <p:cNvSpPr/>
          <p:nvPr/>
        </p:nvSpPr>
        <p:spPr>
          <a:xfrm>
            <a:off x="5411799" y="204150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9" name="左矢印 818"/>
          <p:cNvSpPr/>
          <p:nvPr/>
        </p:nvSpPr>
        <p:spPr>
          <a:xfrm rot="18589822">
            <a:off x="2975653" y="3461981"/>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1" name="右矢印 820"/>
          <p:cNvSpPr/>
          <p:nvPr/>
        </p:nvSpPr>
        <p:spPr>
          <a:xfrm rot="3090961">
            <a:off x="5708810" y="350133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2" name="右矢印 821"/>
          <p:cNvSpPr/>
          <p:nvPr/>
        </p:nvSpPr>
        <p:spPr>
          <a:xfrm rot="5400000">
            <a:off x="4325112" y="345681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5" name="テキスト ボックス 824"/>
          <p:cNvSpPr txBox="1"/>
          <p:nvPr/>
        </p:nvSpPr>
        <p:spPr>
          <a:xfrm>
            <a:off x="2636811" y="1603350"/>
            <a:ext cx="1074333" cy="369332"/>
          </a:xfrm>
          <a:prstGeom prst="rect">
            <a:avLst/>
          </a:prstGeom>
          <a:noFill/>
        </p:spPr>
        <p:txBody>
          <a:bodyPr wrap="none" rtlCol="0">
            <a:spAutoFit/>
          </a:bodyPr>
          <a:lstStyle/>
          <a:p>
            <a:r>
              <a:rPr kumimoji="1" lang="ja-JP" altLang="en-US" b="1" dirty="0" smtClean="0"/>
              <a:t>対象</a:t>
            </a:r>
            <a:r>
              <a:rPr lang="ja-JP" altLang="en-US" b="1" dirty="0" smtClean="0"/>
              <a:t>は？</a:t>
            </a:r>
            <a:endParaRPr kumimoji="1" lang="ja-JP" altLang="en-US" b="1" dirty="0"/>
          </a:p>
        </p:txBody>
      </p:sp>
      <p:sp>
        <p:nvSpPr>
          <p:cNvPr id="826" name="テキスト ボックス 825"/>
          <p:cNvSpPr txBox="1"/>
          <p:nvPr/>
        </p:nvSpPr>
        <p:spPr>
          <a:xfrm rot="2412669">
            <a:off x="2875583" y="3537916"/>
            <a:ext cx="1151277" cy="369332"/>
          </a:xfrm>
          <a:prstGeom prst="rect">
            <a:avLst/>
          </a:prstGeom>
          <a:noFill/>
        </p:spPr>
        <p:txBody>
          <a:bodyPr wrap="none" rtlCol="0">
            <a:spAutoFit/>
          </a:bodyPr>
          <a:lstStyle/>
          <a:p>
            <a:r>
              <a:rPr lang="ja-JP" altLang="en-US" b="1" dirty="0" smtClean="0"/>
              <a:t>データは？</a:t>
            </a:r>
            <a:endParaRPr kumimoji="1" lang="ja-JP" altLang="en-US" b="1" dirty="0"/>
          </a:p>
        </p:txBody>
      </p:sp>
      <p:sp>
        <p:nvSpPr>
          <p:cNvPr id="827" name="テキスト ボックス 826"/>
          <p:cNvSpPr txBox="1"/>
          <p:nvPr/>
        </p:nvSpPr>
        <p:spPr>
          <a:xfrm>
            <a:off x="5375286" y="1566837"/>
            <a:ext cx="1699504" cy="369332"/>
          </a:xfrm>
          <a:prstGeom prst="rect">
            <a:avLst/>
          </a:prstGeom>
          <a:noFill/>
        </p:spPr>
        <p:txBody>
          <a:bodyPr wrap="none" rtlCol="0">
            <a:spAutoFit/>
          </a:bodyPr>
          <a:lstStyle/>
          <a:p>
            <a:r>
              <a:rPr lang="ja-JP" altLang="en-US" b="1" dirty="0" smtClean="0"/>
              <a:t>コスト・評価は？</a:t>
            </a:r>
            <a:endParaRPr kumimoji="1" lang="ja-JP" altLang="en-US" b="1" dirty="0"/>
          </a:p>
        </p:txBody>
      </p:sp>
      <p:sp>
        <p:nvSpPr>
          <p:cNvPr id="828" name="テキスト ボックス 827"/>
          <p:cNvSpPr txBox="1"/>
          <p:nvPr/>
        </p:nvSpPr>
        <p:spPr>
          <a:xfrm rot="19507697">
            <a:off x="5349739" y="3244333"/>
            <a:ext cx="2255746" cy="369332"/>
          </a:xfrm>
          <a:prstGeom prst="rect">
            <a:avLst/>
          </a:prstGeom>
          <a:noFill/>
        </p:spPr>
        <p:txBody>
          <a:bodyPr wrap="none" rtlCol="0">
            <a:spAutoFit/>
          </a:bodyPr>
          <a:lstStyle/>
          <a:p>
            <a:r>
              <a:rPr lang="ja-JP" altLang="en-US" b="1" dirty="0" smtClean="0"/>
              <a:t>カスタマイズ性などは？</a:t>
            </a:r>
            <a:endParaRPr kumimoji="1" lang="ja-JP" altLang="en-US" b="1" dirty="0"/>
          </a:p>
        </p:txBody>
      </p:sp>
      <p:sp>
        <p:nvSpPr>
          <p:cNvPr id="829" name="テキスト ボックス 828"/>
          <p:cNvSpPr txBox="1"/>
          <p:nvPr/>
        </p:nvSpPr>
        <p:spPr>
          <a:xfrm>
            <a:off x="3549636" y="3465513"/>
            <a:ext cx="2701961" cy="369332"/>
          </a:xfrm>
          <a:prstGeom prst="rect">
            <a:avLst/>
          </a:prstGeom>
          <a:noFill/>
        </p:spPr>
        <p:txBody>
          <a:bodyPr wrap="square" rtlCol="0">
            <a:spAutoFit/>
          </a:bodyPr>
          <a:lstStyle/>
          <a:p>
            <a:pPr algn="ctr"/>
            <a:r>
              <a:rPr kumimoji="1" lang="ja-JP" altLang="en-US" b="1" dirty="0" smtClean="0"/>
              <a:t>データ</a:t>
            </a:r>
            <a:r>
              <a:rPr kumimoji="1" lang="ja-JP" altLang="en-US" b="1" dirty="0" smtClean="0"/>
              <a:t>の表示</a:t>
            </a:r>
            <a:r>
              <a:rPr kumimoji="1" lang="ja-JP" altLang="en-US" b="1" dirty="0" smtClean="0"/>
              <a:t>方法は？</a:t>
            </a:r>
            <a:endParaRPr kumimoji="1" lang="ja-JP" altLang="en-US" b="1" dirty="0"/>
          </a:p>
        </p:txBody>
      </p:sp>
      <p:sp>
        <p:nvSpPr>
          <p:cNvPr id="233" name="日付プレースホルダ 232"/>
          <p:cNvSpPr>
            <a:spLocks noGrp="1"/>
          </p:cNvSpPr>
          <p:nvPr>
            <p:ph type="dt" sz="half" idx="10"/>
          </p:nvPr>
        </p:nvSpPr>
        <p:spPr/>
        <p:txBody>
          <a:bodyPr/>
          <a:lstStyle/>
          <a:p>
            <a:fld id="{B9D34F66-539E-45E1-8E24-662F27C0BFF9}" type="datetime1">
              <a:rPr kumimoji="1" lang="ja-JP" altLang="en-US" smtClean="0"/>
              <a:t>2009/10/2</a:t>
            </a:fld>
            <a:endParaRPr kumimoji="1" lang="ja-JP" altLang="en-US"/>
          </a:p>
        </p:txBody>
      </p:sp>
      <p:sp>
        <p:nvSpPr>
          <p:cNvPr id="234" name="スライド番号プレースホルダ 233"/>
          <p:cNvSpPr>
            <a:spLocks noGrp="1"/>
          </p:cNvSpPr>
          <p:nvPr>
            <p:ph type="sldNum" sz="quarter" idx="12"/>
          </p:nvPr>
        </p:nvSpPr>
        <p:spPr/>
        <p:txBody>
          <a:bodyPr/>
          <a:lstStyle/>
          <a:p>
            <a:fld id="{738B7F78-B0DC-441A-9BC4-58A4303FB5A8}" type="slidenum">
              <a:rPr kumimoji="1" lang="ja-JP" altLang="en-US" smtClean="0"/>
              <a:pPr/>
              <a:t>17</a:t>
            </a:fld>
            <a:endParaRPr kumimoji="1" lang="ja-JP" altLang="en-US"/>
          </a:p>
        </p:txBody>
      </p:sp>
      <p:sp>
        <p:nvSpPr>
          <p:cNvPr id="235" name="フッター プレースホルダ 234"/>
          <p:cNvSpPr>
            <a:spLocks noGrp="1"/>
          </p:cNvSpPr>
          <p:nvPr>
            <p:ph type="ftr" sz="quarter" idx="11"/>
          </p:nvPr>
        </p:nvSpPr>
        <p:spPr/>
        <p:txBody>
          <a:bodyPr/>
          <a:lstStyle/>
          <a:p>
            <a:r>
              <a:rPr kumimoji="1" lang="ja-JP" altLang="en-US" smtClean="0"/>
              <a:t>分散開発における協調作業効率化のためのアウェアネス支援システム</a:t>
            </a:r>
            <a:endParaRPr kumimoji="1" lang="ja-JP" alt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正方形/長方形 104"/>
          <p:cNvSpPr/>
          <p:nvPr/>
        </p:nvSpPr>
        <p:spPr>
          <a:xfrm>
            <a:off x="5192721" y="3246435"/>
            <a:ext cx="3687813" cy="135098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 name="タイトル 1"/>
          <p:cNvSpPr>
            <a:spLocks noGrp="1"/>
          </p:cNvSpPr>
          <p:nvPr>
            <p:ph type="title"/>
          </p:nvPr>
        </p:nvSpPr>
        <p:spPr/>
        <p:txBody>
          <a:bodyPr/>
          <a:lstStyle/>
          <a:p>
            <a:r>
              <a:rPr kumimoji="1" lang="ja-JP" altLang="en-US" dirty="0" smtClean="0"/>
              <a:t>はじめに</a:t>
            </a:r>
            <a:endParaRPr kumimoji="1" lang="ja-JP" altLang="en-US" dirty="0"/>
          </a:p>
        </p:txBody>
      </p:sp>
      <p:sp>
        <p:nvSpPr>
          <p:cNvPr id="3" name="コンテンツ プレースホルダ 2"/>
          <p:cNvSpPr>
            <a:spLocks noGrp="1"/>
          </p:cNvSpPr>
          <p:nvPr>
            <p:ph idx="1"/>
          </p:nvPr>
        </p:nvSpPr>
        <p:spPr>
          <a:xfrm>
            <a:off x="457200" y="1128681"/>
            <a:ext cx="8229600" cy="3395709"/>
          </a:xfrm>
        </p:spPr>
        <p:txBody>
          <a:bodyPr>
            <a:normAutofit fontScale="92500" lnSpcReduction="10000"/>
          </a:bodyPr>
          <a:lstStyle/>
          <a:p>
            <a:r>
              <a:rPr kumimoji="1" lang="ja-JP" altLang="en-US" dirty="0" smtClean="0"/>
              <a:t>ソフトウェア開発に置いて，協調作業の効率をあげることは時間的，コスト的に</a:t>
            </a:r>
            <a:r>
              <a:rPr lang="ja-JP" altLang="en-US" dirty="0" smtClean="0"/>
              <a:t>大きな節約となる</a:t>
            </a:r>
            <a:endParaRPr lang="en-US" altLang="ja-JP" dirty="0" smtClean="0"/>
          </a:p>
          <a:p>
            <a:pPr>
              <a:buNone/>
            </a:pPr>
            <a:endParaRPr kumimoji="1" lang="en-US" altLang="ja-JP" dirty="0" smtClean="0"/>
          </a:p>
          <a:p>
            <a:r>
              <a:rPr kumimoji="1" lang="ja-JP" altLang="en-US" dirty="0" smtClean="0"/>
              <a:t>ソフトウェア開発の協調作業をサポートするツールが多くある</a:t>
            </a:r>
            <a:endParaRPr kumimoji="1" lang="en-US" altLang="ja-JP" dirty="0" smtClean="0"/>
          </a:p>
          <a:p>
            <a:pPr lvl="1"/>
            <a:r>
              <a:rPr kumimoji="1" lang="en-US" altLang="ja-JP" dirty="0" smtClean="0"/>
              <a:t>Jazz</a:t>
            </a:r>
          </a:p>
          <a:p>
            <a:pPr lvl="1"/>
            <a:r>
              <a:rPr lang="en-US" altLang="ja-JP" dirty="0" smtClean="0"/>
              <a:t>Auger</a:t>
            </a:r>
          </a:p>
          <a:p>
            <a:pPr lvl="1"/>
            <a:r>
              <a:rPr lang="en-US" altLang="ja-JP" dirty="0" err="1" smtClean="0"/>
              <a:t>S</a:t>
            </a:r>
            <a:r>
              <a:rPr kumimoji="1" lang="en-US" altLang="ja-JP" dirty="0" err="1" smtClean="0"/>
              <a:t>oftchange</a:t>
            </a:r>
            <a:endParaRPr kumimoji="1" lang="en-US" altLang="ja-JP" dirty="0" smtClean="0"/>
          </a:p>
          <a:p>
            <a:pPr lvl="1"/>
            <a:endParaRPr kumimoji="1" lang="en-US" altLang="ja-JP" dirty="0" smtClean="0"/>
          </a:p>
        </p:txBody>
      </p:sp>
      <p:grpSp>
        <p:nvGrpSpPr>
          <p:cNvPr id="4" name="グループ化 84"/>
          <p:cNvGrpSpPr/>
          <p:nvPr/>
        </p:nvGrpSpPr>
        <p:grpSpPr>
          <a:xfrm>
            <a:off x="5265747" y="3392487"/>
            <a:ext cx="2242922" cy="953540"/>
            <a:chOff x="1614447" y="4341825"/>
            <a:chExt cx="2242922" cy="953540"/>
          </a:xfrm>
        </p:grpSpPr>
        <p:sp>
          <p:nvSpPr>
            <p:cNvPr id="86" name="テキスト ボックス 85"/>
            <p:cNvSpPr txBox="1"/>
            <p:nvPr/>
          </p:nvSpPr>
          <p:spPr>
            <a:xfrm>
              <a:off x="1614447" y="4926033"/>
              <a:ext cx="2242922" cy="369332"/>
            </a:xfrm>
            <a:prstGeom prst="rect">
              <a:avLst/>
            </a:prstGeom>
            <a:noFill/>
          </p:spPr>
          <p:txBody>
            <a:bodyPr wrap="none" rtlCol="0">
              <a:spAutoFit/>
            </a:bodyPr>
            <a:lstStyle/>
            <a:p>
              <a:r>
                <a:rPr lang="ja-JP" altLang="en-US" dirty="0" smtClean="0"/>
                <a:t>バージョン管理システム</a:t>
              </a:r>
              <a:endParaRPr kumimoji="1" lang="ja-JP" altLang="en-US" dirty="0"/>
            </a:p>
          </p:txBody>
        </p:sp>
        <p:grpSp>
          <p:nvGrpSpPr>
            <p:cNvPr id="5" name="グループ化 641"/>
            <p:cNvGrpSpPr/>
            <p:nvPr/>
          </p:nvGrpSpPr>
          <p:grpSpPr>
            <a:xfrm>
              <a:off x="2417733" y="4341825"/>
              <a:ext cx="547695" cy="620721"/>
              <a:chOff x="2417733" y="4341825"/>
              <a:chExt cx="547695" cy="620721"/>
            </a:xfrm>
          </p:grpSpPr>
          <p:sp>
            <p:nvSpPr>
              <p:cNvPr id="88" name="円柱 87"/>
              <p:cNvSpPr/>
              <p:nvPr/>
            </p:nvSpPr>
            <p:spPr>
              <a:xfrm>
                <a:off x="2417733" y="4341825"/>
                <a:ext cx="547695" cy="620721"/>
              </a:xfrm>
              <a:prstGeom prst="ca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pic>
            <p:nvPicPr>
              <p:cNvPr id="89" name="Picture 466" descr="C:\Documents and Settings\mizuki-y\Local Settings\Temporary Internet Files\Content.IE5\CAP6MAXM\MCj04338520000[1].png"/>
              <p:cNvPicPr>
                <a:picLocks noChangeAspect="1" noChangeArrowheads="1"/>
              </p:cNvPicPr>
              <p:nvPr/>
            </p:nvPicPr>
            <p:blipFill>
              <a:blip r:embed="rId2" cstate="print"/>
              <a:srcRect/>
              <a:stretch>
                <a:fillRect/>
              </a:stretch>
            </p:blipFill>
            <p:spPr bwMode="auto">
              <a:xfrm>
                <a:off x="2489172" y="4525977"/>
                <a:ext cx="431686" cy="431686"/>
              </a:xfrm>
              <a:prstGeom prst="rect">
                <a:avLst/>
              </a:prstGeom>
              <a:noFill/>
            </p:spPr>
          </p:pic>
        </p:grpSp>
      </p:grpSp>
      <p:grpSp>
        <p:nvGrpSpPr>
          <p:cNvPr id="6" name="グループ化 136"/>
          <p:cNvGrpSpPr/>
          <p:nvPr/>
        </p:nvGrpSpPr>
        <p:grpSpPr>
          <a:xfrm>
            <a:off x="3513123" y="4706955"/>
            <a:ext cx="3687813" cy="1350981"/>
            <a:chOff x="4572000" y="4706955"/>
            <a:chExt cx="3687813" cy="1350981"/>
          </a:xfrm>
        </p:grpSpPr>
        <p:sp>
          <p:nvSpPr>
            <p:cNvPr id="106" name="正方形/長方形 105"/>
            <p:cNvSpPr/>
            <p:nvPr/>
          </p:nvSpPr>
          <p:spPr>
            <a:xfrm>
              <a:off x="4572000" y="4706955"/>
              <a:ext cx="3687813" cy="135098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pic>
          <p:nvPicPr>
            <p:cNvPr id="90" name="Picture 472" descr="C:\Documents and Settings\mizuki-y\Local Settings\Temporary Internet Files\Content.IE5\CAP6MAXM\MCj04325430000[1].png"/>
            <p:cNvPicPr>
              <a:picLocks noChangeAspect="1" noChangeArrowheads="1"/>
            </p:cNvPicPr>
            <p:nvPr/>
          </p:nvPicPr>
          <p:blipFill>
            <a:blip r:embed="rId3" cstate="print"/>
            <a:srcRect/>
            <a:stretch>
              <a:fillRect/>
            </a:stretch>
          </p:blipFill>
          <p:spPr bwMode="auto">
            <a:xfrm>
              <a:off x="5042981" y="4889520"/>
              <a:ext cx="953026" cy="693747"/>
            </a:xfrm>
            <a:prstGeom prst="rect">
              <a:avLst/>
            </a:prstGeom>
            <a:noFill/>
          </p:spPr>
        </p:pic>
        <p:grpSp>
          <p:nvGrpSpPr>
            <p:cNvPr id="7" name="グループ化 90"/>
            <p:cNvGrpSpPr/>
            <p:nvPr/>
          </p:nvGrpSpPr>
          <p:grpSpPr>
            <a:xfrm rot="5400000">
              <a:off x="6923186" y="4729114"/>
              <a:ext cx="699953" cy="1020765"/>
              <a:chOff x="6580215" y="3830643"/>
              <a:chExt cx="876312" cy="1277955"/>
            </a:xfrm>
          </p:grpSpPr>
          <p:sp>
            <p:nvSpPr>
              <p:cNvPr id="92" name="正方形/長方形 91"/>
              <p:cNvSpPr/>
              <p:nvPr/>
            </p:nvSpPr>
            <p:spPr>
              <a:xfrm>
                <a:off x="6580215" y="3830643"/>
                <a:ext cx="876312" cy="1277955"/>
              </a:xfrm>
              <a:prstGeom prst="rect">
                <a:avLst/>
              </a:prstGeom>
              <a:solidFill>
                <a:schemeClr val="bg1"/>
              </a:solidFill>
              <a:ln w="28575"/>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grpSp>
            <p:nvGrpSpPr>
              <p:cNvPr id="8" name="グループ化 684"/>
              <p:cNvGrpSpPr/>
              <p:nvPr/>
            </p:nvGrpSpPr>
            <p:grpSpPr>
              <a:xfrm>
                <a:off x="6726267" y="3940182"/>
                <a:ext cx="657234" cy="1100832"/>
                <a:chOff x="7091397" y="2328168"/>
                <a:chExt cx="657234" cy="1100832"/>
              </a:xfrm>
            </p:grpSpPr>
            <p:sp>
              <p:nvSpPr>
                <p:cNvPr id="94" name="フローチャート : 結合子 93"/>
                <p:cNvSpPr/>
                <p:nvPr/>
              </p:nvSpPr>
              <p:spPr>
                <a:xfrm>
                  <a:off x="7142581" y="2328168"/>
                  <a:ext cx="213636" cy="213636"/>
                </a:xfrm>
                <a:prstGeom prst="flowChartConnector">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95" name="フローチャート : 結合子 94"/>
                <p:cNvSpPr/>
                <p:nvPr/>
              </p:nvSpPr>
              <p:spPr>
                <a:xfrm>
                  <a:off x="7534995" y="2635274"/>
                  <a:ext cx="213636" cy="213636"/>
                </a:xfrm>
                <a:prstGeom prst="flowChartConnector">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96" name="フローチャート : 結合子 95"/>
                <p:cNvSpPr/>
                <p:nvPr/>
              </p:nvSpPr>
              <p:spPr>
                <a:xfrm>
                  <a:off x="7500872" y="3215364"/>
                  <a:ext cx="213636" cy="213636"/>
                </a:xfrm>
                <a:prstGeom prst="flowChartConnector">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cxnSp>
              <p:nvCxnSpPr>
                <p:cNvPr id="97" name="直線矢印コネクタ 96"/>
                <p:cNvCxnSpPr>
                  <a:stCxn id="94" idx="6"/>
                  <a:endCxn id="95" idx="1"/>
                </p:cNvCxnSpPr>
                <p:nvPr/>
              </p:nvCxnSpPr>
              <p:spPr>
                <a:xfrm>
                  <a:off x="7356218" y="2434986"/>
                  <a:ext cx="210063" cy="23157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8" name="直線矢印コネクタ 97"/>
                <p:cNvCxnSpPr>
                  <a:stCxn id="95" idx="4"/>
                  <a:endCxn id="96" idx="0"/>
                </p:cNvCxnSpPr>
                <p:nvPr/>
              </p:nvCxnSpPr>
              <p:spPr>
                <a:xfrm rot="5400000">
                  <a:off x="7441525" y="3015076"/>
                  <a:ext cx="366453" cy="34123"/>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99" name="フローチャート : 結合子 98"/>
                <p:cNvSpPr/>
                <p:nvPr/>
              </p:nvSpPr>
              <p:spPr>
                <a:xfrm>
                  <a:off x="7091397" y="2972054"/>
                  <a:ext cx="213636" cy="213636"/>
                </a:xfrm>
                <a:prstGeom prst="flowChartConnector">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cxnSp>
              <p:nvCxnSpPr>
                <p:cNvPr id="100" name="直線矢印コネクタ 99"/>
                <p:cNvCxnSpPr>
                  <a:stCxn id="99" idx="5"/>
                  <a:endCxn id="96" idx="2"/>
                </p:cNvCxnSpPr>
                <p:nvPr/>
              </p:nvCxnSpPr>
              <p:spPr>
                <a:xfrm rot="16200000" flipH="1">
                  <a:off x="7303421" y="3124730"/>
                  <a:ext cx="167778" cy="227125"/>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01" name="直線矢印コネクタ 100"/>
                <p:cNvCxnSpPr>
                  <a:stCxn id="95" idx="3"/>
                  <a:endCxn id="99" idx="7"/>
                </p:cNvCxnSpPr>
                <p:nvPr/>
              </p:nvCxnSpPr>
              <p:spPr>
                <a:xfrm rot="5400000">
                  <a:off x="7327156" y="2764215"/>
                  <a:ext cx="185716" cy="292534"/>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grpSp>
        </p:grpSp>
      </p:grpSp>
      <p:grpSp>
        <p:nvGrpSpPr>
          <p:cNvPr id="9" name="グループ化 101"/>
          <p:cNvGrpSpPr/>
          <p:nvPr/>
        </p:nvGrpSpPr>
        <p:grpSpPr>
          <a:xfrm>
            <a:off x="7675605" y="3355974"/>
            <a:ext cx="1241045" cy="1026566"/>
            <a:chOff x="2198655" y="4999059"/>
            <a:chExt cx="1241045" cy="1026566"/>
          </a:xfrm>
        </p:grpSpPr>
        <p:pic>
          <p:nvPicPr>
            <p:cNvPr id="103" name="Picture 467" descr="C:\Documents and Settings\mizuki-y\Local Settings\Temporary Internet Files\Content.IE5\HLZCZJNI\MCj04325990000[1].png"/>
            <p:cNvPicPr>
              <a:picLocks noChangeAspect="1" noChangeArrowheads="1"/>
            </p:cNvPicPr>
            <p:nvPr/>
          </p:nvPicPr>
          <p:blipFill>
            <a:blip r:embed="rId4" cstate="print"/>
            <a:srcRect/>
            <a:stretch>
              <a:fillRect/>
            </a:stretch>
          </p:blipFill>
          <p:spPr bwMode="auto">
            <a:xfrm>
              <a:off x="2381220" y="4999059"/>
              <a:ext cx="798172" cy="798172"/>
            </a:xfrm>
            <a:prstGeom prst="rect">
              <a:avLst/>
            </a:prstGeom>
            <a:noFill/>
          </p:spPr>
        </p:pic>
        <p:sp>
          <p:nvSpPr>
            <p:cNvPr id="104" name="テキスト ボックス 103"/>
            <p:cNvSpPr txBox="1"/>
            <p:nvPr/>
          </p:nvSpPr>
          <p:spPr>
            <a:xfrm>
              <a:off x="2198655" y="5656293"/>
              <a:ext cx="1241045" cy="369332"/>
            </a:xfrm>
            <a:prstGeom prst="rect">
              <a:avLst/>
            </a:prstGeom>
            <a:noFill/>
          </p:spPr>
          <p:txBody>
            <a:bodyPr wrap="none" rtlCol="0">
              <a:spAutoFit/>
            </a:bodyPr>
            <a:lstStyle/>
            <a:p>
              <a:r>
                <a:rPr lang="ja-JP" altLang="en-US" dirty="0" smtClean="0"/>
                <a:t>ソースコード</a:t>
              </a:r>
              <a:endParaRPr kumimoji="1" lang="ja-JP" altLang="en-US" dirty="0"/>
            </a:p>
          </p:txBody>
        </p:sp>
      </p:grpSp>
      <p:grpSp>
        <p:nvGrpSpPr>
          <p:cNvPr id="10" name="グループ化 134"/>
          <p:cNvGrpSpPr/>
          <p:nvPr/>
        </p:nvGrpSpPr>
        <p:grpSpPr>
          <a:xfrm>
            <a:off x="555570" y="4706955"/>
            <a:ext cx="1863014" cy="1756821"/>
            <a:chOff x="555570" y="4706955"/>
            <a:chExt cx="1863014" cy="1756821"/>
          </a:xfrm>
        </p:grpSpPr>
        <p:grpSp>
          <p:nvGrpSpPr>
            <p:cNvPr id="11" name="グループ化 30"/>
            <p:cNvGrpSpPr/>
            <p:nvPr/>
          </p:nvGrpSpPr>
          <p:grpSpPr>
            <a:xfrm>
              <a:off x="555570" y="4779981"/>
              <a:ext cx="877163" cy="1172613"/>
              <a:chOff x="701622" y="1639868"/>
              <a:chExt cx="877163" cy="1172613"/>
            </a:xfrm>
          </p:grpSpPr>
          <p:grpSp>
            <p:nvGrpSpPr>
              <p:cNvPr id="12" name="グループ化 547"/>
              <p:cNvGrpSpPr/>
              <p:nvPr/>
            </p:nvGrpSpPr>
            <p:grpSpPr>
              <a:xfrm>
                <a:off x="1030239" y="1639868"/>
                <a:ext cx="271592" cy="894173"/>
                <a:chOff x="5510241" y="1885908"/>
                <a:chExt cx="146806" cy="483342"/>
              </a:xfrm>
              <a:scene3d>
                <a:camera prst="orthographicFront">
                  <a:rot lat="0" lon="10800000" rev="0"/>
                </a:camera>
                <a:lightRig rig="threePt" dir="t"/>
              </a:scene3d>
            </p:grpSpPr>
            <p:sp>
              <p:nvSpPr>
                <p:cNvPr id="34"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35"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36"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37"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38"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39"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40"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41"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42"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43"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44"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45"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46"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47"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48"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49"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50"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51"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52"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53"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54"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55"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56"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57"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grpSp>
          <p:sp>
            <p:nvSpPr>
              <p:cNvPr id="33" name="テキスト ボックス 32"/>
              <p:cNvSpPr txBox="1"/>
              <p:nvPr/>
            </p:nvSpPr>
            <p:spPr>
              <a:xfrm>
                <a:off x="701622" y="2443149"/>
                <a:ext cx="877163" cy="369332"/>
              </a:xfrm>
              <a:prstGeom prst="rect">
                <a:avLst/>
              </a:prstGeom>
              <a:noFill/>
            </p:spPr>
            <p:txBody>
              <a:bodyPr wrap="none" rtlCol="0">
                <a:spAutoFit/>
              </a:bodyPr>
              <a:lstStyle/>
              <a:p>
                <a:r>
                  <a:rPr lang="ja-JP" altLang="en-US" dirty="0" smtClean="0"/>
                  <a:t>開発者</a:t>
                </a:r>
                <a:endParaRPr kumimoji="1" lang="ja-JP" altLang="en-US" dirty="0"/>
              </a:p>
            </p:txBody>
          </p:sp>
        </p:grpSp>
        <p:grpSp>
          <p:nvGrpSpPr>
            <p:cNvPr id="13" name="グループ化 57"/>
            <p:cNvGrpSpPr/>
            <p:nvPr/>
          </p:nvGrpSpPr>
          <p:grpSpPr>
            <a:xfrm>
              <a:off x="1541421" y="4706955"/>
              <a:ext cx="877163" cy="1172613"/>
              <a:chOff x="701622" y="1639868"/>
              <a:chExt cx="877163" cy="1172613"/>
            </a:xfrm>
          </p:grpSpPr>
          <p:grpSp>
            <p:nvGrpSpPr>
              <p:cNvPr id="14" name="グループ化 547"/>
              <p:cNvGrpSpPr/>
              <p:nvPr/>
            </p:nvGrpSpPr>
            <p:grpSpPr>
              <a:xfrm>
                <a:off x="1030239" y="1639870"/>
                <a:ext cx="271592" cy="894173"/>
                <a:chOff x="5510241" y="1885908"/>
                <a:chExt cx="146806" cy="483342"/>
              </a:xfrm>
              <a:scene3d>
                <a:camera prst="orthographicFront">
                  <a:rot lat="0" lon="10800000" rev="0"/>
                </a:camera>
                <a:lightRig rig="threePt" dir="t"/>
              </a:scene3d>
            </p:grpSpPr>
            <p:sp>
              <p:nvSpPr>
                <p:cNvPr id="61"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62"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63"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64"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65"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66"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67"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68"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69"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70"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71"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72"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73"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74"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75"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76"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77"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78"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79"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80"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81"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82"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83"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84"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grpSp>
          <p:sp>
            <p:nvSpPr>
              <p:cNvPr id="60" name="テキスト ボックス 59"/>
              <p:cNvSpPr txBox="1"/>
              <p:nvPr/>
            </p:nvSpPr>
            <p:spPr>
              <a:xfrm>
                <a:off x="701622" y="2443149"/>
                <a:ext cx="877163" cy="369332"/>
              </a:xfrm>
              <a:prstGeom prst="rect">
                <a:avLst/>
              </a:prstGeom>
              <a:noFill/>
            </p:spPr>
            <p:txBody>
              <a:bodyPr wrap="none" rtlCol="0">
                <a:spAutoFit/>
              </a:bodyPr>
              <a:lstStyle/>
              <a:p>
                <a:r>
                  <a:rPr lang="ja-JP" altLang="en-US" dirty="0" smtClean="0"/>
                  <a:t>開発者</a:t>
                </a:r>
                <a:endParaRPr kumimoji="1" lang="ja-JP" altLang="en-US" dirty="0"/>
              </a:p>
            </p:txBody>
          </p:sp>
        </p:grpSp>
        <p:grpSp>
          <p:nvGrpSpPr>
            <p:cNvPr id="15" name="グループ化 106"/>
            <p:cNvGrpSpPr/>
            <p:nvPr/>
          </p:nvGrpSpPr>
          <p:grpSpPr>
            <a:xfrm>
              <a:off x="1103265" y="5291163"/>
              <a:ext cx="877163" cy="1172613"/>
              <a:chOff x="701622" y="1639868"/>
              <a:chExt cx="877163" cy="1172613"/>
            </a:xfrm>
          </p:grpSpPr>
          <p:grpSp>
            <p:nvGrpSpPr>
              <p:cNvPr id="16" name="グループ化 547"/>
              <p:cNvGrpSpPr/>
              <p:nvPr/>
            </p:nvGrpSpPr>
            <p:grpSpPr>
              <a:xfrm>
                <a:off x="1030239" y="1639872"/>
                <a:ext cx="271592" cy="894173"/>
                <a:chOff x="5510241" y="1885908"/>
                <a:chExt cx="146806" cy="483342"/>
              </a:xfrm>
              <a:scene3d>
                <a:camera prst="orthographicFront">
                  <a:rot lat="0" lon="10800000" rev="0"/>
                </a:camera>
                <a:lightRig rig="threePt" dir="t"/>
              </a:scene3d>
            </p:grpSpPr>
            <p:sp>
              <p:nvSpPr>
                <p:cNvPr id="110"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1"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2"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3"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4"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5"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6"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7"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8"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19"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20"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21"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22"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23"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24"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25"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26"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27"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28"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29"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30"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31"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32"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sp>
              <p:nvSpPr>
                <p:cNvPr id="133"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sz="6600"/>
                </a:p>
              </p:txBody>
            </p:sp>
          </p:grpSp>
          <p:sp>
            <p:nvSpPr>
              <p:cNvPr id="109" name="テキスト ボックス 108"/>
              <p:cNvSpPr txBox="1"/>
              <p:nvPr/>
            </p:nvSpPr>
            <p:spPr>
              <a:xfrm>
                <a:off x="701622" y="2443149"/>
                <a:ext cx="877163" cy="369332"/>
              </a:xfrm>
              <a:prstGeom prst="rect">
                <a:avLst/>
              </a:prstGeom>
              <a:noFill/>
            </p:spPr>
            <p:txBody>
              <a:bodyPr wrap="none" rtlCol="0">
                <a:spAutoFit/>
              </a:bodyPr>
              <a:lstStyle/>
              <a:p>
                <a:r>
                  <a:rPr lang="ja-JP" altLang="en-US" dirty="0" smtClean="0"/>
                  <a:t>開発者</a:t>
                </a:r>
                <a:endParaRPr kumimoji="1" lang="ja-JP" altLang="en-US" dirty="0"/>
              </a:p>
            </p:txBody>
          </p:sp>
        </p:grpSp>
      </p:grpSp>
      <p:sp>
        <p:nvSpPr>
          <p:cNvPr id="134" name="曲折矢印 133"/>
          <p:cNvSpPr/>
          <p:nvPr/>
        </p:nvSpPr>
        <p:spPr>
          <a:xfrm rot="16200000">
            <a:off x="4165092" y="3766698"/>
            <a:ext cx="813816" cy="868680"/>
          </a:xfrm>
          <a:prstGeom prst="bentArrow">
            <a:avLst/>
          </a:prstGeom>
          <a:scene3d>
            <a:camera prst="orthographicFront">
              <a:rot lat="0" lon="10799977"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8" name="左矢印 137"/>
          <p:cNvSpPr/>
          <p:nvPr/>
        </p:nvSpPr>
        <p:spPr>
          <a:xfrm>
            <a:off x="2344707" y="5108598"/>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5" name="日付プレースホルダ 134"/>
          <p:cNvSpPr>
            <a:spLocks noGrp="1"/>
          </p:cNvSpPr>
          <p:nvPr>
            <p:ph type="dt" sz="half" idx="10"/>
          </p:nvPr>
        </p:nvSpPr>
        <p:spPr/>
        <p:txBody>
          <a:bodyPr/>
          <a:lstStyle/>
          <a:p>
            <a:fld id="{2737EF9B-8E2C-4531-8068-550B5E5BFAD2}" type="datetime1">
              <a:rPr kumimoji="1" lang="ja-JP" altLang="en-US" smtClean="0"/>
              <a:t>2009/10/2</a:t>
            </a:fld>
            <a:endParaRPr kumimoji="1" lang="ja-JP" altLang="en-US"/>
          </a:p>
        </p:txBody>
      </p:sp>
      <p:sp>
        <p:nvSpPr>
          <p:cNvPr id="136" name="スライド番号プレースホルダ 135"/>
          <p:cNvSpPr>
            <a:spLocks noGrp="1"/>
          </p:cNvSpPr>
          <p:nvPr>
            <p:ph type="sldNum" sz="quarter" idx="12"/>
          </p:nvPr>
        </p:nvSpPr>
        <p:spPr/>
        <p:txBody>
          <a:bodyPr/>
          <a:lstStyle/>
          <a:p>
            <a:fld id="{738B7F78-B0DC-441A-9BC4-58A4303FB5A8}" type="slidenum">
              <a:rPr kumimoji="1" lang="ja-JP" altLang="en-US" smtClean="0"/>
              <a:pPr/>
              <a:t>18</a:t>
            </a:fld>
            <a:endParaRPr kumimoji="1" lang="ja-JP" altLang="en-US"/>
          </a:p>
        </p:txBody>
      </p:sp>
      <p:sp>
        <p:nvSpPr>
          <p:cNvPr id="137" name="フッター プレースホルダ 136"/>
          <p:cNvSpPr>
            <a:spLocks noGrp="1"/>
          </p:cNvSpPr>
          <p:nvPr>
            <p:ph type="ftr" sz="quarter" idx="11"/>
          </p:nvPr>
        </p:nvSpPr>
        <p:spPr/>
        <p:txBody>
          <a:bodyPr/>
          <a:lstStyle/>
          <a:p>
            <a:r>
              <a:rPr kumimoji="1" lang="ja-JP" altLang="en-US" smtClean="0"/>
              <a:t>分散開発における協調作業効率化のためのアウェアネス支援システム</a:t>
            </a:r>
            <a:endParaRPr kumimoji="1" lang="ja-JP"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サポートツールの課題</a:t>
            </a:r>
            <a:endParaRPr kumimoji="1" lang="ja-JP" altLang="en-US" dirty="0"/>
          </a:p>
        </p:txBody>
      </p:sp>
      <p:sp>
        <p:nvSpPr>
          <p:cNvPr id="3" name="コンテンツ プレースホルダ 2"/>
          <p:cNvSpPr>
            <a:spLocks noGrp="1"/>
          </p:cNvSpPr>
          <p:nvPr>
            <p:ph idx="1"/>
          </p:nvPr>
        </p:nvSpPr>
        <p:spPr/>
        <p:txBody>
          <a:bodyPr>
            <a:normAutofit lnSpcReduction="10000"/>
          </a:bodyPr>
          <a:lstStyle/>
          <a:p>
            <a:r>
              <a:rPr kumimoji="1" lang="ja-JP" altLang="en-US" dirty="0" smtClean="0"/>
              <a:t>近年，分散開発が一般的になるにつれて地域間のコミュニケーションや協調作業に多大な負荷がかかっている現状がある</a:t>
            </a:r>
            <a:endParaRPr kumimoji="1" lang="en-US" altLang="ja-JP" dirty="0" smtClean="0"/>
          </a:p>
          <a:p>
            <a:endParaRPr kumimoji="1" lang="en-US" altLang="ja-JP" dirty="0" smtClean="0"/>
          </a:p>
          <a:p>
            <a:r>
              <a:rPr lang="ja-JP" altLang="en-US" dirty="0" smtClean="0"/>
              <a:t>負荷をかける要因としては以下の３点がある</a:t>
            </a:r>
            <a:endParaRPr kumimoji="1" lang="en-US" altLang="ja-JP" dirty="0" smtClean="0"/>
          </a:p>
          <a:p>
            <a:pPr lvl="1"/>
            <a:r>
              <a:rPr lang="ja-JP" altLang="en-US" dirty="0" smtClean="0"/>
              <a:t>地域的要因</a:t>
            </a:r>
            <a:endParaRPr lang="en-US" altLang="ja-JP" dirty="0" smtClean="0"/>
          </a:p>
          <a:p>
            <a:pPr lvl="1"/>
            <a:r>
              <a:rPr kumimoji="1" lang="ja-JP" altLang="en-US" dirty="0" smtClean="0"/>
              <a:t>時間的要因</a:t>
            </a:r>
            <a:endParaRPr kumimoji="1" lang="en-US" altLang="ja-JP" dirty="0" smtClean="0"/>
          </a:p>
          <a:p>
            <a:pPr lvl="1"/>
            <a:r>
              <a:rPr lang="ja-JP" altLang="en-US" dirty="0" smtClean="0"/>
              <a:t>文化的要因</a:t>
            </a:r>
            <a:endParaRPr kumimoji="1" lang="en-US" altLang="ja-JP" dirty="0" smtClean="0"/>
          </a:p>
          <a:p>
            <a:pPr lvl="1">
              <a:buNone/>
            </a:pPr>
            <a:endParaRPr kumimoji="1" lang="en-US" altLang="ja-JP" dirty="0" smtClean="0"/>
          </a:p>
          <a:p>
            <a:r>
              <a:rPr lang="ja-JP" altLang="en-US" dirty="0" smtClean="0"/>
              <a:t>多くのツールは，開発のサポートすることを目的として作製されており開発時におけるコミュニケーションをサポートすることを目的として作製されてはいない</a:t>
            </a:r>
            <a:endParaRPr lang="en-US" altLang="ja-JP" dirty="0" smtClean="0"/>
          </a:p>
          <a:p>
            <a:endParaRPr kumimoji="1" lang="en-US" altLang="ja-JP" dirty="0" smtClean="0"/>
          </a:p>
        </p:txBody>
      </p:sp>
      <p:sp>
        <p:nvSpPr>
          <p:cNvPr id="4" name="日付プレースホルダ 3"/>
          <p:cNvSpPr>
            <a:spLocks noGrp="1"/>
          </p:cNvSpPr>
          <p:nvPr>
            <p:ph type="dt" sz="half" idx="10"/>
          </p:nvPr>
        </p:nvSpPr>
        <p:spPr/>
        <p:txBody>
          <a:bodyPr/>
          <a:lstStyle/>
          <a:p>
            <a:fld id="{D51F27E4-81F1-4660-8E75-79D6B999082E}" type="datetime1">
              <a:rPr kumimoji="1" lang="ja-JP" altLang="en-US" smtClean="0"/>
              <a:t>2009/10/2</a:t>
            </a:fld>
            <a:endParaRPr kumimoji="1" lang="ja-JP" altLang="en-US"/>
          </a:p>
        </p:txBody>
      </p:sp>
      <p:sp>
        <p:nvSpPr>
          <p:cNvPr id="5" name="スライド番号プレースホルダ 4"/>
          <p:cNvSpPr>
            <a:spLocks noGrp="1"/>
          </p:cNvSpPr>
          <p:nvPr>
            <p:ph type="sldNum" sz="quarter" idx="12"/>
          </p:nvPr>
        </p:nvSpPr>
        <p:spPr/>
        <p:txBody>
          <a:bodyPr/>
          <a:lstStyle/>
          <a:p>
            <a:fld id="{738B7F78-B0DC-441A-9BC4-58A4303FB5A8}" type="slidenum">
              <a:rPr kumimoji="1" lang="ja-JP" altLang="en-US" smtClean="0"/>
              <a:pPr/>
              <a:t>19</a:t>
            </a:fld>
            <a:endParaRPr kumimoji="1" lang="ja-JP" altLang="en-US"/>
          </a:p>
        </p:txBody>
      </p:sp>
      <p:sp>
        <p:nvSpPr>
          <p:cNvPr id="6" name="フッター プレースホルダ 5"/>
          <p:cNvSpPr>
            <a:spLocks noGrp="1"/>
          </p:cNvSpPr>
          <p:nvPr>
            <p:ph type="ftr" sz="quarter" idx="11"/>
          </p:nvPr>
        </p:nvSpPr>
        <p:spPr/>
        <p:txBody>
          <a:bodyPr/>
          <a:lstStyle/>
          <a:p>
            <a:r>
              <a:rPr kumimoji="1" lang="ja-JP" altLang="en-US" smtClean="0"/>
              <a:t>分散開発における協調作業効率化のためのアウェアネス支援システム</a:t>
            </a:r>
            <a:endParaRPr kumimoji="1" lang="ja-JP" altLang="en-US"/>
          </a:p>
        </p:txBody>
      </p:sp>
    </p:spTree>
  </p:cSld>
  <p:clrMapOvr>
    <a:masterClrMapping/>
  </p:clrMapOvr>
</p:sld>
</file>

<file path=ppt/theme/theme1.xml><?xml version="1.0" encoding="utf-8"?>
<a:theme xmlns:a="http://schemas.openxmlformats.org/drawingml/2006/main" name="mizuk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Tahoma"/>
        <a:ea typeface="MS UI Gothic"/>
        <a:cs typeface=""/>
      </a:majorFont>
      <a:minorFont>
        <a:latin typeface="Tahoma"/>
        <a:ea typeface="MS UI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18761</TotalTime>
  <Words>2390</Words>
  <Application>Microsoft Office PowerPoint</Application>
  <PresentationFormat>画面に合わせる (4:3)</PresentationFormat>
  <Paragraphs>338</Paragraphs>
  <Slides>20</Slides>
  <Notes>9</Notes>
  <HiddenSlides>0</HiddenSlides>
  <MMClips>0</MMClips>
  <ScaleCrop>false</ScaleCrop>
  <HeadingPairs>
    <vt:vector size="4" baseType="variant">
      <vt:variant>
        <vt:lpstr>テーマ</vt:lpstr>
      </vt:variant>
      <vt:variant>
        <vt:i4>1</vt:i4>
      </vt:variant>
      <vt:variant>
        <vt:lpstr>スライド タイトル</vt:lpstr>
      </vt:variant>
      <vt:variant>
        <vt:i4>20</vt:i4>
      </vt:variant>
    </vt:vector>
  </HeadingPairs>
  <TitlesOfParts>
    <vt:vector size="21" baseType="lpstr">
      <vt:lpstr>mizuki</vt:lpstr>
      <vt:lpstr>分散開発における 協調作業効率化のための アウェアネス支援システム</vt:lpstr>
      <vt:lpstr>はじめに</vt:lpstr>
      <vt:lpstr>分散開発を阻害する三つの要因[2]</vt:lpstr>
      <vt:lpstr>分散開発を阻害する三つの要因[2]</vt:lpstr>
      <vt:lpstr>目的とアプローチ</vt:lpstr>
      <vt:lpstr>アウェアネス支援</vt:lpstr>
      <vt:lpstr>アプローチ 時間的距離の問題解決に向けたアウェアネス支援</vt:lpstr>
      <vt:lpstr>アプローチ 地理的距離の問題解決に向けたアウェアネス支援</vt:lpstr>
      <vt:lpstr>アウェアネス支援システムの設計指針</vt:lpstr>
      <vt:lpstr>アウェアネス支援システムの画面設計</vt:lpstr>
      <vt:lpstr>まとめ</vt:lpstr>
      <vt:lpstr>タイムスケジュール</vt:lpstr>
      <vt:lpstr>スライド 12</vt:lpstr>
      <vt:lpstr>スライド 13</vt:lpstr>
      <vt:lpstr>スライド 14</vt:lpstr>
      <vt:lpstr>スライド 15</vt:lpstr>
      <vt:lpstr>アウェアネス支援システムに関する関連研究</vt:lpstr>
      <vt:lpstr>フレームワークのイメージ</vt:lpstr>
      <vt:lpstr>はじめに</vt:lpstr>
      <vt:lpstr>サポートツールの課題</vt:lpstr>
    </vt:vector>
  </TitlesOfParts>
  <Company>奈良先端科学技術大学院大学</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タイトル未定</dc:title>
  <dc:creator>山本 瑞起</dc:creator>
  <cp:lastModifiedBy>mizuki-y</cp:lastModifiedBy>
  <cp:revision>1350</cp:revision>
  <dcterms:created xsi:type="dcterms:W3CDTF">2009-09-14T06:12:47Z</dcterms:created>
  <dcterms:modified xsi:type="dcterms:W3CDTF">2009-10-02T01:55:20Z</dcterms:modified>
</cp:coreProperties>
</file>