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71" r:id="rId4"/>
    <p:sldId id="258" r:id="rId5"/>
    <p:sldId id="259" r:id="rId6"/>
    <p:sldId id="261" r:id="rId7"/>
    <p:sldId id="272" r:id="rId8"/>
    <p:sldId id="262" r:id="rId9"/>
    <p:sldId id="273" r:id="rId10"/>
    <p:sldId id="274" r:id="rId11"/>
    <p:sldId id="264" r:id="rId12"/>
    <p:sldId id="275" r:id="rId13"/>
    <p:sldId id="276" r:id="rId14"/>
    <p:sldId id="277" r:id="rId15"/>
    <p:sldId id="270" r:id="rId16"/>
    <p:sldId id="263" r:id="rId17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72A0D8-70AC-4417-8F43-011AF81AC167}" type="datetimeFigureOut">
              <a:rPr kumimoji="1" lang="ja-JP" altLang="en-US" smtClean="0"/>
              <a:t>2015/10/20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8DA2F-1B9C-4487-ACC8-014EB3DED34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74797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98DA2F-1B9C-4487-ACC8-014EB3DED345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38437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21080E-3820-4B0C-A490-D2AFB55B1D7B}" type="datetime1">
              <a:rPr kumimoji="1" lang="ja-JP" altLang="en-US" smtClean="0"/>
              <a:t>2015/10/20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05935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ea"/>
                <a:ea typeface="+mn-ea"/>
              </a:defRPr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>
            <a:lvl1pPr algn="just">
              <a:defRPr>
                <a:latin typeface="+mn-ea"/>
                <a:ea typeface="+mn-ea"/>
              </a:defRPr>
            </a:lvl1pPr>
            <a:lvl2pPr algn="just">
              <a:defRPr>
                <a:latin typeface="+mn-ea"/>
                <a:ea typeface="+mn-ea"/>
              </a:defRPr>
            </a:lvl2pPr>
            <a:lvl3pPr algn="just">
              <a:defRPr>
                <a:latin typeface="+mn-ea"/>
                <a:ea typeface="+mn-ea"/>
              </a:defRPr>
            </a:lvl3pPr>
            <a:lvl4pPr algn="just">
              <a:defRPr>
                <a:latin typeface="+mn-ea"/>
                <a:ea typeface="+mn-ea"/>
              </a:defRPr>
            </a:lvl4pPr>
            <a:lvl5pPr algn="just">
              <a:defRPr>
                <a:latin typeface="+mn-ea"/>
                <a:ea typeface="+mn-ea"/>
              </a:defRPr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09096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1FD02-EE45-4108-BFE0-EA52064F3C02}" type="datetime1">
              <a:rPr kumimoji="1" lang="ja-JP" altLang="en-US" smtClean="0"/>
              <a:t>2015/10/20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87687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4FCF73-4E82-4F94-BDBF-2E755D97D9A4}" type="datetime1">
              <a:rPr kumimoji="1" lang="ja-JP" altLang="en-US" smtClean="0"/>
              <a:t>2015/10/20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709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BB5CA0-14D4-4729-A827-EB6058EA12DB}" type="datetime1">
              <a:rPr kumimoji="1" lang="ja-JP" altLang="en-US" smtClean="0"/>
              <a:t>2015/10/20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88991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4D610-FCBB-447D-A2B8-02064F45975C}" type="datetime1">
              <a:rPr kumimoji="1" lang="ja-JP" altLang="en-US" smtClean="0"/>
              <a:t>2015/10/20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2695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439D34-BD25-4EDE-9D65-4739459CE318}" type="datetime1">
              <a:rPr kumimoji="1" lang="ja-JP" altLang="en-US" smtClean="0"/>
              <a:t>2015/10/20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235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0B81FC-F70F-4A55-88BB-69D1F9CE2163}" type="datetime1">
              <a:rPr kumimoji="1" lang="ja-JP" altLang="en-US" smtClean="0"/>
              <a:t>2015/10/20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861180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 smtClean="0"/>
              <a:t>アイコンをクリックして図を追加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213102-98B9-45A7-A24F-6F1A76B91FBC}" type="datetime1">
              <a:rPr kumimoji="1" lang="ja-JP" altLang="en-US" smtClean="0"/>
              <a:t>2015/10/20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66891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32172-7EBC-4A1C-88DF-B4D28B3BAB44}" type="datetime1">
              <a:rPr kumimoji="1" lang="ja-JP" altLang="en-US" smtClean="0"/>
              <a:t>2015/10/20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18281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B013A2-1D9C-49CB-B5AC-98FE3D3A305D}" type="datetime1">
              <a:rPr kumimoji="1" lang="ja-JP" altLang="en-US" smtClean="0"/>
              <a:t>2015/10/20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16011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fld id="{5532B27E-7195-4A5C-8C11-D5D7574A7C3B}" type="datetime1">
              <a:rPr lang="ja-JP" altLang="en-US" smtClean="0"/>
              <a:t>2015/10/20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Meiryo UI" pitchFamily="50" charset="-128"/>
                <a:ea typeface="Meiryo UI" pitchFamily="50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832DC1-658B-43A4-B593-C4FB1BEB711B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00164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Meiryo UI" pitchFamily="50" charset="-128"/>
          <a:ea typeface="Meiryo UI" pitchFamily="50" charset="-128"/>
          <a:cs typeface="+mj-cs"/>
        </a:defRPr>
      </a:lvl1pPr>
    </p:titleStyle>
    <p:bodyStyle>
      <a:lvl1pPr marL="342900" indent="-3429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1pPr>
      <a:lvl2pPr marL="742950" indent="-28575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2pPr>
      <a:lvl3pPr marL="1143000" indent="-228600" algn="just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3pPr>
      <a:lvl4pPr marL="1600200" indent="-228600" algn="just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4pPr>
      <a:lvl5pPr marL="2057400" indent="-228600" algn="just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Meiryo UI" pitchFamily="50" charset="-128"/>
          <a:ea typeface="Meiryo UI" pitchFamily="50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://cope.eecs.oregonstate.edu/HistoryStud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ja-JP" dirty="0" smtClean="0">
                <a:solidFill>
                  <a:schemeClr val="tx1"/>
                </a:solidFill>
                <a:latin typeface="+mn-ea"/>
                <a:ea typeface="+mn-ea"/>
              </a:rPr>
              <a:t>ICSME’15  Developers</a:t>
            </a:r>
            <a:r>
              <a:rPr lang="ja-JP" altLang="en-US" dirty="0" smtClean="0">
                <a:solidFill>
                  <a:schemeClr val="tx1"/>
                </a:solidFill>
                <a:latin typeface="+mn-ea"/>
                <a:ea typeface="+mn-ea"/>
              </a:rPr>
              <a:t>  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  <a:ea typeface="+mn-ea"/>
              </a:rPr>
              <a:t>pp.1-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  <a:ea typeface="+mn-ea"/>
              </a:rPr>
              <a:t>-</a:t>
            </a:r>
            <a:r>
              <a:rPr lang="en-US" altLang="ja-JP" dirty="0" smtClean="0">
                <a:solidFill>
                  <a:schemeClr val="tx1"/>
                </a:solidFill>
                <a:latin typeface="+mn-ea"/>
                <a:ea typeface="+mn-ea"/>
              </a:rPr>
              <a:t>10</a:t>
            </a:r>
            <a:endParaRPr lang="en-US" altLang="ja-JP" dirty="0" smtClean="0">
              <a:solidFill>
                <a:schemeClr val="tx1"/>
              </a:solidFill>
              <a:latin typeface="+mn-ea"/>
              <a:ea typeface="+mn-ea"/>
            </a:endParaRPr>
          </a:p>
        </p:txBody>
      </p:sp>
      <p:sp>
        <p:nvSpPr>
          <p:cNvPr id="6" name="正方形/長方形 5"/>
          <p:cNvSpPr/>
          <p:nvPr/>
        </p:nvSpPr>
        <p:spPr>
          <a:xfrm>
            <a:off x="1301602" y="4941168"/>
            <a:ext cx="6552728" cy="151216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 smtClean="0">
                <a:latin typeface="+mn-ea"/>
              </a:rPr>
              <a:t>概要：開発者が</a:t>
            </a:r>
            <a:r>
              <a:rPr kumimoji="1" lang="en-US" altLang="ja-JP" sz="2800" dirty="0" smtClean="0">
                <a:latin typeface="+mn-ea"/>
              </a:rPr>
              <a:t>Software History</a:t>
            </a:r>
            <a:r>
              <a:rPr lang="ja-JP" altLang="en-US" sz="2800" dirty="0" smtClean="0">
                <a:latin typeface="+mn-ea"/>
              </a:rPr>
              <a:t>をなぜ・　どうやって調べているのかを調査</a:t>
            </a:r>
            <a:endParaRPr kumimoji="1" lang="ja-JP" altLang="en-US" sz="2800" dirty="0">
              <a:latin typeface="+mn-ea"/>
            </a:endParaRPr>
          </a:p>
        </p:txBody>
      </p:sp>
      <p:pic>
        <p:nvPicPr>
          <p:cNvPr id="1026" name="Picture 2" descr="\\psf\Home\Pictures\スクリーンショット 2015-10-20 4.14.1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46581" y="1628800"/>
            <a:ext cx="8862769" cy="947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\\psf\Home\Pictures\スクリーンショット 2015-10-20 4.14.17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70" t="61951" r="18034" b="12806"/>
          <a:stretch/>
        </p:blipFill>
        <p:spPr bwMode="auto">
          <a:xfrm>
            <a:off x="485676" y="2996952"/>
            <a:ext cx="8217478" cy="6921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55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en-US" altLang="ja-JP" dirty="0"/>
              <a:t>Software </a:t>
            </a:r>
            <a:r>
              <a:rPr lang="en-US" altLang="ja-JP" dirty="0" smtClean="0"/>
              <a:t>History</a:t>
            </a:r>
            <a:r>
              <a:rPr lang="ja-JP" altLang="en-US" dirty="0" smtClean="0"/>
              <a:t>は開発者にとって必要不可欠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開発者</a:t>
            </a:r>
            <a:r>
              <a:rPr lang="en-US" altLang="ja-JP" dirty="0" smtClean="0"/>
              <a:t>217</a:t>
            </a:r>
            <a:r>
              <a:rPr lang="ja-JP" altLang="en-US" dirty="0" smtClean="0"/>
              <a:t>人のうち</a:t>
            </a:r>
            <a:r>
              <a:rPr lang="en-US" altLang="ja-JP" dirty="0" smtClean="0"/>
              <a:t>85</a:t>
            </a:r>
            <a:r>
              <a:rPr lang="en-US" altLang="ja-JP" dirty="0" smtClean="0"/>
              <a:t>%</a:t>
            </a:r>
            <a:r>
              <a:rPr lang="ja-JP" altLang="en-US" dirty="0" smtClean="0"/>
              <a:t>が自身の開発作業において</a:t>
            </a:r>
            <a:r>
              <a:rPr lang="en-US" altLang="ja-JP" dirty="0"/>
              <a:t>Software </a:t>
            </a:r>
            <a:r>
              <a:rPr lang="en-US" altLang="ja-JP" dirty="0" smtClean="0"/>
              <a:t>History</a:t>
            </a:r>
            <a:r>
              <a:rPr lang="ja-JP" altLang="en-US" dirty="0" smtClean="0"/>
              <a:t>は重要であると感じている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開発者</a:t>
            </a:r>
            <a:r>
              <a:rPr lang="en-US" altLang="ja-JP" dirty="0" smtClean="0"/>
              <a:t>217</a:t>
            </a:r>
            <a:r>
              <a:rPr lang="ja-JP" altLang="en-US" dirty="0"/>
              <a:t>人の</a:t>
            </a:r>
            <a:r>
              <a:rPr lang="ja-JP" altLang="en-US" dirty="0" smtClean="0"/>
              <a:t>うち</a:t>
            </a:r>
            <a:r>
              <a:rPr lang="en-US" altLang="ja-JP" dirty="0" smtClean="0"/>
              <a:t>61%</a:t>
            </a:r>
            <a:r>
              <a:rPr lang="ja-JP" altLang="en-US" dirty="0" smtClean="0"/>
              <a:t>が一日に何度も</a:t>
            </a:r>
            <a:r>
              <a:rPr lang="en-US" altLang="ja-JP" dirty="0"/>
              <a:t>Software </a:t>
            </a:r>
            <a:r>
              <a:rPr lang="en-US" altLang="ja-JP" dirty="0" smtClean="0"/>
              <a:t>History</a:t>
            </a:r>
            <a:r>
              <a:rPr lang="ja-JP" altLang="en-US" dirty="0" smtClean="0"/>
              <a:t>を参照している</a:t>
            </a:r>
            <a:endParaRPr lang="en-US" altLang="ja-JP" dirty="0" smtClean="0"/>
          </a:p>
          <a:p>
            <a:pPr lvl="1"/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602141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rmAutofit/>
          </a:bodyPr>
          <a:lstStyle/>
          <a:p>
            <a:r>
              <a:rPr lang="ja-JP" altLang="en-US" dirty="0"/>
              <a:t>にもかかわらず</a:t>
            </a:r>
            <a:r>
              <a:rPr lang="en-US" altLang="ja-JP" dirty="0"/>
              <a:t>Software History</a:t>
            </a:r>
            <a:r>
              <a:rPr lang="ja-JP" altLang="en-US" dirty="0"/>
              <a:t>を調べる開発者のモチベーションに関する実証研究</a:t>
            </a:r>
            <a:r>
              <a:rPr lang="ja-JP" altLang="en-US" dirty="0" smtClean="0"/>
              <a:t>はされて</a:t>
            </a:r>
            <a:r>
              <a:rPr lang="ja-JP" altLang="en-US" dirty="0"/>
              <a:t>いない⇒明らかに</a:t>
            </a:r>
            <a:r>
              <a:rPr lang="ja-JP" altLang="en-US" dirty="0" smtClean="0"/>
              <a:t>したい</a:t>
            </a:r>
            <a:endParaRPr lang="en-US" altLang="ja-JP" dirty="0"/>
          </a:p>
          <a:p>
            <a:pPr lvl="1"/>
            <a:r>
              <a:rPr lang="en-US" altLang="ja-JP" dirty="0" smtClean="0"/>
              <a:t>VCS</a:t>
            </a:r>
            <a:r>
              <a:rPr lang="ja-JP" altLang="en-US" dirty="0" smtClean="0"/>
              <a:t>ツール開発者が不適当な機能を実装したり，研究者が誤った仮説を立てる恐れがあるため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56803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アプローチ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11</a:t>
            </a:r>
            <a:r>
              <a:rPr lang="ja-JP" altLang="en-US" dirty="0" smtClean="0"/>
              <a:t>の企業に所属する</a:t>
            </a:r>
            <a:r>
              <a:rPr lang="en-US" altLang="ja-JP" dirty="0" smtClean="0"/>
              <a:t>14</a:t>
            </a:r>
            <a:r>
              <a:rPr lang="ja-JP" altLang="en-US" dirty="0" smtClean="0"/>
              <a:t>のベテラン開発者</a:t>
            </a:r>
            <a:r>
              <a:rPr lang="ja-JP" altLang="en-US" dirty="0"/>
              <a:t>（平均開発経験年数</a:t>
            </a:r>
            <a:r>
              <a:rPr lang="en-US" altLang="ja-JP" dirty="0"/>
              <a:t>13</a:t>
            </a:r>
            <a:r>
              <a:rPr lang="ja-JP" altLang="en-US" dirty="0"/>
              <a:t>年</a:t>
            </a:r>
            <a:r>
              <a:rPr lang="ja-JP" altLang="en-US" dirty="0" smtClean="0"/>
              <a:t>）にインタビュー</a:t>
            </a:r>
            <a:endParaRPr lang="en-US" altLang="ja-JP" dirty="0" smtClean="0"/>
          </a:p>
          <a:p>
            <a:pPr marL="914400" lvl="1" indent="-514350"/>
            <a:r>
              <a:rPr lang="ja-JP" altLang="en-US" dirty="0" smtClean="0"/>
              <a:t>報酬</a:t>
            </a:r>
            <a:r>
              <a:rPr lang="en-US" altLang="ja-JP" dirty="0" smtClean="0"/>
              <a:t>$50</a:t>
            </a:r>
          </a:p>
          <a:p>
            <a:pPr lvl="1"/>
            <a:endParaRPr lang="en-US" altLang="ja-JP" dirty="0"/>
          </a:p>
          <a:p>
            <a:pPr marL="514350" indent="-514350">
              <a:buFont typeface="+mj-lt"/>
              <a:buAutoNum type="arabicPeriod"/>
            </a:pPr>
            <a:r>
              <a:rPr lang="en-US" altLang="ja-JP" dirty="0" smtClean="0"/>
              <a:t>1</a:t>
            </a:r>
            <a:r>
              <a:rPr lang="ja-JP" altLang="en-US" dirty="0" smtClean="0"/>
              <a:t>でわかったことをふまえてさらにインタビュー</a:t>
            </a:r>
            <a:endParaRPr lang="en-US" altLang="ja-JP" dirty="0" smtClean="0"/>
          </a:p>
          <a:p>
            <a:pPr marL="914400" lvl="1" indent="-514350"/>
            <a:r>
              <a:rPr lang="en-US" altLang="ja-JP" dirty="0" smtClean="0"/>
              <a:t>Twitter</a:t>
            </a:r>
            <a:r>
              <a:rPr lang="ja-JP" altLang="en-US" dirty="0" smtClean="0"/>
              <a:t>や</a:t>
            </a:r>
            <a:r>
              <a:rPr lang="en-US" altLang="ja-JP" dirty="0" err="1" smtClean="0"/>
              <a:t>Reddit</a:t>
            </a:r>
            <a:r>
              <a:rPr lang="ja-JP" altLang="en-US" dirty="0" smtClean="0"/>
              <a:t>で協力を呼びかけ</a:t>
            </a:r>
            <a:endParaRPr lang="en-US" altLang="ja-JP" dirty="0" smtClean="0"/>
          </a:p>
          <a:p>
            <a:pPr marL="914400" lvl="1" indent="-514350"/>
            <a:r>
              <a:rPr lang="en-US" altLang="ja-JP" dirty="0" smtClean="0"/>
              <a:t>217</a:t>
            </a:r>
            <a:r>
              <a:rPr lang="ja-JP" altLang="en-US" dirty="0" smtClean="0"/>
              <a:t>人の開発者が応じた</a:t>
            </a:r>
            <a:endParaRPr lang="en-US" altLang="ja-JP" dirty="0" smtClean="0"/>
          </a:p>
          <a:p>
            <a:pPr marL="1314450" lvl="2" indent="-514350"/>
            <a:r>
              <a:rPr lang="en-US" altLang="ja-JP" dirty="0" smtClean="0"/>
              <a:t>84%</a:t>
            </a:r>
            <a:r>
              <a:rPr lang="ja-JP" altLang="en-US" dirty="0" smtClean="0"/>
              <a:t>が</a:t>
            </a:r>
            <a:r>
              <a:rPr lang="en-US" altLang="ja-JP" dirty="0" smtClean="0"/>
              <a:t>from industry</a:t>
            </a:r>
          </a:p>
          <a:p>
            <a:pPr marL="1314450" lvl="2" indent="-514350"/>
            <a:r>
              <a:rPr lang="en-US" altLang="ja-JP" dirty="0" smtClean="0"/>
              <a:t>80%</a:t>
            </a:r>
            <a:r>
              <a:rPr lang="ja-JP" altLang="en-US" dirty="0" smtClean="0"/>
              <a:t>の開発者が開発経験</a:t>
            </a:r>
            <a:r>
              <a:rPr lang="ja-JP" altLang="en-US" dirty="0"/>
              <a:t>年数</a:t>
            </a:r>
            <a:r>
              <a:rPr lang="en-US" altLang="ja-JP" dirty="0" smtClean="0"/>
              <a:t>5</a:t>
            </a:r>
            <a:r>
              <a:rPr lang="ja-JP" altLang="en-US" dirty="0" smtClean="0"/>
              <a:t>年以上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144304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リサーチクエステョン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ja-JP" dirty="0" smtClean="0"/>
              <a:t>RQ1</a:t>
            </a:r>
          </a:p>
          <a:p>
            <a:pPr lvl="1"/>
            <a:r>
              <a:rPr lang="ja-JP" altLang="en-US" dirty="0" smtClean="0"/>
              <a:t>なぜ開発者は</a:t>
            </a:r>
            <a:r>
              <a:rPr lang="en-US" altLang="ja-JP" dirty="0"/>
              <a:t>Software History</a:t>
            </a:r>
            <a:r>
              <a:rPr lang="ja-JP" altLang="en-US" dirty="0"/>
              <a:t>を</a:t>
            </a:r>
            <a:r>
              <a:rPr lang="ja-JP" altLang="en-US" dirty="0" smtClean="0"/>
              <a:t>調べる</a:t>
            </a:r>
            <a:r>
              <a:rPr lang="ja-JP" altLang="en-US" dirty="0" smtClean="0"/>
              <a:t>の</a:t>
            </a:r>
            <a:r>
              <a:rPr lang="ja-JP" altLang="en-US" dirty="0" smtClean="0"/>
              <a:t>か？</a:t>
            </a:r>
            <a:endParaRPr lang="en-US" altLang="ja-JP" dirty="0" smtClean="0"/>
          </a:p>
          <a:p>
            <a:r>
              <a:rPr kumimoji="1" lang="en-US" altLang="ja-JP" dirty="0" smtClean="0"/>
              <a:t>RQ2</a:t>
            </a:r>
          </a:p>
          <a:p>
            <a:pPr lvl="1"/>
            <a:r>
              <a:rPr lang="ja-JP" altLang="en-US" dirty="0" smtClean="0"/>
              <a:t>どのようにして開発者</a:t>
            </a:r>
            <a:r>
              <a:rPr lang="ja-JP" altLang="en-US" dirty="0"/>
              <a:t>は</a:t>
            </a:r>
            <a:r>
              <a:rPr lang="en-US" altLang="ja-JP" dirty="0"/>
              <a:t>Software History</a:t>
            </a:r>
            <a:r>
              <a:rPr lang="ja-JP" altLang="en-US" dirty="0"/>
              <a:t>を調べるのか？</a:t>
            </a:r>
            <a:endParaRPr lang="en-US" altLang="ja-JP" dirty="0"/>
          </a:p>
          <a:p>
            <a:r>
              <a:rPr kumimoji="1" lang="en-US" altLang="ja-JP" dirty="0" smtClean="0"/>
              <a:t>RQ3</a:t>
            </a:r>
            <a:endParaRPr kumimoji="1" lang="en-US" altLang="ja-JP" dirty="0" smtClean="0"/>
          </a:p>
          <a:p>
            <a:pPr lvl="1"/>
            <a:r>
              <a:rPr lang="en-US" altLang="ja-JP" dirty="0"/>
              <a:t>Software History</a:t>
            </a:r>
            <a:r>
              <a:rPr lang="ja-JP" altLang="en-US" dirty="0"/>
              <a:t>を</a:t>
            </a:r>
            <a:r>
              <a:rPr lang="ja-JP" altLang="en-US" dirty="0" smtClean="0"/>
              <a:t>調べるときに直面する問題は何か？</a:t>
            </a:r>
            <a:endParaRPr lang="en-US" altLang="ja-JP" dirty="0" smtClean="0"/>
          </a:p>
          <a:p>
            <a:r>
              <a:rPr kumimoji="1" lang="en-US" altLang="ja-JP" dirty="0" smtClean="0"/>
              <a:t>RQ4</a:t>
            </a:r>
            <a:endParaRPr kumimoji="1" lang="en-US" altLang="ja-JP" dirty="0" smtClean="0"/>
          </a:p>
          <a:p>
            <a:pPr lvl="1"/>
            <a:r>
              <a:rPr lang="en-US" altLang="ja-JP" dirty="0"/>
              <a:t>Software History</a:t>
            </a:r>
            <a:r>
              <a:rPr lang="ja-JP" altLang="en-US" dirty="0"/>
              <a:t>を調べるとき</a:t>
            </a:r>
            <a:r>
              <a:rPr lang="ja-JP" altLang="en-US" dirty="0" smtClean="0"/>
              <a:t>に何を手助けしてほしいか？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620119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 dirty="0"/>
              <a:t>なぜ開発者は</a:t>
            </a:r>
            <a:r>
              <a:rPr lang="en-US" altLang="ja-JP" sz="2800" dirty="0"/>
              <a:t>Software History</a:t>
            </a:r>
            <a:r>
              <a:rPr lang="ja-JP" altLang="en-US" sz="2800" dirty="0"/>
              <a:t>を調べるのか</a:t>
            </a:r>
            <a:r>
              <a:rPr lang="ja-JP" altLang="en-US" sz="2800" dirty="0" smtClean="0"/>
              <a:t>？</a:t>
            </a:r>
            <a:endParaRPr lang="en-US" altLang="ja-JP" sz="2800" dirty="0"/>
          </a:p>
        </p:txBody>
      </p:sp>
      <p:pic>
        <p:nvPicPr>
          <p:cNvPr id="2050" name="Picture 2" descr="\\psf\Home\Pictures\スクリーンショット 2015-10-20 8.37.1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2043975"/>
            <a:ext cx="5152327" cy="4718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255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RQ1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ja-JP" altLang="en-US" sz="2800" dirty="0" smtClean="0"/>
              <a:t>最近の</a:t>
            </a:r>
            <a:r>
              <a:rPr lang="en-US" altLang="ja-JP" sz="2800" dirty="0" smtClean="0"/>
              <a:t>History</a:t>
            </a:r>
            <a:r>
              <a:rPr lang="ja-JP" altLang="en-US" sz="2800" dirty="0" smtClean="0"/>
              <a:t>と古い</a:t>
            </a:r>
            <a:r>
              <a:rPr lang="en-US" altLang="ja-JP" sz="2800" dirty="0" smtClean="0"/>
              <a:t>History</a:t>
            </a:r>
            <a:r>
              <a:rPr lang="ja-JP" altLang="en-US" sz="2800" dirty="0" smtClean="0"/>
              <a:t>ではユースケースが異なる</a:t>
            </a:r>
            <a:endParaRPr lang="en-US" altLang="ja-JP" sz="2800" dirty="0" smtClean="0"/>
          </a:p>
          <a:p>
            <a:pPr lvl="1"/>
            <a:r>
              <a:rPr lang="ja-JP" altLang="en-US" sz="2400" dirty="0" smtClean="0"/>
              <a:t>最近（</a:t>
            </a:r>
            <a:r>
              <a:rPr lang="en-US" altLang="ja-JP" sz="2400" dirty="0" smtClean="0"/>
              <a:t>2</a:t>
            </a:r>
            <a:r>
              <a:rPr lang="ja-JP" altLang="en-US" sz="2400" dirty="0" smtClean="0"/>
              <a:t>週間以内）の</a:t>
            </a:r>
            <a:r>
              <a:rPr lang="en-US" altLang="ja-JP" sz="2400" dirty="0" smtClean="0"/>
              <a:t>History</a:t>
            </a:r>
          </a:p>
          <a:p>
            <a:pPr lvl="2"/>
            <a:r>
              <a:rPr lang="ja-JP" altLang="en-US" dirty="0" smtClean="0"/>
              <a:t>他の開発者の変更に対応するとともに，自分の取り組んでいる作業に関係するかを確認</a:t>
            </a:r>
            <a:endParaRPr lang="en-US" altLang="ja-JP" dirty="0" smtClean="0"/>
          </a:p>
          <a:p>
            <a:pPr lvl="1"/>
            <a:r>
              <a:rPr lang="ja-JP" altLang="en-US" sz="2400" dirty="0"/>
              <a:t>古い</a:t>
            </a:r>
            <a:r>
              <a:rPr lang="en-US" altLang="ja-JP" sz="2400" dirty="0" smtClean="0"/>
              <a:t>History</a:t>
            </a:r>
          </a:p>
          <a:p>
            <a:pPr lvl="2"/>
            <a:r>
              <a:rPr lang="ja-JP" altLang="en-US" dirty="0" smtClean="0"/>
              <a:t>プログラムの意図の把握，いつバグが混入したかを確認</a:t>
            </a:r>
            <a:endParaRPr lang="en-US" altLang="ja-JP" dirty="0" smtClean="0"/>
          </a:p>
          <a:p>
            <a:pPr lvl="1"/>
            <a:r>
              <a:rPr lang="ja-JP" altLang="en-US" sz="2400" dirty="0" smtClean="0"/>
              <a:t>両方</a:t>
            </a:r>
            <a:endParaRPr lang="en-US" altLang="ja-JP" sz="2400" dirty="0" smtClean="0"/>
          </a:p>
          <a:p>
            <a:pPr lvl="2"/>
            <a:r>
              <a:rPr lang="ja-JP" altLang="en-US" dirty="0" smtClean="0"/>
              <a:t>デバッグ，問題</a:t>
            </a:r>
            <a:r>
              <a:rPr lang="ja-JP" altLang="en-US" dirty="0"/>
              <a:t>のある</a:t>
            </a:r>
            <a:r>
              <a:rPr lang="ja-JP" altLang="en-US" dirty="0" smtClean="0"/>
              <a:t>コミットの発見，ディレクトリ構造の変更の確認</a:t>
            </a:r>
            <a:endParaRPr lang="en-US" altLang="ja-JP" dirty="0"/>
          </a:p>
          <a:p>
            <a:pPr lvl="2"/>
            <a:endParaRPr lang="en-US" altLang="ja-JP" sz="2000" dirty="0" smtClean="0"/>
          </a:p>
          <a:p>
            <a:pPr lvl="2"/>
            <a:endParaRPr lang="en-US" altLang="ja-JP" sz="2000" dirty="0"/>
          </a:p>
        </p:txBody>
      </p:sp>
    </p:spTree>
    <p:extLst>
      <p:ext uri="{BB962C8B-B14F-4D97-AF65-F5344CB8AC3E}">
        <p14:creationId xmlns:p14="http://schemas.microsoft.com/office/powerpoint/2010/main" val="2870040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dirty="0"/>
              <a:t>どのようにして開発者は</a:t>
            </a:r>
            <a:r>
              <a:rPr lang="en-US" altLang="ja-JP" dirty="0"/>
              <a:t>Software History</a:t>
            </a:r>
            <a:r>
              <a:rPr lang="ja-JP" altLang="en-US" dirty="0"/>
              <a:t>を調べるのか</a:t>
            </a:r>
            <a:r>
              <a:rPr lang="ja-JP" altLang="en-US" dirty="0" smtClean="0"/>
              <a:t>？</a:t>
            </a:r>
            <a:endParaRPr lang="en-US" altLang="ja-JP" dirty="0" smtClean="0"/>
          </a:p>
          <a:p>
            <a:pPr lvl="1"/>
            <a:r>
              <a:rPr lang="ja-JP" altLang="en-US" dirty="0"/>
              <a:t>特定</a:t>
            </a:r>
            <a:r>
              <a:rPr lang="ja-JP" altLang="en-US" dirty="0" smtClean="0"/>
              <a:t>のコミットをみつけるとき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現在のタスクに関係するコミットのみに範囲を絞る</a:t>
            </a:r>
            <a:endParaRPr lang="en-US" altLang="ja-JP" dirty="0" smtClean="0"/>
          </a:p>
          <a:p>
            <a:pPr lvl="2"/>
            <a:r>
              <a:rPr lang="ja-JP" altLang="en-US" dirty="0" smtClean="0"/>
              <a:t>ざっと見て調べたいコミットを決定する（</a:t>
            </a:r>
            <a:r>
              <a:rPr lang="en-US" altLang="ja-JP" dirty="0" err="1" smtClean="0"/>
              <a:t>git</a:t>
            </a:r>
            <a:r>
              <a:rPr lang="en-US" altLang="ja-JP" dirty="0" smtClean="0"/>
              <a:t> bisect</a:t>
            </a:r>
            <a:r>
              <a:rPr lang="ja-JP" altLang="en-US" dirty="0" smtClean="0"/>
              <a:t>とかして</a:t>
            </a:r>
            <a:r>
              <a:rPr lang="en-US" altLang="ja-JP" dirty="0" smtClean="0"/>
              <a:t>)</a:t>
            </a:r>
          </a:p>
          <a:p>
            <a:pPr lvl="2"/>
            <a:r>
              <a:rPr lang="ja-JP" altLang="en-US" dirty="0"/>
              <a:t>コミット</a:t>
            </a:r>
            <a:r>
              <a:rPr lang="ja-JP" altLang="en-US" dirty="0" smtClean="0"/>
              <a:t>を理解する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362124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 dirty="0" smtClean="0"/>
              <a:t>どこを見てコミットを理解する？</a:t>
            </a:r>
            <a:endParaRPr lang="en-US" altLang="ja-JP" sz="2800" dirty="0"/>
          </a:p>
        </p:txBody>
      </p:sp>
      <p:pic>
        <p:nvPicPr>
          <p:cNvPr id="4098" name="Picture 2" descr="\\psf\Home\Pictures\スクリーンショット 2015-10-20 8.38.2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2239073"/>
            <a:ext cx="6761660" cy="4370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2145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RQ2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ja-JP" altLang="en-US" sz="2800" dirty="0" smtClean="0"/>
              <a:t>他の開発者が変更したときどうやって確認する？</a:t>
            </a:r>
            <a:endParaRPr lang="en-US" altLang="ja-JP" sz="2800" dirty="0"/>
          </a:p>
        </p:txBody>
      </p:sp>
      <p:pic>
        <p:nvPicPr>
          <p:cNvPr id="5122" name="Picture 2" descr="\\psf\Home\Pictures\スクリーンショット 2015-10-20 8.38.3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153" y="2775509"/>
            <a:ext cx="8084235" cy="2664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3431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RQ3</a:t>
            </a:r>
            <a:r>
              <a:rPr kumimoji="1" lang="ja-JP" altLang="en-US" dirty="0" err="1" smtClean="0"/>
              <a:t>，</a:t>
            </a:r>
            <a:r>
              <a:rPr kumimoji="1" lang="en-US" altLang="ja-JP" dirty="0" smtClean="0"/>
              <a:t>RQ4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ja-JP" dirty="0" smtClean="0"/>
              <a:t>RQ3</a:t>
            </a:r>
          </a:p>
          <a:p>
            <a:pPr lvl="1"/>
            <a:r>
              <a:rPr lang="en-US" altLang="ja-JP" dirty="0" smtClean="0"/>
              <a:t>Software </a:t>
            </a:r>
            <a:r>
              <a:rPr lang="en-US" altLang="ja-JP" dirty="0"/>
              <a:t>History</a:t>
            </a:r>
            <a:r>
              <a:rPr lang="ja-JP" altLang="en-US" dirty="0"/>
              <a:t>を調べるときに直面する問題は何か</a:t>
            </a:r>
            <a:r>
              <a:rPr lang="ja-JP" altLang="en-US" dirty="0" smtClean="0"/>
              <a:t>？</a:t>
            </a:r>
            <a:endParaRPr lang="en-US" altLang="ja-JP" dirty="0" smtClean="0"/>
          </a:p>
          <a:p>
            <a:pPr lvl="1"/>
            <a:endParaRPr lang="en-US" altLang="ja-JP" dirty="0"/>
          </a:p>
          <a:p>
            <a:r>
              <a:rPr lang="en-US" altLang="ja-JP" dirty="0"/>
              <a:t>RQ4</a:t>
            </a:r>
          </a:p>
          <a:p>
            <a:pPr lvl="1"/>
            <a:r>
              <a:rPr lang="en-US" altLang="ja-JP" dirty="0"/>
              <a:t>Software History</a:t>
            </a:r>
            <a:r>
              <a:rPr lang="ja-JP" altLang="en-US" dirty="0"/>
              <a:t>を調べるときに何を手助けしてほしいか？</a:t>
            </a:r>
          </a:p>
          <a:p>
            <a:endParaRPr kumimoji="1" lang="ja-JP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631104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ja-JP" dirty="0" smtClean="0"/>
              <a:t>RQ3</a:t>
            </a:r>
            <a:r>
              <a:rPr kumimoji="1" lang="ja-JP" altLang="en-US" dirty="0" err="1" smtClean="0"/>
              <a:t>，</a:t>
            </a:r>
            <a:r>
              <a:rPr kumimoji="1" lang="en-US" altLang="ja-JP" dirty="0" smtClean="0"/>
              <a:t>RQ4</a:t>
            </a:r>
            <a:endParaRPr kumimoji="1" lang="ja-JP" altLang="en-US" dirty="0"/>
          </a:p>
        </p:txBody>
      </p:sp>
      <p:pic>
        <p:nvPicPr>
          <p:cNvPr id="4" name="Picture 2" descr="\\psf\Home\Pictures\スクリーンショット 2015-10-20 8.38.45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6053" y="1600200"/>
            <a:ext cx="6731894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065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RQ3</a:t>
            </a:r>
            <a:r>
              <a:rPr lang="ja-JP" altLang="en-US" dirty="0" err="1"/>
              <a:t>，</a:t>
            </a:r>
            <a:r>
              <a:rPr lang="en-US" altLang="ja-JP" dirty="0"/>
              <a:t>RQ4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インタビューのコメント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history</a:t>
            </a:r>
            <a:r>
              <a:rPr lang="ja-JP" altLang="en-US" dirty="0" smtClean="0"/>
              <a:t>がちゃんと構造化されてなくてぐちゃぐちゃでわけわからん</a:t>
            </a:r>
            <a:endParaRPr lang="en-US" altLang="ja-JP" dirty="0" smtClean="0"/>
          </a:p>
          <a:p>
            <a:pPr lvl="1"/>
            <a:r>
              <a:rPr kumimoji="1" lang="ja-JP" altLang="en-US" dirty="0" smtClean="0"/>
              <a:t>トレーサビリティを改善してほしい．例えば変更の</a:t>
            </a:r>
            <a:r>
              <a:rPr kumimoji="1" lang="en-US" altLang="ja-JP" dirty="0" smtClean="0"/>
              <a:t>diff</a:t>
            </a:r>
            <a:r>
              <a:rPr kumimoji="1" lang="ja-JP" altLang="en-US" dirty="0" smtClean="0"/>
              <a:t>ごとに色分けするとか</a:t>
            </a:r>
            <a:endParaRPr kumimoji="1" lang="en-US" altLang="ja-JP" dirty="0" smtClean="0"/>
          </a:p>
          <a:p>
            <a:pPr marL="457200" lvl="1" indent="0">
              <a:buNone/>
            </a:pPr>
            <a:endParaRPr kumimoji="1" lang="en-US" altLang="ja-JP" dirty="0" smtClean="0"/>
          </a:p>
          <a:p>
            <a:pPr lvl="1"/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71248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３つの観点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３つの</a:t>
            </a:r>
            <a:r>
              <a:rPr lang="ja-JP" altLang="en-US" dirty="0" smtClean="0"/>
              <a:t>観点があることを意識すべし！</a:t>
            </a:r>
            <a:endParaRPr kumimoji="1" lang="en-US" altLang="ja-JP" dirty="0" smtClean="0"/>
          </a:p>
          <a:p>
            <a:r>
              <a:rPr kumimoji="1" lang="en-US" altLang="ja-JP" dirty="0" smtClean="0"/>
              <a:t>IMMEDIATE lens</a:t>
            </a:r>
          </a:p>
          <a:p>
            <a:pPr lvl="1"/>
            <a:r>
              <a:rPr lang="en-US" altLang="ja-JP" dirty="0" smtClean="0"/>
              <a:t>uncommitted change</a:t>
            </a:r>
            <a:r>
              <a:rPr lang="ja-JP" altLang="en-US" dirty="0" smtClean="0"/>
              <a:t>の全体的な把握</a:t>
            </a:r>
            <a:endParaRPr kumimoji="1" lang="en-US" altLang="ja-JP" dirty="0" smtClean="0"/>
          </a:p>
          <a:p>
            <a:r>
              <a:rPr lang="en-US" altLang="ja-JP" dirty="0" smtClean="0"/>
              <a:t>AWARENESS lens</a:t>
            </a:r>
          </a:p>
          <a:p>
            <a:pPr lvl="1"/>
            <a:r>
              <a:rPr lang="ja-JP" altLang="en-US" dirty="0" smtClean="0"/>
              <a:t>最新の変更への理解と対応</a:t>
            </a:r>
            <a:endParaRPr lang="en-US" altLang="ja-JP" dirty="0" smtClean="0"/>
          </a:p>
          <a:p>
            <a:r>
              <a:rPr kumimoji="1" lang="en-US" altLang="ja-JP" dirty="0" smtClean="0"/>
              <a:t>ARCHAEOLOGY lens</a:t>
            </a:r>
          </a:p>
          <a:p>
            <a:pPr lvl="1"/>
            <a:r>
              <a:rPr lang="ja-JP" altLang="en-US" dirty="0"/>
              <a:t>埋もれて</a:t>
            </a:r>
            <a:r>
              <a:rPr lang="ja-JP" altLang="en-US" dirty="0" smtClean="0"/>
              <a:t>いた知見の掘り起し</a:t>
            </a:r>
            <a:endParaRPr kumimoji="1" lang="en-US" altLang="ja-JP" dirty="0" smtClean="0"/>
          </a:p>
          <a:p>
            <a:pPr lvl="1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62852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まとめ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/>
            <a:r>
              <a:rPr lang="ja-JP" altLang="en-US" dirty="0"/>
              <a:t>開発者が</a:t>
            </a:r>
            <a:r>
              <a:rPr lang="en-US" altLang="ja-JP" dirty="0"/>
              <a:t>Software History</a:t>
            </a:r>
            <a:r>
              <a:rPr lang="ja-JP" altLang="en-US" dirty="0"/>
              <a:t>をなぜ・　どうやって調べているのかを調査</a:t>
            </a:r>
          </a:p>
          <a:p>
            <a:pPr lvl="1" algn="l"/>
            <a:endParaRPr lang="en-US" altLang="ja-JP" dirty="0" smtClean="0"/>
          </a:p>
          <a:p>
            <a:pPr algn="l"/>
            <a:r>
              <a:rPr lang="ja-JP" altLang="en-US" dirty="0"/>
              <a:t>現状</a:t>
            </a:r>
            <a:r>
              <a:rPr lang="ja-JP" altLang="en-US" dirty="0" smtClean="0"/>
              <a:t>のツールに対しても開発者は不満がある</a:t>
            </a:r>
            <a:endParaRPr lang="en-US" altLang="ja-JP" dirty="0" smtClean="0"/>
          </a:p>
          <a:p>
            <a:pPr algn="l"/>
            <a:endParaRPr lang="en-US" altLang="ja-JP" dirty="0"/>
          </a:p>
          <a:p>
            <a:pPr algn="l"/>
            <a:r>
              <a:rPr lang="ja-JP" altLang="en-US" dirty="0" smtClean="0"/>
              <a:t>観点ごとにフォーカスして改善していこう！</a:t>
            </a:r>
            <a:endParaRPr lang="en-US" altLang="ja-JP" dirty="0" smtClean="0"/>
          </a:p>
          <a:p>
            <a:pPr lvl="1" algn="l"/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498683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所感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インタビューのデータが公開されててうれしい</a:t>
            </a:r>
            <a:endParaRPr lang="en-US" altLang="ja-JP" dirty="0" smtClean="0"/>
          </a:p>
          <a:p>
            <a:pPr lvl="1"/>
            <a:r>
              <a:rPr lang="en-US" altLang="ja-JP" dirty="0" smtClean="0">
                <a:hlinkClick r:id="rId2"/>
              </a:rPr>
              <a:t>http</a:t>
            </a:r>
            <a:r>
              <a:rPr lang="en-US" altLang="ja-JP" dirty="0">
                <a:hlinkClick r:id="rId2"/>
              </a:rPr>
              <a:t>://cope.eecs.oregonstate.edu/HistoryStudy</a:t>
            </a:r>
            <a:r>
              <a:rPr lang="en-US" altLang="ja-JP" dirty="0" smtClean="0">
                <a:hlinkClick r:id="rId2"/>
              </a:rPr>
              <a:t>/</a:t>
            </a:r>
            <a:endParaRPr lang="en-US" altLang="ja-JP" dirty="0" smtClean="0"/>
          </a:p>
          <a:p>
            <a:pPr lvl="1"/>
            <a:endParaRPr kumimoji="1" lang="en-US" altLang="ja-JP" dirty="0"/>
          </a:p>
          <a:p>
            <a:r>
              <a:rPr kumimoji="1" lang="en-US" altLang="ja-JP" dirty="0" smtClean="0"/>
              <a:t>OSS</a:t>
            </a:r>
            <a:r>
              <a:rPr kumimoji="1" lang="ja-JP" altLang="en-US" dirty="0" smtClean="0"/>
              <a:t>プロジェクトでも同様の調査してほしい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5193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kumimoji="1" dirty="0">
            <a:latin typeface="Meiryo UI" pitchFamily="50" charset="-128"/>
            <a:ea typeface="Meiryo UI" pitchFamily="50" charset="-128"/>
          </a:defRPr>
        </a:defPPr>
      </a:lstStyle>
      <a:style>
        <a:lnRef idx="2">
          <a:schemeClr val="dk1"/>
        </a:lnRef>
        <a:fillRef idx="1">
          <a:schemeClr val="lt1"/>
        </a:fillRef>
        <a:effectRef idx="0">
          <a:schemeClr val="dk1"/>
        </a:effectRef>
        <a:fontRef idx="minor">
          <a:schemeClr val="dk1"/>
        </a:fontRef>
      </a:style>
    </a:spDef>
    <a:txDef>
      <a:spPr>
        <a:noFill/>
      </a:spPr>
      <a:bodyPr wrap="square" rtlCol="0">
        <a:spAutoFit/>
      </a:bodyPr>
      <a:lstStyle>
        <a:defPPr>
          <a:defRPr kumimoji="1" dirty="0">
            <a:latin typeface="メイリオ" pitchFamily="50" charset="-128"/>
            <a:ea typeface="メイリオ" pitchFamily="50" charset="-128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498</TotalTime>
  <Words>508</Words>
  <Application>Microsoft Office PowerPoint</Application>
  <PresentationFormat>画面に合わせる (4:3)</PresentationFormat>
  <Paragraphs>79</Paragraphs>
  <Slides>16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16</vt:i4>
      </vt:variant>
    </vt:vector>
  </HeadingPairs>
  <TitlesOfParts>
    <vt:vector size="17" baseType="lpstr">
      <vt:lpstr>blank</vt:lpstr>
      <vt:lpstr>PowerPoint プレゼンテーション</vt:lpstr>
      <vt:lpstr>背景</vt:lpstr>
      <vt:lpstr>目的</vt:lpstr>
      <vt:lpstr>アプローチ</vt:lpstr>
      <vt:lpstr>リサーチクエステョン</vt:lpstr>
      <vt:lpstr>RQ1</vt:lpstr>
      <vt:lpstr>RQ1</vt:lpstr>
      <vt:lpstr>RQ2</vt:lpstr>
      <vt:lpstr>RQ2</vt:lpstr>
      <vt:lpstr>RQ2</vt:lpstr>
      <vt:lpstr>RQ3，RQ4</vt:lpstr>
      <vt:lpstr>RQ3，RQ4</vt:lpstr>
      <vt:lpstr>RQ3，RQ4</vt:lpstr>
      <vt:lpstr>３つの観点</vt:lpstr>
      <vt:lpstr>まとめ</vt:lpstr>
      <vt:lpstr>所感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Hayato Yoshiyuki</dc:creator>
  <cp:lastModifiedBy>Akira Matsumoto</cp:lastModifiedBy>
  <cp:revision>29</cp:revision>
  <dcterms:created xsi:type="dcterms:W3CDTF">2015-10-12T13:16:54Z</dcterms:created>
  <dcterms:modified xsi:type="dcterms:W3CDTF">2015-10-20T01:48:01Z</dcterms:modified>
</cp:coreProperties>
</file>