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58" r:id="rId3"/>
    <p:sldId id="256" r:id="rId4"/>
    <p:sldId id="259" r:id="rId5"/>
    <p:sldId id="260" r:id="rId6"/>
    <p:sldId id="261" r:id="rId7"/>
    <p:sldId id="264" r:id="rId8"/>
    <p:sldId id="263" r:id="rId9"/>
    <p:sldId id="265" r:id="rId10"/>
    <p:sldId id="267" r:id="rId11"/>
    <p:sldId id="266" r:id="rId12"/>
    <p:sldId id="268"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181" autoAdjust="0"/>
  </p:normalViewPr>
  <p:slideViewPr>
    <p:cSldViewPr snapToGrid="0">
      <p:cViewPr varScale="1">
        <p:scale>
          <a:sx n="53" d="100"/>
          <a:sy n="53" d="100"/>
        </p:scale>
        <p:origin x="1896" y="78"/>
      </p:cViewPr>
      <p:guideLst/>
    </p:cSldViewPr>
  </p:slideViewPr>
  <p:notesTextViewPr>
    <p:cViewPr>
      <p:scale>
        <a:sx n="1" d="1"/>
        <a:sy n="1" d="1"/>
      </p:scale>
      <p:origin x="0" y="0"/>
    </p:cViewPr>
  </p:notesTextViewPr>
  <p:notesViewPr>
    <p:cSldViewPr snapToGrid="0">
      <p:cViewPr varScale="1">
        <p:scale>
          <a:sx n="92" d="100"/>
          <a:sy n="92" d="100"/>
        </p:scale>
        <p:origin x="373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541A11-B387-41EA-8DE6-A4F517595584}" type="datetimeFigureOut">
              <a:rPr kumimoji="1" lang="ja-JP" altLang="en-US" smtClean="0"/>
              <a:t>2016/11/7</a:t>
            </a:fld>
            <a:endParaRPr kumimoji="1" lang="ja-JP" alt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en-US" altLang="ja-JP" smtClean="0"/>
              <a:t>Click to edit Master text styles</a:t>
            </a:r>
          </a:p>
          <a:p>
            <a:pPr lvl="1"/>
            <a:r>
              <a:rPr kumimoji="1" lang="en-US" altLang="ja-JP" smtClean="0"/>
              <a:t>Second level</a:t>
            </a:r>
          </a:p>
          <a:p>
            <a:pPr lvl="2"/>
            <a:r>
              <a:rPr kumimoji="1" lang="en-US" altLang="ja-JP" smtClean="0"/>
              <a:t>Third level</a:t>
            </a:r>
          </a:p>
          <a:p>
            <a:pPr lvl="3"/>
            <a:r>
              <a:rPr kumimoji="1" lang="en-US" altLang="ja-JP" smtClean="0"/>
              <a:t>Fourth level</a:t>
            </a:r>
          </a:p>
          <a:p>
            <a:pPr lvl="4"/>
            <a:r>
              <a:rPr kumimoji="1" lang="en-US" altLang="ja-JP" smtClean="0"/>
              <a:t>Fifth level</a:t>
            </a:r>
            <a:endParaRPr kumimoji="1" lang="ja-JP"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B979C3-2006-4775-B9E1-B3E7E12F7B95}" type="slidenum">
              <a:rPr kumimoji="1" lang="ja-JP" altLang="en-US" smtClean="0"/>
              <a:t>‹#›</a:t>
            </a:fld>
            <a:endParaRPr kumimoji="1" lang="ja-JP" altLang="en-US"/>
          </a:p>
        </p:txBody>
      </p:sp>
    </p:spTree>
    <p:extLst>
      <p:ext uri="{BB962C8B-B14F-4D97-AF65-F5344CB8AC3E}">
        <p14:creationId xmlns:p14="http://schemas.microsoft.com/office/powerpoint/2010/main" val="16439990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ja-JP" altLang="en-US" dirty="0"/>
          </a:p>
        </p:txBody>
      </p:sp>
      <p:sp>
        <p:nvSpPr>
          <p:cNvPr id="4" name="Slide Number Placeholder 3"/>
          <p:cNvSpPr>
            <a:spLocks noGrp="1"/>
          </p:cNvSpPr>
          <p:nvPr>
            <p:ph type="sldNum" sz="quarter" idx="10"/>
          </p:nvPr>
        </p:nvSpPr>
        <p:spPr/>
        <p:txBody>
          <a:bodyPr/>
          <a:lstStyle/>
          <a:p>
            <a:fld id="{88B979C3-2006-4775-B9E1-B3E7E12F7B95}" type="slidenum">
              <a:rPr kumimoji="1" lang="ja-JP" altLang="en-US" smtClean="0"/>
              <a:t>1</a:t>
            </a:fld>
            <a:endParaRPr kumimoji="1" lang="ja-JP" altLang="en-US"/>
          </a:p>
        </p:txBody>
      </p:sp>
    </p:spTree>
    <p:extLst>
      <p:ext uri="{BB962C8B-B14F-4D97-AF65-F5344CB8AC3E}">
        <p14:creationId xmlns:p14="http://schemas.microsoft.com/office/powerpoint/2010/main" val="1060380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開発 </a:t>
            </a:r>
            <a:r>
              <a:rPr kumimoji="1" lang="en-US" altLang="ja-JP" sz="1200" b="0" i="0" kern="1200" dirty="0" smtClean="0">
                <a:solidFill>
                  <a:schemeClr val="tx1"/>
                </a:solidFill>
                <a:effectLst/>
                <a:latin typeface="+mn-lt"/>
                <a:ea typeface="+mn-ea"/>
                <a:cs typeface="+mn-cs"/>
              </a:rPr>
              <a:t>(Development) </a:t>
            </a:r>
            <a:r>
              <a:rPr kumimoji="1" lang="ja-JP" altLang="en-US" sz="1200" b="0" i="0" kern="1200" dirty="0" smtClean="0">
                <a:solidFill>
                  <a:schemeClr val="tx1"/>
                </a:solidFill>
                <a:effectLst/>
                <a:latin typeface="+mn-lt"/>
                <a:ea typeface="+mn-ea"/>
                <a:cs typeface="+mn-cs"/>
              </a:rPr>
              <a:t>と運用 </a:t>
            </a:r>
            <a:r>
              <a:rPr kumimoji="1" lang="en-US" altLang="ja-JP" sz="1200" b="0" i="0" kern="1200" dirty="0" smtClean="0">
                <a:solidFill>
                  <a:schemeClr val="tx1"/>
                </a:solidFill>
                <a:effectLst/>
                <a:latin typeface="+mn-lt"/>
                <a:ea typeface="+mn-ea"/>
                <a:cs typeface="+mn-cs"/>
              </a:rPr>
              <a:t>(Operations) </a:t>
            </a:r>
            <a:r>
              <a:rPr kumimoji="1" lang="ja-JP" altLang="en-US" sz="1200" b="0" i="0" kern="1200" dirty="0" smtClean="0">
                <a:solidFill>
                  <a:schemeClr val="tx1"/>
                </a:solidFill>
                <a:effectLst/>
                <a:latin typeface="+mn-lt"/>
                <a:ea typeface="+mn-ea"/>
                <a:cs typeface="+mn-cs"/>
              </a:rPr>
              <a:t>を組み合わせたかばん語であり、開発担当者と運用担当者が連携して協力する開発手法をさす。</a:t>
            </a:r>
            <a:endParaRPr kumimoji="1" lang="ja-JP" altLang="en-US" dirty="0" smtClean="0"/>
          </a:p>
          <a:p>
            <a:endParaRPr kumimoji="1" lang="ja-JP" altLang="en-US" dirty="0"/>
          </a:p>
        </p:txBody>
      </p:sp>
      <p:sp>
        <p:nvSpPr>
          <p:cNvPr id="4" name="Slide Number Placeholder 3"/>
          <p:cNvSpPr>
            <a:spLocks noGrp="1"/>
          </p:cNvSpPr>
          <p:nvPr>
            <p:ph type="sldNum" sz="quarter" idx="10"/>
          </p:nvPr>
        </p:nvSpPr>
        <p:spPr/>
        <p:txBody>
          <a:bodyPr/>
          <a:lstStyle/>
          <a:p>
            <a:fld id="{88B979C3-2006-4775-B9E1-B3E7E12F7B95}" type="slidenum">
              <a:rPr kumimoji="1" lang="ja-JP" altLang="en-US" smtClean="0"/>
              <a:t>2</a:t>
            </a:fld>
            <a:endParaRPr kumimoji="1" lang="ja-JP" altLang="en-US"/>
          </a:p>
        </p:txBody>
      </p:sp>
    </p:spTree>
    <p:extLst>
      <p:ext uri="{BB962C8B-B14F-4D97-AF65-F5344CB8AC3E}">
        <p14:creationId xmlns:p14="http://schemas.microsoft.com/office/powerpoint/2010/main" val="373175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①ビジネス；ビジネスの企画やアイデアを中心となって考えだす主に営業的な人たちや、ディレクターと呼ばれるような人たちがこのあたりにいる</a:t>
            </a:r>
          </a:p>
          <a:p>
            <a:r>
              <a:rPr kumimoji="1" lang="ja-JP" altLang="en-US" dirty="0" smtClean="0"/>
              <a:t>②運用、設計：</a:t>
            </a:r>
            <a:r>
              <a:rPr kumimoji="1" lang="ja-JP" altLang="en-US" sz="1200" b="0" i="0" kern="1200" dirty="0" smtClean="0">
                <a:solidFill>
                  <a:schemeClr val="tx1"/>
                </a:solidFill>
                <a:effectLst/>
                <a:latin typeface="+mn-lt"/>
                <a:ea typeface="+mn-ea"/>
                <a:cs typeface="+mn-cs"/>
              </a:rPr>
              <a:t>①で考案された機能やアイデアをシステムの観点から具体的に設計や調査</a:t>
            </a:r>
          </a:p>
          <a:p>
            <a:r>
              <a:rPr kumimoji="1" lang="ja-JP" altLang="en-US" sz="1200" b="0" i="0" kern="1200" dirty="0" smtClean="0">
                <a:solidFill>
                  <a:schemeClr val="tx1"/>
                </a:solidFill>
                <a:effectLst/>
                <a:latin typeface="+mn-lt"/>
                <a:ea typeface="+mn-ea"/>
                <a:cs typeface="+mn-cs"/>
              </a:rPr>
              <a:t>その他に既存システムの運用や監視等の業務を担当</a:t>
            </a:r>
          </a:p>
          <a:p>
            <a:r>
              <a:rPr kumimoji="1" lang="ja-JP" altLang="en-US" sz="1200" b="0" i="0" kern="1200" dirty="0" smtClean="0">
                <a:solidFill>
                  <a:schemeClr val="tx1"/>
                </a:solidFill>
                <a:effectLst/>
                <a:latin typeface="+mn-lt"/>
                <a:ea typeface="+mn-ea"/>
                <a:cs typeface="+mn-cs"/>
              </a:rPr>
              <a:t>　　　　開発された社内システムのオペレーション操作をする人たちもこのへんにいる</a:t>
            </a:r>
          </a:p>
          <a:p>
            <a:pPr lvl="1"/>
            <a:r>
              <a:rPr kumimoji="1" lang="ja-JP" altLang="en-US" sz="1200" b="0" i="0" kern="1200" dirty="0" smtClean="0">
                <a:solidFill>
                  <a:schemeClr val="tx1"/>
                </a:solidFill>
                <a:effectLst/>
                <a:latin typeface="+mn-lt"/>
                <a:ea typeface="+mn-ea"/>
                <a:cs typeface="+mn-cs"/>
              </a:rPr>
              <a:t>運用のエンジニア</a:t>
            </a:r>
            <a:r>
              <a:rPr kumimoji="1" lang="en-US" altLang="ja-JP" sz="1200" b="0" i="0" kern="1200" dirty="0" smtClean="0">
                <a:solidFill>
                  <a:schemeClr val="tx1"/>
                </a:solidFill>
                <a:effectLst/>
                <a:latin typeface="+mn-lt"/>
                <a:ea typeface="+mn-ea"/>
                <a:cs typeface="+mn-cs"/>
              </a:rPr>
              <a:t>+</a:t>
            </a:r>
            <a:r>
              <a:rPr kumimoji="1" lang="ja-JP" altLang="en-US" sz="1200" b="0" i="0" kern="1200" dirty="0" smtClean="0">
                <a:solidFill>
                  <a:schemeClr val="tx1"/>
                </a:solidFill>
                <a:effectLst/>
                <a:latin typeface="+mn-lt"/>
                <a:ea typeface="+mn-ea"/>
                <a:cs typeface="+mn-cs"/>
              </a:rPr>
              <a:t>システムオペレーターといった人たち</a:t>
            </a:r>
            <a:endParaRPr kumimoji="1" lang="en-US" altLang="ja-JP" sz="1200" b="0" i="0" kern="1200" dirty="0" smtClean="0">
              <a:solidFill>
                <a:schemeClr val="tx1"/>
              </a:solidFill>
              <a:effectLst/>
              <a:latin typeface="+mn-lt"/>
              <a:ea typeface="+mn-ea"/>
              <a:cs typeface="+mn-cs"/>
            </a:endParaRPr>
          </a:p>
          <a:p>
            <a:r>
              <a:rPr kumimoji="1" lang="ja-JP" altLang="en-US" sz="1200" b="0" i="0" kern="1200" dirty="0" smtClean="0">
                <a:solidFill>
                  <a:schemeClr val="tx1"/>
                </a:solidFill>
                <a:effectLst/>
                <a:latin typeface="+mn-lt"/>
                <a:ea typeface="+mn-ea"/>
                <a:cs typeface="+mn-cs"/>
              </a:rPr>
              <a:t>③②で流れてきたものを実際に開発をする。性能テストや受け入れテスト等は</a:t>
            </a:r>
            <a:r>
              <a:rPr kumimoji="1" lang="en-US" altLang="ja-JP" sz="1200" b="0" i="0" kern="1200" dirty="0" smtClean="0">
                <a:solidFill>
                  <a:schemeClr val="tx1"/>
                </a:solidFill>
                <a:effectLst/>
                <a:latin typeface="+mn-lt"/>
                <a:ea typeface="+mn-ea"/>
                <a:cs typeface="+mn-cs"/>
              </a:rPr>
              <a:t>Ops</a:t>
            </a:r>
            <a:r>
              <a:rPr kumimoji="1" lang="ja-JP" altLang="en-US" sz="1200" b="0" i="0" kern="1200" dirty="0" smtClean="0">
                <a:solidFill>
                  <a:schemeClr val="tx1"/>
                </a:solidFill>
                <a:effectLst/>
                <a:latin typeface="+mn-lt"/>
                <a:ea typeface="+mn-ea"/>
                <a:cs typeface="+mn-cs"/>
              </a:rPr>
              <a:t>側と協力して行う</a:t>
            </a:r>
          </a:p>
          <a:p>
            <a:r>
              <a:rPr kumimoji="1" lang="ja-JP" altLang="en-US" sz="1200" b="0" i="0" kern="1200" dirty="0" smtClean="0">
                <a:solidFill>
                  <a:schemeClr val="tx1"/>
                </a:solidFill>
                <a:effectLst/>
                <a:latin typeface="+mn-lt"/>
                <a:ea typeface="+mn-ea"/>
                <a:cs typeface="+mn-cs"/>
              </a:rPr>
              <a:t>その他にインフラ関連の運用等も担当</a:t>
            </a:r>
          </a:p>
          <a:p>
            <a:pPr lvl="1"/>
            <a:r>
              <a:rPr kumimoji="1" lang="ja-JP" altLang="en-US" sz="1200" b="0" i="0" kern="1200" dirty="0" smtClean="0">
                <a:solidFill>
                  <a:schemeClr val="tx1"/>
                </a:solidFill>
                <a:effectLst/>
                <a:latin typeface="+mn-lt"/>
                <a:ea typeface="+mn-ea"/>
                <a:cs typeface="+mn-cs"/>
              </a:rPr>
              <a:t>ソフトエンジニア、インフラエンジニアがこのあたりにいる</a:t>
            </a:r>
            <a:endParaRPr kumimoji="1" lang="en-US" altLang="ja-JP" sz="1200" b="0" i="0" kern="1200" dirty="0" smtClean="0">
              <a:solidFill>
                <a:schemeClr val="tx1"/>
              </a:solidFill>
              <a:effectLst/>
              <a:latin typeface="+mn-lt"/>
              <a:ea typeface="+mn-ea"/>
              <a:cs typeface="+mn-cs"/>
            </a:endParaRPr>
          </a:p>
          <a:p>
            <a:r>
              <a:rPr kumimoji="1" lang="ja-JP" altLang="en-US" sz="1200" b="1" i="0" kern="1200" dirty="0" smtClean="0">
                <a:solidFill>
                  <a:schemeClr val="tx1"/>
                </a:solidFill>
                <a:effectLst/>
                <a:latin typeface="+mn-lt"/>
                <a:ea typeface="+mn-ea"/>
                <a:cs typeface="+mn-cs"/>
              </a:rPr>
              <a:t>外枠のループなんです、</a:t>
            </a:r>
            <a:r>
              <a:rPr kumimoji="1" lang="en-US" altLang="ja-JP" sz="1200" b="1" i="0" kern="1200" dirty="0" smtClean="0">
                <a:solidFill>
                  <a:schemeClr val="tx1"/>
                </a:solidFill>
                <a:effectLst/>
                <a:latin typeface="+mn-lt"/>
                <a:ea typeface="+mn-ea"/>
                <a:cs typeface="+mn-cs"/>
              </a:rPr>
              <a:t>idea</a:t>
            </a:r>
            <a:r>
              <a:rPr kumimoji="1" lang="ja-JP" altLang="en-US" sz="1200" b="0" i="0" kern="1200" dirty="0" smtClean="0">
                <a:solidFill>
                  <a:schemeClr val="tx1"/>
                </a:solidFill>
                <a:effectLst/>
                <a:latin typeface="+mn-lt"/>
                <a:ea typeface="+mn-ea"/>
                <a:cs typeface="+mn-cs"/>
              </a:rPr>
              <a:t>→</a:t>
            </a:r>
            <a:r>
              <a:rPr kumimoji="1" lang="ja-JP" altLang="en-US" sz="1200" b="1" i="0" kern="1200" dirty="0" smtClean="0">
                <a:solidFill>
                  <a:schemeClr val="tx1"/>
                </a:solidFill>
                <a:effectLst/>
                <a:latin typeface="+mn-lt"/>
                <a:ea typeface="+mn-ea"/>
                <a:cs typeface="+mn-cs"/>
              </a:rPr>
              <a:t>計画</a:t>
            </a:r>
            <a:r>
              <a:rPr kumimoji="1" lang="ja-JP" altLang="en-US" sz="1200" b="0" i="0" kern="1200" dirty="0" smtClean="0">
                <a:solidFill>
                  <a:schemeClr val="tx1"/>
                </a:solidFill>
                <a:effectLst/>
                <a:latin typeface="+mn-lt"/>
                <a:ea typeface="+mn-ea"/>
                <a:cs typeface="+mn-cs"/>
              </a:rPr>
              <a:t>→</a:t>
            </a:r>
            <a:r>
              <a:rPr kumimoji="1" lang="ja-JP" altLang="en-US" sz="1200" b="1" i="0" kern="1200" dirty="0" smtClean="0">
                <a:solidFill>
                  <a:schemeClr val="tx1"/>
                </a:solidFill>
                <a:effectLst/>
                <a:latin typeface="+mn-lt"/>
                <a:ea typeface="+mn-ea"/>
                <a:cs typeface="+mn-cs"/>
              </a:rPr>
              <a:t>設計</a:t>
            </a:r>
            <a:r>
              <a:rPr kumimoji="1" lang="ja-JP" altLang="en-US" sz="1200" b="0" i="0" kern="1200" dirty="0" smtClean="0">
                <a:solidFill>
                  <a:schemeClr val="tx1"/>
                </a:solidFill>
                <a:effectLst/>
                <a:latin typeface="+mn-lt"/>
                <a:ea typeface="+mn-ea"/>
                <a:cs typeface="+mn-cs"/>
              </a:rPr>
              <a:t>→</a:t>
            </a:r>
            <a:r>
              <a:rPr kumimoji="1" lang="en-US" altLang="ja-JP" sz="1200" b="1" i="0" kern="1200" dirty="0" smtClean="0">
                <a:solidFill>
                  <a:schemeClr val="tx1"/>
                </a:solidFill>
                <a:effectLst/>
                <a:latin typeface="+mn-lt"/>
                <a:ea typeface="+mn-ea"/>
                <a:cs typeface="+mn-cs"/>
              </a:rPr>
              <a:t>development</a:t>
            </a:r>
            <a:r>
              <a:rPr kumimoji="1" lang="ja-JP" altLang="en-US" sz="1200" b="0" i="0" kern="1200" dirty="0" smtClean="0">
                <a:solidFill>
                  <a:schemeClr val="tx1"/>
                </a:solidFill>
                <a:effectLst/>
                <a:latin typeface="+mn-lt"/>
                <a:ea typeface="+mn-ea"/>
                <a:cs typeface="+mn-cs"/>
              </a:rPr>
              <a:t>→</a:t>
            </a:r>
            <a:r>
              <a:rPr kumimoji="1" lang="en-US" altLang="ja-JP" sz="1200" b="1" i="0" kern="1200" dirty="0" smtClean="0">
                <a:solidFill>
                  <a:schemeClr val="tx1"/>
                </a:solidFill>
                <a:effectLst/>
                <a:latin typeface="+mn-lt"/>
                <a:ea typeface="+mn-ea"/>
                <a:cs typeface="+mn-cs"/>
              </a:rPr>
              <a:t>learn</a:t>
            </a:r>
            <a:r>
              <a:rPr kumimoji="1" lang="ja-JP" altLang="en-US" sz="1200" b="0" i="0" kern="1200" dirty="0" smtClean="0">
                <a:solidFill>
                  <a:schemeClr val="tx1"/>
                </a:solidFill>
                <a:effectLst/>
                <a:latin typeface="+mn-lt"/>
                <a:ea typeface="+mn-ea"/>
                <a:cs typeface="+mn-cs"/>
              </a:rPr>
              <a:t>といったループはそれぞれの役割が中心的に行っていき、このループを高速回転させることで良いプロダクトを生み出していく</a:t>
            </a:r>
          </a:p>
          <a:p>
            <a:r>
              <a:rPr kumimoji="1" lang="en-US" altLang="ja-JP" sz="1200" b="0" i="0" kern="1200" dirty="0" smtClean="0">
                <a:solidFill>
                  <a:schemeClr val="tx1"/>
                </a:solidFill>
                <a:effectLst/>
                <a:latin typeface="+mn-lt"/>
                <a:ea typeface="+mn-ea"/>
                <a:cs typeface="+mn-cs"/>
              </a:rPr>
              <a:t>lean</a:t>
            </a:r>
            <a:r>
              <a:rPr kumimoji="1" lang="ja-JP" altLang="en-US" sz="1200" b="0" i="0" kern="1200" dirty="0" smtClean="0">
                <a:solidFill>
                  <a:schemeClr val="tx1"/>
                </a:solidFill>
                <a:effectLst/>
                <a:latin typeface="+mn-lt"/>
                <a:ea typeface="+mn-ea"/>
                <a:cs typeface="+mn-cs"/>
              </a:rPr>
              <a:t>的な要素も踏まえ、アジャイル、スクラム的なエッセンスを踏まえこのループを回す事が重要</a:t>
            </a:r>
          </a:p>
          <a:p>
            <a:pPr lvl="0"/>
            <a:endParaRPr kumimoji="1" lang="ja-JP" altLang="en-US" sz="1200" b="0" i="0" kern="1200" dirty="0" smtClean="0">
              <a:solidFill>
                <a:schemeClr val="tx1"/>
              </a:solidFill>
              <a:effectLst/>
              <a:latin typeface="+mn-lt"/>
              <a:ea typeface="+mn-ea"/>
              <a:cs typeface="+mn-cs"/>
            </a:endParaRPr>
          </a:p>
          <a:p>
            <a:pPr lvl="0" algn="l"/>
            <a:endParaRPr kumimoji="1" lang="ja-JP" altLang="en-US" sz="1200" b="0" i="0" kern="1200" dirty="0" smtClean="0">
              <a:solidFill>
                <a:schemeClr val="tx1"/>
              </a:solidFill>
              <a:effectLst/>
              <a:latin typeface="+mn-lt"/>
              <a:ea typeface="+mn-ea"/>
              <a:cs typeface="+mn-cs"/>
            </a:endParaRPr>
          </a:p>
          <a:p>
            <a:endParaRPr kumimoji="1" lang="ja-JP" altLang="en-US" dirty="0"/>
          </a:p>
        </p:txBody>
      </p:sp>
      <p:sp>
        <p:nvSpPr>
          <p:cNvPr id="4" name="Slide Number Placeholder 3"/>
          <p:cNvSpPr>
            <a:spLocks noGrp="1"/>
          </p:cNvSpPr>
          <p:nvPr>
            <p:ph type="sldNum" sz="quarter" idx="10"/>
          </p:nvPr>
        </p:nvSpPr>
        <p:spPr/>
        <p:txBody>
          <a:bodyPr/>
          <a:lstStyle/>
          <a:p>
            <a:fld id="{88B979C3-2006-4775-B9E1-B3E7E12F7B95}" type="slidenum">
              <a:rPr kumimoji="1" lang="ja-JP" altLang="en-US" smtClean="0"/>
              <a:t>3</a:t>
            </a:fld>
            <a:endParaRPr kumimoji="1" lang="ja-JP" altLang="en-US"/>
          </a:p>
        </p:txBody>
      </p:sp>
    </p:spTree>
    <p:extLst>
      <p:ext uri="{BB962C8B-B14F-4D97-AF65-F5344CB8AC3E}">
        <p14:creationId xmlns:p14="http://schemas.microsoft.com/office/powerpoint/2010/main" val="1182930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運用者と開発者どちらも</a:t>
            </a:r>
            <a:endParaRPr kumimoji="1" lang="en-US" altLang="ja-JP" dirty="0" smtClean="0"/>
          </a:p>
          <a:p>
            <a:r>
              <a:rPr kumimoji="1" lang="ja-JP" altLang="en-US" dirty="0" smtClean="0"/>
              <a:t>新しい機能を追加することとか</a:t>
            </a:r>
            <a:endParaRPr kumimoji="1" lang="en-US" altLang="ja-JP" dirty="0" smtClean="0"/>
          </a:p>
          <a:p>
            <a:endParaRPr kumimoji="1" lang="ja-JP" altLang="en-US" dirty="0"/>
          </a:p>
        </p:txBody>
      </p:sp>
      <p:sp>
        <p:nvSpPr>
          <p:cNvPr id="4" name="Slide Number Placeholder 3"/>
          <p:cNvSpPr>
            <a:spLocks noGrp="1"/>
          </p:cNvSpPr>
          <p:nvPr>
            <p:ph type="sldNum" sz="quarter" idx="10"/>
          </p:nvPr>
        </p:nvSpPr>
        <p:spPr/>
        <p:txBody>
          <a:bodyPr/>
          <a:lstStyle/>
          <a:p>
            <a:fld id="{88B979C3-2006-4775-B9E1-B3E7E12F7B95}" type="slidenum">
              <a:rPr kumimoji="1" lang="ja-JP" altLang="en-US" smtClean="0"/>
              <a:t>4</a:t>
            </a:fld>
            <a:endParaRPr kumimoji="1" lang="ja-JP" altLang="en-US"/>
          </a:p>
        </p:txBody>
      </p:sp>
    </p:spTree>
    <p:extLst>
      <p:ext uri="{BB962C8B-B14F-4D97-AF65-F5344CB8AC3E}">
        <p14:creationId xmlns:p14="http://schemas.microsoft.com/office/powerpoint/2010/main" val="2630184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この</a:t>
            </a:r>
            <a:r>
              <a:rPr kumimoji="1" lang="en-US" altLang="ja-JP" sz="1200" b="0" i="0" kern="1200" dirty="0" smtClean="0">
                <a:solidFill>
                  <a:schemeClr val="tx1"/>
                </a:solidFill>
                <a:effectLst/>
                <a:latin typeface="+mn-lt"/>
                <a:ea typeface="+mn-ea"/>
                <a:cs typeface="+mn-cs"/>
              </a:rPr>
              <a:t>Dev</a:t>
            </a:r>
            <a:r>
              <a:rPr kumimoji="1" lang="ja-JP" altLang="en-US" sz="1200" b="0" i="0" kern="1200" dirty="0" smtClean="0">
                <a:solidFill>
                  <a:schemeClr val="tx1"/>
                </a:solidFill>
                <a:effectLst/>
                <a:latin typeface="+mn-lt"/>
                <a:ea typeface="+mn-ea"/>
                <a:cs typeface="+mn-cs"/>
              </a:rPr>
              <a:t>と</a:t>
            </a:r>
            <a:r>
              <a:rPr kumimoji="1" lang="en-US" altLang="ja-JP" sz="1200" b="0" i="0" kern="1200" dirty="0" smtClean="0">
                <a:solidFill>
                  <a:schemeClr val="tx1"/>
                </a:solidFill>
                <a:effectLst/>
                <a:latin typeface="+mn-lt"/>
                <a:ea typeface="+mn-ea"/>
                <a:cs typeface="+mn-cs"/>
              </a:rPr>
              <a:t>Ops</a:t>
            </a:r>
            <a:r>
              <a:rPr kumimoji="1" lang="ja-JP" altLang="en-US" sz="1200" b="0" i="0" kern="1200" dirty="0" smtClean="0">
                <a:solidFill>
                  <a:schemeClr val="tx1"/>
                </a:solidFill>
                <a:effectLst/>
                <a:latin typeface="+mn-lt"/>
                <a:ea typeface="+mn-ea"/>
                <a:cs typeface="+mn-cs"/>
              </a:rPr>
              <a:t>の衝突を解消するには、</a:t>
            </a:r>
            <a:r>
              <a:rPr kumimoji="1" lang="ja-JP" altLang="en-US" sz="1200" b="1" i="0" kern="1200" dirty="0" smtClean="0">
                <a:solidFill>
                  <a:schemeClr val="tx1"/>
                </a:solidFill>
                <a:effectLst/>
                <a:latin typeface="+mn-lt"/>
                <a:ea typeface="+mn-ea"/>
                <a:cs typeface="+mn-cs"/>
              </a:rPr>
              <a:t>測定</a:t>
            </a:r>
            <a:r>
              <a:rPr kumimoji="1" lang="ja-JP" altLang="en-US" sz="1200" b="0" i="0" kern="1200" dirty="0" smtClean="0">
                <a:solidFill>
                  <a:schemeClr val="tx1"/>
                </a:solidFill>
                <a:effectLst/>
                <a:latin typeface="+mn-lt"/>
                <a:ea typeface="+mn-ea"/>
                <a:cs typeface="+mn-cs"/>
              </a:rPr>
              <a:t>、</a:t>
            </a:r>
            <a:r>
              <a:rPr kumimoji="1" lang="ja-JP" altLang="en-US" sz="1200" b="1" i="0" kern="1200" dirty="0" smtClean="0">
                <a:solidFill>
                  <a:schemeClr val="tx1"/>
                </a:solidFill>
                <a:effectLst/>
                <a:latin typeface="+mn-lt"/>
                <a:ea typeface="+mn-ea"/>
                <a:cs typeface="+mn-cs"/>
              </a:rPr>
              <a:t>共有</a:t>
            </a:r>
            <a:r>
              <a:rPr kumimoji="1" lang="ja-JP" altLang="en-US" sz="1200" b="0" i="0" kern="1200" dirty="0" smtClean="0">
                <a:solidFill>
                  <a:schemeClr val="tx1"/>
                </a:solidFill>
                <a:effectLst/>
                <a:latin typeface="+mn-lt"/>
                <a:ea typeface="+mn-ea"/>
                <a:cs typeface="+mn-cs"/>
              </a:rPr>
              <a:t>、</a:t>
            </a:r>
            <a:r>
              <a:rPr kumimoji="1" lang="ja-JP" altLang="en-US" sz="1200" b="1" i="0" kern="1200" dirty="0" smtClean="0">
                <a:solidFill>
                  <a:schemeClr val="tx1"/>
                </a:solidFill>
                <a:effectLst/>
                <a:latin typeface="+mn-lt"/>
                <a:ea typeface="+mn-ea"/>
                <a:cs typeface="+mn-cs"/>
              </a:rPr>
              <a:t>自動化</a:t>
            </a:r>
            <a:r>
              <a:rPr kumimoji="1" lang="ja-JP" altLang="en-US" sz="1200" b="0" i="0" kern="1200" dirty="0" smtClean="0">
                <a:solidFill>
                  <a:schemeClr val="tx1"/>
                </a:solidFill>
                <a:effectLst/>
                <a:latin typeface="+mn-lt"/>
                <a:ea typeface="+mn-ea"/>
                <a:cs typeface="+mn-cs"/>
              </a:rPr>
              <a:t>、</a:t>
            </a:r>
            <a:r>
              <a:rPr kumimoji="1" lang="ja-JP" altLang="en-US" sz="1200" b="1" i="0" kern="1200" dirty="0" smtClean="0">
                <a:solidFill>
                  <a:schemeClr val="tx1"/>
                </a:solidFill>
                <a:effectLst/>
                <a:latin typeface="+mn-lt"/>
                <a:ea typeface="+mn-ea"/>
                <a:cs typeface="+mn-cs"/>
              </a:rPr>
              <a:t>コラボレーション</a:t>
            </a:r>
            <a:r>
              <a:rPr kumimoji="1" lang="ja-JP" altLang="en-US" sz="1200" b="0" i="0" kern="1200" dirty="0" smtClean="0">
                <a:solidFill>
                  <a:schemeClr val="tx1"/>
                </a:solidFill>
                <a:effectLst/>
                <a:latin typeface="+mn-lt"/>
                <a:ea typeface="+mn-ea"/>
                <a:cs typeface="+mn-cs"/>
              </a:rPr>
              <a:t>、そして</a:t>
            </a:r>
            <a:r>
              <a:rPr kumimoji="1" lang="ja-JP" altLang="en-US" sz="1200" b="1" i="0" kern="1200" dirty="0" smtClean="0">
                <a:solidFill>
                  <a:schemeClr val="tx1"/>
                </a:solidFill>
                <a:effectLst/>
                <a:latin typeface="+mn-lt"/>
                <a:ea typeface="+mn-ea"/>
                <a:cs typeface="+mn-cs"/>
              </a:rPr>
              <a:t>カルチャー</a:t>
            </a:r>
            <a:r>
              <a:rPr kumimoji="1" lang="ja-JP" altLang="en-US" sz="1200" b="0" i="0" kern="1200" dirty="0" smtClean="0">
                <a:solidFill>
                  <a:schemeClr val="tx1"/>
                </a:solidFill>
                <a:effectLst/>
                <a:latin typeface="+mn-lt"/>
                <a:ea typeface="+mn-ea"/>
                <a:cs typeface="+mn-cs"/>
              </a:rPr>
              <a:t>が必要です。</a:t>
            </a:r>
            <a:r>
              <a:rPr kumimoji="1" lang="en-US" altLang="ja-JP" sz="1200" b="0" i="0" kern="1200" dirty="0" smtClean="0">
                <a:solidFill>
                  <a:schemeClr val="tx1"/>
                </a:solidFill>
                <a:effectLst/>
                <a:latin typeface="+mn-lt"/>
                <a:ea typeface="+mn-ea"/>
                <a:cs typeface="+mn-cs"/>
              </a:rPr>
              <a:t>Dev</a:t>
            </a:r>
            <a:r>
              <a:rPr kumimoji="1" lang="ja-JP" altLang="en-US" sz="1200" b="0" i="0" kern="1200" dirty="0" smtClean="0">
                <a:solidFill>
                  <a:schemeClr val="tx1"/>
                </a:solidFill>
                <a:effectLst/>
                <a:latin typeface="+mn-lt"/>
                <a:ea typeface="+mn-ea"/>
                <a:cs typeface="+mn-cs"/>
              </a:rPr>
              <a:t>と</a:t>
            </a:r>
            <a:r>
              <a:rPr kumimoji="1" lang="en-US" altLang="ja-JP" sz="1200" b="0" i="0" kern="1200" dirty="0" smtClean="0">
                <a:solidFill>
                  <a:schemeClr val="tx1"/>
                </a:solidFill>
                <a:effectLst/>
                <a:latin typeface="+mn-lt"/>
                <a:ea typeface="+mn-ea"/>
                <a:cs typeface="+mn-cs"/>
              </a:rPr>
              <a:t>Ops</a:t>
            </a:r>
            <a:r>
              <a:rPr kumimoji="1" lang="ja-JP" altLang="en-US" sz="1200" b="0" i="0" kern="1200" dirty="0" smtClean="0">
                <a:solidFill>
                  <a:schemeClr val="tx1"/>
                </a:solidFill>
                <a:effectLst/>
                <a:latin typeface="+mn-lt"/>
                <a:ea typeface="+mn-ea"/>
                <a:cs typeface="+mn-cs"/>
              </a:rPr>
              <a:t>の衝突の原因について考察しながら、この</a:t>
            </a:r>
            <a:r>
              <a:rPr kumimoji="1" lang="en-US" altLang="ja-JP" sz="1200" b="0" i="0" kern="1200" dirty="0" smtClean="0">
                <a:solidFill>
                  <a:schemeClr val="tx1"/>
                </a:solidFill>
                <a:effectLst/>
                <a:latin typeface="+mn-lt"/>
                <a:ea typeface="+mn-ea"/>
                <a:cs typeface="+mn-cs"/>
              </a:rPr>
              <a:t>5</a:t>
            </a:r>
            <a:r>
              <a:rPr kumimoji="1" lang="ja-JP" altLang="en-US" sz="1200" b="0" i="0" kern="1200" dirty="0" smtClean="0">
                <a:solidFill>
                  <a:schemeClr val="tx1"/>
                </a:solidFill>
                <a:effectLst/>
                <a:latin typeface="+mn-lt"/>
                <a:ea typeface="+mn-ea"/>
                <a:cs typeface="+mn-cs"/>
              </a:rPr>
              <a:t>つが必要である理由を説明します。</a:t>
            </a:r>
            <a:endParaRPr kumimoji="1" lang="ja-JP" altLang="en-US" dirty="0" smtClean="0"/>
          </a:p>
          <a:p>
            <a:r>
              <a:rPr kumimoji="1" lang="ja-JP" altLang="en-US" sz="1200" b="0" i="0" kern="1200" dirty="0" smtClean="0">
                <a:solidFill>
                  <a:schemeClr val="tx1"/>
                </a:solidFill>
                <a:effectLst/>
                <a:latin typeface="+mn-lt"/>
                <a:ea typeface="+mn-ea"/>
                <a:cs typeface="+mn-cs"/>
              </a:rPr>
              <a:t>共有</a:t>
            </a:r>
            <a:endParaRPr kumimoji="1" lang="en-US" altLang="ja-JP" sz="1200" b="0" i="0" kern="1200" dirty="0" smtClean="0">
              <a:solidFill>
                <a:schemeClr val="tx1"/>
              </a:solidFill>
              <a:effectLst/>
              <a:latin typeface="+mn-lt"/>
              <a:ea typeface="+mn-ea"/>
              <a:cs typeface="+mn-cs"/>
            </a:endParaRPr>
          </a:p>
          <a:p>
            <a:r>
              <a:rPr kumimoji="1" lang="ja-JP" altLang="en-US" sz="1200" b="0" i="0" kern="1200" dirty="0" smtClean="0">
                <a:solidFill>
                  <a:schemeClr val="tx1"/>
                </a:solidFill>
                <a:effectLst/>
                <a:latin typeface="+mn-lt"/>
                <a:ea typeface="+mn-ea"/>
                <a:cs typeface="+mn-cs"/>
              </a:rPr>
              <a:t>基本的にすべての情報は社内公開され誰も</a:t>
            </a:r>
            <a:r>
              <a:rPr kumimoji="1" lang="ja-JP" altLang="en-US" sz="1200" b="0" i="0" kern="1200" dirty="0" err="1" smtClean="0">
                <a:solidFill>
                  <a:schemeClr val="tx1"/>
                </a:solidFill>
                <a:effectLst/>
                <a:latin typeface="+mn-lt"/>
                <a:ea typeface="+mn-ea"/>
                <a:cs typeface="+mn-cs"/>
              </a:rPr>
              <a:t>で</a:t>
            </a:r>
            <a:r>
              <a:rPr kumimoji="1" lang="ja-JP" altLang="en-US" sz="1200" b="0" i="0" kern="1200" dirty="0" smtClean="0">
                <a:solidFill>
                  <a:schemeClr val="tx1"/>
                </a:solidFill>
                <a:effectLst/>
                <a:latin typeface="+mn-lt"/>
                <a:ea typeface="+mn-ea"/>
                <a:cs typeface="+mn-cs"/>
              </a:rPr>
              <a:t>自ら取得できる状態にして無駄な情報共有</a:t>
            </a:r>
            <a:r>
              <a:rPr kumimoji="1" lang="en-US" altLang="ja-JP" sz="1200" b="0" i="0" kern="1200" dirty="0" smtClean="0">
                <a:solidFill>
                  <a:schemeClr val="tx1"/>
                </a:solidFill>
                <a:effectLst/>
                <a:latin typeface="+mn-lt"/>
                <a:ea typeface="+mn-ea"/>
                <a:cs typeface="+mn-cs"/>
              </a:rPr>
              <a:t>MTG</a:t>
            </a:r>
            <a:r>
              <a:rPr kumimoji="1" lang="ja-JP" altLang="en-US" sz="1200" b="0" i="0" kern="1200" dirty="0" smtClean="0">
                <a:solidFill>
                  <a:schemeClr val="tx1"/>
                </a:solidFill>
                <a:effectLst/>
                <a:latin typeface="+mn-lt"/>
                <a:ea typeface="+mn-ea"/>
                <a:cs typeface="+mn-cs"/>
              </a:rPr>
              <a:t>を減らす</a:t>
            </a:r>
          </a:p>
          <a:p>
            <a:r>
              <a:rPr kumimoji="1" lang="ja-JP" altLang="en-US" sz="1200" b="0" i="0" kern="1200" dirty="0" smtClean="0">
                <a:solidFill>
                  <a:schemeClr val="tx1"/>
                </a:solidFill>
                <a:effectLst/>
                <a:latin typeface="+mn-lt"/>
                <a:ea typeface="+mn-ea"/>
                <a:cs typeface="+mn-cs"/>
              </a:rPr>
              <a:t>非同期コミュニケーションを最大限に活用</a:t>
            </a:r>
          </a:p>
          <a:p>
            <a:r>
              <a:rPr kumimoji="1" lang="ja-JP" altLang="en-US" sz="1200" b="0" i="0" kern="1200" dirty="0" smtClean="0">
                <a:solidFill>
                  <a:schemeClr val="tx1"/>
                </a:solidFill>
                <a:effectLst/>
                <a:latin typeface="+mn-lt"/>
                <a:ea typeface="+mn-ea"/>
                <a:cs typeface="+mn-cs"/>
              </a:rPr>
              <a:t>同期コミュニケーションが不必要と言っているわけではないよ</a:t>
            </a:r>
            <a:endParaRPr kumimoji="1" lang="en-US" altLang="ja-JP" sz="1200" b="0" i="0" kern="1200" dirty="0" smtClean="0">
              <a:solidFill>
                <a:schemeClr val="tx1"/>
              </a:solidFill>
              <a:effectLst/>
              <a:latin typeface="+mn-lt"/>
              <a:ea typeface="+mn-ea"/>
              <a:cs typeface="+mn-cs"/>
            </a:endParaRPr>
          </a:p>
          <a:p>
            <a:r>
              <a:rPr kumimoji="1" lang="ja-JP" altLang="en-US" sz="1200" b="0" i="0" kern="1200" dirty="0" smtClean="0">
                <a:solidFill>
                  <a:schemeClr val="tx1"/>
                </a:solidFill>
                <a:effectLst/>
                <a:latin typeface="+mn-lt"/>
                <a:ea typeface="+mn-ea"/>
                <a:cs typeface="+mn-cs"/>
              </a:rPr>
              <a:t>測定</a:t>
            </a:r>
            <a:endParaRPr kumimoji="1" lang="en-US" altLang="ja-JP"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smtClean="0">
                <a:solidFill>
                  <a:schemeClr val="tx1"/>
                </a:solidFill>
                <a:effectLst/>
                <a:latin typeface="+mn-lt"/>
                <a:ea typeface="+mn-ea"/>
                <a:cs typeface="+mn-cs"/>
              </a:rPr>
              <a:t>パフォーマンス数値からサーバの数値までメトリック</a:t>
            </a:r>
            <a:r>
              <a:rPr kumimoji="1" lang="ja-JP" altLang="en-US" sz="1200" b="0" i="0" kern="1200" dirty="0" err="1" smtClean="0">
                <a:solidFill>
                  <a:schemeClr val="tx1"/>
                </a:solidFill>
                <a:effectLst/>
                <a:latin typeface="+mn-lt"/>
                <a:ea typeface="+mn-ea"/>
                <a:cs typeface="+mn-cs"/>
              </a:rPr>
              <a:t>すを</a:t>
            </a:r>
            <a:r>
              <a:rPr kumimoji="1" lang="ja-JP" altLang="en-US" sz="1200" b="0" i="0" kern="1200" dirty="0" smtClean="0">
                <a:solidFill>
                  <a:schemeClr val="tx1"/>
                </a:solidFill>
                <a:effectLst/>
                <a:latin typeface="+mn-lt"/>
                <a:ea typeface="+mn-ea"/>
                <a:cs typeface="+mn-cs"/>
              </a:rPr>
              <a:t>取得して、いつどのような状態になり、何がボトルネックになったかを瞬時に把握する</a:t>
            </a:r>
          </a:p>
          <a:p>
            <a:r>
              <a:rPr kumimoji="1" lang="ja-JP" altLang="en-US" sz="1200" b="0" i="0" kern="1200" dirty="0" smtClean="0">
                <a:solidFill>
                  <a:schemeClr val="tx1"/>
                </a:solidFill>
                <a:effectLst/>
                <a:latin typeface="+mn-lt"/>
                <a:ea typeface="+mn-ea"/>
                <a:cs typeface="+mn-cs"/>
              </a:rPr>
              <a:t>自動化</a:t>
            </a:r>
            <a:endParaRPr kumimoji="1" lang="en-US" altLang="ja-JP" sz="1200" b="0" i="0" kern="1200" dirty="0" smtClean="0">
              <a:solidFill>
                <a:schemeClr val="tx1"/>
              </a:solidFill>
              <a:effectLst/>
              <a:latin typeface="+mn-lt"/>
              <a:ea typeface="+mn-ea"/>
              <a:cs typeface="+mn-cs"/>
            </a:endParaRPr>
          </a:p>
          <a:p>
            <a:r>
              <a:rPr kumimoji="1" lang="ja-JP" altLang="en-US" sz="1200" b="0" i="0" kern="1200" dirty="0" smtClean="0">
                <a:solidFill>
                  <a:schemeClr val="tx1"/>
                </a:solidFill>
                <a:effectLst/>
                <a:latin typeface="+mn-lt"/>
                <a:ea typeface="+mn-ea"/>
                <a:cs typeface="+mn-cs"/>
              </a:rPr>
              <a:t>どんな簡単な作業であれ、人の手を介するのであれば、人手は必要になります。</a:t>
            </a:r>
          </a:p>
          <a:p>
            <a:r>
              <a:rPr kumimoji="1" lang="ja-JP" altLang="en-US" sz="1200" b="0" i="0" kern="1200" dirty="0" smtClean="0">
                <a:solidFill>
                  <a:schemeClr val="tx1"/>
                </a:solidFill>
                <a:effectLst/>
                <a:latin typeface="+mn-lt"/>
                <a:ea typeface="+mn-ea"/>
                <a:cs typeface="+mn-cs"/>
              </a:rPr>
              <a:t>人の稼働時間は決まってるため、増えてくると解決には単純に人の手を増やすか、または自動化という選択肢が残ります。</a:t>
            </a:r>
          </a:p>
          <a:p>
            <a:r>
              <a:rPr kumimoji="1" lang="ja-JP" altLang="en-US" sz="1200" b="0" i="0" kern="1200" dirty="0" smtClean="0">
                <a:solidFill>
                  <a:schemeClr val="tx1"/>
                </a:solidFill>
                <a:effectLst/>
                <a:latin typeface="+mn-lt"/>
                <a:ea typeface="+mn-ea"/>
                <a:cs typeface="+mn-cs"/>
              </a:rPr>
              <a:t>人はそこまで増やすことはできないので自動化を取り組みます</a:t>
            </a:r>
          </a:p>
          <a:p>
            <a:pPr lvl="1"/>
            <a:r>
              <a:rPr kumimoji="1" lang="ja-JP" altLang="en-US" sz="1200" b="0" i="0" kern="1200" dirty="0" smtClean="0">
                <a:solidFill>
                  <a:schemeClr val="tx1"/>
                </a:solidFill>
                <a:effectLst/>
                <a:latin typeface="+mn-lt"/>
                <a:ea typeface="+mn-ea"/>
                <a:cs typeface="+mn-cs"/>
              </a:rPr>
              <a:t>自動化によって、瞬時に必要な集計データは揃い、判断に必要なデータは揃い、ジャッジをして次の動作へうつれます</a:t>
            </a:r>
          </a:p>
          <a:p>
            <a:endParaRPr kumimoji="1" lang="ja-JP" altLang="en-US" sz="1200" b="0" i="0" kern="1200" dirty="0" smtClean="0">
              <a:solidFill>
                <a:schemeClr val="tx1"/>
              </a:solidFill>
              <a:effectLst/>
              <a:latin typeface="+mn-lt"/>
              <a:ea typeface="+mn-ea"/>
              <a:cs typeface="+mn-cs"/>
            </a:endParaRPr>
          </a:p>
          <a:p>
            <a:endParaRPr kumimoji="1" lang="ja-JP" altLang="en-US" dirty="0"/>
          </a:p>
        </p:txBody>
      </p:sp>
      <p:sp>
        <p:nvSpPr>
          <p:cNvPr id="4" name="Slide Number Placeholder 3"/>
          <p:cNvSpPr>
            <a:spLocks noGrp="1"/>
          </p:cNvSpPr>
          <p:nvPr>
            <p:ph type="sldNum" sz="quarter" idx="10"/>
          </p:nvPr>
        </p:nvSpPr>
        <p:spPr/>
        <p:txBody>
          <a:bodyPr/>
          <a:lstStyle/>
          <a:p>
            <a:fld id="{88B979C3-2006-4775-B9E1-B3E7E12F7B95}" type="slidenum">
              <a:rPr kumimoji="1" lang="ja-JP" altLang="en-US" smtClean="0"/>
              <a:t>5</a:t>
            </a:fld>
            <a:endParaRPr kumimoji="1" lang="ja-JP" altLang="en-US"/>
          </a:p>
        </p:txBody>
      </p:sp>
    </p:spTree>
    <p:extLst>
      <p:ext uri="{BB962C8B-B14F-4D97-AF65-F5344CB8AC3E}">
        <p14:creationId xmlns:p14="http://schemas.microsoft.com/office/powerpoint/2010/main" val="438062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smtClean="0"/>
              <a:t>1</a:t>
            </a:r>
            <a:r>
              <a:rPr lang="ja-JP" altLang="en-US" dirty="0" smtClean="0"/>
              <a:t>インフラの構築を自動化する。よく使われているツールには</a:t>
            </a:r>
            <a:r>
              <a:rPr lang="en-US" altLang="ja-JP" dirty="0" err="1" smtClean="0"/>
              <a:t>Ansible</a:t>
            </a:r>
            <a:r>
              <a:rPr lang="ja-JP" altLang="en-US" dirty="0" smtClean="0"/>
              <a:t>や</a:t>
            </a:r>
            <a:r>
              <a:rPr lang="en-US" altLang="ja-JP" dirty="0" smtClean="0"/>
              <a:t>Chef</a:t>
            </a:r>
            <a:r>
              <a:rPr lang="ja-JP" altLang="en-US" dirty="0" err="1" smtClean="0"/>
              <a:t>、</a:t>
            </a:r>
            <a:r>
              <a:rPr lang="en-US" altLang="ja-JP" dirty="0" smtClean="0"/>
              <a:t>Docker</a:t>
            </a:r>
            <a:r>
              <a:rPr lang="ja-JP" altLang="en-US" dirty="0" smtClean="0"/>
              <a:t>などがある</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smtClean="0"/>
              <a:t>2Git</a:t>
            </a:r>
            <a:r>
              <a:rPr lang="ja-JP" altLang="en-US" dirty="0" smtClean="0"/>
              <a:t>や</a:t>
            </a:r>
            <a:r>
              <a:rPr lang="en-US" altLang="ja-JP" dirty="0" smtClean="0"/>
              <a:t>Mercurial</a:t>
            </a:r>
            <a:r>
              <a:rPr lang="ja-JP" altLang="en-US" dirty="0" smtClean="0"/>
              <a:t>などの同じバージョン管理システムを</a:t>
            </a:r>
            <a:r>
              <a:rPr lang="en-US" altLang="ja-JP" dirty="0" smtClean="0"/>
              <a:t>Dev</a:t>
            </a:r>
            <a:r>
              <a:rPr lang="ja-JP" altLang="en-US" dirty="0" smtClean="0"/>
              <a:t>と</a:t>
            </a:r>
            <a:r>
              <a:rPr lang="en-US" altLang="ja-JP" dirty="0" smtClean="0"/>
              <a:t>Ops</a:t>
            </a:r>
            <a:r>
              <a:rPr lang="ja-JP" altLang="en-US" dirty="0" err="1" smtClean="0"/>
              <a:t>で共</a:t>
            </a:r>
            <a:r>
              <a:rPr lang="ja-JP" altLang="en-US" dirty="0" smtClean="0"/>
              <a:t>有する</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smtClean="0"/>
              <a:t>3</a:t>
            </a:r>
            <a:r>
              <a:rPr lang="ja-JP" altLang="en-US" dirty="0" smtClean="0"/>
              <a:t>手順書などを使い、手動でビルドやデプロイをするのではなく、ビルドやデプロイを自動化する。よく使われているツールやサービスには</a:t>
            </a:r>
            <a:r>
              <a:rPr lang="en-US" altLang="ja-JP" dirty="0" smtClean="0"/>
              <a:t>Jenkins</a:t>
            </a:r>
            <a:r>
              <a:rPr lang="ja-JP" altLang="en-US" dirty="0" smtClean="0"/>
              <a:t>や</a:t>
            </a:r>
            <a:r>
              <a:rPr lang="en-US" altLang="ja-JP" dirty="0" smtClean="0"/>
              <a:t>Capistrano</a:t>
            </a:r>
            <a:r>
              <a:rPr lang="ja-JP" altLang="en-US" dirty="0" smtClean="0"/>
              <a:t>などがある</a:t>
            </a:r>
            <a:endParaRPr lang="en-US" altLang="ja-JP"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smtClean="0"/>
              <a:t>4</a:t>
            </a:r>
            <a:r>
              <a:rPr lang="ja-JP" altLang="en-US" dirty="0" smtClean="0"/>
              <a:t>詳細は後述のコラムで説明。コード中の機能の有効／無効を設定ファイルで管理する</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smtClean="0"/>
              <a:t>5</a:t>
            </a:r>
            <a:r>
              <a:rPr lang="ja-JP" altLang="en-US" dirty="0" smtClean="0"/>
              <a:t>取得したメトリクスの結果をダッシュボードでお互いに共有する。よく使われているサービスには</a:t>
            </a:r>
            <a:r>
              <a:rPr lang="en-US" altLang="ja-JP" dirty="0" smtClean="0"/>
              <a:t>New Relic</a:t>
            </a:r>
            <a:r>
              <a:rPr lang="ja-JP" altLang="en-US" dirty="0" smtClean="0"/>
              <a:t>や</a:t>
            </a:r>
            <a:r>
              <a:rPr lang="en-US" altLang="ja-JP" dirty="0" smtClean="0"/>
              <a:t>Application Insights</a:t>
            </a:r>
            <a:r>
              <a:rPr lang="ja-JP" altLang="en-US" dirty="0" smtClean="0"/>
              <a:t>などがある</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smtClean="0"/>
              <a:t>6,Slack</a:t>
            </a:r>
            <a:r>
              <a:rPr lang="ja-JP" altLang="en-US" dirty="0" smtClean="0"/>
              <a:t>や</a:t>
            </a:r>
            <a:r>
              <a:rPr lang="en-US" altLang="ja-JP" dirty="0" smtClean="0"/>
              <a:t>HipChat</a:t>
            </a:r>
            <a:r>
              <a:rPr lang="ja-JP" altLang="en-US" dirty="0" smtClean="0"/>
              <a:t>などのチャットツールに自動的にビルドやデプロイのログ、アラート内容を投稿する仕組みを作ることで情報をお互いに共有する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kern="1200" dirty="0" smtClean="0">
                <a:solidFill>
                  <a:schemeClr val="tx1"/>
                </a:solidFill>
                <a:effectLst/>
                <a:latin typeface="+mn-lt"/>
                <a:ea typeface="+mn-ea"/>
                <a:cs typeface="+mn-cs"/>
              </a:rPr>
              <a:t>Internet Relay Chat</a:t>
            </a:r>
            <a:endParaRPr kumimoji="1" lang="en-US" altLang="ja-JP" sz="1200" b="1"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dirty="0" smtClean="0"/>
          </a:p>
          <a:p>
            <a:endParaRPr kumimoji="1" lang="ja-JP" altLang="en-US" dirty="0"/>
          </a:p>
        </p:txBody>
      </p:sp>
      <p:sp>
        <p:nvSpPr>
          <p:cNvPr id="4" name="Slide Number Placeholder 3"/>
          <p:cNvSpPr>
            <a:spLocks noGrp="1"/>
          </p:cNvSpPr>
          <p:nvPr>
            <p:ph type="sldNum" sz="quarter" idx="10"/>
          </p:nvPr>
        </p:nvSpPr>
        <p:spPr/>
        <p:txBody>
          <a:bodyPr/>
          <a:lstStyle/>
          <a:p>
            <a:fld id="{88B979C3-2006-4775-B9E1-B3E7E12F7B95}" type="slidenum">
              <a:rPr kumimoji="1" lang="ja-JP" altLang="en-US" smtClean="0"/>
              <a:t>6</a:t>
            </a:fld>
            <a:endParaRPr kumimoji="1" lang="ja-JP" altLang="en-US"/>
          </a:p>
        </p:txBody>
      </p:sp>
    </p:spTree>
    <p:extLst>
      <p:ext uri="{BB962C8B-B14F-4D97-AF65-F5344CB8AC3E}">
        <p14:creationId xmlns:p14="http://schemas.microsoft.com/office/powerpoint/2010/main" val="3253006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smtClean="0"/>
              <a:t>https://hooks.slack.com/services/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</a:t>
            </a:r>
            <a:endParaRPr kumimoji="1" lang="ja-JP" altLang="en-US" dirty="0"/>
          </a:p>
        </p:txBody>
      </p:sp>
      <p:sp>
        <p:nvSpPr>
          <p:cNvPr id="4" name="Slide Number Placeholder 3"/>
          <p:cNvSpPr>
            <a:spLocks noGrp="1"/>
          </p:cNvSpPr>
          <p:nvPr>
            <p:ph type="sldNum" sz="quarter" idx="10"/>
          </p:nvPr>
        </p:nvSpPr>
        <p:spPr/>
        <p:txBody>
          <a:bodyPr/>
          <a:lstStyle/>
          <a:p>
            <a:fld id="{76635342-C345-4FEA-BB06-640121CFC279}" type="slidenum">
              <a:rPr kumimoji="1" lang="ja-JP" altLang="en-US" smtClean="0"/>
              <a:t>9</a:t>
            </a:fld>
            <a:endParaRPr kumimoji="1" lang="ja-JP" altLang="en-US"/>
          </a:p>
        </p:txBody>
      </p:sp>
    </p:spTree>
    <p:extLst>
      <p:ext uri="{BB962C8B-B14F-4D97-AF65-F5344CB8AC3E}">
        <p14:creationId xmlns:p14="http://schemas.microsoft.com/office/powerpoint/2010/main" val="3330526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ja-JP" altLang="en-US" dirty="0" smtClean="0"/>
              <a:t>予測候補が出てきます</a:t>
            </a:r>
            <a:endParaRPr kumimoji="1" lang="en-US" altLang="ja-JP" dirty="0" smtClean="0"/>
          </a:p>
          <a:p>
            <a:r>
              <a:rPr kumimoji="1" lang="ja-JP" altLang="en-US" dirty="0" smtClean="0"/>
              <a:t>入力した内容によって、</a:t>
            </a:r>
            <a:endParaRPr kumimoji="1" lang="ja-JP" altLang="en-US" dirty="0"/>
          </a:p>
        </p:txBody>
      </p:sp>
      <p:sp>
        <p:nvSpPr>
          <p:cNvPr id="4" name="Slide Number Placeholder 3"/>
          <p:cNvSpPr>
            <a:spLocks noGrp="1"/>
          </p:cNvSpPr>
          <p:nvPr>
            <p:ph type="sldNum" sz="quarter" idx="10"/>
          </p:nvPr>
        </p:nvSpPr>
        <p:spPr/>
        <p:txBody>
          <a:bodyPr/>
          <a:lstStyle/>
          <a:p>
            <a:fld id="{88B979C3-2006-4775-B9E1-B3E7E12F7B95}" type="slidenum">
              <a:rPr kumimoji="1" lang="ja-JP" altLang="en-US" smtClean="0"/>
              <a:t>11</a:t>
            </a:fld>
            <a:endParaRPr kumimoji="1" lang="ja-JP" altLang="en-US"/>
          </a:p>
        </p:txBody>
      </p:sp>
    </p:spTree>
    <p:extLst>
      <p:ext uri="{BB962C8B-B14F-4D97-AF65-F5344CB8AC3E}">
        <p14:creationId xmlns:p14="http://schemas.microsoft.com/office/powerpoint/2010/main" val="3646500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atin typeface="Arial Unicode MS" panose="020B0604020202020204" pitchFamily="34" charset="-122"/>
                <a:ea typeface="Arial Unicode MS" panose="020B0604020202020204" pitchFamily="34" charset="-122"/>
                <a:cs typeface="Arial Unicode MS" panose="020B0604020202020204" pitchFamily="34" charset="-122"/>
              </a:defRPr>
            </a:lvl1pPr>
          </a:lstStyle>
          <a:p>
            <a:r>
              <a:rPr lang="en-US" altLang="ja-JP"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ja-JP" dirty="0" smtClean="0"/>
              <a:t>Click to edit Master subtitle style</a:t>
            </a:r>
            <a:endParaRPr lang="en-US" dirty="0"/>
          </a:p>
        </p:txBody>
      </p:sp>
      <p:sp>
        <p:nvSpPr>
          <p:cNvPr id="4" name="Date Placeholder 3"/>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771920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Content Placeholder 2"/>
          <p:cNvSpPr>
            <a:spLocks noGrp="1"/>
          </p:cNvSpPr>
          <p:nvPr>
            <p:ph idx="1"/>
          </p:nvPr>
        </p:nvSpPr>
        <p:spPr/>
        <p:txBody>
          <a:bodyPr/>
          <a:lstStyle>
            <a:lvl1pPr>
              <a:defRPr>
                <a:latin typeface="+mn-ea"/>
                <a:ea typeface="+mn-ea"/>
              </a:defRPr>
            </a:lvl1pPr>
          </a:lstStyle>
          <a:p>
            <a:pPr lvl="0"/>
            <a:r>
              <a:rPr lang="en-US" altLang="ja-JP" dirty="0" smtClean="0"/>
              <a:t>Click to edit Master text styles</a:t>
            </a:r>
          </a:p>
          <a:p>
            <a:pPr lvl="1"/>
            <a:r>
              <a:rPr lang="en-US" altLang="ja-JP" dirty="0" smtClean="0"/>
              <a:t>Second level</a:t>
            </a:r>
          </a:p>
          <a:p>
            <a:pPr lvl="2"/>
            <a:r>
              <a:rPr lang="en-US" altLang="ja-JP" dirty="0" smtClean="0"/>
              <a:t>Third level</a:t>
            </a:r>
          </a:p>
          <a:p>
            <a:pPr lvl="3"/>
            <a:r>
              <a:rPr lang="en-US" altLang="ja-JP" dirty="0" smtClean="0"/>
              <a:t>Fourth level</a:t>
            </a:r>
          </a:p>
          <a:p>
            <a:pPr lvl="4"/>
            <a:r>
              <a:rPr lang="en-US" altLang="ja-JP" dirty="0" smtClean="0"/>
              <a:t>Fifth level</a:t>
            </a:r>
            <a:endParaRPr lang="en-US" dirty="0"/>
          </a:p>
        </p:txBody>
      </p:sp>
      <p:sp>
        <p:nvSpPr>
          <p:cNvPr id="4" name="Date Placeholder 3"/>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354918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ltLang="ja-JP"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ja-JP" smtClean="0"/>
              <a:t>Click to edit Master text styles</a:t>
            </a:r>
          </a:p>
        </p:txBody>
      </p:sp>
      <p:sp>
        <p:nvSpPr>
          <p:cNvPr id="4" name="Date Placeholder 3"/>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3626682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Date Placeholder 4"/>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2074161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ltLang="ja-JP"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7" name="Date Placeholder 6"/>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2960921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Date Placeholder 2"/>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3711523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2357013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ltLang="ja-JP"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ja-JP" smtClean="0"/>
              <a:t>Click to edit Master text styles</a:t>
            </a:r>
          </a:p>
        </p:txBody>
      </p:sp>
      <p:sp>
        <p:nvSpPr>
          <p:cNvPr id="5" name="Date Placeholder 4"/>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145996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ltLang="ja-JP"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ja-JP"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ja-JP" smtClean="0"/>
              <a:t>Click to edit Master text styles</a:t>
            </a:r>
          </a:p>
        </p:txBody>
      </p:sp>
      <p:sp>
        <p:nvSpPr>
          <p:cNvPr id="5" name="Date Placeholder 4"/>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4240944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Date Placeholder 3"/>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2861239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ltLang="ja-JP"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en-US" dirty="0"/>
          </a:p>
        </p:txBody>
      </p:sp>
      <p:sp>
        <p:nvSpPr>
          <p:cNvPr id="4" name="Date Placeholder 3"/>
          <p:cNvSpPr>
            <a:spLocks noGrp="1"/>
          </p:cNvSpPr>
          <p:nvPr>
            <p:ph type="dt" sz="half" idx="10"/>
          </p:nvPr>
        </p:nvSpPr>
        <p:spPr/>
        <p:txBody>
          <a:bodyPr/>
          <a:lstStyle/>
          <a:p>
            <a:fld id="{E350B661-7DA4-4E37-8595-97CC2F41A8B7}" type="datetimeFigureOut">
              <a:rPr kumimoji="1" lang="ja-JP" altLang="en-US" smtClean="0"/>
              <a:t>2016/11/7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4201503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ltLang="ja-JP"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ltLang="ja-JP" dirty="0" smtClean="0"/>
              <a:t>Click to edit Master text styles</a:t>
            </a:r>
          </a:p>
          <a:p>
            <a:pPr lvl="1"/>
            <a:r>
              <a:rPr lang="en-US" altLang="ja-JP" dirty="0" smtClean="0"/>
              <a:t>Second level</a:t>
            </a:r>
          </a:p>
          <a:p>
            <a:pPr lvl="2"/>
            <a:r>
              <a:rPr lang="en-US" altLang="ja-JP" dirty="0" smtClean="0"/>
              <a:t>Third level</a:t>
            </a:r>
          </a:p>
          <a:p>
            <a:pPr lvl="3"/>
            <a:r>
              <a:rPr lang="en-US" altLang="ja-JP" dirty="0" smtClean="0"/>
              <a:t>Fourth level</a:t>
            </a:r>
          </a:p>
          <a:p>
            <a:pPr lvl="4"/>
            <a:r>
              <a:rPr lang="en-US" altLang="ja-JP"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50B661-7DA4-4E37-8595-97CC2F41A8B7}" type="datetimeFigureOut">
              <a:rPr kumimoji="1" lang="ja-JP" altLang="en-US" smtClean="0"/>
              <a:t>2016/11/7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D0E55A-D327-44FB-9F0D-1BB5CCBB939B}" type="slidenum">
              <a:rPr kumimoji="1" lang="ja-JP" altLang="en-US" smtClean="0"/>
              <a:t>‹#›</a:t>
            </a:fld>
            <a:endParaRPr kumimoji="1" lang="ja-JP" altLang="en-US"/>
          </a:p>
        </p:txBody>
      </p:sp>
    </p:spTree>
    <p:extLst>
      <p:ext uri="{BB962C8B-B14F-4D97-AF65-F5344CB8AC3E}">
        <p14:creationId xmlns:p14="http://schemas.microsoft.com/office/powerpoint/2010/main" val="3844755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n-ea"/>
          <a:ea typeface="+mn-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tm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tm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590102"/>
          </a:xfrm>
        </p:spPr>
        <p:txBody>
          <a:bodyPr/>
          <a:lstStyle/>
          <a:p>
            <a:r>
              <a:rPr lang="ja-JP" altLang="en-US" dirty="0"/>
              <a:t>研究</a:t>
            </a:r>
            <a:r>
              <a:rPr lang="ja-JP" altLang="en-US" dirty="0" smtClean="0"/>
              <a:t>テーマの考え</a:t>
            </a:r>
            <a:r>
              <a:rPr lang="en-US" altLang="ja-JP" dirty="0" smtClean="0"/>
              <a:t/>
            </a:r>
            <a:br>
              <a:rPr lang="en-US" altLang="ja-JP" dirty="0" smtClean="0"/>
            </a:br>
            <a:r>
              <a:rPr lang="en-US" altLang="ja-JP" dirty="0" smtClean="0"/>
              <a:t/>
            </a:r>
            <a:br>
              <a:rPr lang="en-US" altLang="ja-JP" dirty="0" smtClean="0"/>
            </a:br>
            <a:r>
              <a:rPr lang="ja-JP" altLang="en-US" dirty="0" smtClean="0"/>
              <a:t>　　</a:t>
            </a:r>
            <a:endParaRPr kumimoji="1" lang="ja-JP" altLang="en-US" dirty="0"/>
          </a:p>
        </p:txBody>
      </p:sp>
      <p:sp>
        <p:nvSpPr>
          <p:cNvPr id="3" name="Subtitle 2"/>
          <p:cNvSpPr>
            <a:spLocks noGrp="1"/>
          </p:cNvSpPr>
          <p:nvPr>
            <p:ph type="subTitle" idx="1"/>
          </p:nvPr>
        </p:nvSpPr>
        <p:spPr>
          <a:xfrm>
            <a:off x="3483864" y="4717606"/>
            <a:ext cx="6858000" cy="1655762"/>
          </a:xfrm>
        </p:spPr>
        <p:txBody>
          <a:bodyPr>
            <a:normAutofit fontScale="77500" lnSpcReduction="20000"/>
          </a:bodyPr>
          <a:lstStyle/>
          <a:p>
            <a:endParaRPr kumimoji="1" lang="en-US" altLang="ja-JP" dirty="0" smtClean="0"/>
          </a:p>
          <a:p>
            <a:endParaRPr lang="en-US" altLang="ja-JP" dirty="0"/>
          </a:p>
          <a:p>
            <a:r>
              <a:rPr kumimoji="1" lang="ja-JP" altLang="en-US" dirty="0" smtClean="0"/>
              <a:t>参考元：　      </a:t>
            </a:r>
            <a:r>
              <a:rPr kumimoji="1" lang="en-US" altLang="ja-JP" dirty="0" smtClean="0"/>
              <a:t>Qiita.com</a:t>
            </a:r>
          </a:p>
          <a:p>
            <a:r>
              <a:rPr kumimoji="1" lang="en-US" altLang="ja-JP" dirty="0" smtClean="0"/>
              <a:t>		Atmarkit.co.jp</a:t>
            </a:r>
          </a:p>
          <a:p>
            <a:r>
              <a:rPr lang="en-US" altLang="ja-JP" dirty="0" smtClean="0"/>
              <a:t>		    Buildinsider.com</a:t>
            </a:r>
            <a:endParaRPr kumimoji="1" lang="ja-JP" altLang="en-US" dirty="0"/>
          </a:p>
        </p:txBody>
      </p:sp>
      <p:sp>
        <p:nvSpPr>
          <p:cNvPr id="4" name="TextBox 3"/>
          <p:cNvSpPr txBox="1"/>
          <p:nvPr/>
        </p:nvSpPr>
        <p:spPr>
          <a:xfrm>
            <a:off x="3858768" y="2779777"/>
            <a:ext cx="5081071" cy="584775"/>
          </a:xfrm>
          <a:prstGeom prst="rect">
            <a:avLst/>
          </a:prstGeom>
          <a:noFill/>
        </p:spPr>
        <p:txBody>
          <a:bodyPr wrap="none" rtlCol="0">
            <a:spAutoFit/>
          </a:bodyPr>
          <a:lstStyle/>
          <a:p>
            <a:r>
              <a:rPr lang="en-US" altLang="ja-JP" sz="3200" dirty="0" smtClean="0"/>
              <a:t>---DevOps</a:t>
            </a:r>
            <a:r>
              <a:rPr lang="ja-JP" altLang="en-US" sz="3200" dirty="0" smtClean="0"/>
              <a:t>に基づく</a:t>
            </a:r>
            <a:r>
              <a:rPr lang="en-US" altLang="ja-JP" sz="3200" dirty="0" smtClean="0"/>
              <a:t>bot</a:t>
            </a:r>
            <a:r>
              <a:rPr lang="ja-JP" altLang="en-US" sz="3200" dirty="0" smtClean="0"/>
              <a:t>の活用</a:t>
            </a:r>
            <a:endParaRPr kumimoji="1" lang="ja-JP" altLang="en-US" sz="3200" dirty="0"/>
          </a:p>
        </p:txBody>
      </p:sp>
    </p:spTree>
    <p:extLst>
      <p:ext uri="{BB962C8B-B14F-4D97-AF65-F5344CB8AC3E}">
        <p14:creationId xmlns:p14="http://schemas.microsoft.com/office/powerpoint/2010/main" val="23893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zh-CN" dirty="0" smtClean="0"/>
              <a:t>DevOps</a:t>
            </a:r>
            <a:r>
              <a:rPr kumimoji="1" lang="ja-JP" altLang="en-US" dirty="0" smtClean="0"/>
              <a:t>とは？</a:t>
            </a:r>
            <a:endParaRPr kumimoji="1" lang="ja-JP" altLang="en-US" dirty="0"/>
          </a:p>
        </p:txBody>
      </p:sp>
      <p:sp>
        <p:nvSpPr>
          <p:cNvPr id="3" name="Content Placeholder 2"/>
          <p:cNvSpPr>
            <a:spLocks noGrp="1"/>
          </p:cNvSpPr>
          <p:nvPr>
            <p:ph idx="1"/>
          </p:nvPr>
        </p:nvSpPr>
        <p:spPr/>
        <p:txBody>
          <a:bodyPr/>
          <a:lstStyle/>
          <a:p>
            <a:pPr marL="0" indent="0">
              <a:buNone/>
            </a:pPr>
            <a:r>
              <a:rPr kumimoji="1" lang="ja-JP" altLang="en-US" dirty="0" smtClean="0">
                <a:latin typeface="+mn-ea"/>
              </a:rPr>
              <a:t>定義：　</a:t>
            </a:r>
            <a:endParaRPr kumimoji="1" lang="en-US" altLang="ja-JP" dirty="0" smtClean="0">
              <a:latin typeface="+mn-ea"/>
            </a:endParaRPr>
          </a:p>
          <a:p>
            <a:pPr marL="0" indent="0">
              <a:buNone/>
            </a:pPr>
            <a:r>
              <a:rPr kumimoji="1" lang="ja-JP" altLang="en-US" dirty="0" smtClean="0">
                <a:latin typeface="+mn-ea"/>
              </a:rPr>
              <a:t>　　　開発（</a:t>
            </a:r>
            <a:r>
              <a:rPr kumimoji="1" lang="en-US" altLang="ja-JP" dirty="0" smtClean="0">
                <a:latin typeface="+mn-ea"/>
              </a:rPr>
              <a:t>Development</a:t>
            </a:r>
            <a:r>
              <a:rPr kumimoji="1" lang="ja-JP" altLang="en-US" dirty="0" smtClean="0">
                <a:latin typeface="+mn-ea"/>
              </a:rPr>
              <a:t>）</a:t>
            </a:r>
            <a:r>
              <a:rPr lang="ja-JP" altLang="en-US" dirty="0" smtClean="0">
                <a:latin typeface="+mn-ea"/>
              </a:rPr>
              <a:t>と運用（</a:t>
            </a:r>
            <a:r>
              <a:rPr lang="en-US" altLang="ja-JP" dirty="0" smtClean="0">
                <a:latin typeface="+mn-ea"/>
              </a:rPr>
              <a:t>Operations</a:t>
            </a:r>
            <a:r>
              <a:rPr lang="ja-JP" altLang="en-US" dirty="0" smtClean="0">
                <a:latin typeface="+mn-ea"/>
              </a:rPr>
              <a:t>）が　　　　　　協力し、ビジネス要求に対して、より柔軟に、スピーディに対応できるシステムを作り上げるためのプラグティス</a:t>
            </a:r>
            <a:endParaRPr lang="en-US" altLang="ja-JP" dirty="0">
              <a:latin typeface="+mn-ea"/>
            </a:endParaRPr>
          </a:p>
          <a:p>
            <a:pPr marL="0" indent="0">
              <a:buNone/>
            </a:pPr>
            <a:r>
              <a:rPr lang="ja-JP" altLang="en-US" dirty="0" smtClean="0">
                <a:solidFill>
                  <a:srgbClr val="FF0000"/>
                </a:solidFill>
                <a:latin typeface="+mn-ea"/>
              </a:rPr>
              <a:t>現時点においては、</a:t>
            </a:r>
            <a:r>
              <a:rPr lang="en-US" altLang="ja-JP" dirty="0" smtClean="0">
                <a:solidFill>
                  <a:srgbClr val="FF0000"/>
                </a:solidFill>
                <a:latin typeface="+mn-ea"/>
              </a:rPr>
              <a:t>DevOps</a:t>
            </a:r>
            <a:r>
              <a:rPr lang="ja-JP" altLang="en-US" dirty="0" smtClean="0">
                <a:solidFill>
                  <a:srgbClr val="FF0000"/>
                </a:solidFill>
                <a:latin typeface="+mn-ea"/>
              </a:rPr>
              <a:t>に厳密な定義はない</a:t>
            </a:r>
            <a:endParaRPr kumimoji="1" lang="en-US" altLang="ja-JP" dirty="0" smtClean="0">
              <a:solidFill>
                <a:srgbClr val="FF0000"/>
              </a:solidFill>
              <a:latin typeface="+mn-ea"/>
            </a:endParaRPr>
          </a:p>
        </p:txBody>
      </p:sp>
    </p:spTree>
    <p:extLst>
      <p:ext uri="{BB962C8B-B14F-4D97-AF65-F5344CB8AC3E}">
        <p14:creationId xmlns:p14="http://schemas.microsoft.com/office/powerpoint/2010/main" val="3024519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kumimoji="1" lang="ja-JP" altLang="en-US"/>
          </a:p>
        </p:txBody>
      </p:sp>
      <p:sp>
        <p:nvSpPr>
          <p:cNvPr id="3" name="Subtitle 2"/>
          <p:cNvSpPr>
            <a:spLocks noGrp="1"/>
          </p:cNvSpPr>
          <p:nvPr>
            <p:ph type="subTitle" idx="1"/>
          </p:nvPr>
        </p:nvSpPr>
        <p:spPr/>
        <p:txBody>
          <a:bodyPr/>
          <a:lstStyle/>
          <a:p>
            <a:endParaRPr kumimoji="1" lang="ja-JP" altLang="en-US"/>
          </a:p>
        </p:txBody>
      </p:sp>
      <p:pic>
        <p:nvPicPr>
          <p:cNvPr id="4" name="Content Placeholder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696119"/>
            <a:ext cx="7631979" cy="5811837"/>
          </a:xfrm>
          <a:prstGeom prst="rect">
            <a:avLst/>
          </a:prstGeom>
        </p:spPr>
      </p:pic>
      <p:sp>
        <p:nvSpPr>
          <p:cNvPr id="5" name="TextBox 4"/>
          <p:cNvSpPr txBox="1"/>
          <p:nvPr/>
        </p:nvSpPr>
        <p:spPr>
          <a:xfrm>
            <a:off x="1042416" y="3401982"/>
            <a:ext cx="905256" cy="400110"/>
          </a:xfrm>
          <a:prstGeom prst="rect">
            <a:avLst/>
          </a:prstGeom>
          <a:solidFill>
            <a:schemeClr val="bg1"/>
          </a:solidFill>
        </p:spPr>
        <p:txBody>
          <a:bodyPr wrap="square" rtlCol="0">
            <a:spAutoFit/>
          </a:bodyPr>
          <a:lstStyle/>
          <a:p>
            <a:r>
              <a:rPr kumimoji="1" lang="en-US" altLang="ja-JP" sz="2000" dirty="0" smtClean="0"/>
              <a:t>Lean</a:t>
            </a:r>
            <a:endParaRPr kumimoji="1" lang="ja-JP" altLang="en-US" sz="2000" dirty="0"/>
          </a:p>
        </p:txBody>
      </p:sp>
    </p:spTree>
    <p:extLst>
      <p:ext uri="{BB962C8B-B14F-4D97-AF65-F5344CB8AC3E}">
        <p14:creationId xmlns:p14="http://schemas.microsoft.com/office/powerpoint/2010/main" val="1219333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Dev</a:t>
            </a:r>
            <a:r>
              <a:rPr kumimoji="1" lang="ja-JP" altLang="en-US" dirty="0" smtClean="0"/>
              <a:t>と</a:t>
            </a:r>
            <a:r>
              <a:rPr kumimoji="1" lang="en-US" altLang="ja-JP" dirty="0" smtClean="0"/>
              <a:t>Ops</a:t>
            </a:r>
            <a:r>
              <a:rPr kumimoji="1" lang="ja-JP" altLang="en-US" dirty="0" smtClean="0"/>
              <a:t>の衝突</a:t>
            </a:r>
            <a:endParaRPr kumimoji="1" lang="ja-JP" altLang="en-US" dirty="0"/>
          </a:p>
        </p:txBody>
      </p:sp>
      <p:sp>
        <p:nvSpPr>
          <p:cNvPr id="3" name="Content Placeholder 2"/>
          <p:cNvSpPr>
            <a:spLocks noGrp="1"/>
          </p:cNvSpPr>
          <p:nvPr>
            <p:ph idx="1"/>
          </p:nvPr>
        </p:nvSpPr>
        <p:spPr/>
        <p:txBody>
          <a:bodyPr/>
          <a:lstStyle/>
          <a:p>
            <a:pPr marL="0" indent="0">
              <a:buNone/>
            </a:pPr>
            <a:r>
              <a:rPr lang="ja-JP" altLang="en-US" dirty="0"/>
              <a:t>役割</a:t>
            </a:r>
            <a:r>
              <a:rPr lang="ja-JP" altLang="en-US" dirty="0" smtClean="0"/>
              <a:t>の違い、ミッション</a:t>
            </a:r>
            <a:r>
              <a:rPr lang="ja-JP" altLang="en-US" dirty="0"/>
              <a:t>の</a:t>
            </a:r>
            <a:r>
              <a:rPr lang="ja-JP" altLang="en-US" dirty="0" smtClean="0"/>
              <a:t>相違</a:t>
            </a:r>
            <a:endParaRPr lang="en-US" altLang="ja-JP" dirty="0" smtClean="0"/>
          </a:p>
          <a:p>
            <a:pPr marL="0" indent="0">
              <a:buNone/>
            </a:pPr>
            <a:endParaRPr lang="en-US" altLang="ja-JP" dirty="0" smtClean="0"/>
          </a:p>
          <a:p>
            <a:pPr lvl="1"/>
            <a:r>
              <a:rPr kumimoji="1" lang="ja-JP" altLang="en-US" dirty="0" smtClean="0"/>
              <a:t>運用者：　安定的にシステムを稼働させること</a:t>
            </a:r>
            <a:endParaRPr kumimoji="1" lang="en-US" altLang="ja-JP" dirty="0" smtClean="0"/>
          </a:p>
          <a:p>
            <a:pPr lvl="1"/>
            <a:r>
              <a:rPr lang="ja-JP" altLang="en-US" dirty="0" smtClean="0"/>
              <a:t>開発者：　より良いものを作ること</a:t>
            </a:r>
            <a:endParaRPr kumimoji="1" lang="ja-JP" altLang="en-US" dirty="0"/>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7943" y="3823960"/>
            <a:ext cx="5468113" cy="2353003"/>
          </a:xfrm>
          <a:prstGeom prst="rect">
            <a:avLst/>
          </a:prstGeom>
        </p:spPr>
      </p:pic>
    </p:spTree>
    <p:extLst>
      <p:ext uri="{BB962C8B-B14F-4D97-AF65-F5344CB8AC3E}">
        <p14:creationId xmlns:p14="http://schemas.microsoft.com/office/powerpoint/2010/main" val="1523234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DevOps</a:t>
            </a:r>
            <a:r>
              <a:rPr kumimoji="1" lang="ja-JP" altLang="en-US" dirty="0" smtClean="0"/>
              <a:t>に必要なこと</a:t>
            </a:r>
            <a:endParaRPr kumimoji="1" lang="ja-JP" altLang="en-US" dirty="0"/>
          </a:p>
        </p:txBody>
      </p:sp>
      <p:sp>
        <p:nvSpPr>
          <p:cNvPr id="4" name="Rounded Rectangle 3"/>
          <p:cNvSpPr/>
          <p:nvPr/>
        </p:nvSpPr>
        <p:spPr>
          <a:xfrm>
            <a:off x="822960" y="3767328"/>
            <a:ext cx="1243584"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extBox 4"/>
          <p:cNvSpPr txBox="1"/>
          <p:nvPr/>
        </p:nvSpPr>
        <p:spPr>
          <a:xfrm>
            <a:off x="967413" y="3811262"/>
            <a:ext cx="1446603" cy="369332"/>
          </a:xfrm>
          <a:prstGeom prst="rect">
            <a:avLst/>
          </a:prstGeom>
          <a:noFill/>
        </p:spPr>
        <p:txBody>
          <a:bodyPr wrap="square" rtlCol="0">
            <a:spAutoFit/>
          </a:bodyPr>
          <a:lstStyle/>
          <a:p>
            <a:r>
              <a:rPr kumimoji="1" lang="en-US" altLang="ja-JP" dirty="0" smtClean="0"/>
              <a:t>DevOps</a:t>
            </a:r>
            <a:endParaRPr kumimoji="1" lang="ja-JP" altLang="en-US" dirty="0"/>
          </a:p>
        </p:txBody>
      </p:sp>
      <p:sp>
        <p:nvSpPr>
          <p:cNvPr id="6" name="Rounded Rectangle 5"/>
          <p:cNvSpPr/>
          <p:nvPr/>
        </p:nvSpPr>
        <p:spPr>
          <a:xfrm>
            <a:off x="3145536" y="3094351"/>
            <a:ext cx="1243584"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TextBox 6"/>
          <p:cNvSpPr txBox="1"/>
          <p:nvPr/>
        </p:nvSpPr>
        <p:spPr>
          <a:xfrm>
            <a:off x="3289989" y="3138285"/>
            <a:ext cx="1446603" cy="369332"/>
          </a:xfrm>
          <a:prstGeom prst="rect">
            <a:avLst/>
          </a:prstGeom>
          <a:noFill/>
        </p:spPr>
        <p:txBody>
          <a:bodyPr wrap="square" rtlCol="0">
            <a:spAutoFit/>
          </a:bodyPr>
          <a:lstStyle/>
          <a:p>
            <a:r>
              <a:rPr lang="ja-JP" altLang="en-US" dirty="0"/>
              <a:t>ツール</a:t>
            </a:r>
            <a:endParaRPr kumimoji="1" lang="ja-JP" altLang="en-US" dirty="0"/>
          </a:p>
        </p:txBody>
      </p:sp>
      <p:sp>
        <p:nvSpPr>
          <p:cNvPr id="8" name="Rounded Rectangle 7"/>
          <p:cNvSpPr/>
          <p:nvPr/>
        </p:nvSpPr>
        <p:spPr>
          <a:xfrm>
            <a:off x="3200400" y="4569756"/>
            <a:ext cx="1572768"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TextBox 8"/>
          <p:cNvSpPr txBox="1"/>
          <p:nvPr/>
        </p:nvSpPr>
        <p:spPr>
          <a:xfrm>
            <a:off x="3344853" y="4613690"/>
            <a:ext cx="1446603" cy="369332"/>
          </a:xfrm>
          <a:prstGeom prst="rect">
            <a:avLst/>
          </a:prstGeom>
          <a:noFill/>
        </p:spPr>
        <p:txBody>
          <a:bodyPr wrap="square" rtlCol="0">
            <a:spAutoFit/>
          </a:bodyPr>
          <a:lstStyle/>
          <a:p>
            <a:r>
              <a:rPr lang="ja-JP" altLang="en-US" dirty="0"/>
              <a:t>カルチャー</a:t>
            </a:r>
            <a:endParaRPr kumimoji="1" lang="ja-JP" altLang="en-US" dirty="0"/>
          </a:p>
        </p:txBody>
      </p:sp>
      <p:sp>
        <p:nvSpPr>
          <p:cNvPr id="10" name="Rounded Rectangle 9"/>
          <p:cNvSpPr/>
          <p:nvPr/>
        </p:nvSpPr>
        <p:spPr>
          <a:xfrm>
            <a:off x="6170622" y="3055882"/>
            <a:ext cx="1243584"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TextBox 10"/>
          <p:cNvSpPr txBox="1"/>
          <p:nvPr/>
        </p:nvSpPr>
        <p:spPr>
          <a:xfrm>
            <a:off x="6315075" y="3099816"/>
            <a:ext cx="1446603" cy="369332"/>
          </a:xfrm>
          <a:prstGeom prst="rect">
            <a:avLst/>
          </a:prstGeom>
          <a:noFill/>
        </p:spPr>
        <p:txBody>
          <a:bodyPr wrap="square" rtlCol="0">
            <a:spAutoFit/>
          </a:bodyPr>
          <a:lstStyle/>
          <a:p>
            <a:r>
              <a:rPr kumimoji="1" lang="ja-JP" altLang="en-US" dirty="0" smtClean="0"/>
              <a:t>測定</a:t>
            </a:r>
            <a:endParaRPr kumimoji="1" lang="ja-JP" altLang="en-US" dirty="0"/>
          </a:p>
        </p:txBody>
      </p:sp>
      <p:sp>
        <p:nvSpPr>
          <p:cNvPr id="12" name="Rounded Rectangle 11"/>
          <p:cNvSpPr/>
          <p:nvPr/>
        </p:nvSpPr>
        <p:spPr>
          <a:xfrm>
            <a:off x="6170622" y="2380763"/>
            <a:ext cx="1243584"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TextBox 12"/>
          <p:cNvSpPr txBox="1"/>
          <p:nvPr/>
        </p:nvSpPr>
        <p:spPr>
          <a:xfrm>
            <a:off x="6315075" y="2424697"/>
            <a:ext cx="1446603" cy="369332"/>
          </a:xfrm>
          <a:prstGeom prst="rect">
            <a:avLst/>
          </a:prstGeom>
          <a:noFill/>
        </p:spPr>
        <p:txBody>
          <a:bodyPr wrap="square" rtlCol="0">
            <a:spAutoFit/>
          </a:bodyPr>
          <a:lstStyle/>
          <a:p>
            <a:r>
              <a:rPr lang="ja-JP" altLang="en-US" dirty="0"/>
              <a:t>共有</a:t>
            </a:r>
            <a:endParaRPr kumimoji="1" lang="ja-JP" altLang="en-US" dirty="0"/>
          </a:p>
        </p:txBody>
      </p:sp>
      <p:sp>
        <p:nvSpPr>
          <p:cNvPr id="14" name="Rounded Rectangle 13"/>
          <p:cNvSpPr/>
          <p:nvPr/>
        </p:nvSpPr>
        <p:spPr>
          <a:xfrm>
            <a:off x="6170622" y="3774935"/>
            <a:ext cx="1243584"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TextBox 14"/>
          <p:cNvSpPr txBox="1"/>
          <p:nvPr/>
        </p:nvSpPr>
        <p:spPr>
          <a:xfrm>
            <a:off x="6315075" y="3818869"/>
            <a:ext cx="1446603" cy="369332"/>
          </a:xfrm>
          <a:prstGeom prst="rect">
            <a:avLst/>
          </a:prstGeom>
          <a:noFill/>
        </p:spPr>
        <p:txBody>
          <a:bodyPr wrap="square" rtlCol="0">
            <a:spAutoFit/>
          </a:bodyPr>
          <a:lstStyle/>
          <a:p>
            <a:r>
              <a:rPr lang="ja-JP" altLang="en-US" dirty="0"/>
              <a:t>自動化</a:t>
            </a:r>
            <a:endParaRPr kumimoji="1" lang="ja-JP" altLang="en-US" dirty="0"/>
          </a:p>
        </p:txBody>
      </p:sp>
      <p:sp>
        <p:nvSpPr>
          <p:cNvPr id="16" name="Rounded Rectangle 15"/>
          <p:cNvSpPr/>
          <p:nvPr/>
        </p:nvSpPr>
        <p:spPr>
          <a:xfrm>
            <a:off x="6170622" y="4569756"/>
            <a:ext cx="2278434"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TextBox 16"/>
          <p:cNvSpPr txBox="1"/>
          <p:nvPr/>
        </p:nvSpPr>
        <p:spPr>
          <a:xfrm>
            <a:off x="6315075" y="4613690"/>
            <a:ext cx="2133981" cy="369332"/>
          </a:xfrm>
          <a:prstGeom prst="rect">
            <a:avLst/>
          </a:prstGeom>
          <a:noFill/>
        </p:spPr>
        <p:txBody>
          <a:bodyPr wrap="square" rtlCol="0">
            <a:spAutoFit/>
          </a:bodyPr>
          <a:lstStyle/>
          <a:p>
            <a:r>
              <a:rPr lang="ja-JP" altLang="en-US" dirty="0" smtClean="0"/>
              <a:t>コラボレーション</a:t>
            </a:r>
            <a:endParaRPr kumimoji="1" lang="ja-JP" altLang="en-US" dirty="0"/>
          </a:p>
        </p:txBody>
      </p:sp>
      <p:cxnSp>
        <p:nvCxnSpPr>
          <p:cNvPr id="28" name="Elbow Connector 27"/>
          <p:cNvCxnSpPr>
            <a:endCxn id="6" idx="1"/>
          </p:cNvCxnSpPr>
          <p:nvPr/>
        </p:nvCxnSpPr>
        <p:spPr>
          <a:xfrm flipV="1">
            <a:off x="2066544" y="3322951"/>
            <a:ext cx="1078992" cy="70040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0" name="Elbow Connector 29"/>
          <p:cNvCxnSpPr>
            <a:endCxn id="8" idx="1"/>
          </p:cNvCxnSpPr>
          <p:nvPr/>
        </p:nvCxnSpPr>
        <p:spPr>
          <a:xfrm rot="16200000" flipH="1">
            <a:off x="2491938" y="4089894"/>
            <a:ext cx="774994" cy="641929"/>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35" name="Elbow Connector 34"/>
          <p:cNvCxnSpPr>
            <a:endCxn id="12" idx="1"/>
          </p:cNvCxnSpPr>
          <p:nvPr/>
        </p:nvCxnSpPr>
        <p:spPr>
          <a:xfrm flipV="1">
            <a:off x="4389120" y="2609363"/>
            <a:ext cx="1781502" cy="713588"/>
          </a:xfrm>
          <a:prstGeom prst="bentConnector3">
            <a:avLst>
              <a:gd name="adj1" fmla="val 47947"/>
            </a:avLst>
          </a:prstGeom>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a:off x="4389120" y="3322951"/>
            <a:ext cx="1637049"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1" name="Elbow Connector 40"/>
          <p:cNvCxnSpPr/>
          <p:nvPr/>
        </p:nvCxnSpPr>
        <p:spPr>
          <a:xfrm>
            <a:off x="4389120" y="3322951"/>
            <a:ext cx="1637049" cy="700409"/>
          </a:xfrm>
          <a:prstGeom prst="bentConnector3">
            <a:avLst>
              <a:gd name="adj1" fmla="val 53351"/>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9" idx="3"/>
            <a:endCxn id="16" idx="1"/>
          </p:cNvCxnSpPr>
          <p:nvPr/>
        </p:nvCxnSpPr>
        <p:spPr>
          <a:xfrm>
            <a:off x="4791456" y="4798356"/>
            <a:ext cx="137916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7347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3958"/>
            <a:ext cx="7886700" cy="1325563"/>
          </a:xfrm>
        </p:spPr>
        <p:txBody>
          <a:bodyPr/>
          <a:lstStyle/>
          <a:p>
            <a:pPr algn="ctr"/>
            <a:r>
              <a:rPr lang="ja-JP" altLang="en-US" dirty="0"/>
              <a:t>ツール</a:t>
            </a:r>
            <a:endParaRPr kumimoji="1" lang="ja-JP" altLang="en-US" dirty="0"/>
          </a:p>
        </p:txBody>
      </p:sp>
      <p:sp>
        <p:nvSpPr>
          <p:cNvPr id="3" name="Content Placeholder 2"/>
          <p:cNvSpPr>
            <a:spLocks noGrp="1"/>
          </p:cNvSpPr>
          <p:nvPr>
            <p:ph idx="1"/>
          </p:nvPr>
        </p:nvSpPr>
        <p:spPr>
          <a:xfrm>
            <a:off x="628650" y="1243584"/>
            <a:ext cx="7886700" cy="5614415"/>
          </a:xfrm>
        </p:spPr>
        <p:txBody>
          <a:bodyPr>
            <a:normAutofit fontScale="92500"/>
          </a:bodyPr>
          <a:lstStyle/>
          <a:p>
            <a:pPr>
              <a:lnSpc>
                <a:spcPct val="150000"/>
              </a:lnSpc>
            </a:pPr>
            <a:r>
              <a:rPr lang="ja-JP" altLang="en-US" sz="2600" b="1" dirty="0" smtClean="0">
                <a:latin typeface="+mj-ea"/>
                <a:ea typeface="+mj-ea"/>
              </a:rPr>
              <a:t>自動化</a:t>
            </a:r>
            <a:r>
              <a:rPr lang="ja-JP" altLang="en-US" sz="2600" b="1" dirty="0">
                <a:latin typeface="+mj-ea"/>
                <a:ea typeface="+mj-ea"/>
              </a:rPr>
              <a:t>された</a:t>
            </a:r>
            <a:r>
              <a:rPr lang="ja-JP" altLang="en-US" sz="2600" b="1" dirty="0" smtClean="0">
                <a:latin typeface="+mj-ea"/>
                <a:ea typeface="+mj-ea"/>
              </a:rPr>
              <a:t>インフラストラクチャ </a:t>
            </a:r>
            <a:r>
              <a:rPr lang="en-US" altLang="ja-JP" sz="2600" b="1" dirty="0" smtClean="0">
                <a:latin typeface="+mj-ea"/>
                <a:ea typeface="+mj-ea"/>
              </a:rPr>
              <a:t>(</a:t>
            </a:r>
            <a:r>
              <a:rPr lang="en-US" altLang="ja-JP" sz="2600" b="1" dirty="0" smtClean="0"/>
              <a:t>Automated infrastructure)</a:t>
            </a:r>
            <a:endParaRPr lang="en-US" altLang="ja-JP" sz="2600" b="1" dirty="0" smtClean="0">
              <a:latin typeface="+mj-ea"/>
              <a:ea typeface="+mj-ea"/>
            </a:endParaRPr>
          </a:p>
          <a:p>
            <a:pPr>
              <a:lnSpc>
                <a:spcPct val="150000"/>
              </a:lnSpc>
            </a:pPr>
            <a:r>
              <a:rPr lang="ja-JP" altLang="en-US" sz="2600" b="1" dirty="0" smtClean="0">
                <a:latin typeface="+mj-ea"/>
                <a:ea typeface="+mj-ea"/>
              </a:rPr>
              <a:t>バージョン</a:t>
            </a:r>
            <a:r>
              <a:rPr lang="ja-JP" altLang="en-US" sz="2600" b="1" dirty="0">
                <a:latin typeface="+mj-ea"/>
                <a:ea typeface="+mj-ea"/>
              </a:rPr>
              <a:t>管理システムの</a:t>
            </a:r>
            <a:r>
              <a:rPr lang="ja-JP" altLang="en-US" sz="2600" b="1" dirty="0" smtClean="0">
                <a:latin typeface="+mj-ea"/>
                <a:ea typeface="+mj-ea"/>
              </a:rPr>
              <a:t>共有</a:t>
            </a:r>
            <a:r>
              <a:rPr lang="ja-JP" altLang="en-US" sz="2600" b="1" dirty="0"/>
              <a:t>（</a:t>
            </a:r>
            <a:r>
              <a:rPr lang="en-US" altLang="ja-JP" sz="2600" b="1" dirty="0"/>
              <a:t>Shared version control</a:t>
            </a:r>
            <a:r>
              <a:rPr lang="ja-JP" altLang="en-US" sz="2600" b="1" dirty="0"/>
              <a:t>）</a:t>
            </a:r>
            <a:endParaRPr lang="en-US" altLang="ja-JP" sz="2600" dirty="0" smtClean="0">
              <a:latin typeface="+mj-ea"/>
              <a:ea typeface="+mj-ea"/>
            </a:endParaRPr>
          </a:p>
          <a:p>
            <a:pPr>
              <a:lnSpc>
                <a:spcPct val="150000"/>
              </a:lnSpc>
            </a:pPr>
            <a:r>
              <a:rPr lang="ja-JP" altLang="en-US" sz="2600" b="1" dirty="0" smtClean="0">
                <a:latin typeface="+mj-ea"/>
                <a:ea typeface="+mj-ea"/>
              </a:rPr>
              <a:t>ワンステップ</a:t>
            </a:r>
            <a:r>
              <a:rPr lang="ja-JP" altLang="en-US" sz="2600" b="1" dirty="0">
                <a:latin typeface="+mj-ea"/>
                <a:ea typeface="+mj-ea"/>
              </a:rPr>
              <a:t>によるビルドと</a:t>
            </a:r>
            <a:r>
              <a:rPr lang="ja-JP" altLang="en-US" sz="2600" b="1" dirty="0" smtClean="0">
                <a:latin typeface="+mj-ea"/>
                <a:ea typeface="+mj-ea"/>
              </a:rPr>
              <a:t>デプロイ </a:t>
            </a:r>
            <a:r>
              <a:rPr lang="ja-JP" altLang="en-US" sz="2600" b="1" dirty="0"/>
              <a:t>（</a:t>
            </a:r>
            <a:r>
              <a:rPr lang="en-US" altLang="ja-JP" sz="2600" b="1" dirty="0"/>
              <a:t>One step build and deploy</a:t>
            </a:r>
            <a:r>
              <a:rPr lang="ja-JP" altLang="en-US" sz="2600" b="1" dirty="0"/>
              <a:t>）</a:t>
            </a:r>
            <a:endParaRPr lang="en-US" altLang="ja-JP" sz="2600" b="1" dirty="0">
              <a:latin typeface="+mj-ea"/>
              <a:ea typeface="+mj-ea"/>
            </a:endParaRPr>
          </a:p>
          <a:p>
            <a:pPr>
              <a:lnSpc>
                <a:spcPct val="150000"/>
              </a:lnSpc>
            </a:pPr>
            <a:r>
              <a:rPr lang="ja-JP" altLang="en-US" sz="2600" b="1" dirty="0" smtClean="0"/>
              <a:t>フィーチャーフラグ</a:t>
            </a:r>
            <a:r>
              <a:rPr lang="ja-JP" altLang="en-US" sz="2600" b="1" dirty="0"/>
              <a:t>（</a:t>
            </a:r>
            <a:r>
              <a:rPr lang="en-US" altLang="ja-JP" sz="2600" b="1" dirty="0"/>
              <a:t>Feature flags</a:t>
            </a:r>
            <a:r>
              <a:rPr lang="ja-JP" altLang="en-US" sz="2600" b="1" dirty="0" smtClean="0"/>
              <a:t>）</a:t>
            </a:r>
            <a:endParaRPr lang="en-US" altLang="ja-JP" sz="2600" b="1" dirty="0" smtClean="0"/>
          </a:p>
          <a:p>
            <a:pPr>
              <a:lnSpc>
                <a:spcPct val="150000"/>
              </a:lnSpc>
            </a:pPr>
            <a:r>
              <a:rPr lang="ja-JP" altLang="en-US" sz="2600" b="1" dirty="0" smtClean="0"/>
              <a:t>メトリクス</a:t>
            </a:r>
            <a:r>
              <a:rPr lang="ja-JP" altLang="en-US" sz="2600" b="1" dirty="0"/>
              <a:t>の共有（</a:t>
            </a:r>
            <a:r>
              <a:rPr lang="en-US" altLang="ja-JP" sz="2600" b="1" dirty="0"/>
              <a:t>Shared metrics</a:t>
            </a:r>
            <a:r>
              <a:rPr lang="ja-JP" altLang="en-US" sz="2600" b="1" dirty="0"/>
              <a:t>） </a:t>
            </a:r>
            <a:endParaRPr lang="en-US" altLang="ja-JP" sz="2600" b="1" dirty="0" smtClean="0"/>
          </a:p>
          <a:p>
            <a:pPr>
              <a:lnSpc>
                <a:spcPct val="150000"/>
              </a:lnSpc>
            </a:pPr>
            <a:r>
              <a:rPr lang="en-US" altLang="ja-JP" sz="2600" b="1" dirty="0" smtClean="0"/>
              <a:t>IRC</a:t>
            </a:r>
            <a:r>
              <a:rPr lang="ja-JP" altLang="en-US" sz="2600" b="1" dirty="0" smtClean="0"/>
              <a:t>と</a:t>
            </a:r>
            <a:r>
              <a:rPr lang="en-US" altLang="ja-JP" sz="2600" b="1" dirty="0" smtClean="0"/>
              <a:t>IM</a:t>
            </a:r>
            <a:r>
              <a:rPr lang="ja-JP" altLang="en-US" sz="2600" b="1" dirty="0" smtClean="0"/>
              <a:t>の</a:t>
            </a:r>
            <a:r>
              <a:rPr lang="en-US" altLang="ja-JP" sz="2600" b="1" dirty="0" smtClean="0"/>
              <a:t>Bot</a:t>
            </a:r>
            <a:r>
              <a:rPr lang="ja-JP" altLang="en-US" sz="2600" b="1" dirty="0"/>
              <a:t>（</a:t>
            </a:r>
            <a:r>
              <a:rPr lang="en-US" altLang="ja-JP" sz="2600" b="1" dirty="0"/>
              <a:t>IRC and IM robots</a:t>
            </a:r>
            <a:r>
              <a:rPr lang="ja-JP" altLang="en-US" sz="2600" b="1" dirty="0"/>
              <a:t>）</a:t>
            </a:r>
            <a:endParaRPr lang="en-US" altLang="ja-JP" sz="2600" b="1" dirty="0" smtClean="0">
              <a:latin typeface="+mj-ea"/>
              <a:ea typeface="+mj-ea"/>
            </a:endParaRPr>
          </a:p>
          <a:p>
            <a:endParaRPr kumimoji="1" lang="ja-JP" altLang="en-US" dirty="0"/>
          </a:p>
        </p:txBody>
      </p:sp>
    </p:spTree>
    <p:extLst>
      <p:ext uri="{BB962C8B-B14F-4D97-AF65-F5344CB8AC3E}">
        <p14:creationId xmlns:p14="http://schemas.microsoft.com/office/powerpoint/2010/main" val="2976464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t>Slack</a:t>
            </a:r>
            <a:r>
              <a:rPr kumimoji="1" lang="ja-JP" altLang="en-US" dirty="0" smtClean="0"/>
              <a:t>の特徴</a:t>
            </a:r>
            <a:endParaRPr kumimoji="1" lang="ja-JP" altLang="en-US" dirty="0"/>
          </a:p>
        </p:txBody>
      </p:sp>
      <p:sp>
        <p:nvSpPr>
          <p:cNvPr id="3" name="Content Placeholder 2"/>
          <p:cNvSpPr>
            <a:spLocks noGrp="1"/>
          </p:cNvSpPr>
          <p:nvPr>
            <p:ph idx="1"/>
          </p:nvPr>
        </p:nvSpPr>
        <p:spPr>
          <a:xfrm>
            <a:off x="628650" y="1538514"/>
            <a:ext cx="7886700" cy="5080000"/>
          </a:xfrm>
        </p:spPr>
        <p:txBody>
          <a:bodyPr>
            <a:normAutofit fontScale="92500" lnSpcReduction="10000"/>
          </a:bodyPr>
          <a:lstStyle/>
          <a:p>
            <a:pPr>
              <a:lnSpc>
                <a:spcPct val="110000"/>
              </a:lnSpc>
            </a:pPr>
            <a:r>
              <a:rPr lang="ja-JP" altLang="en-US" sz="2400" dirty="0">
                <a:latin typeface="Yu Mincho Light" panose="02020300000000000000" pitchFamily="18" charset="-128"/>
                <a:ea typeface="Yu Mincho Light" panose="02020300000000000000" pitchFamily="18" charset="-128"/>
              </a:rPr>
              <a:t>チームでも</a:t>
            </a:r>
            <a:r>
              <a:rPr lang="en-US" altLang="ja-JP" sz="2400" dirty="0">
                <a:latin typeface="Yu Mincho Light" panose="02020300000000000000" pitchFamily="18" charset="-128"/>
                <a:ea typeface="Yu Mincho Light" panose="02020300000000000000" pitchFamily="18" charset="-128"/>
              </a:rPr>
              <a:t>1</a:t>
            </a:r>
            <a:r>
              <a:rPr lang="ja-JP" altLang="en-US" sz="2400" dirty="0">
                <a:latin typeface="Yu Mincho Light" panose="02020300000000000000" pitchFamily="18" charset="-128"/>
                <a:ea typeface="Yu Mincho Light" panose="02020300000000000000" pitchFamily="18" charset="-128"/>
              </a:rPr>
              <a:t>対</a:t>
            </a:r>
            <a:r>
              <a:rPr lang="en-US" altLang="ja-JP" sz="2400" dirty="0">
                <a:latin typeface="Yu Mincho Light" panose="02020300000000000000" pitchFamily="18" charset="-128"/>
                <a:ea typeface="Yu Mincho Light" panose="02020300000000000000" pitchFamily="18" charset="-128"/>
              </a:rPr>
              <a:t>1</a:t>
            </a:r>
            <a:r>
              <a:rPr lang="ja-JP" altLang="en-US" sz="2400" dirty="0">
                <a:latin typeface="Yu Mincho Light" panose="02020300000000000000" pitchFamily="18" charset="-128"/>
                <a:ea typeface="Yu Mincho Light" panose="02020300000000000000" pitchFamily="18" charset="-128"/>
              </a:rPr>
              <a:t>でも、</a:t>
            </a:r>
            <a:r>
              <a:rPr lang="ja-JP" altLang="en-US" sz="2400" dirty="0">
                <a:solidFill>
                  <a:srgbClr val="FF0000"/>
                </a:solidFill>
                <a:latin typeface="Yu Mincho Light" panose="02020300000000000000" pitchFamily="18" charset="-128"/>
                <a:ea typeface="Yu Mincho Light" panose="02020300000000000000" pitchFamily="18" charset="-128"/>
              </a:rPr>
              <a:t>ストレスのないリアルタイムのコミュニケーション</a:t>
            </a:r>
            <a:r>
              <a:rPr lang="ja-JP" altLang="en-US" sz="2400" dirty="0">
                <a:latin typeface="Yu Mincho Light" panose="02020300000000000000" pitchFamily="18" charset="-128"/>
                <a:ea typeface="Yu Mincho Light" panose="02020300000000000000" pitchFamily="18" charset="-128"/>
              </a:rPr>
              <a:t>が</a:t>
            </a:r>
            <a:r>
              <a:rPr lang="ja-JP" altLang="en-US" sz="2400" dirty="0" smtClean="0">
                <a:latin typeface="Yu Mincho Light" panose="02020300000000000000" pitchFamily="18" charset="-128"/>
                <a:ea typeface="Yu Mincho Light" panose="02020300000000000000" pitchFamily="18" charset="-128"/>
              </a:rPr>
              <a:t>できる</a:t>
            </a:r>
            <a:endParaRPr lang="ja-JP" altLang="en-US" sz="2400" dirty="0">
              <a:latin typeface="Yu Mincho Light" panose="02020300000000000000" pitchFamily="18" charset="-128"/>
              <a:ea typeface="Yu Mincho Light" panose="02020300000000000000" pitchFamily="18" charset="-128"/>
            </a:endParaRPr>
          </a:p>
          <a:p>
            <a:pPr>
              <a:lnSpc>
                <a:spcPct val="110000"/>
              </a:lnSpc>
            </a:pPr>
            <a:r>
              <a:rPr lang="ja-JP" altLang="en-US" sz="2400" dirty="0">
                <a:latin typeface="Yu Mincho Light" panose="02020300000000000000" pitchFamily="18" charset="-128"/>
                <a:ea typeface="Yu Mincho Light" panose="02020300000000000000" pitchFamily="18" charset="-128"/>
              </a:rPr>
              <a:t>パソコン、スマホ、タブレットなど、</a:t>
            </a:r>
            <a:r>
              <a:rPr lang="ja-JP" altLang="en-US" sz="2400" dirty="0">
                <a:solidFill>
                  <a:srgbClr val="FF0000"/>
                </a:solidFill>
                <a:latin typeface="Yu Mincho Light" panose="02020300000000000000" pitchFamily="18" charset="-128"/>
                <a:ea typeface="Yu Mincho Light" panose="02020300000000000000" pitchFamily="18" charset="-128"/>
              </a:rPr>
              <a:t>閲覧環境を選ばずサクサク使える</a:t>
            </a:r>
          </a:p>
          <a:p>
            <a:pPr>
              <a:lnSpc>
                <a:spcPct val="110000"/>
              </a:lnSpc>
            </a:pPr>
            <a:r>
              <a:rPr lang="ja-JP" altLang="en-US" sz="2400" dirty="0">
                <a:latin typeface="Yu Mincho Light" panose="02020300000000000000" pitchFamily="18" charset="-128"/>
                <a:ea typeface="Yu Mincho Light" panose="02020300000000000000" pitchFamily="18" charset="-128"/>
              </a:rPr>
              <a:t>過去のやりとりの中であとで参照したいものを</a:t>
            </a:r>
            <a:r>
              <a:rPr lang="ja-JP" altLang="en-US" sz="2400" dirty="0">
                <a:solidFill>
                  <a:srgbClr val="FF0000"/>
                </a:solidFill>
                <a:latin typeface="Yu Mincho Light" panose="02020300000000000000" pitchFamily="18" charset="-128"/>
                <a:ea typeface="Yu Mincho Light" panose="02020300000000000000" pitchFamily="18" charset="-128"/>
              </a:rPr>
              <a:t>保存</a:t>
            </a:r>
            <a:r>
              <a:rPr lang="ja-JP" altLang="en-US" sz="2400" dirty="0">
                <a:latin typeface="Yu Mincho Light" panose="02020300000000000000" pitchFamily="18" charset="-128"/>
                <a:ea typeface="Yu Mincho Light" panose="02020300000000000000" pitchFamily="18" charset="-128"/>
              </a:rPr>
              <a:t>でき、</a:t>
            </a:r>
            <a:r>
              <a:rPr lang="ja-JP" altLang="en-US" sz="2400" dirty="0">
                <a:solidFill>
                  <a:srgbClr val="FF0000"/>
                </a:solidFill>
                <a:latin typeface="Yu Mincho Light" panose="02020300000000000000" pitchFamily="18" charset="-128"/>
                <a:ea typeface="Yu Mincho Light" panose="02020300000000000000" pitchFamily="18" charset="-128"/>
              </a:rPr>
              <a:t>検索</a:t>
            </a:r>
            <a:r>
              <a:rPr lang="ja-JP" altLang="en-US" sz="2400" dirty="0">
                <a:latin typeface="Yu Mincho Light" panose="02020300000000000000" pitchFamily="18" charset="-128"/>
                <a:ea typeface="Yu Mincho Light" panose="02020300000000000000" pitchFamily="18" charset="-128"/>
              </a:rPr>
              <a:t>も簡単</a:t>
            </a:r>
          </a:p>
          <a:p>
            <a:pPr>
              <a:lnSpc>
                <a:spcPct val="110000"/>
              </a:lnSpc>
            </a:pPr>
            <a:r>
              <a:rPr lang="ja-JP" altLang="en-US" sz="2400" dirty="0">
                <a:latin typeface="Yu Mincho Light" panose="02020300000000000000" pitchFamily="18" charset="-128"/>
                <a:ea typeface="Yu Mincho Light" panose="02020300000000000000" pitchFamily="18" charset="-128"/>
              </a:rPr>
              <a:t>画像を含めたどんな種類の</a:t>
            </a:r>
            <a:r>
              <a:rPr lang="ja-JP" altLang="en-US" sz="2400" dirty="0">
                <a:solidFill>
                  <a:srgbClr val="FF0000"/>
                </a:solidFill>
                <a:latin typeface="Yu Mincho Light" panose="02020300000000000000" pitchFamily="18" charset="-128"/>
                <a:ea typeface="Yu Mincho Light" panose="02020300000000000000" pitchFamily="18" charset="-128"/>
              </a:rPr>
              <a:t>ファイル</a:t>
            </a:r>
            <a:r>
              <a:rPr lang="ja-JP" altLang="en-US" sz="2400" dirty="0">
                <a:latin typeface="Yu Mincho Light" panose="02020300000000000000" pitchFamily="18" charset="-128"/>
                <a:ea typeface="Yu Mincho Light" panose="02020300000000000000" pitchFamily="18" charset="-128"/>
              </a:rPr>
              <a:t>でも、手軽に</a:t>
            </a:r>
            <a:r>
              <a:rPr lang="ja-JP" altLang="en-US" sz="2400" dirty="0">
                <a:solidFill>
                  <a:srgbClr val="FF0000"/>
                </a:solidFill>
                <a:latin typeface="Yu Mincho Light" panose="02020300000000000000" pitchFamily="18" charset="-128"/>
                <a:ea typeface="Yu Mincho Light" panose="02020300000000000000" pitchFamily="18" charset="-128"/>
              </a:rPr>
              <a:t>共有</a:t>
            </a:r>
            <a:r>
              <a:rPr lang="ja-JP" altLang="en-US" sz="2400" dirty="0">
                <a:latin typeface="Yu Mincho Light" panose="02020300000000000000" pitchFamily="18" charset="-128"/>
                <a:ea typeface="Yu Mincho Light" panose="02020300000000000000" pitchFamily="18" charset="-128"/>
              </a:rPr>
              <a:t>できる</a:t>
            </a:r>
          </a:p>
          <a:p>
            <a:pPr>
              <a:lnSpc>
                <a:spcPct val="110000"/>
              </a:lnSpc>
            </a:pPr>
            <a:r>
              <a:rPr lang="ja-JP" altLang="en-US" sz="2400" dirty="0">
                <a:latin typeface="Yu Mincho Light" panose="02020300000000000000" pitchFamily="18" charset="-128"/>
                <a:ea typeface="Yu Mincho Light" panose="02020300000000000000" pitchFamily="18" charset="-128"/>
              </a:rPr>
              <a:t>業務で使用している</a:t>
            </a:r>
            <a:r>
              <a:rPr lang="ja-JP" altLang="en-US" sz="2400" dirty="0">
                <a:solidFill>
                  <a:srgbClr val="FF0000"/>
                </a:solidFill>
                <a:latin typeface="Yu Mincho Light" panose="02020300000000000000" pitchFamily="18" charset="-128"/>
                <a:ea typeface="Yu Mincho Light" panose="02020300000000000000" pitchFamily="18" charset="-128"/>
              </a:rPr>
              <a:t>他のサービスと連携させ、仕事を効率化</a:t>
            </a:r>
            <a:r>
              <a:rPr lang="ja-JP" altLang="en-US" sz="2400" dirty="0">
                <a:latin typeface="Yu Mincho Light" panose="02020300000000000000" pitchFamily="18" charset="-128"/>
                <a:ea typeface="Yu Mincho Light" panose="02020300000000000000" pitchFamily="18" charset="-128"/>
              </a:rPr>
              <a:t>することができる</a:t>
            </a:r>
          </a:p>
          <a:p>
            <a:pPr>
              <a:lnSpc>
                <a:spcPct val="110000"/>
              </a:lnSpc>
            </a:pPr>
            <a:r>
              <a:rPr lang="ja-JP" altLang="en-US" sz="2400" dirty="0">
                <a:latin typeface="Yu Mincho Light" panose="02020300000000000000" pitchFamily="18" charset="-128"/>
                <a:ea typeface="Yu Mincho Light" panose="02020300000000000000" pitchFamily="18" charset="-128"/>
              </a:rPr>
              <a:t>オリジナルの絵文字を作ったり、</a:t>
            </a:r>
            <a:r>
              <a:rPr lang="ja-JP" altLang="en-US" sz="2400" dirty="0">
                <a:solidFill>
                  <a:srgbClr val="FF0000"/>
                </a:solidFill>
                <a:latin typeface="Yu Mincho Light" panose="02020300000000000000" pitchFamily="18" charset="-128"/>
                <a:ea typeface="Yu Mincho Light" panose="02020300000000000000" pitchFamily="18" charset="-128"/>
              </a:rPr>
              <a:t>カスタマイズ</a:t>
            </a:r>
            <a:r>
              <a:rPr lang="ja-JP" altLang="en-US" sz="2400" dirty="0">
                <a:latin typeface="Yu Mincho Light" panose="02020300000000000000" pitchFamily="18" charset="-128"/>
                <a:ea typeface="Yu Mincho Light" panose="02020300000000000000" pitchFamily="18" charset="-128"/>
              </a:rPr>
              <a:t>して楽しめる</a:t>
            </a:r>
          </a:p>
          <a:p>
            <a:endParaRPr kumimoji="1" lang="ja-JP" altLang="en-US" dirty="0">
              <a:latin typeface="Yu Mincho Light" panose="02020300000000000000" pitchFamily="18" charset="-128"/>
              <a:ea typeface="Yu Mincho Light" panose="02020300000000000000" pitchFamily="18" charset="-128"/>
            </a:endParaRPr>
          </a:p>
        </p:txBody>
      </p:sp>
    </p:spTree>
    <p:extLst>
      <p:ext uri="{BB962C8B-B14F-4D97-AF65-F5344CB8AC3E}">
        <p14:creationId xmlns:p14="http://schemas.microsoft.com/office/powerpoint/2010/main" val="20203095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ja-JP" altLang="en-US" sz="3600" dirty="0">
                <a:latin typeface="Yu Mincho Light" panose="02020300000000000000" pitchFamily="18" charset="-128"/>
                <a:ea typeface="Yu Mincho Light" panose="02020300000000000000" pitchFamily="18" charset="-128"/>
              </a:rPr>
              <a:t>他サービスとの連携</a:t>
            </a:r>
            <a:r>
              <a:rPr lang="ja-JP" altLang="en-US" sz="3600" dirty="0" smtClean="0">
                <a:latin typeface="Yu Mincho Light" panose="02020300000000000000" pitchFamily="18" charset="-128"/>
                <a:ea typeface="Yu Mincho Light" panose="02020300000000000000" pitchFamily="18" charset="-128"/>
              </a:rPr>
              <a:t>機能</a:t>
            </a:r>
            <a:endParaRPr kumimoji="1" lang="ja-JP" altLang="en-US" sz="3600" dirty="0">
              <a:latin typeface="Yu Mincho Light" panose="02020300000000000000" pitchFamily="18" charset="-128"/>
              <a:ea typeface="Yu Mincho Light" panose="02020300000000000000" pitchFamily="18" charset="-128"/>
            </a:endParaRPr>
          </a:p>
        </p:txBody>
      </p:sp>
      <p:sp>
        <p:nvSpPr>
          <p:cNvPr id="3" name="Content Placeholder 2"/>
          <p:cNvSpPr>
            <a:spLocks noGrp="1"/>
          </p:cNvSpPr>
          <p:nvPr>
            <p:ph idx="1"/>
          </p:nvPr>
        </p:nvSpPr>
        <p:spPr/>
        <p:txBody>
          <a:bodyPr/>
          <a:lstStyle/>
          <a:p>
            <a:r>
              <a:rPr lang="ja-JP" altLang="en-US" dirty="0">
                <a:latin typeface="Yu Mincho Light" panose="02020300000000000000" pitchFamily="18" charset="-128"/>
                <a:ea typeface="Yu Mincho Light" panose="02020300000000000000" pitchFamily="18" charset="-128"/>
              </a:rPr>
              <a:t>さまざまなサービスと連携することが</a:t>
            </a:r>
            <a:r>
              <a:rPr lang="ja-JP" altLang="en-US" dirty="0" smtClean="0">
                <a:latin typeface="Yu Mincho Light" panose="02020300000000000000" pitchFamily="18" charset="-128"/>
                <a:ea typeface="Yu Mincho Light" panose="02020300000000000000" pitchFamily="18" charset="-128"/>
              </a:rPr>
              <a:t>できる</a:t>
            </a:r>
            <a:endParaRPr lang="en-US" altLang="ja-JP" dirty="0" smtClean="0">
              <a:latin typeface="Yu Mincho Light" panose="02020300000000000000" pitchFamily="18" charset="-128"/>
              <a:ea typeface="Yu Mincho Light" panose="02020300000000000000" pitchFamily="18" charset="-128"/>
            </a:endParaRPr>
          </a:p>
          <a:p>
            <a:endParaRPr lang="en-US" altLang="ja-JP" dirty="0">
              <a:latin typeface="Yu Mincho Light" panose="02020300000000000000" pitchFamily="18" charset="-128"/>
              <a:ea typeface="Yu Mincho Light" panose="02020300000000000000" pitchFamily="18" charset="-128"/>
            </a:endParaRPr>
          </a:p>
          <a:p>
            <a:pPr lvl="1"/>
            <a:r>
              <a:rPr lang="en-US" altLang="ja-JP" dirty="0" smtClean="0">
                <a:latin typeface="Yu Mincho Light" panose="02020300000000000000" pitchFamily="18" charset="-128"/>
                <a:ea typeface="Yu Mincho Light" panose="02020300000000000000" pitchFamily="18" charset="-128"/>
              </a:rPr>
              <a:t>App</a:t>
            </a:r>
            <a:r>
              <a:rPr lang="ja-JP" altLang="en-US" dirty="0" smtClean="0">
                <a:latin typeface="Yu Mincho Light" panose="02020300000000000000" pitchFamily="18" charset="-128"/>
                <a:ea typeface="Yu Mincho Light" panose="02020300000000000000" pitchFamily="18" charset="-128"/>
              </a:rPr>
              <a:t>　</a:t>
            </a:r>
            <a:r>
              <a:rPr lang="en-US" altLang="ja-JP" dirty="0" smtClean="0">
                <a:latin typeface="Yu Mincho Light" panose="02020300000000000000" pitchFamily="18" charset="-128"/>
                <a:ea typeface="Yu Mincho Light" panose="02020300000000000000" pitchFamily="18" charset="-128"/>
              </a:rPr>
              <a:t>Directory</a:t>
            </a:r>
          </a:p>
          <a:p>
            <a:pPr lvl="1"/>
            <a:endParaRPr lang="en-US" altLang="ja-JP" dirty="0" smtClean="0">
              <a:latin typeface="Yu Mincho Light" panose="02020300000000000000" pitchFamily="18" charset="-128"/>
              <a:ea typeface="Yu Mincho Light" panose="02020300000000000000" pitchFamily="18" charset="-128"/>
            </a:endParaRPr>
          </a:p>
          <a:p>
            <a:pPr lvl="1"/>
            <a:r>
              <a:rPr kumimoji="1" lang="en-US" altLang="ja-JP" dirty="0">
                <a:latin typeface="Yu Mincho Light" panose="02020300000000000000" pitchFamily="18" charset="-128"/>
                <a:ea typeface="Yu Mincho Light" panose="02020300000000000000" pitchFamily="18" charset="-128"/>
              </a:rPr>
              <a:t>Google </a:t>
            </a:r>
            <a:r>
              <a:rPr kumimoji="1" lang="en-US" altLang="ja-JP" dirty="0" smtClean="0">
                <a:latin typeface="Yu Mincho Light" panose="02020300000000000000" pitchFamily="18" charset="-128"/>
                <a:ea typeface="Yu Mincho Light" panose="02020300000000000000" pitchFamily="18" charset="-128"/>
              </a:rPr>
              <a:t>Calendar</a:t>
            </a:r>
            <a:r>
              <a:rPr lang="ja-JP" altLang="en-US" dirty="0" smtClean="0">
                <a:latin typeface="Yu Mincho Light" panose="02020300000000000000" pitchFamily="18" charset="-128"/>
                <a:ea typeface="Yu Mincho Light" panose="02020300000000000000" pitchFamily="18" charset="-128"/>
              </a:rPr>
              <a:t>や</a:t>
            </a:r>
            <a:r>
              <a:rPr lang="en-US" altLang="ja-JP" dirty="0" smtClean="0">
                <a:latin typeface="Yu Mincho Light" panose="02020300000000000000" pitchFamily="18" charset="-128"/>
                <a:ea typeface="Yu Mincho Light" panose="02020300000000000000" pitchFamily="18" charset="-128"/>
              </a:rPr>
              <a:t>Bucket</a:t>
            </a:r>
            <a:r>
              <a:rPr lang="ja-JP" altLang="en-US" dirty="0" smtClean="0">
                <a:latin typeface="Yu Mincho Light" panose="02020300000000000000" pitchFamily="18" charset="-128"/>
                <a:ea typeface="Yu Mincho Light" panose="02020300000000000000" pitchFamily="18" charset="-128"/>
              </a:rPr>
              <a:t>などの</a:t>
            </a:r>
            <a:r>
              <a:rPr lang="ja-JP" altLang="en-US" dirty="0">
                <a:latin typeface="Yu Mincho Light" panose="02020300000000000000" pitchFamily="18" charset="-128"/>
                <a:ea typeface="Yu Mincho Light" panose="02020300000000000000" pitchFamily="18" charset="-128"/>
              </a:rPr>
              <a:t>他サービスと連携することで</a:t>
            </a:r>
            <a:r>
              <a:rPr lang="en-US" altLang="ja-JP" dirty="0">
                <a:latin typeface="Yu Mincho Light" panose="02020300000000000000" pitchFamily="18" charset="-128"/>
                <a:ea typeface="Yu Mincho Light" panose="02020300000000000000" pitchFamily="18" charset="-128"/>
              </a:rPr>
              <a:t>Slack</a:t>
            </a:r>
            <a:r>
              <a:rPr lang="ja-JP" altLang="en-US" dirty="0">
                <a:latin typeface="Yu Mincho Light" panose="02020300000000000000" pitchFamily="18" charset="-128"/>
                <a:ea typeface="Yu Mincho Light" panose="02020300000000000000" pitchFamily="18" charset="-128"/>
              </a:rPr>
              <a:t>をさらに便利に使用することが</a:t>
            </a:r>
            <a:r>
              <a:rPr lang="ja-JP" altLang="en-US" dirty="0" smtClean="0">
                <a:latin typeface="Yu Mincho Light" panose="02020300000000000000" pitchFamily="18" charset="-128"/>
                <a:ea typeface="Yu Mincho Light" panose="02020300000000000000" pitchFamily="18" charset="-128"/>
              </a:rPr>
              <a:t>できる</a:t>
            </a:r>
            <a:endParaRPr lang="en-US" altLang="ja-JP" dirty="0" smtClean="0">
              <a:latin typeface="Yu Mincho Light" panose="02020300000000000000" pitchFamily="18" charset="-128"/>
              <a:ea typeface="Yu Mincho Light" panose="02020300000000000000" pitchFamily="18" charset="-128"/>
            </a:endParaRPr>
          </a:p>
          <a:p>
            <a:pPr lvl="1"/>
            <a:endParaRPr kumimoji="1" lang="en-US" altLang="ja-JP" dirty="0">
              <a:latin typeface="Yu Mincho Light" panose="02020300000000000000" pitchFamily="18" charset="-128"/>
              <a:ea typeface="Yu Mincho Light" panose="02020300000000000000" pitchFamily="18" charset="-128"/>
            </a:endParaRPr>
          </a:p>
          <a:p>
            <a:pPr lvl="1"/>
            <a:endParaRPr kumimoji="1" lang="ja-JP" altLang="en-US" dirty="0">
              <a:latin typeface="Yu Mincho Light" panose="02020300000000000000" pitchFamily="18" charset="-128"/>
              <a:ea typeface="Yu Mincho Light" panose="02020300000000000000" pitchFamily="18" charset="-128"/>
            </a:endParaRPr>
          </a:p>
        </p:txBody>
      </p:sp>
    </p:spTree>
    <p:extLst>
      <p:ext uri="{BB962C8B-B14F-4D97-AF65-F5344CB8AC3E}">
        <p14:creationId xmlns:p14="http://schemas.microsoft.com/office/powerpoint/2010/main" val="33748724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1" lang="en-US" altLang="ja-JP" dirty="0" smtClean="0">
                <a:latin typeface="Yu Mincho Light" panose="02020300000000000000" pitchFamily="18" charset="-128"/>
                <a:ea typeface="Yu Mincho Light" panose="02020300000000000000" pitchFamily="18" charset="-128"/>
              </a:rPr>
              <a:t>App Categories</a:t>
            </a:r>
            <a:endParaRPr kumimoji="1" lang="ja-JP" altLang="en-US" dirty="0">
              <a:latin typeface="Yu Mincho Light" panose="02020300000000000000" pitchFamily="18" charset="-128"/>
              <a:ea typeface="Yu Mincho Light" panose="02020300000000000000" pitchFamily="18" charset="-128"/>
            </a:endParaRPr>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99265" y="2131837"/>
            <a:ext cx="3222791" cy="3287247"/>
          </a:xfrm>
        </p:spPr>
      </p:pic>
      <p:pic>
        <p:nvPicPr>
          <p:cNvPr id="5" name="Picture 4"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0829" y="2131837"/>
            <a:ext cx="3128427" cy="3200179"/>
          </a:xfrm>
          <a:prstGeom prst="rect">
            <a:avLst/>
          </a:prstGeom>
        </p:spPr>
      </p:pic>
    </p:spTree>
    <p:extLst>
      <p:ext uri="{BB962C8B-B14F-4D97-AF65-F5344CB8AC3E}">
        <p14:creationId xmlns:p14="http://schemas.microsoft.com/office/powerpoint/2010/main" val="3767302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ja-JP" dirty="0" smtClean="0"/>
              <a:t>Bot</a:t>
            </a:r>
            <a:r>
              <a:rPr lang="ja-JP" altLang="en-US" dirty="0" smtClean="0"/>
              <a:t>の活用</a:t>
            </a:r>
            <a:endParaRPr kumimoji="1" lang="ja-JP" altLang="en-US" dirty="0"/>
          </a:p>
        </p:txBody>
      </p:sp>
      <p:sp>
        <p:nvSpPr>
          <p:cNvPr id="3" name="Content Placeholder 2"/>
          <p:cNvSpPr>
            <a:spLocks noGrp="1"/>
          </p:cNvSpPr>
          <p:nvPr>
            <p:ph idx="1"/>
          </p:nvPr>
        </p:nvSpPr>
        <p:spPr/>
        <p:txBody>
          <a:bodyPr/>
          <a:lstStyle/>
          <a:p>
            <a:pPr marL="0" indent="0">
              <a:buNone/>
            </a:pPr>
            <a:r>
              <a:rPr lang="ja-JP" altLang="en-US" sz="3600" dirty="0"/>
              <a:t>手順</a:t>
            </a:r>
            <a:endParaRPr lang="en-US" altLang="ja-JP" sz="3600" dirty="0" smtClean="0"/>
          </a:p>
          <a:p>
            <a:endParaRPr lang="en-US" altLang="ja-JP" dirty="0"/>
          </a:p>
          <a:p>
            <a:r>
              <a:rPr lang="en-US" altLang="ja-JP" dirty="0" smtClean="0"/>
              <a:t>Bot</a:t>
            </a:r>
            <a:r>
              <a:rPr lang="ja-JP" altLang="en-US" dirty="0"/>
              <a:t>用アカウントを作成</a:t>
            </a:r>
            <a:r>
              <a:rPr lang="ja-JP" altLang="en-US" dirty="0" smtClean="0"/>
              <a:t>する</a:t>
            </a:r>
            <a:endParaRPr lang="ja-JP" altLang="en-US" dirty="0"/>
          </a:p>
          <a:p>
            <a:r>
              <a:rPr lang="en-US" altLang="ja-JP" dirty="0"/>
              <a:t>Slack API</a:t>
            </a:r>
            <a:r>
              <a:rPr lang="ja-JP" altLang="en-US" dirty="0"/>
              <a:t>ライブラリを選定、取得</a:t>
            </a:r>
            <a:r>
              <a:rPr lang="ja-JP" altLang="en-US" dirty="0" smtClean="0"/>
              <a:t>する</a:t>
            </a:r>
            <a:endParaRPr lang="ja-JP" altLang="en-US" dirty="0"/>
          </a:p>
          <a:p>
            <a:r>
              <a:rPr lang="en-US" altLang="ja-JP" dirty="0"/>
              <a:t>Slack</a:t>
            </a:r>
            <a:r>
              <a:rPr lang="ja-JP" altLang="en-US" dirty="0"/>
              <a:t>に送信されたメッセージを</a:t>
            </a:r>
            <a:r>
              <a:rPr lang="ja-JP" altLang="en-US" dirty="0" smtClean="0"/>
              <a:t>受け取り</a:t>
            </a:r>
            <a:r>
              <a:rPr lang="en-US" altLang="ja-JP" dirty="0" smtClean="0"/>
              <a:t>bot</a:t>
            </a:r>
            <a:r>
              <a:rPr lang="ja-JP" altLang="en-US" dirty="0" smtClean="0"/>
              <a:t>に返信してもらう</a:t>
            </a:r>
            <a:endParaRPr lang="ja-JP" altLang="en-US" dirty="0"/>
          </a:p>
          <a:p>
            <a:endParaRPr kumimoji="1" lang="ja-JP" altLang="en-US" dirty="0"/>
          </a:p>
        </p:txBody>
      </p:sp>
    </p:spTree>
    <p:extLst>
      <p:ext uri="{BB962C8B-B14F-4D97-AF65-F5344CB8AC3E}">
        <p14:creationId xmlns:p14="http://schemas.microsoft.com/office/powerpoint/2010/main" val="1283438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ja-JP" dirty="0"/>
              <a:t>Bot</a:t>
            </a:r>
            <a:r>
              <a:rPr lang="ja-JP" altLang="en-US" dirty="0"/>
              <a:t>の</a:t>
            </a:r>
            <a:r>
              <a:rPr lang="ja-JP" altLang="en-US" dirty="0" smtClean="0"/>
              <a:t>活用</a:t>
            </a:r>
            <a:endParaRPr kumimoji="1" lang="ja-JP" altLang="en-US"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8968" y="3616099"/>
            <a:ext cx="4182059" cy="2838846"/>
          </a:xfrm>
        </p:spPr>
      </p:pic>
      <p:pic>
        <p:nvPicPr>
          <p:cNvPr id="5" name="Picture 4"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4204" y="2399678"/>
            <a:ext cx="4629796" cy="4458322"/>
          </a:xfrm>
          <a:prstGeom prst="rect">
            <a:avLst/>
          </a:prstGeom>
        </p:spPr>
      </p:pic>
      <p:sp>
        <p:nvSpPr>
          <p:cNvPr id="6" name="TextBox 5"/>
          <p:cNvSpPr txBox="1"/>
          <p:nvPr/>
        </p:nvSpPr>
        <p:spPr>
          <a:xfrm>
            <a:off x="1175657" y="1783573"/>
            <a:ext cx="1505540" cy="523220"/>
          </a:xfrm>
          <a:prstGeom prst="rect">
            <a:avLst/>
          </a:prstGeom>
          <a:noFill/>
        </p:spPr>
        <p:txBody>
          <a:bodyPr wrap="none" rtlCol="0">
            <a:spAutoFit/>
          </a:bodyPr>
          <a:lstStyle/>
          <a:p>
            <a:r>
              <a:rPr kumimoji="1" lang="en-US" altLang="ja-JP" sz="2800" dirty="0" err="1" smtClean="0"/>
              <a:t>emojibot</a:t>
            </a:r>
            <a:endParaRPr kumimoji="1" lang="ja-JP" altLang="en-US" sz="2800" dirty="0"/>
          </a:p>
        </p:txBody>
      </p:sp>
      <p:sp>
        <p:nvSpPr>
          <p:cNvPr id="7" name="TextBox 6"/>
          <p:cNvSpPr txBox="1"/>
          <p:nvPr/>
        </p:nvSpPr>
        <p:spPr>
          <a:xfrm>
            <a:off x="5802085" y="1802627"/>
            <a:ext cx="1291379" cy="523220"/>
          </a:xfrm>
          <a:prstGeom prst="rect">
            <a:avLst/>
          </a:prstGeom>
          <a:noFill/>
        </p:spPr>
        <p:txBody>
          <a:bodyPr wrap="none" rtlCol="0">
            <a:spAutoFit/>
          </a:bodyPr>
          <a:lstStyle/>
          <a:p>
            <a:r>
              <a:rPr kumimoji="1" lang="en-US" altLang="ja-JP" sz="2800" dirty="0" err="1" smtClean="0"/>
              <a:t>graphiq</a:t>
            </a:r>
            <a:endParaRPr kumimoji="1" lang="ja-JP" altLang="en-US" sz="2800" dirty="0"/>
          </a:p>
        </p:txBody>
      </p:sp>
    </p:spTree>
    <p:extLst>
      <p:ext uri="{BB962C8B-B14F-4D97-AF65-F5344CB8AC3E}">
        <p14:creationId xmlns:p14="http://schemas.microsoft.com/office/powerpoint/2010/main" val="2706122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ja-JP" dirty="0" smtClean="0"/>
              <a:t>GitHub</a:t>
            </a:r>
            <a:r>
              <a:rPr kumimoji="1" lang="ja-JP" altLang="en-US" dirty="0" smtClean="0"/>
              <a:t>において</a:t>
            </a:r>
            <a:r>
              <a:rPr kumimoji="1" lang="en-US" altLang="ja-JP" dirty="0" err="1" smtClean="0"/>
              <a:t>Chatbot</a:t>
            </a:r>
            <a:r>
              <a:rPr kumimoji="1" lang="ja-JP" altLang="en-US" dirty="0" smtClean="0"/>
              <a:t>の活用</a:t>
            </a:r>
            <a:endParaRPr kumimoji="1" lang="ja-JP" altLang="en-US" dirty="0"/>
          </a:p>
        </p:txBody>
      </p:sp>
      <p:sp>
        <p:nvSpPr>
          <p:cNvPr id="3" name="Content Placeholder 2"/>
          <p:cNvSpPr>
            <a:spLocks noGrp="1"/>
          </p:cNvSpPr>
          <p:nvPr>
            <p:ph idx="1"/>
          </p:nvPr>
        </p:nvSpPr>
        <p:spPr/>
        <p:txBody>
          <a:bodyPr/>
          <a:lstStyle/>
          <a:p>
            <a:endParaRPr kumimoji="1" lang="ja-JP" altLang="en-US"/>
          </a:p>
        </p:txBody>
      </p:sp>
    </p:spTree>
    <p:extLst>
      <p:ext uri="{BB962C8B-B14F-4D97-AF65-F5344CB8AC3E}">
        <p14:creationId xmlns:p14="http://schemas.microsoft.com/office/powerpoint/2010/main" val="7402198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2671</TotalTime>
  <Words>754</Words>
  <Application>Microsoft Office PowerPoint</Application>
  <PresentationFormat>On-screen Show (4:3)</PresentationFormat>
  <Paragraphs>100</Paragraphs>
  <Slides>12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 Unicode MS</vt:lpstr>
      <vt:lpstr>ＭＳ Ｐゴシック</vt:lpstr>
      <vt:lpstr>Yu Mincho Light</vt:lpstr>
      <vt:lpstr>宋体</vt:lpstr>
      <vt:lpstr>Arial</vt:lpstr>
      <vt:lpstr>Calibri</vt:lpstr>
      <vt:lpstr>Office Theme</vt:lpstr>
      <vt:lpstr>研究テーマの考え  　　</vt:lpstr>
      <vt:lpstr>DevOpsとは？</vt:lpstr>
      <vt:lpstr>PowerPoint Presentation</vt:lpstr>
      <vt:lpstr>DevとOpsの衝突</vt:lpstr>
      <vt:lpstr>DevOpsに必要なこと</vt:lpstr>
      <vt:lpstr>ツール</vt:lpstr>
      <vt:lpstr>Slackの特徴</vt:lpstr>
      <vt:lpstr>他サービスとの連携機能</vt:lpstr>
      <vt:lpstr>App Categories</vt:lpstr>
      <vt:lpstr>Botの活用</vt:lpstr>
      <vt:lpstr>Botの活用</vt:lpstr>
      <vt:lpstr>GitHubにおいてChatbotの活用</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ChatOps</dc:title>
  <dc:creator>Shiryaku Chin</dc:creator>
  <cp:lastModifiedBy>Shiryaku Chin</cp:lastModifiedBy>
  <cp:revision>22</cp:revision>
  <dcterms:created xsi:type="dcterms:W3CDTF">2016-11-07T04:28:27Z</dcterms:created>
  <dcterms:modified xsi:type="dcterms:W3CDTF">2016-11-09T00:59:35Z</dcterms:modified>
</cp:coreProperties>
</file>