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8" r:id="rId2"/>
    <p:sldId id="259" r:id="rId3"/>
    <p:sldId id="260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4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3" autoAdjust="0"/>
    <p:restoredTop sz="95060" autoAdjust="0"/>
  </p:normalViewPr>
  <p:slideViewPr>
    <p:cSldViewPr snapToGrid="0" snapToObjects="1" showGuides="1">
      <p:cViewPr varScale="1">
        <p:scale>
          <a:sx n="69" d="100"/>
          <a:sy n="69" d="100"/>
        </p:scale>
        <p:origin x="-44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325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DDDB4-4B17-0C46-96D4-FF407CDBFFAA}" type="datetimeFigureOut">
              <a:rPr kumimoji="1" lang="ja-JP" altLang="en-US" smtClean="0"/>
              <a:t>2013/9/6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96C49-DC5E-AD4F-918D-031871C9D3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158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7A192-E54E-F346-9142-EBDBB7BAE677}" type="datetimeFigureOut">
              <a:rPr kumimoji="1" lang="ja-JP" altLang="en-US" smtClean="0"/>
              <a:t>2013/9/6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D74F6-2E31-3540-BA87-9CBB998BC0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0904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dirty="0" smtClean="0"/>
          </a:p>
        </p:txBody>
      </p:sp>
      <p:sp>
        <p:nvSpPr>
          <p:cNvPr id="54275" name="日付プレースホルダ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ja-JP" altLang="en-US" dirty="0" smtClean="0">
                <a:solidFill>
                  <a:prstClr val="black"/>
                </a:solidFill>
              </a:rPr>
              <a:t>平成</a:t>
            </a:r>
            <a:r>
              <a:rPr lang="en-US" altLang="ja-JP" dirty="0" smtClean="0">
                <a:solidFill>
                  <a:prstClr val="black"/>
                </a:solidFill>
              </a:rPr>
              <a:t>20</a:t>
            </a:r>
            <a:r>
              <a:rPr lang="ja-JP" altLang="en-US" dirty="0" smtClean="0">
                <a:solidFill>
                  <a:prstClr val="black"/>
                </a:solidFill>
              </a:rPr>
              <a:t>年５月</a:t>
            </a:r>
            <a:r>
              <a:rPr lang="en-US" altLang="ja-JP" dirty="0" smtClean="0">
                <a:solidFill>
                  <a:prstClr val="black"/>
                </a:solidFill>
              </a:rPr>
              <a:t>24</a:t>
            </a:r>
            <a:r>
              <a:rPr lang="ja-JP" altLang="en-US" dirty="0" smtClean="0">
                <a:solidFill>
                  <a:prstClr val="black"/>
                </a:solidFill>
              </a:rPr>
              <a:t>日　　　　　　　　　　近畿地区国立大学合同入試説明会（梅田）</a:t>
            </a:r>
            <a:endParaRPr lang="en-US" altLang="ja-JP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172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dirty="0" smtClean="0"/>
              <a:t>マスタ サブタイトルの書式設定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DFFB2-A21C-40F0-B21E-07E7FD724906}" type="datetime1"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EA45F-895D-4DCE-AFCD-81405491D501}" type="slidenum">
              <a:rPr lang="en-US" altLang="ja-JP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939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17810" y="690381"/>
            <a:ext cx="8508381" cy="619807"/>
          </a:xfrm>
        </p:spPr>
        <p:txBody>
          <a:bodyPr/>
          <a:lstStyle>
            <a:lvl1pPr algn="ctr">
              <a:defRPr sz="3600">
                <a:latin typeface="ヒラギノ角ゴ ProN W6"/>
                <a:ea typeface="ヒラギノ角ゴ ProN W6"/>
                <a:cs typeface="ヒラギノ角ゴ ProN W3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17810" y="1596788"/>
            <a:ext cx="8508380" cy="4937828"/>
          </a:xfrm>
        </p:spPr>
        <p:txBody>
          <a:bodyPr/>
          <a:lstStyle>
            <a:lvl1pPr algn="just">
              <a:defRPr sz="2800">
                <a:latin typeface="ヒラギノ角ゴ ProN W3"/>
                <a:ea typeface="ヒラギノ角ゴ ProN W3"/>
                <a:cs typeface="ヒラギノ角ゴ ProN W3"/>
              </a:defRPr>
            </a:lvl1pPr>
            <a:lvl2pPr algn="just">
              <a:defRPr sz="2400">
                <a:latin typeface="ヒラギノ角ゴ ProN W3"/>
                <a:ea typeface="ヒラギノ角ゴ ProN W3"/>
                <a:cs typeface="ヒラギノ角ゴ ProN W3"/>
              </a:defRPr>
            </a:lvl2pPr>
            <a:lvl3pPr algn="just">
              <a:defRPr sz="2000">
                <a:latin typeface="ヒラギノ角ゴ ProN W3"/>
                <a:ea typeface="ヒラギノ角ゴ ProN W3"/>
                <a:cs typeface="ヒラギノ角ゴ ProN W3"/>
              </a:defRPr>
            </a:lvl3pPr>
            <a:lvl4pPr algn="just">
              <a:defRPr sz="1800">
                <a:latin typeface="ヒラギノ角ゴ ProN W3"/>
                <a:ea typeface="ヒラギノ角ゴ ProN W3"/>
                <a:cs typeface="ヒラギノ角ゴ ProN W3"/>
              </a:defRPr>
            </a:lvl4pPr>
            <a:lvl5pPr algn="just">
              <a:defRPr sz="1800">
                <a:latin typeface="ヒラギノ角ゴ ProN W3"/>
                <a:ea typeface="ヒラギノ角ゴ ProN W3"/>
                <a:cs typeface="ヒラギノ角ゴ ProN W3"/>
              </a:defRPr>
            </a:lvl5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xfrm>
            <a:off x="0" y="6608151"/>
            <a:ext cx="1043608" cy="249849"/>
          </a:xfrm>
        </p:spPr>
        <p:txBody>
          <a:bodyPr/>
          <a:lstStyle>
            <a:lvl1pPr>
              <a:defRPr sz="1100">
                <a:solidFill>
                  <a:schemeClr val="bg1">
                    <a:lumMod val="95000"/>
                  </a:schemeClr>
                </a:solidFill>
                <a:latin typeface="ヒラギノ角ゴ ProN W3"/>
                <a:ea typeface="ヒラギノ角ゴ ProN W3"/>
                <a:cs typeface="ヒラギノ角ゴ ProN W3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0D5BA2-8728-4503-8C52-066FB28E4659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899592" y="6608151"/>
            <a:ext cx="7920880" cy="249849"/>
          </a:xfrm>
        </p:spPr>
        <p:txBody>
          <a:bodyPr/>
          <a:lstStyle>
            <a:lvl1pPr>
              <a:defRPr sz="1100">
                <a:solidFill>
                  <a:schemeClr val="bg1">
                    <a:lumMod val="95000"/>
                  </a:schemeClr>
                </a:solidFill>
                <a:latin typeface="ヒラギノ角ゴ ProN W3"/>
                <a:ea typeface="ヒラギノ角ゴ ProN W3"/>
                <a:cs typeface="ヒラギノ角ゴ ProN W3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8604448" y="6608151"/>
            <a:ext cx="539552" cy="249849"/>
          </a:xfrm>
        </p:spPr>
        <p:txBody>
          <a:bodyPr/>
          <a:lstStyle>
            <a:lvl1pPr algn="r">
              <a:defRPr sz="1100">
                <a:solidFill>
                  <a:schemeClr val="bg1">
                    <a:lumMod val="95000"/>
                  </a:schemeClr>
                </a:solidFill>
                <a:latin typeface="ヒラギノ角ゴ ProN W3"/>
                <a:ea typeface="ヒラギノ角ゴ ProN W3"/>
                <a:cs typeface="ヒラギノ角ゴ ProN W3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594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CE983-E716-4E9B-9880-04172EFDB362}" type="datetime1"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CCBC0-BD49-4449-A761-90659A7CEF00}" type="slidenum">
              <a:rPr lang="en-US" altLang="ja-JP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356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1D814-531A-4818-8C96-7D53AC57CF42}" type="datetime1"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409C3-C1C4-431A-A72F-3B7D15767F35}" type="slidenum">
              <a:rPr lang="en-US" altLang="ja-JP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090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2C97F-D557-4CFF-92C3-9CE3EE15CFA5}" type="datetime1"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BA7E6-D5E6-472B-9238-B720A13C7585}" type="slidenum">
              <a:rPr lang="en-US" altLang="ja-JP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37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C215C-B465-4325-8C82-30184F1832C9}" type="datetime1"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5966A-3272-4150-BBD6-91FC78DDF0FA}" type="slidenum">
              <a:rPr lang="en-US" altLang="ja-JP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5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856DD-D2DD-466D-89AF-4E39C716C30C}" type="datetime1"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095EF-B336-44D5-AD97-2516D864E521}" type="slidenum">
              <a:rPr lang="en-US" altLang="ja-JP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7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F8147-95AC-4161-B028-FCB4C5E3416D}" type="datetime1"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68031-3E63-43A9-A989-D3B0F1A0DB25}" type="slidenum">
              <a:rPr lang="en-US" altLang="ja-JP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593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アイコンをクリックして図を追加</a:t>
            </a:r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0B3F4-C4B9-42B7-A98E-AE2682B03FE6}" type="datetime1"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69763-EE23-4D74-AF59-860C25334053}" type="slidenum">
              <a:rPr lang="en-US" altLang="ja-JP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80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FDF3B-2772-48ED-83BD-D55C345059BB}" type="datetime1"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C6BFF-94BA-467D-992E-FDBD1CE1C049}" type="slidenum">
              <a:rPr lang="en-US" altLang="ja-JP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090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5FA1A-7940-4162-9C54-AC48D5AA98C4}" type="datetime1"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C2293-A043-46DE-A58F-396F9E4B7245}" type="slidenum">
              <a:rPr lang="en-US" altLang="ja-JP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87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5837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50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BC1345-2595-4992-AF0A-D3FDEA92A7BE}" type="datetime1">
              <a:rPr lang="ja-JP" altLang="en-US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t>2013/9/7</a:t>
            </a:fld>
            <a:endParaRPr lang="en-US" altLang="ja-JP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50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t>OSS</a:t>
            </a:r>
            <a:r>
              <a:rPr lang="ja-JP" altLang="en-US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t>開発における共進化を定量的に分析するために</a:t>
            </a:r>
            <a:endParaRPr lang="en-US" altLang="ja-JP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ＭＳ Ｐゴシック" pitchFamily="50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pic>
        <p:nvPicPr>
          <p:cNvPr id="58375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2428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2588" y="509588"/>
            <a:ext cx="6047169" cy="60471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9" name="正方形/長方形 8"/>
          <p:cNvSpPr/>
          <p:nvPr/>
        </p:nvSpPr>
        <p:spPr>
          <a:xfrm>
            <a:off x="624027" y="813384"/>
            <a:ext cx="7879327" cy="558370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000" dirty="0" smtClean="0">
                <a:solidFill>
                  <a:prstClr val="white"/>
                </a:solidFill>
                <a:latin typeface="Calibri"/>
                <a:ea typeface="ＭＳ Ｐゴシック"/>
              </a:rPr>
              <a:t>￥</a:t>
            </a:r>
            <a:endParaRPr lang="ja-JP" altLang="en-US" sz="20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6151" y="2067319"/>
            <a:ext cx="8806973" cy="1874416"/>
          </a:xfrm>
        </p:spPr>
        <p:txBody>
          <a:bodyPr/>
          <a:lstStyle/>
          <a:p>
            <a:r>
              <a:rPr kumimoji="1" lang="en-US" altLang="ja-JP" sz="3600" dirty="0" smtClean="0">
                <a:latin typeface="ヒラギノ角ゴ ProN W6"/>
                <a:ea typeface="ヒラギノ角ゴ ProN W6"/>
                <a:cs typeface="ヒラギノ角ゴ ProN W6"/>
              </a:rPr>
              <a:t>OSS</a:t>
            </a:r>
            <a:r>
              <a:rPr kumimoji="1" lang="ja-JP" altLang="en-US" sz="3600" dirty="0" smtClean="0">
                <a:latin typeface="ヒラギノ角ゴ ProN W6"/>
                <a:ea typeface="ヒラギノ角ゴ ProN W6"/>
                <a:cs typeface="ヒラギノ角ゴ ProN W6"/>
              </a:rPr>
              <a:t>開発に</a:t>
            </a:r>
            <a:r>
              <a:rPr kumimoji="1" lang="ja-JP" altLang="en-US" sz="3600" dirty="0" smtClean="0">
                <a:latin typeface="ヒラギノ角ゴ ProN W6"/>
                <a:ea typeface="ヒラギノ角ゴ ProN W6"/>
                <a:cs typeface="ヒラギノ角ゴ ProN W6"/>
              </a:rPr>
              <a:t>おける共進化</a:t>
            </a:r>
            <a:r>
              <a:rPr kumimoji="1" lang="ja-JP" altLang="en-US" sz="3600" dirty="0" smtClean="0">
                <a:latin typeface="ヒラギノ角ゴ ProN W6"/>
                <a:ea typeface="ヒラギノ角ゴ ProN W6"/>
                <a:cs typeface="ヒラギノ角ゴ ProN W6"/>
              </a:rPr>
              <a:t>を</a:t>
            </a:r>
            <a:r>
              <a:rPr kumimoji="1" lang="en-US" altLang="ja-JP" sz="3600" dirty="0" smtClean="0">
                <a:latin typeface="ヒラギノ角ゴ ProN W6"/>
                <a:ea typeface="ヒラギノ角ゴ ProN W6"/>
                <a:cs typeface="ヒラギノ角ゴ ProN W6"/>
              </a:rPr>
              <a:t/>
            </a:r>
            <a:br>
              <a:rPr kumimoji="1" lang="en-US" altLang="ja-JP" sz="3600" dirty="0" smtClean="0">
                <a:latin typeface="ヒラギノ角ゴ ProN W6"/>
                <a:ea typeface="ヒラギノ角ゴ ProN W6"/>
                <a:cs typeface="ヒラギノ角ゴ ProN W6"/>
              </a:rPr>
            </a:br>
            <a:r>
              <a:rPr kumimoji="1" lang="ja-JP" altLang="en-US" sz="3600" dirty="0" smtClean="0">
                <a:latin typeface="ヒラギノ角ゴ ProN W6"/>
                <a:ea typeface="ヒラギノ角ゴ ProN W6"/>
                <a:cs typeface="ヒラギノ角ゴ ProN W6"/>
              </a:rPr>
              <a:t>定量的に分析するために</a:t>
            </a:r>
            <a:endParaRPr kumimoji="1" lang="ja-JP" altLang="en-US" sz="3600" dirty="0">
              <a:latin typeface="ヒラギノ角ゴ ProN W6"/>
              <a:ea typeface="ヒラギノ角ゴ ProN W6"/>
              <a:cs typeface="ヒラギノ角ゴ ProN W6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16431" y="4544704"/>
            <a:ext cx="7717921" cy="1604245"/>
          </a:xfrm>
          <a:solidFill>
            <a:schemeClr val="bg1"/>
          </a:solidFill>
        </p:spPr>
        <p:txBody>
          <a:bodyPr/>
          <a:lstStyle/>
          <a:p>
            <a:r>
              <a:rPr lang="ja-JP" altLang="en-US" sz="2000" dirty="0" smtClean="0">
                <a:solidFill>
                  <a:schemeClr val="tx1"/>
                </a:solidFill>
                <a:latin typeface="ヒラギノ角ゴ ProN W3"/>
                <a:ea typeface="ヒラギノ角ゴ ProN W3"/>
                <a:cs typeface="ヒラギノ角ゴ ProN W3"/>
              </a:rPr>
              <a:t>和歌山</a:t>
            </a:r>
            <a:r>
              <a:rPr lang="ja-JP" altLang="en-US" sz="2000" dirty="0">
                <a:solidFill>
                  <a:schemeClr val="tx1"/>
                </a:solidFill>
                <a:latin typeface="ヒラギノ角ゴ ProN W3"/>
                <a:ea typeface="ヒラギノ角ゴ ProN W3"/>
                <a:cs typeface="ヒラギノ角ゴ ProN W3"/>
              </a:rPr>
              <a:t>大学  システム工学部  ◎山谷 陽亮</a:t>
            </a:r>
          </a:p>
          <a:p>
            <a:r>
              <a:rPr lang="ja-JP" altLang="en-US" sz="2000" dirty="0">
                <a:solidFill>
                  <a:schemeClr val="tx1"/>
                </a:solidFill>
                <a:latin typeface="ヒラギノ角ゴ ProN W3"/>
                <a:ea typeface="ヒラギノ角ゴ ProN W3"/>
                <a:cs typeface="ヒラギノ角ゴ ProN W3"/>
              </a:rPr>
              <a:t>和歌山大学  システム工学部  大平 雅雄</a:t>
            </a:r>
          </a:p>
          <a:p>
            <a:endParaRPr kumimoji="1" lang="en-US" altLang="ja-JP" sz="2000" dirty="0" smtClean="0">
              <a:solidFill>
                <a:schemeClr val="tx1"/>
              </a:solidFill>
              <a:latin typeface="ヒラギノ角ゴ ProN W3"/>
              <a:ea typeface="ヒラギノ角ゴ ProN W3"/>
              <a:cs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3043199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オープンソースソフトウェア</a:t>
            </a:r>
            <a:r>
              <a:rPr kumimoji="1" lang="en-US" altLang="ja-JP" dirty="0" smtClean="0"/>
              <a:t>(OSS)</a:t>
            </a:r>
            <a:r>
              <a:rPr kumimoji="1" lang="ja-JP" altLang="en-US" dirty="0" smtClean="0"/>
              <a:t>を活用したソフトウェア開発が主流になりつつある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はボランティアの開発者によって開発・保守が行われている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品質</a:t>
            </a:r>
            <a:r>
              <a:rPr lang="ja-JP" altLang="en-US" dirty="0" smtClean="0"/>
              <a:t>が一定でない（開発者が時期によって異なる）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プロジェクトの</a:t>
            </a:r>
            <a:r>
              <a:rPr kumimoji="1" lang="ja-JP" altLang="en-US" dirty="0" smtClean="0">
                <a:solidFill>
                  <a:srgbClr val="FF0000"/>
                </a:solidFill>
              </a:rPr>
              <a:t>解散・分裂</a:t>
            </a:r>
            <a:r>
              <a:rPr kumimoji="1" lang="ja-JP" altLang="en-US" dirty="0" smtClean="0"/>
              <a:t>がしばしば起こる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2350D3-EBF8-4140-9220-A7DC5672BFCC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3439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これまでの</a:t>
            </a:r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の進化に関する研究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u="sng" dirty="0"/>
              <a:t>OSS</a:t>
            </a:r>
            <a:r>
              <a:rPr lang="ja-JP" altLang="en-US" u="sng" dirty="0"/>
              <a:t>の進化</a:t>
            </a:r>
            <a:r>
              <a:rPr lang="ja-JP" altLang="en-US" dirty="0"/>
              <a:t>に関する研究が盛んに行われてきた</a:t>
            </a:r>
            <a:endParaRPr lang="en-US" altLang="ja-JP" dirty="0"/>
          </a:p>
          <a:p>
            <a:pPr lvl="1">
              <a:tabLst>
                <a:tab pos="2784475" algn="l"/>
              </a:tabLst>
            </a:pPr>
            <a:r>
              <a:rPr lang="en-US" altLang="ja-JP" dirty="0"/>
              <a:t>OSS</a:t>
            </a:r>
            <a:r>
              <a:rPr lang="ja-JP" altLang="en-US" dirty="0"/>
              <a:t>が外部環境やユーザのニーズに合わせて変化していくこと</a:t>
            </a:r>
            <a:r>
              <a:rPr lang="en-US" altLang="ja-JP" sz="1600" dirty="0"/>
              <a:t>[1]</a:t>
            </a:r>
            <a:endParaRPr lang="ja-JP" altLang="en-US" dirty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既存研究は</a:t>
            </a:r>
            <a:r>
              <a:rPr kumimoji="1" lang="en-US" altLang="ja-JP" dirty="0" smtClean="0"/>
              <a:t>3</a:t>
            </a:r>
            <a:r>
              <a:rPr kumimoji="1" lang="ja-JP" altLang="en-US" dirty="0" err="1" smtClean="0"/>
              <a:t>つの</a:t>
            </a:r>
            <a:r>
              <a:rPr kumimoji="1" lang="ja-JP" altLang="en-US" dirty="0" smtClean="0"/>
              <a:t>系統に大別することができる</a:t>
            </a:r>
            <a:endParaRPr kumimoji="1"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アーティファクト</a:t>
            </a:r>
            <a:r>
              <a:rPr lang="ja-JP" altLang="en-US" dirty="0" smtClean="0"/>
              <a:t>（ソースコードなどのプロダクト）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開発者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コミュニティ</a:t>
            </a:r>
            <a:endParaRPr lang="en-US" altLang="ja-JP" dirty="0">
              <a:solidFill>
                <a:srgbClr val="FF0000"/>
              </a:solidFill>
            </a:endParaRPr>
          </a:p>
          <a:p>
            <a:pPr lvl="2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C29A97-CBDD-4861-A16A-C5CA119AA5CA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ja-JP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0" y="6329463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+mn-ea"/>
              </a:rPr>
              <a:t>[1] </a:t>
            </a:r>
            <a:r>
              <a:rPr kumimoji="1" lang="ja-JP" altLang="en-US" sz="900" dirty="0" smtClean="0">
                <a:latin typeface="+mn-ea"/>
              </a:rPr>
              <a:t>ソフトウェア進化研究の分類と動向</a:t>
            </a:r>
            <a:r>
              <a:rPr kumimoji="1" lang="en-US" altLang="ja-JP" sz="900" dirty="0" smtClean="0">
                <a:latin typeface="+mn-ea"/>
              </a:rPr>
              <a:t>, </a:t>
            </a:r>
            <a:r>
              <a:rPr lang="zh-TW" altLang="en-US" sz="900" dirty="0" smtClean="0"/>
              <a:t>大森 </a:t>
            </a:r>
            <a:r>
              <a:rPr lang="zh-TW" altLang="en-US" sz="900" dirty="0"/>
              <a:t>隆行，丸山 勝久，林 晋平，沢田 </a:t>
            </a:r>
            <a:r>
              <a:rPr lang="zh-TW" altLang="en-US" sz="900" dirty="0" smtClean="0"/>
              <a:t>篤史</a:t>
            </a:r>
            <a:r>
              <a:rPr lang="en-US" altLang="zh-TW" sz="900" dirty="0" smtClean="0"/>
              <a:t>,</a:t>
            </a:r>
            <a:r>
              <a:rPr lang="ja-JP" altLang="en-US" sz="900" dirty="0"/>
              <a:t>日本ソフトウェア</a:t>
            </a:r>
            <a:r>
              <a:rPr lang="ja-JP" altLang="en-US" sz="900" dirty="0" smtClean="0"/>
              <a:t>科学会編</a:t>
            </a:r>
            <a:r>
              <a:rPr lang="en-US" altLang="ja-JP" sz="900" dirty="0" smtClean="0"/>
              <a:t>, </a:t>
            </a:r>
            <a:r>
              <a:rPr lang="ja-JP" altLang="en-US" sz="900" i="1" dirty="0" smtClean="0"/>
              <a:t>コンピュータソフトウェア</a:t>
            </a:r>
            <a:r>
              <a:rPr lang="en-US" altLang="ja-JP" sz="900" i="1" dirty="0" smtClean="0"/>
              <a:t>, </a:t>
            </a:r>
            <a:r>
              <a:rPr lang="ja-JP" altLang="en-US" sz="900" i="1" dirty="0"/>
              <a:t> </a:t>
            </a:r>
            <a:r>
              <a:rPr lang="en-US" altLang="ja-JP" sz="900" dirty="0"/>
              <a:t>Vol.29</a:t>
            </a:r>
            <a:r>
              <a:rPr lang="ja-JP" altLang="en-US" sz="900" dirty="0" err="1"/>
              <a:t>，</a:t>
            </a:r>
            <a:r>
              <a:rPr lang="en-US" altLang="ja-JP" sz="900" dirty="0"/>
              <a:t>No.3</a:t>
            </a:r>
            <a:r>
              <a:rPr lang="ja-JP" altLang="en-US" sz="900" dirty="0" err="1"/>
              <a:t>，</a:t>
            </a:r>
            <a:r>
              <a:rPr lang="en-US" altLang="ja-JP" sz="900" dirty="0"/>
              <a:t>pp. 3_3-3_28</a:t>
            </a:r>
            <a:r>
              <a:rPr lang="ja-JP" altLang="en-US" sz="900" dirty="0" err="1"/>
              <a:t>，</a:t>
            </a:r>
            <a:r>
              <a:rPr lang="ja-JP" altLang="en-US" sz="900" dirty="0"/>
              <a:t>岩波書店</a:t>
            </a:r>
            <a:r>
              <a:rPr lang="ja-JP" altLang="en-US" sz="900" dirty="0" smtClean="0"/>
              <a:t>，</a:t>
            </a:r>
            <a:r>
              <a:rPr lang="en-US" altLang="ja-JP" sz="900" dirty="0" smtClean="0"/>
              <a:t>8 2012</a:t>
            </a:r>
            <a:endParaRPr kumimoji="1" lang="ja-JP" altLang="en-US" sz="9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6082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各系統の進化：アーティファクト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アーティファクトの進化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プロダクトの規模が変化</a:t>
            </a:r>
            <a:r>
              <a:rPr lang="ja-JP" altLang="en-US" dirty="0" smtClean="0"/>
              <a:t>することなど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r>
              <a:rPr lang="ja-JP" altLang="en-US" dirty="0" smtClean="0"/>
              <a:t>アーティファクト</a:t>
            </a:r>
            <a:r>
              <a:rPr lang="ja-JP" altLang="en-US" dirty="0"/>
              <a:t>の</a:t>
            </a:r>
            <a:r>
              <a:rPr lang="ja-JP" altLang="en-US" dirty="0" smtClean="0"/>
              <a:t>進化に関する研究</a:t>
            </a:r>
            <a:endParaRPr lang="en-US" altLang="ja-JP" dirty="0"/>
          </a:p>
          <a:p>
            <a:pPr lvl="1"/>
            <a:r>
              <a:rPr lang="ja-JP" altLang="en-US" dirty="0"/>
              <a:t>サブシステムの規模推移</a:t>
            </a:r>
            <a:r>
              <a:rPr lang="ja-JP" altLang="en-US" dirty="0" smtClean="0"/>
              <a:t>からどのサブシステムが最も発展しているかを分析</a:t>
            </a:r>
            <a:r>
              <a:rPr lang="en-US" altLang="ja-JP" sz="1600" dirty="0" smtClean="0"/>
              <a:t>[2]</a:t>
            </a:r>
            <a:endParaRPr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182398-FB7B-4B1A-913F-CF7F868F5A78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ja-JP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755" y="2729552"/>
            <a:ext cx="3818490" cy="1146412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0" y="6289015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smtClean="0">
                <a:latin typeface="+mn-ea"/>
              </a:rPr>
              <a:t>[</a:t>
            </a:r>
            <a:r>
              <a:rPr lang="en-US" altLang="ja-JP" sz="900" dirty="0">
                <a:latin typeface="+mn-ea"/>
              </a:rPr>
              <a:t>2</a:t>
            </a:r>
            <a:r>
              <a:rPr kumimoji="1" lang="en-US" altLang="ja-JP" sz="900" dirty="0" smtClean="0">
                <a:latin typeface="+mn-ea"/>
              </a:rPr>
              <a:t>] Evolution in Open Source Software: A Case Study, Godfrey M, </a:t>
            </a:r>
            <a:r>
              <a:rPr kumimoji="1" lang="en-US" altLang="ja-JP" sz="900" dirty="0" err="1" smtClean="0">
                <a:latin typeface="+mn-ea"/>
              </a:rPr>
              <a:t>Tu</a:t>
            </a:r>
            <a:r>
              <a:rPr kumimoji="1" lang="en-US" altLang="ja-JP" sz="900" dirty="0" smtClean="0">
                <a:latin typeface="+mn-ea"/>
              </a:rPr>
              <a:t> Q, Proceedings of the International Conference on Software Maintenance (ICSM’00) , pp. 131-142 </a:t>
            </a:r>
            <a:endParaRPr kumimoji="1" lang="ja-JP" altLang="en-US" sz="9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4390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各系統の進化：開発者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開発者</a:t>
            </a:r>
            <a:r>
              <a:rPr lang="ja-JP" altLang="en-US" dirty="0" smtClean="0"/>
              <a:t>の進化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開発者自身のスキルや知識が身につくことによって，プロジェクトにおける開発者の</a:t>
            </a:r>
            <a:r>
              <a:rPr lang="ja-JP" altLang="en-US" dirty="0" smtClean="0">
                <a:solidFill>
                  <a:srgbClr val="FF0000"/>
                </a:solidFill>
              </a:rPr>
              <a:t>役割が変化</a:t>
            </a:r>
            <a:r>
              <a:rPr lang="ja-JP" altLang="en-US" dirty="0" smtClean="0"/>
              <a:t>することなど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r>
              <a:rPr lang="ja-JP" altLang="en-US" dirty="0" smtClean="0"/>
              <a:t>開発者の進化に関する研究</a:t>
            </a:r>
            <a:endParaRPr lang="en-US" altLang="ja-JP" dirty="0"/>
          </a:p>
          <a:p>
            <a:pPr lvl="1"/>
            <a:r>
              <a:rPr lang="ja-JP" altLang="en-US" dirty="0" smtClean="0"/>
              <a:t>開発者の活動からコミッタに昇格する要因を分析</a:t>
            </a:r>
            <a:r>
              <a:rPr lang="en-US" altLang="ja-JP" sz="1600" dirty="0" smtClean="0"/>
              <a:t>[3]</a:t>
            </a:r>
            <a:endParaRPr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81B70C-7EC0-4155-B0B6-CC32447EEC56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ja-JP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568" y="3363738"/>
            <a:ext cx="4376865" cy="798829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0" y="6273168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+mn-ea"/>
              </a:rPr>
              <a:t>[3] Entering the Circle of Trust: Developer Initiation as Committers in Open- Source Project, </a:t>
            </a:r>
            <a:r>
              <a:rPr lang="en-US" altLang="ja-JP" sz="900" dirty="0" err="1">
                <a:latin typeface="+mn-ea"/>
              </a:rPr>
              <a:t>Sinha</a:t>
            </a:r>
            <a:r>
              <a:rPr lang="en-US" altLang="ja-JP" sz="900" dirty="0">
                <a:latin typeface="+mn-ea"/>
              </a:rPr>
              <a:t>, V. S., </a:t>
            </a:r>
            <a:r>
              <a:rPr lang="en-US" altLang="ja-JP" sz="900" dirty="0" err="1">
                <a:latin typeface="+mn-ea"/>
              </a:rPr>
              <a:t>mani</a:t>
            </a:r>
            <a:r>
              <a:rPr lang="en-US" altLang="ja-JP" sz="900" dirty="0">
                <a:latin typeface="+mn-ea"/>
              </a:rPr>
              <a:t>, S. and </a:t>
            </a:r>
            <a:r>
              <a:rPr lang="en-US" altLang="ja-JP" sz="900" dirty="0" err="1">
                <a:latin typeface="+mn-ea"/>
              </a:rPr>
              <a:t>Sinha</a:t>
            </a:r>
            <a:r>
              <a:rPr lang="en-US" altLang="ja-JP" sz="900" dirty="0">
                <a:latin typeface="+mn-ea"/>
              </a:rPr>
              <a:t>, S</a:t>
            </a:r>
            <a:r>
              <a:rPr lang="en-US" altLang="ja-JP" sz="900" dirty="0" smtClean="0">
                <a:latin typeface="+mn-ea"/>
              </a:rPr>
              <a:t>,. (</a:t>
            </a:r>
            <a:r>
              <a:rPr lang="en-US" altLang="ja-JP" sz="900" dirty="0">
                <a:latin typeface="+mn-ea"/>
              </a:rPr>
              <a:t>MSR’11), pp. </a:t>
            </a:r>
            <a:r>
              <a:rPr lang="en-US" altLang="ja-JP" sz="900" dirty="0" smtClean="0">
                <a:latin typeface="+mn-ea"/>
              </a:rPr>
              <a:t>133–142</a:t>
            </a:r>
          </a:p>
        </p:txBody>
      </p:sp>
    </p:spTree>
    <p:extLst>
      <p:ext uri="{BB962C8B-B14F-4D97-AF65-F5344CB8AC3E}">
        <p14:creationId xmlns:p14="http://schemas.microsoft.com/office/powerpoint/2010/main" val="31929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各系統の進化：コミュニティ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コミュニティ</a:t>
            </a:r>
            <a:r>
              <a:rPr lang="ja-JP" altLang="en-US" dirty="0" smtClean="0"/>
              <a:t>の進化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開発者や開発者間のコミュニケーションが増えることによって，コミュニティの</a:t>
            </a:r>
            <a:r>
              <a:rPr lang="ja-JP" altLang="en-US" dirty="0" smtClean="0">
                <a:solidFill>
                  <a:srgbClr val="FF0000"/>
                </a:solidFill>
              </a:rPr>
              <a:t>組織構造が変化</a:t>
            </a:r>
            <a:r>
              <a:rPr lang="ja-JP" altLang="en-US" dirty="0" smtClean="0"/>
              <a:t>することなど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r>
              <a:rPr lang="ja-JP" altLang="en-US" dirty="0"/>
              <a:t>コミュニティ</a:t>
            </a:r>
            <a:r>
              <a:rPr lang="ja-JP" altLang="en-US" dirty="0" smtClean="0"/>
              <a:t>の進化に関する研究</a:t>
            </a:r>
            <a:endParaRPr lang="en-US" altLang="ja-JP" dirty="0"/>
          </a:p>
          <a:p>
            <a:pPr lvl="1"/>
            <a:r>
              <a:rPr lang="ja-JP" altLang="en-US" dirty="0" smtClean="0"/>
              <a:t>コミュニティの組織構造から成功・失敗の要因を分析</a:t>
            </a:r>
            <a:r>
              <a:rPr lang="en-US" altLang="ja-JP" sz="1600" dirty="0" smtClean="0"/>
              <a:t>[</a:t>
            </a:r>
            <a:r>
              <a:rPr lang="en-US" altLang="ja-JP" sz="1600" dirty="0"/>
              <a:t>4</a:t>
            </a:r>
            <a:r>
              <a:rPr lang="en-US" altLang="ja-JP" sz="1600" dirty="0" smtClean="0"/>
              <a:t>]</a:t>
            </a:r>
            <a:endParaRPr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12165E-AB11-4693-9F40-EBC17653F3A6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ja-JP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830" y="3349883"/>
            <a:ext cx="4212166" cy="903462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0" y="62731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+mn-ea"/>
              </a:rPr>
              <a:t>[4]</a:t>
            </a:r>
            <a:r>
              <a:rPr lang="ja-JP" altLang="en-US" sz="900" dirty="0">
                <a:latin typeface="+mn-ea"/>
              </a:rPr>
              <a:t> </a:t>
            </a:r>
            <a:r>
              <a:rPr lang="en-US" altLang="ja-JP" sz="900" dirty="0">
                <a:latin typeface="+mn-ea"/>
              </a:rPr>
              <a:t>A Study of Language Usage </a:t>
            </a:r>
            <a:r>
              <a:rPr lang="en-US" altLang="ja-JP" sz="900" dirty="0" err="1">
                <a:latin typeface="+mn-ea"/>
              </a:rPr>
              <a:t>Evo</a:t>
            </a:r>
            <a:r>
              <a:rPr lang="en-US" altLang="ja-JP" sz="900" dirty="0">
                <a:latin typeface="+mn-ea"/>
              </a:rPr>
              <a:t>- </a:t>
            </a:r>
            <a:r>
              <a:rPr lang="en-US" altLang="ja-JP" sz="900" dirty="0" err="1">
                <a:latin typeface="+mn-ea"/>
              </a:rPr>
              <a:t>lution</a:t>
            </a:r>
            <a:r>
              <a:rPr lang="en-US" altLang="ja-JP" sz="900" dirty="0">
                <a:latin typeface="+mn-ea"/>
              </a:rPr>
              <a:t> in Open Source Software, </a:t>
            </a:r>
            <a:r>
              <a:rPr lang="en-US" altLang="ja-JP" sz="900" dirty="0" err="1">
                <a:latin typeface="+mn-ea"/>
              </a:rPr>
              <a:t>Karus</a:t>
            </a:r>
            <a:r>
              <a:rPr lang="en-US" altLang="ja-JP" sz="900" dirty="0">
                <a:latin typeface="+mn-ea"/>
              </a:rPr>
              <a:t> S, Gall H., Proceedings of the 8th Working Conference on Mining Software Repositories (MSR’11), pp. </a:t>
            </a:r>
            <a:r>
              <a:rPr lang="en-US" altLang="ja-JP" sz="900" dirty="0" smtClean="0">
                <a:latin typeface="+mn-ea"/>
              </a:rPr>
              <a:t>13–22</a:t>
            </a:r>
            <a:endParaRPr lang="ja-JP" altLang="en-US" sz="900" dirty="0">
              <a:latin typeface="+mn-ea"/>
            </a:endParaRPr>
          </a:p>
          <a:p>
            <a:pPr algn="ctr"/>
            <a:endParaRPr lang="en-US" altLang="ja-JP" sz="9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730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既存研究における各系統の関係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各系統の進化が独立</a:t>
            </a:r>
            <a:r>
              <a:rPr lang="ja-JP" altLang="en-US" dirty="0" smtClean="0"/>
              <a:t>であるとして考えられ，それぞれの進化のプロセスを単体で分析・モデル化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14A1E9-D24E-4D03-81BB-5C02E843FE27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ja-JP" dirty="0"/>
          </a:p>
        </p:txBody>
      </p:sp>
      <p:grpSp>
        <p:nvGrpSpPr>
          <p:cNvPr id="14" name="グループ化 13"/>
          <p:cNvGrpSpPr>
            <a:grpSpLocks noChangeAspect="1"/>
          </p:cNvGrpSpPr>
          <p:nvPr/>
        </p:nvGrpSpPr>
        <p:grpSpPr>
          <a:xfrm>
            <a:off x="3643764" y="3907474"/>
            <a:ext cx="1958288" cy="905459"/>
            <a:chOff x="3170242" y="15787638"/>
            <a:chExt cx="4120873" cy="1872208"/>
          </a:xfrm>
        </p:grpSpPr>
        <p:sp>
          <p:nvSpPr>
            <p:cNvPr id="15" name="円/楕円 14"/>
            <p:cNvSpPr/>
            <p:nvPr/>
          </p:nvSpPr>
          <p:spPr>
            <a:xfrm>
              <a:off x="3844180" y="15787638"/>
              <a:ext cx="3446935" cy="18722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/楕円 15"/>
            <p:cNvSpPr/>
            <p:nvPr/>
          </p:nvSpPr>
          <p:spPr>
            <a:xfrm>
              <a:off x="4638325" y="16219686"/>
              <a:ext cx="2006504" cy="93610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7" name="Picture 30" descr="F:\Documents and Settings\masao\My Documents\My Pictures\Microsoft クリップ オーガナイザ\j043394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3170242" y="16147678"/>
              <a:ext cx="1314347" cy="1314349"/>
            </a:xfrm>
            <a:prstGeom prst="rect">
              <a:avLst/>
            </a:prstGeom>
            <a:noFill/>
          </p:spPr>
        </p:pic>
      </p:grpSp>
      <p:grpSp>
        <p:nvGrpSpPr>
          <p:cNvPr id="18" name="グループ化 17"/>
          <p:cNvGrpSpPr>
            <a:grpSpLocks noChangeAspect="1"/>
          </p:cNvGrpSpPr>
          <p:nvPr/>
        </p:nvGrpSpPr>
        <p:grpSpPr>
          <a:xfrm>
            <a:off x="6589259" y="3913779"/>
            <a:ext cx="1846448" cy="925401"/>
            <a:chOff x="10099427" y="15787638"/>
            <a:chExt cx="3446935" cy="1872208"/>
          </a:xfrm>
        </p:grpSpPr>
        <p:sp>
          <p:nvSpPr>
            <p:cNvPr id="19" name="円/楕円 18"/>
            <p:cNvSpPr/>
            <p:nvPr/>
          </p:nvSpPr>
          <p:spPr>
            <a:xfrm>
              <a:off x="10893572" y="16219686"/>
              <a:ext cx="2006504" cy="93610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0" name="Picture 30" descr="F:\Documents and Settings\masao\My Documents\My Pictures\Microsoft クリップ オーガナイザ\j043394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10954074" y="15859646"/>
              <a:ext cx="1314347" cy="1314349"/>
            </a:xfrm>
            <a:prstGeom prst="rect">
              <a:avLst/>
            </a:prstGeom>
            <a:noFill/>
          </p:spPr>
        </p:pic>
        <p:sp>
          <p:nvSpPr>
            <p:cNvPr id="21" name="円/楕円 20"/>
            <p:cNvSpPr/>
            <p:nvPr/>
          </p:nvSpPr>
          <p:spPr>
            <a:xfrm>
              <a:off x="10099427" y="15787638"/>
              <a:ext cx="3446935" cy="18722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" name="グループ化 26"/>
          <p:cNvGrpSpPr>
            <a:grpSpLocks noChangeAspect="1"/>
          </p:cNvGrpSpPr>
          <p:nvPr/>
        </p:nvGrpSpPr>
        <p:grpSpPr>
          <a:xfrm>
            <a:off x="6471145" y="5053773"/>
            <a:ext cx="2036358" cy="1197006"/>
            <a:chOff x="10315451" y="17917449"/>
            <a:chExt cx="3210734" cy="1830629"/>
          </a:xfrm>
        </p:grpSpPr>
        <p:sp>
          <p:nvSpPr>
            <p:cNvPr id="28" name="Cloud"/>
            <p:cNvSpPr>
              <a:spLocks noChangeAspect="1" noEditPoints="1" noChangeArrowheads="1"/>
            </p:cNvSpPr>
            <p:nvPr/>
          </p:nvSpPr>
          <p:spPr bwMode="auto">
            <a:xfrm>
              <a:off x="10315451" y="17917449"/>
              <a:ext cx="3210734" cy="1830629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29" name="Picture 30" descr="F:\Documents and Settings\masao\My Documents\My Pictures\Microsoft クリップ オーガナイザ\j043394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10423361" y="18301169"/>
              <a:ext cx="792808" cy="792809"/>
            </a:xfrm>
            <a:prstGeom prst="rect">
              <a:avLst/>
            </a:prstGeom>
            <a:noFill/>
          </p:spPr>
        </p:pic>
        <p:pic>
          <p:nvPicPr>
            <p:cNvPr id="30" name="Picture 43" descr="F:\Documents and Settings\masao\My Documents\My Pictures\Microsoft クリップ オーガナイザ\j043262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10893370" y="18880607"/>
              <a:ext cx="771702" cy="756000"/>
            </a:xfrm>
            <a:prstGeom prst="rect">
              <a:avLst/>
            </a:prstGeom>
            <a:noFill/>
          </p:spPr>
        </p:pic>
        <p:pic>
          <p:nvPicPr>
            <p:cNvPr id="31" name="Picture 27" descr="F:\Documents and Settings\masao\My Documents\My Pictures\Microsoft クリップ オーガナイザ\j0433947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11692499" y="17917449"/>
              <a:ext cx="936000" cy="936000"/>
            </a:xfrm>
            <a:prstGeom prst="rect">
              <a:avLst/>
            </a:prstGeom>
            <a:noFill/>
          </p:spPr>
        </p:pic>
        <p:pic>
          <p:nvPicPr>
            <p:cNvPr id="32" name="Picture 19" descr="F:\Documents and Settings\masao\My Documents\My Pictures\Microsoft クリップ オーガナイザ\j043395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11107539" y="18200465"/>
              <a:ext cx="748776" cy="748776"/>
            </a:xfrm>
            <a:prstGeom prst="rect">
              <a:avLst/>
            </a:prstGeom>
            <a:noFill/>
          </p:spPr>
        </p:pic>
        <p:pic>
          <p:nvPicPr>
            <p:cNvPr id="33" name="Picture 13" descr="F:\Documents and Settings\masao\My Documents\My Pictures\Microsoft クリップ オーガナイザ\j0433954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H="1">
              <a:off x="12630484" y="18013137"/>
              <a:ext cx="781311" cy="765414"/>
            </a:xfrm>
            <a:prstGeom prst="rect">
              <a:avLst/>
            </a:prstGeom>
            <a:noFill/>
          </p:spPr>
        </p:pic>
        <p:pic>
          <p:nvPicPr>
            <p:cNvPr id="34" name="Picture 37" descr="F:\Documents and Settings\masao\My Documents\My Pictures\Microsoft クリップ オーガナイザ\j0433931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H="1">
              <a:off x="11510257" y="18907026"/>
              <a:ext cx="856965" cy="839529"/>
            </a:xfrm>
            <a:prstGeom prst="rect">
              <a:avLst/>
            </a:prstGeom>
            <a:noFill/>
          </p:spPr>
        </p:pic>
        <p:pic>
          <p:nvPicPr>
            <p:cNvPr id="35" name="図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3804" y="18676017"/>
              <a:ext cx="809391" cy="809391"/>
            </a:xfrm>
            <a:prstGeom prst="rect">
              <a:avLst/>
            </a:prstGeom>
          </p:spPr>
        </p:pic>
      </p:grpSp>
      <p:pic>
        <p:nvPicPr>
          <p:cNvPr id="42" name="図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54" y="2820286"/>
            <a:ext cx="554577" cy="625208"/>
          </a:xfrm>
          <a:prstGeom prst="rect">
            <a:avLst/>
          </a:prstGeom>
        </p:spPr>
      </p:pic>
      <p:pic>
        <p:nvPicPr>
          <p:cNvPr id="43" name="図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509" y="2700705"/>
            <a:ext cx="763440" cy="864370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957" y="2820286"/>
            <a:ext cx="559562" cy="641758"/>
          </a:xfrm>
          <a:prstGeom prst="rect">
            <a:avLst/>
          </a:prstGeom>
        </p:spPr>
      </p:pic>
      <p:pic>
        <p:nvPicPr>
          <p:cNvPr id="48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074170" y="3969206"/>
            <a:ext cx="773135" cy="786835"/>
          </a:xfrm>
          <a:prstGeom prst="rect">
            <a:avLst/>
          </a:prstGeom>
          <a:noFill/>
        </p:spPr>
      </p:pic>
      <p:grpSp>
        <p:nvGrpSpPr>
          <p:cNvPr id="49" name="グループ化 48"/>
          <p:cNvGrpSpPr>
            <a:grpSpLocks noChangeAspect="1"/>
          </p:cNvGrpSpPr>
          <p:nvPr/>
        </p:nvGrpSpPr>
        <p:grpSpPr>
          <a:xfrm>
            <a:off x="3740749" y="5292349"/>
            <a:ext cx="909899" cy="758113"/>
            <a:chOff x="4957330" y="18163902"/>
            <a:chExt cx="1757721" cy="1450392"/>
          </a:xfrm>
        </p:grpSpPr>
        <p:sp>
          <p:nvSpPr>
            <p:cNvPr id="50" name="Cloud"/>
            <p:cNvSpPr>
              <a:spLocks noChangeAspect="1" noEditPoints="1" noChangeArrowheads="1"/>
            </p:cNvSpPr>
            <p:nvPr/>
          </p:nvSpPr>
          <p:spPr bwMode="auto">
            <a:xfrm>
              <a:off x="4957330" y="18333095"/>
              <a:ext cx="1756674" cy="1177215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51" name="Picture 30" descr="F:\Documents and Settings\masao\My Documents\My Pictures\Microsoft クリップ オーガナイザ\j043394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4986696" y="18163902"/>
              <a:ext cx="792808" cy="792809"/>
            </a:xfrm>
            <a:prstGeom prst="rect">
              <a:avLst/>
            </a:prstGeom>
            <a:noFill/>
          </p:spPr>
        </p:pic>
        <p:pic>
          <p:nvPicPr>
            <p:cNvPr id="52" name="Picture 43" descr="F:\Documents and Settings\masao\My Documents\My Pictures\Microsoft クリップ オーガナイザ\j043262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5943349" y="18200711"/>
              <a:ext cx="771702" cy="756000"/>
            </a:xfrm>
            <a:prstGeom prst="rect">
              <a:avLst/>
            </a:prstGeom>
            <a:noFill/>
          </p:spPr>
        </p:pic>
        <p:pic>
          <p:nvPicPr>
            <p:cNvPr id="53" name="Picture 27" descr="F:\Documents and Settings\masao\My Documents\My Pictures\Microsoft クリップ オーガナイザ\j0433947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5430294" y="18678294"/>
              <a:ext cx="936000" cy="936000"/>
            </a:xfrm>
            <a:prstGeom prst="rect">
              <a:avLst/>
            </a:prstGeom>
            <a:noFill/>
          </p:spPr>
        </p:pic>
      </p:grpSp>
      <p:grpSp>
        <p:nvGrpSpPr>
          <p:cNvPr id="58" name="グループ化 57"/>
          <p:cNvGrpSpPr/>
          <p:nvPr/>
        </p:nvGrpSpPr>
        <p:grpSpPr>
          <a:xfrm>
            <a:off x="1945423" y="5198498"/>
            <a:ext cx="1100791" cy="894383"/>
            <a:chOff x="2485768" y="5198498"/>
            <a:chExt cx="1100791" cy="894383"/>
          </a:xfrm>
        </p:grpSpPr>
        <p:grpSp>
          <p:nvGrpSpPr>
            <p:cNvPr id="22" name="グループ化 21"/>
            <p:cNvGrpSpPr>
              <a:grpSpLocks noChangeAspect="1"/>
            </p:cNvGrpSpPr>
            <p:nvPr/>
          </p:nvGrpSpPr>
          <p:grpSpPr>
            <a:xfrm>
              <a:off x="2485768" y="5198498"/>
              <a:ext cx="1085730" cy="894383"/>
              <a:chOff x="4957330" y="18128052"/>
              <a:chExt cx="1916438" cy="1563475"/>
            </a:xfrm>
          </p:grpSpPr>
          <p:sp>
            <p:nvSpPr>
              <p:cNvPr id="23" name="Cloud"/>
              <p:cNvSpPr>
                <a:spLocks noChangeAspect="1" noEditPoints="1" noChangeArrowheads="1"/>
              </p:cNvSpPr>
              <p:nvPr/>
            </p:nvSpPr>
            <p:spPr bwMode="auto">
              <a:xfrm>
                <a:off x="4957330" y="18333096"/>
                <a:ext cx="1916438" cy="1284280"/>
              </a:xfrm>
              <a:custGeom>
                <a:avLst/>
                <a:gdLst>
                  <a:gd name="T0" fmla="*/ 67 w 21600"/>
                  <a:gd name="T1" fmla="*/ 10800 h 21600"/>
                  <a:gd name="T2" fmla="*/ 10800 w 21600"/>
                  <a:gd name="T3" fmla="*/ 21577 h 21600"/>
                  <a:gd name="T4" fmla="*/ 21582 w 21600"/>
                  <a:gd name="T5" fmla="*/ 10800 h 21600"/>
                  <a:gd name="T6" fmla="*/ 10800 w 21600"/>
                  <a:gd name="T7" fmla="*/ 1235 h 21600"/>
                  <a:gd name="T8" fmla="*/ 2977 w 21600"/>
                  <a:gd name="T9" fmla="*/ 3262 h 21600"/>
                  <a:gd name="T10" fmla="*/ 17087 w 21600"/>
                  <a:gd name="T11" fmla="*/ 173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 extrusionOk="0">
                    <a:moveTo>
                      <a:pt x="1949" y="7180"/>
                    </a:moveTo>
                    <a:cubicBezTo>
                      <a:pt x="841" y="7336"/>
                      <a:pt x="0" y="8613"/>
                      <a:pt x="0" y="10137"/>
                    </a:cubicBezTo>
                    <a:cubicBezTo>
                      <a:pt x="-1" y="11192"/>
                      <a:pt x="409" y="12169"/>
                      <a:pt x="1074" y="12702"/>
                    </a:cubicBezTo>
                    <a:lnTo>
                      <a:pt x="1063" y="12668"/>
                    </a:lnTo>
                    <a:cubicBezTo>
                      <a:pt x="685" y="13217"/>
                      <a:pt x="475" y="13940"/>
                      <a:pt x="475" y="14690"/>
                    </a:cubicBezTo>
                    <a:cubicBezTo>
                      <a:pt x="475" y="16325"/>
                      <a:pt x="1451" y="17650"/>
                      <a:pt x="2655" y="17650"/>
                    </a:cubicBezTo>
                    <a:cubicBezTo>
                      <a:pt x="2739" y="17650"/>
                      <a:pt x="2824" y="17643"/>
                      <a:pt x="2909" y="17629"/>
                    </a:cubicBezTo>
                    <a:lnTo>
                      <a:pt x="2897" y="17649"/>
                    </a:lnTo>
                    <a:cubicBezTo>
                      <a:pt x="3585" y="19288"/>
                      <a:pt x="4863" y="20300"/>
                      <a:pt x="6247" y="20300"/>
                    </a:cubicBezTo>
                    <a:cubicBezTo>
                      <a:pt x="6947" y="20299"/>
                      <a:pt x="7635" y="20039"/>
                      <a:pt x="8235" y="19546"/>
                    </a:cubicBezTo>
                    <a:lnTo>
                      <a:pt x="8229" y="19550"/>
                    </a:lnTo>
                    <a:cubicBezTo>
                      <a:pt x="8855" y="20829"/>
                      <a:pt x="9908" y="21597"/>
                      <a:pt x="11036" y="21597"/>
                    </a:cubicBezTo>
                    <a:cubicBezTo>
                      <a:pt x="12523" y="21596"/>
                      <a:pt x="13836" y="20267"/>
                      <a:pt x="14267" y="18324"/>
                    </a:cubicBezTo>
                    <a:lnTo>
                      <a:pt x="14270" y="18350"/>
                    </a:lnTo>
                    <a:cubicBezTo>
                      <a:pt x="14730" y="18740"/>
                      <a:pt x="15260" y="18947"/>
                      <a:pt x="15802" y="18947"/>
                    </a:cubicBezTo>
                    <a:cubicBezTo>
                      <a:pt x="17390" y="18946"/>
                      <a:pt x="18682" y="17205"/>
                      <a:pt x="18694" y="15045"/>
                    </a:cubicBezTo>
                    <a:lnTo>
                      <a:pt x="18689" y="15035"/>
                    </a:lnTo>
                    <a:cubicBezTo>
                      <a:pt x="20357" y="14710"/>
                      <a:pt x="21597" y="12765"/>
                      <a:pt x="21597" y="10472"/>
                    </a:cubicBezTo>
                    <a:cubicBezTo>
                      <a:pt x="21597" y="9456"/>
                      <a:pt x="21350" y="8469"/>
                      <a:pt x="20896" y="7663"/>
                    </a:cubicBezTo>
                    <a:lnTo>
                      <a:pt x="20889" y="7661"/>
                    </a:lnTo>
                    <a:cubicBezTo>
                      <a:pt x="21031" y="7208"/>
                      <a:pt x="21105" y="6721"/>
                      <a:pt x="21105" y="6228"/>
                    </a:cubicBezTo>
                    <a:cubicBezTo>
                      <a:pt x="21105" y="4588"/>
                      <a:pt x="20299" y="3150"/>
                      <a:pt x="19139" y="2719"/>
                    </a:cubicBezTo>
                    <a:lnTo>
                      <a:pt x="19148" y="2712"/>
                    </a:lnTo>
                    <a:cubicBezTo>
                      <a:pt x="18940" y="1142"/>
                      <a:pt x="17933" y="0"/>
                      <a:pt x="16758" y="0"/>
                    </a:cubicBezTo>
                    <a:cubicBezTo>
                      <a:pt x="16044" y="-1"/>
                      <a:pt x="15367" y="426"/>
                      <a:pt x="14905" y="1165"/>
                    </a:cubicBezTo>
                    <a:lnTo>
                      <a:pt x="14909" y="1170"/>
                    </a:lnTo>
                    <a:cubicBezTo>
                      <a:pt x="14497" y="432"/>
                      <a:pt x="13855" y="0"/>
                      <a:pt x="13174" y="0"/>
                    </a:cubicBezTo>
                    <a:cubicBezTo>
                      <a:pt x="12347" y="-1"/>
                      <a:pt x="11590" y="637"/>
                      <a:pt x="11221" y="1645"/>
                    </a:cubicBezTo>
                    <a:lnTo>
                      <a:pt x="11229" y="1694"/>
                    </a:lnTo>
                    <a:cubicBezTo>
                      <a:pt x="10730" y="1024"/>
                      <a:pt x="10058" y="650"/>
                      <a:pt x="9358" y="650"/>
                    </a:cubicBezTo>
                    <a:cubicBezTo>
                      <a:pt x="8372" y="649"/>
                      <a:pt x="7466" y="1391"/>
                      <a:pt x="7003" y="2578"/>
                    </a:cubicBezTo>
                    <a:lnTo>
                      <a:pt x="6995" y="2602"/>
                    </a:lnTo>
                    <a:cubicBezTo>
                      <a:pt x="6477" y="2189"/>
                      <a:pt x="5888" y="1972"/>
                      <a:pt x="5288" y="1972"/>
                    </a:cubicBezTo>
                    <a:cubicBezTo>
                      <a:pt x="3423" y="1972"/>
                      <a:pt x="1912" y="4029"/>
                      <a:pt x="1912" y="6567"/>
                    </a:cubicBezTo>
                    <a:cubicBezTo>
                      <a:pt x="1911" y="6774"/>
                      <a:pt x="1922" y="6981"/>
                      <a:pt x="1942" y="7186"/>
                    </a:cubicBezTo>
                    <a:close/>
                  </a:path>
                  <a:path w="21600" h="21600" fill="none" extrusionOk="0">
                    <a:moveTo>
                      <a:pt x="1074" y="12702"/>
                    </a:moveTo>
                    <a:cubicBezTo>
                      <a:pt x="1407" y="12969"/>
                      <a:pt x="1786" y="13110"/>
                      <a:pt x="2172" y="13110"/>
                    </a:cubicBezTo>
                    <a:cubicBezTo>
                      <a:pt x="2228" y="13109"/>
                      <a:pt x="2285" y="13107"/>
                      <a:pt x="2341" y="13101"/>
                    </a:cubicBezTo>
                  </a:path>
                  <a:path w="21600" h="21600" fill="none" extrusionOk="0">
                    <a:moveTo>
                      <a:pt x="2909" y="17629"/>
                    </a:moveTo>
                    <a:cubicBezTo>
                      <a:pt x="3099" y="17599"/>
                      <a:pt x="3285" y="17535"/>
                      <a:pt x="3463" y="17439"/>
                    </a:cubicBezTo>
                  </a:path>
                  <a:path w="21600" h="21600" fill="none" extrusionOk="0">
                    <a:moveTo>
                      <a:pt x="7895" y="18680"/>
                    </a:moveTo>
                    <a:cubicBezTo>
                      <a:pt x="7983" y="18985"/>
                      <a:pt x="8095" y="19277"/>
                      <a:pt x="8229" y="19550"/>
                    </a:cubicBezTo>
                  </a:path>
                  <a:path w="21600" h="21600" fill="none" extrusionOk="0">
                    <a:moveTo>
                      <a:pt x="14267" y="18324"/>
                    </a:moveTo>
                    <a:cubicBezTo>
                      <a:pt x="14336" y="18013"/>
                      <a:pt x="14380" y="17693"/>
                      <a:pt x="14400" y="17370"/>
                    </a:cubicBezTo>
                  </a:path>
                  <a:path w="21600" h="21600" fill="none" extrusionOk="0">
                    <a:moveTo>
                      <a:pt x="18694" y="15045"/>
                    </a:moveTo>
                    <a:cubicBezTo>
                      <a:pt x="18694" y="15034"/>
                      <a:pt x="18695" y="15024"/>
                      <a:pt x="18695" y="15013"/>
                    </a:cubicBezTo>
                    <a:cubicBezTo>
                      <a:pt x="18695" y="13508"/>
                      <a:pt x="18063" y="12136"/>
                      <a:pt x="17069" y="11477"/>
                    </a:cubicBezTo>
                  </a:path>
                  <a:path w="21600" h="21600" fill="none" extrusionOk="0">
                    <a:moveTo>
                      <a:pt x="20165" y="8999"/>
                    </a:moveTo>
                    <a:cubicBezTo>
                      <a:pt x="20479" y="8635"/>
                      <a:pt x="20726" y="8177"/>
                      <a:pt x="20889" y="7661"/>
                    </a:cubicBezTo>
                  </a:path>
                  <a:path w="21600" h="21600" fill="none" extrusionOk="0">
                    <a:moveTo>
                      <a:pt x="19186" y="3344"/>
                    </a:moveTo>
                    <a:cubicBezTo>
                      <a:pt x="19186" y="3328"/>
                      <a:pt x="19187" y="3313"/>
                      <a:pt x="19187" y="3297"/>
                    </a:cubicBezTo>
                    <a:cubicBezTo>
                      <a:pt x="19187" y="3101"/>
                      <a:pt x="19174" y="2905"/>
                      <a:pt x="19148" y="2712"/>
                    </a:cubicBezTo>
                  </a:path>
                  <a:path w="21600" h="21600" fill="none" extrusionOk="0">
                    <a:moveTo>
                      <a:pt x="14905" y="1165"/>
                    </a:moveTo>
                    <a:cubicBezTo>
                      <a:pt x="14754" y="1408"/>
                      <a:pt x="14629" y="1679"/>
                      <a:pt x="14535" y="1971"/>
                    </a:cubicBezTo>
                  </a:path>
                  <a:path w="21600" h="21600" fill="none" extrusionOk="0">
                    <a:moveTo>
                      <a:pt x="11221" y="1645"/>
                    </a:moveTo>
                    <a:cubicBezTo>
                      <a:pt x="11140" y="1866"/>
                      <a:pt x="11080" y="2099"/>
                      <a:pt x="11041" y="2340"/>
                    </a:cubicBezTo>
                  </a:path>
                  <a:path w="21600" h="21600" fill="none" extrusionOk="0">
                    <a:moveTo>
                      <a:pt x="7645" y="3276"/>
                    </a:moveTo>
                    <a:cubicBezTo>
                      <a:pt x="7449" y="3016"/>
                      <a:pt x="7231" y="2790"/>
                      <a:pt x="6995" y="2602"/>
                    </a:cubicBezTo>
                  </a:path>
                  <a:path w="21600" h="21600" fill="none" extrusionOk="0">
                    <a:moveTo>
                      <a:pt x="1942" y="7186"/>
                    </a:moveTo>
                    <a:cubicBezTo>
                      <a:pt x="1966" y="7426"/>
                      <a:pt x="2004" y="7663"/>
                      <a:pt x="2056" y="7895"/>
                    </a:cubicBez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pic>
            <p:nvPicPr>
              <p:cNvPr id="24" name="Picture 30" descr="F:\Documents and Settings\masao\My Documents\My Pictures\Microsoft クリップ オーガナイザ\j0433943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flipH="1">
                <a:off x="4986696" y="18163902"/>
                <a:ext cx="792808" cy="792809"/>
              </a:xfrm>
              <a:prstGeom prst="rect">
                <a:avLst/>
              </a:prstGeom>
              <a:noFill/>
            </p:spPr>
          </p:pic>
          <p:pic>
            <p:nvPicPr>
              <p:cNvPr id="25" name="Picture 43" descr="F:\Documents and Settings\masao\My Documents\My Pictures\Microsoft クリップ オーガナイザ\j0432621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5894438" y="18128052"/>
                <a:ext cx="771703" cy="755999"/>
              </a:xfrm>
              <a:prstGeom prst="rect">
                <a:avLst/>
              </a:prstGeom>
              <a:noFill/>
            </p:spPr>
          </p:pic>
          <p:pic>
            <p:nvPicPr>
              <p:cNvPr id="26" name="Picture 27" descr="F:\Documents and Settings\masao\My Documents\My Pictures\Microsoft クリップ オーガナイザ\j0433947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5096207" y="18755527"/>
                <a:ext cx="936000" cy="936000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図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3215" y="5480508"/>
              <a:ext cx="513344" cy="529242"/>
            </a:xfrm>
            <a:prstGeom prst="rect">
              <a:avLst/>
            </a:prstGeom>
          </p:spPr>
        </p:pic>
      </p:grpSp>
      <p:sp>
        <p:nvSpPr>
          <p:cNvPr id="55" name="テキスト ボックス 54"/>
          <p:cNvSpPr txBox="1"/>
          <p:nvPr/>
        </p:nvSpPr>
        <p:spPr>
          <a:xfrm>
            <a:off x="165402" y="2956499"/>
            <a:ext cx="181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000" dirty="0" smtClean="0">
                <a:latin typeface="ヒラギノ角ゴ ProN W3"/>
              </a:rPr>
              <a:t>アーティファクト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137687" y="4148024"/>
            <a:ext cx="181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2000" dirty="0">
                <a:latin typeface="ヒラギノ角ゴ ProN W3"/>
              </a:rPr>
              <a:t>開発者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37682" y="5478099"/>
            <a:ext cx="181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2000" dirty="0">
                <a:latin typeface="ヒラギノ角ゴ ProN W3"/>
              </a:rPr>
              <a:t>コミュニティ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59" name="右矢印 58"/>
          <p:cNvSpPr/>
          <p:nvPr/>
        </p:nvSpPr>
        <p:spPr>
          <a:xfrm>
            <a:off x="3144982" y="2941110"/>
            <a:ext cx="387927" cy="40011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右矢印 59"/>
          <p:cNvSpPr/>
          <p:nvPr/>
        </p:nvSpPr>
        <p:spPr>
          <a:xfrm>
            <a:off x="3144977" y="4174200"/>
            <a:ext cx="387927" cy="40011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右矢印 60"/>
          <p:cNvSpPr/>
          <p:nvPr/>
        </p:nvSpPr>
        <p:spPr>
          <a:xfrm>
            <a:off x="3158827" y="5476565"/>
            <a:ext cx="387927" cy="40011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3" name="直線矢印コネクタ 62"/>
          <p:cNvCxnSpPr/>
          <p:nvPr/>
        </p:nvCxnSpPr>
        <p:spPr>
          <a:xfrm>
            <a:off x="4650106" y="3132890"/>
            <a:ext cx="2022283" cy="0"/>
          </a:xfrm>
          <a:prstGeom prst="straightConnector1">
            <a:avLst/>
          </a:prstGeom>
          <a:ln w="3810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/>
          <p:cNvCxnSpPr/>
          <p:nvPr/>
        </p:nvCxnSpPr>
        <p:spPr>
          <a:xfrm>
            <a:off x="5685502" y="4363749"/>
            <a:ext cx="785643" cy="0"/>
          </a:xfrm>
          <a:prstGeom prst="straightConnector1">
            <a:avLst/>
          </a:prstGeom>
          <a:ln w="3810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4816409" y="5624138"/>
            <a:ext cx="1459700" cy="6828"/>
          </a:xfrm>
          <a:prstGeom prst="straightConnector1">
            <a:avLst/>
          </a:prstGeom>
          <a:ln w="3810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45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より正確に進化を捉えるためには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各系統の進化が</a:t>
            </a:r>
            <a:r>
              <a:rPr lang="ja-JP" altLang="en-US" dirty="0" smtClean="0">
                <a:solidFill>
                  <a:srgbClr val="FF0000"/>
                </a:solidFill>
              </a:rPr>
              <a:t>共進化の関係</a:t>
            </a:r>
            <a:r>
              <a:rPr lang="ja-JP" altLang="en-US" dirty="0" smtClean="0"/>
              <a:t>にあることに注目</a:t>
            </a:r>
            <a:r>
              <a:rPr lang="en-US" altLang="ja-JP" sz="1600" dirty="0" smtClean="0"/>
              <a:t>[5]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各系統が単独で進化するのではなく，相互作用し進化する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04AED2-5A5F-4C3E-940B-8940D17A03C5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ja-JP" dirty="0"/>
          </a:p>
        </p:txBody>
      </p:sp>
      <p:grpSp>
        <p:nvGrpSpPr>
          <p:cNvPr id="14" name="グループ化 13"/>
          <p:cNvGrpSpPr>
            <a:grpSpLocks noChangeAspect="1"/>
          </p:cNvGrpSpPr>
          <p:nvPr/>
        </p:nvGrpSpPr>
        <p:grpSpPr>
          <a:xfrm>
            <a:off x="3643764" y="3907474"/>
            <a:ext cx="1958288" cy="905459"/>
            <a:chOff x="3170242" y="15787638"/>
            <a:chExt cx="4120873" cy="1872208"/>
          </a:xfrm>
        </p:grpSpPr>
        <p:sp>
          <p:nvSpPr>
            <p:cNvPr id="15" name="円/楕円 14"/>
            <p:cNvSpPr/>
            <p:nvPr/>
          </p:nvSpPr>
          <p:spPr>
            <a:xfrm>
              <a:off x="3844180" y="15787638"/>
              <a:ext cx="3446935" cy="18722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円/楕円 15"/>
            <p:cNvSpPr/>
            <p:nvPr/>
          </p:nvSpPr>
          <p:spPr>
            <a:xfrm>
              <a:off x="4638325" y="16219686"/>
              <a:ext cx="2006504" cy="93610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7" name="Picture 30" descr="F:\Documents and Settings\masao\My Documents\My Pictures\Microsoft クリップ オーガナイザ\j043394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3170242" y="16147678"/>
              <a:ext cx="1314347" cy="1314349"/>
            </a:xfrm>
            <a:prstGeom prst="rect">
              <a:avLst/>
            </a:prstGeom>
            <a:noFill/>
          </p:spPr>
        </p:pic>
      </p:grpSp>
      <p:grpSp>
        <p:nvGrpSpPr>
          <p:cNvPr id="18" name="グループ化 17"/>
          <p:cNvGrpSpPr>
            <a:grpSpLocks noChangeAspect="1"/>
          </p:cNvGrpSpPr>
          <p:nvPr/>
        </p:nvGrpSpPr>
        <p:grpSpPr>
          <a:xfrm>
            <a:off x="6589259" y="3913779"/>
            <a:ext cx="1846448" cy="925401"/>
            <a:chOff x="10099427" y="15787638"/>
            <a:chExt cx="3446935" cy="1872208"/>
          </a:xfrm>
        </p:grpSpPr>
        <p:sp>
          <p:nvSpPr>
            <p:cNvPr id="19" name="円/楕円 18"/>
            <p:cNvSpPr/>
            <p:nvPr/>
          </p:nvSpPr>
          <p:spPr>
            <a:xfrm>
              <a:off x="10893572" y="16219686"/>
              <a:ext cx="2006504" cy="93610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0" name="Picture 30" descr="F:\Documents and Settings\masao\My Documents\My Pictures\Microsoft クリップ オーガナイザ\j043394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10954074" y="15859646"/>
              <a:ext cx="1314347" cy="1314349"/>
            </a:xfrm>
            <a:prstGeom prst="rect">
              <a:avLst/>
            </a:prstGeom>
            <a:noFill/>
          </p:spPr>
        </p:pic>
        <p:sp>
          <p:nvSpPr>
            <p:cNvPr id="21" name="円/楕円 20"/>
            <p:cNvSpPr/>
            <p:nvPr/>
          </p:nvSpPr>
          <p:spPr>
            <a:xfrm>
              <a:off x="10099427" y="15787638"/>
              <a:ext cx="3446935" cy="18722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" name="グループ化 26"/>
          <p:cNvGrpSpPr>
            <a:grpSpLocks noChangeAspect="1"/>
          </p:cNvGrpSpPr>
          <p:nvPr/>
        </p:nvGrpSpPr>
        <p:grpSpPr>
          <a:xfrm>
            <a:off x="6471145" y="5053773"/>
            <a:ext cx="2036358" cy="1197006"/>
            <a:chOff x="10315451" y="17917449"/>
            <a:chExt cx="3210734" cy="1830629"/>
          </a:xfrm>
        </p:grpSpPr>
        <p:sp>
          <p:nvSpPr>
            <p:cNvPr id="28" name="Cloud"/>
            <p:cNvSpPr>
              <a:spLocks noChangeAspect="1" noEditPoints="1" noChangeArrowheads="1"/>
            </p:cNvSpPr>
            <p:nvPr/>
          </p:nvSpPr>
          <p:spPr bwMode="auto">
            <a:xfrm>
              <a:off x="10315451" y="17917449"/>
              <a:ext cx="3210734" cy="1830629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29" name="Picture 30" descr="F:\Documents and Settings\masao\My Documents\My Pictures\Microsoft クリップ オーガナイザ\j043394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10423361" y="18301169"/>
              <a:ext cx="792808" cy="792809"/>
            </a:xfrm>
            <a:prstGeom prst="rect">
              <a:avLst/>
            </a:prstGeom>
            <a:noFill/>
          </p:spPr>
        </p:pic>
        <p:pic>
          <p:nvPicPr>
            <p:cNvPr id="30" name="Picture 43" descr="F:\Documents and Settings\masao\My Documents\My Pictures\Microsoft クリップ オーガナイザ\j043262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10893370" y="18880607"/>
              <a:ext cx="771702" cy="756000"/>
            </a:xfrm>
            <a:prstGeom prst="rect">
              <a:avLst/>
            </a:prstGeom>
            <a:noFill/>
          </p:spPr>
        </p:pic>
        <p:pic>
          <p:nvPicPr>
            <p:cNvPr id="31" name="Picture 27" descr="F:\Documents and Settings\masao\My Documents\My Pictures\Microsoft クリップ オーガナイザ\j0433947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11692499" y="17917449"/>
              <a:ext cx="936000" cy="936000"/>
            </a:xfrm>
            <a:prstGeom prst="rect">
              <a:avLst/>
            </a:prstGeom>
            <a:noFill/>
          </p:spPr>
        </p:pic>
        <p:pic>
          <p:nvPicPr>
            <p:cNvPr id="32" name="Picture 19" descr="F:\Documents and Settings\masao\My Documents\My Pictures\Microsoft クリップ オーガナイザ\j043395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11107539" y="18200465"/>
              <a:ext cx="748776" cy="748776"/>
            </a:xfrm>
            <a:prstGeom prst="rect">
              <a:avLst/>
            </a:prstGeom>
            <a:noFill/>
          </p:spPr>
        </p:pic>
        <p:pic>
          <p:nvPicPr>
            <p:cNvPr id="33" name="Picture 13" descr="F:\Documents and Settings\masao\My Documents\My Pictures\Microsoft クリップ オーガナイザ\j0433954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H="1">
              <a:off x="12630484" y="18013137"/>
              <a:ext cx="781311" cy="765414"/>
            </a:xfrm>
            <a:prstGeom prst="rect">
              <a:avLst/>
            </a:prstGeom>
            <a:noFill/>
          </p:spPr>
        </p:pic>
        <p:pic>
          <p:nvPicPr>
            <p:cNvPr id="34" name="Picture 37" descr="F:\Documents and Settings\masao\My Documents\My Pictures\Microsoft クリップ オーガナイザ\j0433931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H="1">
              <a:off x="11510257" y="18907026"/>
              <a:ext cx="856965" cy="839529"/>
            </a:xfrm>
            <a:prstGeom prst="rect">
              <a:avLst/>
            </a:prstGeom>
            <a:noFill/>
          </p:spPr>
        </p:pic>
        <p:pic>
          <p:nvPicPr>
            <p:cNvPr id="35" name="図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3804" y="18676017"/>
              <a:ext cx="809391" cy="809391"/>
            </a:xfrm>
            <a:prstGeom prst="rect">
              <a:avLst/>
            </a:prstGeom>
          </p:spPr>
        </p:pic>
      </p:grpSp>
      <p:pic>
        <p:nvPicPr>
          <p:cNvPr id="42" name="図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54" y="2820286"/>
            <a:ext cx="554577" cy="625208"/>
          </a:xfrm>
          <a:prstGeom prst="rect">
            <a:avLst/>
          </a:prstGeom>
        </p:spPr>
      </p:pic>
      <p:pic>
        <p:nvPicPr>
          <p:cNvPr id="43" name="図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509" y="2700705"/>
            <a:ext cx="763440" cy="864370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957" y="2820286"/>
            <a:ext cx="559562" cy="641758"/>
          </a:xfrm>
          <a:prstGeom prst="rect">
            <a:avLst/>
          </a:prstGeom>
        </p:spPr>
      </p:pic>
      <p:pic>
        <p:nvPicPr>
          <p:cNvPr id="48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074170" y="3969206"/>
            <a:ext cx="773135" cy="786835"/>
          </a:xfrm>
          <a:prstGeom prst="rect">
            <a:avLst/>
          </a:prstGeom>
          <a:noFill/>
        </p:spPr>
      </p:pic>
      <p:grpSp>
        <p:nvGrpSpPr>
          <p:cNvPr id="49" name="グループ化 48"/>
          <p:cNvGrpSpPr>
            <a:grpSpLocks noChangeAspect="1"/>
          </p:cNvGrpSpPr>
          <p:nvPr/>
        </p:nvGrpSpPr>
        <p:grpSpPr>
          <a:xfrm>
            <a:off x="3740749" y="5292349"/>
            <a:ext cx="909899" cy="758113"/>
            <a:chOff x="4957330" y="18163902"/>
            <a:chExt cx="1757721" cy="1450392"/>
          </a:xfrm>
        </p:grpSpPr>
        <p:sp>
          <p:nvSpPr>
            <p:cNvPr id="50" name="Cloud"/>
            <p:cNvSpPr>
              <a:spLocks noChangeAspect="1" noEditPoints="1" noChangeArrowheads="1"/>
            </p:cNvSpPr>
            <p:nvPr/>
          </p:nvSpPr>
          <p:spPr bwMode="auto">
            <a:xfrm>
              <a:off x="4957330" y="18333095"/>
              <a:ext cx="1756674" cy="1177215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51" name="Picture 30" descr="F:\Documents and Settings\masao\My Documents\My Pictures\Microsoft クリップ オーガナイザ\j043394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4986696" y="18163902"/>
              <a:ext cx="792808" cy="792809"/>
            </a:xfrm>
            <a:prstGeom prst="rect">
              <a:avLst/>
            </a:prstGeom>
            <a:noFill/>
          </p:spPr>
        </p:pic>
        <p:pic>
          <p:nvPicPr>
            <p:cNvPr id="52" name="Picture 43" descr="F:\Documents and Settings\masao\My Documents\My Pictures\Microsoft クリップ オーガナイザ\j043262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5943349" y="18200711"/>
              <a:ext cx="771702" cy="756000"/>
            </a:xfrm>
            <a:prstGeom prst="rect">
              <a:avLst/>
            </a:prstGeom>
            <a:noFill/>
          </p:spPr>
        </p:pic>
        <p:pic>
          <p:nvPicPr>
            <p:cNvPr id="53" name="Picture 27" descr="F:\Documents and Settings\masao\My Documents\My Pictures\Microsoft クリップ オーガナイザ\j0433947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5430294" y="18678294"/>
              <a:ext cx="936000" cy="936000"/>
            </a:xfrm>
            <a:prstGeom prst="rect">
              <a:avLst/>
            </a:prstGeom>
            <a:noFill/>
          </p:spPr>
        </p:pic>
      </p:grpSp>
      <p:grpSp>
        <p:nvGrpSpPr>
          <p:cNvPr id="58" name="グループ化 57"/>
          <p:cNvGrpSpPr/>
          <p:nvPr/>
        </p:nvGrpSpPr>
        <p:grpSpPr>
          <a:xfrm>
            <a:off x="1945423" y="5198498"/>
            <a:ext cx="1100791" cy="894383"/>
            <a:chOff x="2485768" y="5198498"/>
            <a:chExt cx="1100791" cy="894383"/>
          </a:xfrm>
        </p:grpSpPr>
        <p:grpSp>
          <p:nvGrpSpPr>
            <p:cNvPr id="22" name="グループ化 21"/>
            <p:cNvGrpSpPr>
              <a:grpSpLocks noChangeAspect="1"/>
            </p:cNvGrpSpPr>
            <p:nvPr/>
          </p:nvGrpSpPr>
          <p:grpSpPr>
            <a:xfrm>
              <a:off x="2485768" y="5198498"/>
              <a:ext cx="1085730" cy="894383"/>
              <a:chOff x="4957330" y="18128052"/>
              <a:chExt cx="1916438" cy="1563475"/>
            </a:xfrm>
          </p:grpSpPr>
          <p:sp>
            <p:nvSpPr>
              <p:cNvPr id="23" name="Cloud"/>
              <p:cNvSpPr>
                <a:spLocks noChangeAspect="1" noEditPoints="1" noChangeArrowheads="1"/>
              </p:cNvSpPr>
              <p:nvPr/>
            </p:nvSpPr>
            <p:spPr bwMode="auto">
              <a:xfrm>
                <a:off x="4957330" y="18333096"/>
                <a:ext cx="1916438" cy="1284280"/>
              </a:xfrm>
              <a:custGeom>
                <a:avLst/>
                <a:gdLst>
                  <a:gd name="T0" fmla="*/ 67 w 21600"/>
                  <a:gd name="T1" fmla="*/ 10800 h 21600"/>
                  <a:gd name="T2" fmla="*/ 10800 w 21600"/>
                  <a:gd name="T3" fmla="*/ 21577 h 21600"/>
                  <a:gd name="T4" fmla="*/ 21582 w 21600"/>
                  <a:gd name="T5" fmla="*/ 10800 h 21600"/>
                  <a:gd name="T6" fmla="*/ 10800 w 21600"/>
                  <a:gd name="T7" fmla="*/ 1235 h 21600"/>
                  <a:gd name="T8" fmla="*/ 2977 w 21600"/>
                  <a:gd name="T9" fmla="*/ 3262 h 21600"/>
                  <a:gd name="T10" fmla="*/ 17087 w 21600"/>
                  <a:gd name="T11" fmla="*/ 173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 extrusionOk="0">
                    <a:moveTo>
                      <a:pt x="1949" y="7180"/>
                    </a:moveTo>
                    <a:cubicBezTo>
                      <a:pt x="841" y="7336"/>
                      <a:pt x="0" y="8613"/>
                      <a:pt x="0" y="10137"/>
                    </a:cubicBezTo>
                    <a:cubicBezTo>
                      <a:pt x="-1" y="11192"/>
                      <a:pt x="409" y="12169"/>
                      <a:pt x="1074" y="12702"/>
                    </a:cubicBezTo>
                    <a:lnTo>
                      <a:pt x="1063" y="12668"/>
                    </a:lnTo>
                    <a:cubicBezTo>
                      <a:pt x="685" y="13217"/>
                      <a:pt x="475" y="13940"/>
                      <a:pt x="475" y="14690"/>
                    </a:cubicBezTo>
                    <a:cubicBezTo>
                      <a:pt x="475" y="16325"/>
                      <a:pt x="1451" y="17650"/>
                      <a:pt x="2655" y="17650"/>
                    </a:cubicBezTo>
                    <a:cubicBezTo>
                      <a:pt x="2739" y="17650"/>
                      <a:pt x="2824" y="17643"/>
                      <a:pt x="2909" y="17629"/>
                    </a:cubicBezTo>
                    <a:lnTo>
                      <a:pt x="2897" y="17649"/>
                    </a:lnTo>
                    <a:cubicBezTo>
                      <a:pt x="3585" y="19288"/>
                      <a:pt x="4863" y="20300"/>
                      <a:pt x="6247" y="20300"/>
                    </a:cubicBezTo>
                    <a:cubicBezTo>
                      <a:pt x="6947" y="20299"/>
                      <a:pt x="7635" y="20039"/>
                      <a:pt x="8235" y="19546"/>
                    </a:cubicBezTo>
                    <a:lnTo>
                      <a:pt x="8229" y="19550"/>
                    </a:lnTo>
                    <a:cubicBezTo>
                      <a:pt x="8855" y="20829"/>
                      <a:pt x="9908" y="21597"/>
                      <a:pt x="11036" y="21597"/>
                    </a:cubicBezTo>
                    <a:cubicBezTo>
                      <a:pt x="12523" y="21596"/>
                      <a:pt x="13836" y="20267"/>
                      <a:pt x="14267" y="18324"/>
                    </a:cubicBezTo>
                    <a:lnTo>
                      <a:pt x="14270" y="18350"/>
                    </a:lnTo>
                    <a:cubicBezTo>
                      <a:pt x="14730" y="18740"/>
                      <a:pt x="15260" y="18947"/>
                      <a:pt x="15802" y="18947"/>
                    </a:cubicBezTo>
                    <a:cubicBezTo>
                      <a:pt x="17390" y="18946"/>
                      <a:pt x="18682" y="17205"/>
                      <a:pt x="18694" y="15045"/>
                    </a:cubicBezTo>
                    <a:lnTo>
                      <a:pt x="18689" y="15035"/>
                    </a:lnTo>
                    <a:cubicBezTo>
                      <a:pt x="20357" y="14710"/>
                      <a:pt x="21597" y="12765"/>
                      <a:pt x="21597" y="10472"/>
                    </a:cubicBezTo>
                    <a:cubicBezTo>
                      <a:pt x="21597" y="9456"/>
                      <a:pt x="21350" y="8469"/>
                      <a:pt x="20896" y="7663"/>
                    </a:cubicBezTo>
                    <a:lnTo>
                      <a:pt x="20889" y="7661"/>
                    </a:lnTo>
                    <a:cubicBezTo>
                      <a:pt x="21031" y="7208"/>
                      <a:pt x="21105" y="6721"/>
                      <a:pt x="21105" y="6228"/>
                    </a:cubicBezTo>
                    <a:cubicBezTo>
                      <a:pt x="21105" y="4588"/>
                      <a:pt x="20299" y="3150"/>
                      <a:pt x="19139" y="2719"/>
                    </a:cubicBezTo>
                    <a:lnTo>
                      <a:pt x="19148" y="2712"/>
                    </a:lnTo>
                    <a:cubicBezTo>
                      <a:pt x="18940" y="1142"/>
                      <a:pt x="17933" y="0"/>
                      <a:pt x="16758" y="0"/>
                    </a:cubicBezTo>
                    <a:cubicBezTo>
                      <a:pt x="16044" y="-1"/>
                      <a:pt x="15367" y="426"/>
                      <a:pt x="14905" y="1165"/>
                    </a:cubicBezTo>
                    <a:lnTo>
                      <a:pt x="14909" y="1170"/>
                    </a:lnTo>
                    <a:cubicBezTo>
                      <a:pt x="14497" y="432"/>
                      <a:pt x="13855" y="0"/>
                      <a:pt x="13174" y="0"/>
                    </a:cubicBezTo>
                    <a:cubicBezTo>
                      <a:pt x="12347" y="-1"/>
                      <a:pt x="11590" y="637"/>
                      <a:pt x="11221" y="1645"/>
                    </a:cubicBezTo>
                    <a:lnTo>
                      <a:pt x="11229" y="1694"/>
                    </a:lnTo>
                    <a:cubicBezTo>
                      <a:pt x="10730" y="1024"/>
                      <a:pt x="10058" y="650"/>
                      <a:pt x="9358" y="650"/>
                    </a:cubicBezTo>
                    <a:cubicBezTo>
                      <a:pt x="8372" y="649"/>
                      <a:pt x="7466" y="1391"/>
                      <a:pt x="7003" y="2578"/>
                    </a:cubicBezTo>
                    <a:lnTo>
                      <a:pt x="6995" y="2602"/>
                    </a:lnTo>
                    <a:cubicBezTo>
                      <a:pt x="6477" y="2189"/>
                      <a:pt x="5888" y="1972"/>
                      <a:pt x="5288" y="1972"/>
                    </a:cubicBezTo>
                    <a:cubicBezTo>
                      <a:pt x="3423" y="1972"/>
                      <a:pt x="1912" y="4029"/>
                      <a:pt x="1912" y="6567"/>
                    </a:cubicBezTo>
                    <a:cubicBezTo>
                      <a:pt x="1911" y="6774"/>
                      <a:pt x="1922" y="6981"/>
                      <a:pt x="1942" y="7186"/>
                    </a:cubicBezTo>
                    <a:close/>
                  </a:path>
                  <a:path w="21600" h="21600" fill="none" extrusionOk="0">
                    <a:moveTo>
                      <a:pt x="1074" y="12702"/>
                    </a:moveTo>
                    <a:cubicBezTo>
                      <a:pt x="1407" y="12969"/>
                      <a:pt x="1786" y="13110"/>
                      <a:pt x="2172" y="13110"/>
                    </a:cubicBezTo>
                    <a:cubicBezTo>
                      <a:pt x="2228" y="13109"/>
                      <a:pt x="2285" y="13107"/>
                      <a:pt x="2341" y="13101"/>
                    </a:cubicBezTo>
                  </a:path>
                  <a:path w="21600" h="21600" fill="none" extrusionOk="0">
                    <a:moveTo>
                      <a:pt x="2909" y="17629"/>
                    </a:moveTo>
                    <a:cubicBezTo>
                      <a:pt x="3099" y="17599"/>
                      <a:pt x="3285" y="17535"/>
                      <a:pt x="3463" y="17439"/>
                    </a:cubicBezTo>
                  </a:path>
                  <a:path w="21600" h="21600" fill="none" extrusionOk="0">
                    <a:moveTo>
                      <a:pt x="7895" y="18680"/>
                    </a:moveTo>
                    <a:cubicBezTo>
                      <a:pt x="7983" y="18985"/>
                      <a:pt x="8095" y="19277"/>
                      <a:pt x="8229" y="19550"/>
                    </a:cubicBezTo>
                  </a:path>
                  <a:path w="21600" h="21600" fill="none" extrusionOk="0">
                    <a:moveTo>
                      <a:pt x="14267" y="18324"/>
                    </a:moveTo>
                    <a:cubicBezTo>
                      <a:pt x="14336" y="18013"/>
                      <a:pt x="14380" y="17693"/>
                      <a:pt x="14400" y="17370"/>
                    </a:cubicBezTo>
                  </a:path>
                  <a:path w="21600" h="21600" fill="none" extrusionOk="0">
                    <a:moveTo>
                      <a:pt x="18694" y="15045"/>
                    </a:moveTo>
                    <a:cubicBezTo>
                      <a:pt x="18694" y="15034"/>
                      <a:pt x="18695" y="15024"/>
                      <a:pt x="18695" y="15013"/>
                    </a:cubicBezTo>
                    <a:cubicBezTo>
                      <a:pt x="18695" y="13508"/>
                      <a:pt x="18063" y="12136"/>
                      <a:pt x="17069" y="11477"/>
                    </a:cubicBezTo>
                  </a:path>
                  <a:path w="21600" h="21600" fill="none" extrusionOk="0">
                    <a:moveTo>
                      <a:pt x="20165" y="8999"/>
                    </a:moveTo>
                    <a:cubicBezTo>
                      <a:pt x="20479" y="8635"/>
                      <a:pt x="20726" y="8177"/>
                      <a:pt x="20889" y="7661"/>
                    </a:cubicBezTo>
                  </a:path>
                  <a:path w="21600" h="21600" fill="none" extrusionOk="0">
                    <a:moveTo>
                      <a:pt x="19186" y="3344"/>
                    </a:moveTo>
                    <a:cubicBezTo>
                      <a:pt x="19186" y="3328"/>
                      <a:pt x="19187" y="3313"/>
                      <a:pt x="19187" y="3297"/>
                    </a:cubicBezTo>
                    <a:cubicBezTo>
                      <a:pt x="19187" y="3101"/>
                      <a:pt x="19174" y="2905"/>
                      <a:pt x="19148" y="2712"/>
                    </a:cubicBezTo>
                  </a:path>
                  <a:path w="21600" h="21600" fill="none" extrusionOk="0">
                    <a:moveTo>
                      <a:pt x="14905" y="1165"/>
                    </a:moveTo>
                    <a:cubicBezTo>
                      <a:pt x="14754" y="1408"/>
                      <a:pt x="14629" y="1679"/>
                      <a:pt x="14535" y="1971"/>
                    </a:cubicBezTo>
                  </a:path>
                  <a:path w="21600" h="21600" fill="none" extrusionOk="0">
                    <a:moveTo>
                      <a:pt x="11221" y="1645"/>
                    </a:moveTo>
                    <a:cubicBezTo>
                      <a:pt x="11140" y="1866"/>
                      <a:pt x="11080" y="2099"/>
                      <a:pt x="11041" y="2340"/>
                    </a:cubicBezTo>
                  </a:path>
                  <a:path w="21600" h="21600" fill="none" extrusionOk="0">
                    <a:moveTo>
                      <a:pt x="7645" y="3276"/>
                    </a:moveTo>
                    <a:cubicBezTo>
                      <a:pt x="7449" y="3016"/>
                      <a:pt x="7231" y="2790"/>
                      <a:pt x="6995" y="2602"/>
                    </a:cubicBezTo>
                  </a:path>
                  <a:path w="21600" h="21600" fill="none" extrusionOk="0">
                    <a:moveTo>
                      <a:pt x="1942" y="7186"/>
                    </a:moveTo>
                    <a:cubicBezTo>
                      <a:pt x="1966" y="7426"/>
                      <a:pt x="2004" y="7663"/>
                      <a:pt x="2056" y="7895"/>
                    </a:cubicBez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pic>
            <p:nvPicPr>
              <p:cNvPr id="24" name="Picture 30" descr="F:\Documents and Settings\masao\My Documents\My Pictures\Microsoft クリップ オーガナイザ\j0433943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flipH="1">
                <a:off x="4986696" y="18163902"/>
                <a:ext cx="792808" cy="792809"/>
              </a:xfrm>
              <a:prstGeom prst="rect">
                <a:avLst/>
              </a:prstGeom>
              <a:noFill/>
            </p:spPr>
          </p:pic>
          <p:pic>
            <p:nvPicPr>
              <p:cNvPr id="25" name="Picture 43" descr="F:\Documents and Settings\masao\My Documents\My Pictures\Microsoft クリップ オーガナイザ\j0432621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5894438" y="18128052"/>
                <a:ext cx="771703" cy="755999"/>
              </a:xfrm>
              <a:prstGeom prst="rect">
                <a:avLst/>
              </a:prstGeom>
              <a:noFill/>
            </p:spPr>
          </p:pic>
          <p:pic>
            <p:nvPicPr>
              <p:cNvPr id="26" name="Picture 27" descr="F:\Documents and Settings\masao\My Documents\My Pictures\Microsoft クリップ オーガナイザ\j0433947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5096207" y="18755527"/>
                <a:ext cx="936000" cy="936000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図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3215" y="5480508"/>
              <a:ext cx="513344" cy="529242"/>
            </a:xfrm>
            <a:prstGeom prst="rect">
              <a:avLst/>
            </a:prstGeom>
          </p:spPr>
        </p:pic>
      </p:grpSp>
      <p:sp>
        <p:nvSpPr>
          <p:cNvPr id="55" name="テキスト ボックス 54"/>
          <p:cNvSpPr txBox="1"/>
          <p:nvPr/>
        </p:nvSpPr>
        <p:spPr>
          <a:xfrm>
            <a:off x="165402" y="2956499"/>
            <a:ext cx="181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000" dirty="0" smtClean="0">
                <a:latin typeface="ヒラギノ角ゴ ProN W3"/>
              </a:rPr>
              <a:t>アーティファクト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137687" y="4148024"/>
            <a:ext cx="181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2000" dirty="0">
                <a:latin typeface="ヒラギノ角ゴ ProN W3"/>
              </a:rPr>
              <a:t>開発者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37682" y="5478099"/>
            <a:ext cx="181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2000" dirty="0">
                <a:latin typeface="ヒラギノ角ゴ ProN W3"/>
              </a:rPr>
              <a:t>コミュニティ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59" name="右矢印 58"/>
          <p:cNvSpPr/>
          <p:nvPr/>
        </p:nvSpPr>
        <p:spPr>
          <a:xfrm>
            <a:off x="3144982" y="2941110"/>
            <a:ext cx="387927" cy="40011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右矢印 59"/>
          <p:cNvSpPr/>
          <p:nvPr/>
        </p:nvSpPr>
        <p:spPr>
          <a:xfrm>
            <a:off x="3144977" y="4174200"/>
            <a:ext cx="387927" cy="40011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右矢印 60"/>
          <p:cNvSpPr/>
          <p:nvPr/>
        </p:nvSpPr>
        <p:spPr>
          <a:xfrm>
            <a:off x="3158827" y="5476565"/>
            <a:ext cx="387927" cy="40011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3" name="直線矢印コネクタ 62"/>
          <p:cNvCxnSpPr/>
          <p:nvPr/>
        </p:nvCxnSpPr>
        <p:spPr>
          <a:xfrm>
            <a:off x="4650106" y="3132890"/>
            <a:ext cx="2022283" cy="0"/>
          </a:xfrm>
          <a:prstGeom prst="straightConnector1">
            <a:avLst/>
          </a:prstGeom>
          <a:ln w="3810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/>
          <p:cNvCxnSpPr/>
          <p:nvPr/>
        </p:nvCxnSpPr>
        <p:spPr>
          <a:xfrm>
            <a:off x="5685502" y="4363749"/>
            <a:ext cx="785643" cy="0"/>
          </a:xfrm>
          <a:prstGeom prst="straightConnector1">
            <a:avLst/>
          </a:prstGeom>
          <a:ln w="3810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4816409" y="5624138"/>
            <a:ext cx="1459700" cy="6828"/>
          </a:xfrm>
          <a:prstGeom prst="straightConnector1">
            <a:avLst/>
          </a:prstGeom>
          <a:ln w="3810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右矢印 61"/>
          <p:cNvSpPr/>
          <p:nvPr/>
        </p:nvSpPr>
        <p:spPr>
          <a:xfrm rot="18137195">
            <a:off x="5348850" y="4821270"/>
            <a:ext cx="937614" cy="4559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右矢印 64"/>
          <p:cNvSpPr/>
          <p:nvPr/>
        </p:nvSpPr>
        <p:spPr>
          <a:xfrm rot="3499913">
            <a:off x="5348851" y="3527548"/>
            <a:ext cx="937614" cy="4559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0" y="6273168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 smtClean="0">
                <a:latin typeface="+mn-ea"/>
              </a:rPr>
              <a:t>[5] The </a:t>
            </a:r>
            <a:r>
              <a:rPr lang="en-US" altLang="ja-JP" sz="900" dirty="0">
                <a:latin typeface="+mn-ea"/>
              </a:rPr>
              <a:t>Co-Evolution of Systems and Communities in Free and Open Source Software Development, Ye, Y., </a:t>
            </a:r>
            <a:r>
              <a:rPr lang="en-US" altLang="ja-JP" sz="900" dirty="0" err="1">
                <a:latin typeface="+mn-ea"/>
              </a:rPr>
              <a:t>Nakakoji</a:t>
            </a:r>
            <a:r>
              <a:rPr lang="en-US" altLang="ja-JP" sz="900" dirty="0">
                <a:latin typeface="+mn-ea"/>
              </a:rPr>
              <a:t>, K., Yamamoto, Y. and </a:t>
            </a:r>
            <a:r>
              <a:rPr lang="en-US" altLang="ja-JP" sz="900" dirty="0" err="1">
                <a:latin typeface="+mn-ea"/>
              </a:rPr>
              <a:t>Kishida</a:t>
            </a:r>
            <a:r>
              <a:rPr lang="en-US" altLang="ja-JP" sz="900" dirty="0">
                <a:latin typeface="+mn-ea"/>
              </a:rPr>
              <a:t>, K</a:t>
            </a:r>
            <a:r>
              <a:rPr lang="en-US" altLang="ja-JP" sz="900" dirty="0" smtClean="0">
                <a:latin typeface="+mn-ea"/>
              </a:rPr>
              <a:t>.: </a:t>
            </a:r>
            <a:r>
              <a:rPr lang="en-US" altLang="ja-JP" sz="900" dirty="0">
                <a:latin typeface="+mn-ea"/>
              </a:rPr>
              <a:t>pp. 59–82, Idea Group </a:t>
            </a:r>
            <a:r>
              <a:rPr lang="en-US" altLang="ja-JP" sz="900" dirty="0" smtClean="0">
                <a:latin typeface="+mn-ea"/>
              </a:rPr>
              <a:t>Publishing</a:t>
            </a:r>
          </a:p>
        </p:txBody>
      </p:sp>
    </p:spTree>
    <p:extLst>
      <p:ext uri="{BB962C8B-B14F-4D97-AF65-F5344CB8AC3E}">
        <p14:creationId xmlns:p14="http://schemas.microsoft.com/office/powerpoint/2010/main" val="270825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OSS</a:t>
            </a:r>
            <a:r>
              <a:rPr lang="ja-JP" altLang="en-US" dirty="0" smtClean="0"/>
              <a:t>開発における</a:t>
            </a:r>
            <a:r>
              <a:rPr kumimoji="1" lang="ja-JP" altLang="en-US" dirty="0" smtClean="0"/>
              <a:t>共進化のモデル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定性的に説明されているが定量的な分析は行われていない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9D9BE4-3702-4176-8630-A714DB067746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ja-JP" dirty="0"/>
          </a:p>
        </p:txBody>
      </p:sp>
      <p:sp>
        <p:nvSpPr>
          <p:cNvPr id="7" name="正方形/長方形 6"/>
          <p:cNvSpPr/>
          <p:nvPr/>
        </p:nvSpPr>
        <p:spPr>
          <a:xfrm>
            <a:off x="1225740" y="3117274"/>
            <a:ext cx="6692520" cy="1551708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 smtClean="0">
                <a:solidFill>
                  <a:schemeClr val="tx1"/>
                </a:solidFill>
                <a:latin typeface="ヒラギノ角ゴ ProN W3"/>
              </a:rPr>
              <a:t>共進化のモデルをベースとして</a:t>
            </a:r>
            <a:endParaRPr kumimoji="1" lang="en-US" altLang="ja-JP" sz="3200" dirty="0" smtClean="0">
              <a:solidFill>
                <a:schemeClr val="tx1"/>
              </a:solidFill>
              <a:latin typeface="ヒラギノ角ゴ ProN W3"/>
            </a:endParaRPr>
          </a:p>
          <a:p>
            <a:pPr algn="ctr"/>
            <a:r>
              <a:rPr kumimoji="1" lang="en-US" altLang="ja-JP" sz="3200" dirty="0" smtClean="0">
                <a:solidFill>
                  <a:schemeClr val="tx1"/>
                </a:solidFill>
                <a:latin typeface="ヒラギノ角ゴ ProN W3"/>
              </a:rPr>
              <a:t>OSS</a:t>
            </a:r>
            <a:r>
              <a:rPr kumimoji="1" lang="ja-JP" altLang="en-US" sz="3200" dirty="0" smtClean="0">
                <a:solidFill>
                  <a:schemeClr val="tx1"/>
                </a:solidFill>
                <a:latin typeface="ヒラギノ角ゴ ProN W3"/>
              </a:rPr>
              <a:t>開発の進化を理解するためには</a:t>
            </a:r>
            <a:endParaRPr kumimoji="1" lang="en-US" altLang="ja-JP" sz="3200" dirty="0" smtClean="0">
              <a:solidFill>
                <a:schemeClr val="tx1"/>
              </a:solidFill>
              <a:latin typeface="ヒラギノ角ゴ ProN W3"/>
            </a:endParaRPr>
          </a:p>
          <a:p>
            <a:pPr algn="ctr"/>
            <a:r>
              <a:rPr kumimoji="1" lang="ja-JP" altLang="en-US" sz="3200" dirty="0" smtClean="0">
                <a:solidFill>
                  <a:srgbClr val="FF0000"/>
                </a:solidFill>
                <a:latin typeface="ヒラギノ角ゴ ProN W3"/>
              </a:rPr>
              <a:t>実証的な調査</a:t>
            </a:r>
            <a:r>
              <a:rPr kumimoji="1" lang="ja-JP" altLang="en-US" sz="3200" dirty="0" smtClean="0">
                <a:solidFill>
                  <a:schemeClr val="tx1"/>
                </a:solidFill>
                <a:latin typeface="ヒラギノ角ゴ ProN W3"/>
              </a:rPr>
              <a:t>が必要となる</a:t>
            </a:r>
            <a:endParaRPr kumimoji="1" lang="ja-JP" altLang="en-US" sz="3200" dirty="0">
              <a:solidFill>
                <a:schemeClr val="tx1"/>
              </a:solidFill>
              <a:latin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356909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共進化のモデルの実証的な調査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実証的な調査とは</a:t>
            </a: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定量的な分析を行うために</a:t>
            </a:r>
            <a:endParaRPr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FB6F64-4CEB-4CA8-9DF3-871D17EFE9ED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ja-JP" dirty="0"/>
          </a:p>
        </p:txBody>
      </p:sp>
      <p:sp>
        <p:nvSpPr>
          <p:cNvPr id="7" name="正方形/長方形 6"/>
          <p:cNvSpPr/>
          <p:nvPr/>
        </p:nvSpPr>
        <p:spPr>
          <a:xfrm>
            <a:off x="373225" y="3962405"/>
            <a:ext cx="8502661" cy="581891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3200" dirty="0">
                <a:solidFill>
                  <a:schemeClr val="tx1"/>
                </a:solidFill>
              </a:rPr>
              <a:t>各系統の進化に関連するメトリクスが必要になる</a:t>
            </a:r>
            <a:endParaRPr lang="en-US" altLang="ja-JP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28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アーティファクトの進化に関連するメトリクス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プロダクトの規模</a:t>
            </a:r>
            <a:r>
              <a:rPr lang="ja-JP" altLang="en-US" dirty="0" smtClean="0"/>
              <a:t>を表わすメトリクス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総コード行数ファイルの数，コメントの行数，クラスの数，ステートメント数など</a:t>
            </a:r>
            <a:endParaRPr lang="en-US" altLang="ja-JP" dirty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ソースコードの構造を表わすメトリクス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サイクロマティック複雑度，ネストレベル値など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E2AAF5-CA44-47D3-B9F2-963C9023352A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3019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開発者の進化に関連するメトリクス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開発者の役割の変化を表わすメトリクス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開発者の主な役割が変化した回数など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バグ報告者⇒バグ修正者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パッチ投稿者⇒バグ修正者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バグ修正者⇒コミッタ</a:t>
            </a:r>
            <a:endParaRPr kumimoji="1" lang="en-US" altLang="ja-JP" dirty="0" smtClean="0"/>
          </a:p>
          <a:p>
            <a:pPr lvl="3"/>
            <a:r>
              <a:rPr lang="ja-JP" altLang="en-US" dirty="0" smtClean="0"/>
              <a:t>コミッタ：ソースコードを書き換えることのできる特別な開発者</a:t>
            </a:r>
            <a:endParaRPr kumimoji="1" lang="en-US" altLang="ja-JP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5B8BD-39CC-4196-91A5-6EA753037589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6132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コミュニティの進化に関連するメトリクス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コミュニティの組織の規模を表わすメトリクス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メーリングリストの参加者数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各役割を担う開発者数</a:t>
            </a:r>
            <a:endParaRPr lang="en-US" altLang="ja-JP" dirty="0" smtClean="0"/>
          </a:p>
          <a:p>
            <a:pPr lvl="2"/>
            <a:r>
              <a:rPr lang="ja-JP" altLang="en-US" dirty="0"/>
              <a:t>バグ</a:t>
            </a:r>
            <a:r>
              <a:rPr lang="ja-JP" altLang="en-US" dirty="0" smtClean="0"/>
              <a:t>報告者数，バグ修正者数，コミッタ数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r>
              <a:rPr lang="ja-JP" altLang="en-US" dirty="0" smtClean="0"/>
              <a:t>コミュニティの組織の構造を表わすメトリクス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ネットワークの特徴量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平均経路長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ネットワークの大きさ</a:t>
            </a:r>
            <a:endParaRPr lang="en-US" altLang="ja-JP" dirty="0" smtClean="0"/>
          </a:p>
          <a:p>
            <a:pPr lvl="2"/>
            <a:r>
              <a:rPr lang="ja-JP" altLang="en-US" dirty="0"/>
              <a:t>クラスター</a:t>
            </a:r>
            <a:r>
              <a:rPr lang="ja-JP" altLang="en-US" dirty="0" smtClean="0"/>
              <a:t>係数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ネットワークの中のノードが塊になっている度合</a:t>
            </a: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3B5560-F77E-4DDE-9ACC-56801412D494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9754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/>
          <p:cNvSpPr/>
          <p:nvPr/>
        </p:nvSpPr>
        <p:spPr>
          <a:xfrm>
            <a:off x="885736" y="3307142"/>
            <a:ext cx="1593375" cy="1878203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3200" dirty="0">
              <a:solidFill>
                <a:schemeClr val="tx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現在行っていること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メトリクス間の関係を自動的に抽出することのできるデータマイニング手法の構築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E14B26-936B-4B59-B76C-4599FCC2CD38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ja-JP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78020" y="2775779"/>
            <a:ext cx="181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latin typeface="ヒラギノ角ゴ ProN W3"/>
              </a:rPr>
              <a:t>入力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365888" y="2775774"/>
            <a:ext cx="181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>
                <a:latin typeface="ヒラギノ角ゴ ProN W3"/>
              </a:rPr>
              <a:t>手法の適用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522196" y="2775774"/>
            <a:ext cx="181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>
                <a:latin typeface="ヒラギノ角ゴ ProN W3"/>
              </a:rPr>
              <a:t>出力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122215" y="4985290"/>
            <a:ext cx="1177637" cy="400110"/>
          </a:xfrm>
          <a:prstGeom prst="rect">
            <a:avLst/>
          </a:prstGeom>
          <a:solidFill>
            <a:schemeClr val="bg1"/>
          </a:solidFill>
          <a:ln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>
                <a:latin typeface="ヒラギノ角ゴ ProN W3"/>
              </a:rPr>
              <a:t>メトリクス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91870" y="3320992"/>
            <a:ext cx="20097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latin typeface="ヒラギノ角ゴ ProN W3"/>
              </a:rPr>
              <a:t>コード</a:t>
            </a:r>
            <a:r>
              <a:rPr lang="ja-JP" altLang="en-US" sz="2000" dirty="0" smtClean="0">
                <a:latin typeface="ヒラギノ角ゴ ProN W3"/>
              </a:rPr>
              <a:t>行数</a:t>
            </a:r>
            <a:endParaRPr lang="en-US" altLang="ja-JP" sz="2000" dirty="0" smtClean="0">
              <a:latin typeface="ヒラギノ角ゴ ProN W3"/>
            </a:endParaRPr>
          </a:p>
          <a:p>
            <a:pPr algn="ctr"/>
            <a:r>
              <a:rPr lang="ja-JP" altLang="en-US" sz="2000" dirty="0" smtClean="0">
                <a:latin typeface="ヒラギノ角ゴ ProN W3"/>
              </a:rPr>
              <a:t>複雑度</a:t>
            </a:r>
            <a:endParaRPr lang="en-US" altLang="ja-JP" sz="2000" dirty="0">
              <a:latin typeface="ヒラギノ角ゴ ProN W3"/>
            </a:endParaRPr>
          </a:p>
          <a:p>
            <a:pPr algn="ctr"/>
            <a:r>
              <a:rPr lang="ja-JP" altLang="en-US" sz="2000" dirty="0" smtClean="0">
                <a:latin typeface="ヒラギノ角ゴ ProN W3"/>
              </a:rPr>
              <a:t>ファイル数</a:t>
            </a:r>
            <a:endParaRPr lang="en-US" altLang="ja-JP" sz="2000" dirty="0">
              <a:latin typeface="ヒラギノ角ゴ ProN W3"/>
            </a:endParaRPr>
          </a:p>
          <a:p>
            <a:pPr algn="ctr"/>
            <a:r>
              <a:rPr lang="ja-JP" altLang="en-US" sz="2000" dirty="0" smtClean="0">
                <a:latin typeface="ヒラギノ角ゴ ProN W3"/>
              </a:rPr>
              <a:t>コミッタ昇格数</a:t>
            </a:r>
            <a:endParaRPr lang="en-US" altLang="ja-JP" sz="2000" dirty="0" smtClean="0">
              <a:latin typeface="ヒラギノ角ゴ ProN W3"/>
            </a:endParaRPr>
          </a:p>
          <a:p>
            <a:pPr algn="ctr"/>
            <a:r>
              <a:rPr lang="en-US" altLang="ja-JP" sz="2000" dirty="0" smtClean="0">
                <a:latin typeface="ヒラギノ角ゴ ProN W3"/>
              </a:rPr>
              <a:t>ML</a:t>
            </a:r>
            <a:r>
              <a:rPr lang="ja-JP" altLang="en-US" sz="2000" dirty="0" smtClean="0">
                <a:latin typeface="ヒラギノ角ゴ ProN W3"/>
              </a:rPr>
              <a:t>参加者数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12" name="右矢印 11"/>
          <p:cNvSpPr/>
          <p:nvPr/>
        </p:nvSpPr>
        <p:spPr>
          <a:xfrm>
            <a:off x="2701643" y="3936545"/>
            <a:ext cx="651162" cy="40011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右矢印 12"/>
          <p:cNvSpPr/>
          <p:nvPr/>
        </p:nvSpPr>
        <p:spPr>
          <a:xfrm>
            <a:off x="5500348" y="3950395"/>
            <a:ext cx="651162" cy="40011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0" name="Picture 2" descr="C:\Users\yosukeyamatani\AppData\Local\Microsoft\Windows\Temporary Internet Files\Content.IE5\61BWE3FT\MC90043261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530" y="3527054"/>
            <a:ext cx="1357631" cy="135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正方形/長方形 15"/>
          <p:cNvSpPr/>
          <p:nvPr/>
        </p:nvSpPr>
        <p:spPr>
          <a:xfrm>
            <a:off x="373225" y="5694280"/>
            <a:ext cx="8502661" cy="581891"/>
          </a:xfrm>
          <a:prstGeom prst="rect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 smtClean="0">
                <a:solidFill>
                  <a:schemeClr val="tx1"/>
                </a:solidFill>
              </a:rPr>
              <a:t>どのようなメトリクスを入力するかが重要に</a:t>
            </a:r>
            <a:r>
              <a:rPr lang="ja-JP" altLang="en-US" sz="3200" dirty="0">
                <a:solidFill>
                  <a:schemeClr val="tx1"/>
                </a:solidFill>
              </a:rPr>
              <a:t>なる</a:t>
            </a:r>
            <a:endParaRPr lang="en-US" altLang="ja-JP" sz="3200" dirty="0">
              <a:solidFill>
                <a:schemeClr val="tx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465920" y="3379618"/>
            <a:ext cx="2009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latin typeface="ヒラギノ角ゴ ProN W3"/>
              </a:rPr>
              <a:t>コード</a:t>
            </a:r>
            <a:r>
              <a:rPr lang="ja-JP" altLang="en-US" sz="2000" dirty="0" smtClean="0">
                <a:latin typeface="ヒラギノ角ゴ ProN W3"/>
              </a:rPr>
              <a:t>行数</a:t>
            </a:r>
            <a:endParaRPr lang="en-US" altLang="ja-JP" sz="2000" dirty="0" smtClean="0">
              <a:latin typeface="ヒラギノ角ゴ ProN W3"/>
            </a:endParaRPr>
          </a:p>
          <a:p>
            <a:pPr algn="ctr"/>
            <a:endParaRPr lang="en-US" altLang="ja-JP" sz="2000" dirty="0">
              <a:latin typeface="ヒラギノ角ゴ ProN W3"/>
            </a:endParaRPr>
          </a:p>
          <a:p>
            <a:pPr algn="ctr"/>
            <a:endParaRPr lang="en-US" altLang="ja-JP" sz="2000" dirty="0" smtClean="0">
              <a:latin typeface="ヒラギノ角ゴ ProN W3"/>
            </a:endParaRPr>
          </a:p>
          <a:p>
            <a:pPr algn="ctr"/>
            <a:r>
              <a:rPr lang="en-US" altLang="ja-JP" sz="2000" dirty="0" smtClean="0">
                <a:latin typeface="ヒラギノ角ゴ ProN W3"/>
              </a:rPr>
              <a:t>ML</a:t>
            </a:r>
            <a:r>
              <a:rPr lang="ja-JP" altLang="en-US" sz="2000" dirty="0" smtClean="0">
                <a:latin typeface="ヒラギノ角ゴ ProN W3"/>
              </a:rPr>
              <a:t>参加者数</a:t>
            </a:r>
            <a:endParaRPr kumimoji="1" lang="ja-JP" altLang="en-US" sz="2000" dirty="0">
              <a:latin typeface="ヒラギノ角ゴ ProN W3"/>
            </a:endParaRPr>
          </a:p>
        </p:txBody>
      </p:sp>
      <p:sp>
        <p:nvSpPr>
          <p:cNvPr id="14" name="左右矢印 13"/>
          <p:cNvSpPr/>
          <p:nvPr/>
        </p:nvSpPr>
        <p:spPr>
          <a:xfrm rot="5400000">
            <a:off x="7193902" y="3925348"/>
            <a:ext cx="519461" cy="25547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196269" y="4862179"/>
            <a:ext cx="2493102" cy="646331"/>
          </a:xfrm>
          <a:prstGeom prst="rect">
            <a:avLst/>
          </a:prstGeom>
          <a:solidFill>
            <a:schemeClr val="bg1"/>
          </a:solidFill>
          <a:ln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ヒラギノ角ゴ ProN W3"/>
              </a:rPr>
              <a:t>相関がみられるメトリクスのペアのみを</a:t>
            </a:r>
            <a:r>
              <a:rPr lang="ja-JP" altLang="en-US" dirty="0">
                <a:latin typeface="ヒラギノ角ゴ ProN W3"/>
              </a:rPr>
              <a:t>抽出</a:t>
            </a:r>
            <a:endParaRPr kumimoji="1" lang="ja-JP" altLang="en-US" dirty="0">
              <a:latin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275067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議論したい内容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本研究で挙げたメトリクス以外で，</a:t>
            </a:r>
            <a:r>
              <a:rPr lang="ja-JP" altLang="en-US" dirty="0" smtClean="0"/>
              <a:t>進化</a:t>
            </a:r>
            <a:r>
              <a:rPr lang="ja-JP" altLang="en-US" dirty="0"/>
              <a:t>を</a:t>
            </a:r>
            <a:r>
              <a:rPr lang="ja-JP" altLang="en-US" dirty="0" smtClean="0"/>
              <a:t>表わす有効なメトリクスは？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特に，開発者自身のスキルの進化を表わすのに有効なメトリクスは？</a:t>
            </a:r>
            <a:endParaRPr kumimoji="1"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3C3A20-28A1-4D6F-B8FB-53852020E933}" type="datetime1">
              <a:rPr lang="ja-JP" altLang="en-US" smtClean="0"/>
              <a:t>2013/9/7</a:t>
            </a:fld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開発における共進化を定量的に分析するために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1116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プレゼンテーション2">
  <a:themeElements>
    <a:clrScheme name="ユーザー定義 4">
      <a:dk1>
        <a:srgbClr val="434343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19445</TotalTime>
  <Words>1046</Words>
  <Application>Microsoft Office PowerPoint</Application>
  <PresentationFormat>画面に合わせる (4:3)</PresentationFormat>
  <Paragraphs>162</Paragraphs>
  <Slides>15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プレゼンテーション2</vt:lpstr>
      <vt:lpstr>OSS開発における共進化を 定量的に分析するために</vt:lpstr>
      <vt:lpstr>背景</vt:lpstr>
      <vt:lpstr>これまでのOSSの進化に関する研究</vt:lpstr>
      <vt:lpstr>各系統の進化：アーティファクト</vt:lpstr>
      <vt:lpstr>各系統の進化：開発者</vt:lpstr>
      <vt:lpstr>各系統の進化：コミュニティ</vt:lpstr>
      <vt:lpstr>既存研究における各系統の関係</vt:lpstr>
      <vt:lpstr>より正確に進化を捉えるためには</vt:lpstr>
      <vt:lpstr>OSS開発における共進化のモデル</vt:lpstr>
      <vt:lpstr>共進化のモデルの実証的な調査</vt:lpstr>
      <vt:lpstr>アーティファクトの進化に関連するメトリクス</vt:lpstr>
      <vt:lpstr>開発者の進化に関連するメトリクス</vt:lpstr>
      <vt:lpstr>コミュニティの進化に関連するメトリクス</vt:lpstr>
      <vt:lpstr>現在行っていること</vt:lpstr>
      <vt:lpstr>議論したい内容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Masao Ohira</dc:creator>
  <cp:lastModifiedBy>Yosuke Yamatani</cp:lastModifiedBy>
  <cp:revision>240</cp:revision>
  <cp:lastPrinted>2012-11-26T01:27:14Z</cp:lastPrinted>
  <dcterms:created xsi:type="dcterms:W3CDTF">2012-11-16T04:52:04Z</dcterms:created>
  <dcterms:modified xsi:type="dcterms:W3CDTF">2013-09-07T09:04:18Z</dcterms:modified>
</cp:coreProperties>
</file>