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7"/>
  </p:notesMasterIdLst>
  <p:sldIdLst>
    <p:sldId id="256" r:id="rId2"/>
    <p:sldId id="259" r:id="rId3"/>
    <p:sldId id="258" r:id="rId4"/>
    <p:sldId id="260" r:id="rId5"/>
    <p:sldId id="263" r:id="rId6"/>
    <p:sldId id="261" r:id="rId7"/>
    <p:sldId id="262" r:id="rId8"/>
    <p:sldId id="267" r:id="rId9"/>
    <p:sldId id="271" r:id="rId10"/>
    <p:sldId id="264" r:id="rId11"/>
    <p:sldId id="274" r:id="rId12"/>
    <p:sldId id="275" r:id="rId13"/>
    <p:sldId id="276" r:id="rId14"/>
    <p:sldId id="277" r:id="rId15"/>
    <p:sldId id="278" r:id="rId16"/>
    <p:sldId id="281" r:id="rId17"/>
    <p:sldId id="282" r:id="rId18"/>
    <p:sldId id="265" r:id="rId19"/>
    <p:sldId id="284" r:id="rId20"/>
    <p:sldId id="285" r:id="rId21"/>
    <p:sldId id="286" r:id="rId22"/>
    <p:sldId id="287" r:id="rId23"/>
    <p:sldId id="288" r:id="rId24"/>
    <p:sldId id="266" r:id="rId25"/>
    <p:sldId id="289" r:id="rId26"/>
    <p:sldId id="290" r:id="rId27"/>
    <p:sldId id="291" r:id="rId28"/>
    <p:sldId id="292" r:id="rId29"/>
    <p:sldId id="293" r:id="rId30"/>
    <p:sldId id="268" r:id="rId31"/>
    <p:sldId id="269" r:id="rId32"/>
    <p:sldId id="270" r:id="rId33"/>
    <p:sldId id="273" r:id="rId34"/>
    <p:sldId id="283" r:id="rId35"/>
    <p:sldId id="280" r:id="rId3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39391DEE-52AA-4568-B657-437C6F80ADA3}">
          <p14:sldIdLst>
            <p14:sldId id="256"/>
            <p14:sldId id="259"/>
            <p14:sldId id="258"/>
            <p14:sldId id="260"/>
            <p14:sldId id="263"/>
            <p14:sldId id="261"/>
            <p14:sldId id="262"/>
            <p14:sldId id="267"/>
            <p14:sldId id="271"/>
            <p14:sldId id="264"/>
            <p14:sldId id="274"/>
            <p14:sldId id="275"/>
            <p14:sldId id="276"/>
            <p14:sldId id="277"/>
            <p14:sldId id="278"/>
            <p14:sldId id="281"/>
            <p14:sldId id="282"/>
            <p14:sldId id="265"/>
            <p14:sldId id="284"/>
            <p14:sldId id="285"/>
            <p14:sldId id="286"/>
            <p14:sldId id="287"/>
            <p14:sldId id="288"/>
            <p14:sldId id="266"/>
            <p14:sldId id="289"/>
            <p14:sldId id="290"/>
            <p14:sldId id="291"/>
            <p14:sldId id="292"/>
            <p14:sldId id="293"/>
            <p14:sldId id="268"/>
            <p14:sldId id="269"/>
            <p14:sldId id="270"/>
            <p14:sldId id="273"/>
            <p14:sldId id="283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A87AD-D94B-4B4A-9D15-CC990FA154C4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33409C-EC76-47A7-A5DA-834CFA803AB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0539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4076E8A2-8852-468E-AC72-654C33D53A42}" type="slidenum">
              <a:rPr lang="en-US" altLang="ja-JP" smtClean="0">
                <a:solidFill>
                  <a:srgbClr val="000000"/>
                </a:solidFill>
                <a:latin typeface="Times New Roman" pitchFamily="16" charset="0"/>
              </a:rPr>
              <a:pPr eaLnBrk="1"/>
              <a:t>2</a:t>
            </a:fld>
            <a:endParaRPr lang="en-US" altLang="ja-JP" smtClean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ja-JP" altLang="ja-JP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マスター サブタイトルの書式設定</a:t>
            </a:r>
            <a:endParaRPr kumimoji="0" lang="en-US"/>
          </a:p>
        </p:txBody>
      </p:sp>
      <p:sp>
        <p:nvSpPr>
          <p:cNvPr id="28" name="日付プレースホルダー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17" name="フッター プレースホルダー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正方形/長方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正方形/長方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コネクタ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コネクタ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正方形/長方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円/楕円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円/楕円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円/楕円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スライド番号プレースホルダー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kumimoji="0" lang="ja-JP" altLang="en-US" dirty="0" smtClean="0"/>
              <a:t>マスター タイトルの書式設定</a:t>
            </a:r>
            <a:endParaRPr kumimoji="0" 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dirty="0" smtClean="0"/>
              <a:t>マスター テキストの書式設定</a:t>
            </a:r>
          </a:p>
          <a:p>
            <a:pPr lvl="1" eaLnBrk="1" latinLnBrk="0" hangingPunct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 eaLnBrk="1" latinLnBrk="0" hangingPunct="1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 eaLnBrk="1" latinLnBrk="0" hangingPunct="1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 eaLnBrk="1" latinLnBrk="0" hangingPunct="1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kumimoji="0" lang="en-US" dirty="0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フッター プレースホルダー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コネクタ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正方形/長方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円/楕円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円/楕円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円/楕円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コネクタ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コンテンツ プレースホルダー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コンテンツ プレースホルダー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ー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4" name="テキスト プレースホルダー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正方形/長方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円/楕円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コンテンツ プレースホルダー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1" name="日付プレースホルダー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3" name="フッター プレースホルダー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円/楕円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正方形/長方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コネクタ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付プレースホルダー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18" name="スライド番号プレースホルダー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1" name="フッター プレースホルダー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マスター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タイトル プレースホルダー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ja-JP" altLang="en-US" smtClean="0"/>
              <a:t>マスター タイトルの書式設定</a:t>
            </a:r>
            <a:endParaRPr kumimoji="0" lang="en-US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マスター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ー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706583-3C68-4066-95D5-B7E18776A362}" type="datetimeFigureOut">
              <a:rPr kumimoji="1" lang="ja-JP" altLang="en-US" smtClean="0"/>
              <a:t>2013/12/2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円/楕円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スライド番号プレースホルダー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7306FC1-5512-4064-BC37-807690C20B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1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２つ</a:t>
            </a:r>
            <a:r>
              <a:rPr lang="ja-JP" altLang="en-US" dirty="0" smtClean="0"/>
              <a:t>の</a:t>
            </a:r>
            <a:r>
              <a:rPr lang="ja-JP" altLang="en-US" dirty="0"/>
              <a:t>比率</a:t>
            </a:r>
            <a:r>
              <a:rPr lang="ja-JP" altLang="en-US" dirty="0" smtClean="0"/>
              <a:t>の差の検定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sz="2800" dirty="0" smtClean="0"/>
              <a:t>-</a:t>
            </a:r>
            <a:r>
              <a:rPr lang="ja-JP" altLang="en-US" sz="2800" dirty="0" smtClean="0"/>
              <a:t>離散量の２群間比較</a:t>
            </a:r>
            <a:r>
              <a:rPr lang="en-US" altLang="ja-JP" sz="2800" dirty="0" smtClean="0"/>
              <a:t>-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en-US" altLang="ja-JP" sz="3200" dirty="0" smtClean="0"/>
              <a:t>60161017	</a:t>
            </a:r>
            <a:r>
              <a:rPr kumimoji="1" lang="ja-JP" altLang="en-US" sz="3200" dirty="0" smtClean="0"/>
              <a:t>金城　清史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16068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456481" y="273629"/>
            <a:ext cx="8228160" cy="1144921"/>
          </a:xfrm>
        </p:spPr>
        <p:txBody>
          <a:bodyPr lIns="82945" tIns="85492" rIns="82945" bIns="41473">
            <a:normAutofit/>
          </a:bodyPr>
          <a:lstStyle/>
          <a:p>
            <a:pPr>
              <a:lnSpc>
                <a:spcPct val="83000"/>
              </a:lnSpc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altLang="ja-JP" sz="4800" dirty="0" err="1" smtClean="0">
                <a:latin typeface="ＭＳ ゴシック" pitchFamily="49" charset="-128"/>
                <a:ea typeface="ＭＳ ゴシック" pitchFamily="49" charset="-128"/>
              </a:rPr>
              <a:t>資料</a:t>
            </a:r>
            <a:endParaRPr lang="en-US" altLang="ja-JP" sz="4800" dirty="0" smtClean="0">
              <a:latin typeface="ＭＳ ゴシック" pitchFamily="49" charset="-128"/>
              <a:ea typeface="ＭＳ ゴシック" pitchFamily="49" charset="-128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456481" y="1604329"/>
            <a:ext cx="8228160" cy="4526396"/>
          </a:xfrm>
        </p:spPr>
        <p:txBody>
          <a:bodyPr lIns="82945" tIns="62176" rIns="82945" bIns="41473"/>
          <a:lstStyle/>
          <a:p>
            <a:pPr marL="391686" indent="-293764">
              <a:lnSpc>
                <a:spcPct val="83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altLang="ja-JP" sz="2800" dirty="0" err="1" smtClean="0">
                <a:latin typeface="ＭＳ ゴシック" pitchFamily="49" charset="-128"/>
                <a:ea typeface="ＭＳ ゴシック" pitchFamily="49" charset="-128"/>
              </a:rPr>
              <a:t>医薬研究者の視点からみた道具としての統計学</a:t>
            </a:r>
            <a:endParaRPr lang="en-US" altLang="ja-JP" sz="2800" dirty="0" smtClean="0">
              <a:latin typeface="ＭＳ ゴシック" pitchFamily="49" charset="-128"/>
              <a:ea typeface="ＭＳ ゴシック" pitchFamily="49" charset="-128"/>
            </a:endParaRPr>
          </a:p>
          <a:p>
            <a:pPr marL="391686" indent="-293764">
              <a:lnSpc>
                <a:spcPct val="83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altLang="ja-JP" sz="2800" dirty="0" err="1" smtClean="0">
                <a:latin typeface="ＭＳ ゴシック" pitchFamily="49" charset="-128"/>
                <a:ea typeface="ＭＳ ゴシック" pitchFamily="49" charset="-128"/>
              </a:rPr>
              <a:t>奥田千恵子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</a:rPr>
              <a:t> 著  </a:t>
            </a:r>
          </a:p>
          <a:p>
            <a:pPr marL="391686" indent="-293764">
              <a:lnSpc>
                <a:spcPct val="83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altLang="ja-JP" dirty="0" smtClean="0">
              <a:latin typeface="ＭＳ ゴシック" pitchFamily="49" charset="-128"/>
              <a:ea typeface="ＭＳ ゴシック" pitchFamily="49" charset="-128"/>
            </a:endParaRPr>
          </a:p>
          <a:p>
            <a:pPr marL="391686" indent="-293764">
              <a:lnSpc>
                <a:spcPct val="83000"/>
              </a:lnSpc>
              <a:buSzPct val="45000"/>
              <a:buFont typeface="Wingdings" charset="2"/>
              <a:buChar char=""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US" altLang="ja-JP" sz="3200" dirty="0">
                <a:latin typeface="ＭＳ ゴシック" pitchFamily="49" charset="-128"/>
                <a:ea typeface="ＭＳ ゴシック" pitchFamily="49" charset="-128"/>
              </a:rPr>
              <a:t>10</a:t>
            </a:r>
            <a:r>
              <a:rPr lang="en-US" altLang="ja-JP" sz="3200" dirty="0" smtClean="0">
                <a:latin typeface="ＭＳ ゴシック" pitchFamily="49" charset="-128"/>
                <a:ea typeface="ＭＳ ゴシック" pitchFamily="49" charset="-128"/>
              </a:rPr>
              <a:t>章「</a:t>
            </a:r>
            <a:r>
              <a:rPr lang="ja-JP" altLang="en-US" sz="3200" dirty="0"/>
              <a:t>２つの比率の差の</a:t>
            </a:r>
            <a:r>
              <a:rPr lang="ja-JP" altLang="en-US" sz="3200" dirty="0" smtClean="0"/>
              <a:t>検定</a:t>
            </a:r>
            <a:r>
              <a:rPr lang="en-US" altLang="ja-JP" sz="3200" dirty="0" smtClean="0">
                <a:latin typeface="ＭＳ ゴシック" pitchFamily="49" charset="-128"/>
                <a:ea typeface="ＭＳ ゴシック" pitchFamily="49" charset="-128"/>
              </a:rPr>
              <a:t>」</a:t>
            </a:r>
          </a:p>
          <a:p>
            <a:pPr marL="783372" lvl="1" indent="-293764">
              <a:lnSpc>
                <a:spcPct val="83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altLang="ja-JP" sz="2900" dirty="0">
              <a:latin typeface="ＭＳ ゴシック" pitchFamily="49" charset="-128"/>
              <a:ea typeface="ＭＳ ゴシック" pitchFamily="49" charset="-128"/>
            </a:endParaRPr>
          </a:p>
          <a:p>
            <a:pPr marL="783372" lvl="1" indent="-293764">
              <a:lnSpc>
                <a:spcPct val="83000"/>
              </a:lnSpc>
              <a:buSzPct val="45000"/>
              <a:buNone/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endParaRPr lang="en-US" altLang="ja-JP" dirty="0" smtClean="0">
              <a:latin typeface="ＭＳ ゴシック" pitchFamily="49" charset="-128"/>
              <a:ea typeface="ＭＳ ゴシック" pitchFamily="49" charset="-128"/>
            </a:endParaRPr>
          </a:p>
        </p:txBody>
      </p:sp>
      <p:pic>
        <p:nvPicPr>
          <p:cNvPr id="30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3789040"/>
            <a:ext cx="2741759" cy="2742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9126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９章との違い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対象は比率</a:t>
            </a:r>
            <a:endParaRPr kumimoji="1" lang="en-US" altLang="ja-JP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dirty="0"/>
              <a:t>男性</a:t>
            </a:r>
            <a:r>
              <a:rPr lang="ja-JP" altLang="en-US" dirty="0" smtClean="0"/>
              <a:t>と女性のアレルギー疾患の有病率に差があるか</a:t>
            </a:r>
            <a:endParaRPr lang="en-US" altLang="ja-JP" dirty="0" smtClean="0"/>
          </a:p>
          <a:p>
            <a:pPr marL="880110" lvl="1" indent="-514350">
              <a:buFont typeface="+mj-lt"/>
              <a:buAutoNum type="arabicPeriod"/>
            </a:pPr>
            <a:r>
              <a:rPr kumimoji="1" lang="ja-JP" altLang="en-US" dirty="0" smtClean="0"/>
              <a:t>３０歳代と４０歳代の健康診断受診率に差があるか</a:t>
            </a:r>
            <a:endParaRPr kumimoji="1" lang="en-US" altLang="ja-JP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dirty="0" smtClean="0"/>
              <a:t>ラットの紫外線照射群と対象群でガンの発生率に差があるか</a:t>
            </a:r>
            <a:endParaRPr lang="en-US" altLang="ja-JP" dirty="0" smtClean="0"/>
          </a:p>
          <a:p>
            <a:pPr marL="365760" lvl="1" indent="0">
              <a:buNone/>
            </a:pPr>
            <a:r>
              <a:rPr kumimoji="1" lang="en-US" altLang="ja-JP" dirty="0" smtClean="0"/>
              <a:t>	</a:t>
            </a:r>
            <a:endParaRPr lang="en-US" altLang="ja-JP" dirty="0"/>
          </a:p>
          <a:p>
            <a:pPr lvl="1"/>
            <a:r>
              <a:rPr kumimoji="1" lang="ja-JP" altLang="en-US" dirty="0" smtClean="0">
                <a:solidFill>
                  <a:srgbClr val="FF0000"/>
                </a:solidFill>
              </a:rPr>
              <a:t>２つの母集団の比率を比較する方法を扱う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74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比較に用いられる検定法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kumimoji="1" lang="ja-JP" altLang="en-US" dirty="0" smtClean="0"/>
                  <a:t>２群間で、生存</a:t>
                </a:r>
                <a:r>
                  <a:rPr lang="ja-JP" altLang="en-US" dirty="0" smtClean="0"/>
                  <a:t>／死亡、有効／無効などの２値変数の検定を行う場合</a:t>
                </a:r>
                <a:endParaRPr lang="en-US" altLang="ja-JP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dirty="0"/>
                  <a:t>正規分布</a:t>
                </a:r>
                <a:r>
                  <a:rPr kumimoji="1" lang="ja-JP" altLang="en-US" dirty="0" smtClean="0"/>
                  <a:t>に近似させる方法</a:t>
                </a:r>
                <a:endParaRPr kumimoji="1" lang="en-US" altLang="ja-JP" dirty="0" smtClean="0"/>
              </a:p>
              <a:p>
                <a:pPr marL="880110" lvl="1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0" i="1" smtClean="0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kumimoji="1" lang="ja-JP" altLang="en-US" b="0" i="1" smtClean="0">
                            <a:latin typeface="Cambria Math"/>
                          </a:rPr>
                          <m:t>２</m:t>
                        </m:r>
                      </m:sup>
                    </m:sSup>
                  </m:oMath>
                </a14:m>
                <a:r>
                  <a:rPr kumimoji="1" lang="ja-JP" altLang="en-US" dirty="0" smtClean="0"/>
                  <a:t>検定</a:t>
                </a:r>
                <a:endParaRPr kumimoji="1" lang="en-US" altLang="ja-JP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dirty="0" smtClean="0"/>
                  <a:t>フィッシャーの直接確率法</a:t>
                </a:r>
                <a:endParaRPr kumimoji="1" lang="en-US" altLang="ja-JP" dirty="0" smtClean="0"/>
              </a:p>
              <a:p>
                <a:pPr marL="365760" lvl="1" indent="0">
                  <a:buNone/>
                </a:pPr>
                <a:r>
                  <a:rPr kumimoji="1" lang="en-US" altLang="ja-JP" dirty="0" smtClean="0"/>
                  <a:t>※</a:t>
                </a:r>
                <a:r>
                  <a:rPr kumimoji="1" lang="ja-JP" altLang="en-US" dirty="0" smtClean="0"/>
                  <a:t>対応のある２値変数を比較する場合は、マクニマーの検定を行う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898" t="-1627" r="-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673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034682"/>
          </a:xfrm>
        </p:spPr>
        <p:txBody>
          <a:bodyPr anchor="ctr">
            <a:normAutofit/>
          </a:bodyPr>
          <a:lstStyle/>
          <a:p>
            <a:pPr algn="ctr"/>
            <a:r>
              <a:rPr kumimoji="1" lang="ja-JP" altLang="en-US" sz="4400" dirty="0" smtClean="0"/>
              <a:t>１．正規分布に近似させる方法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19597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検定法を使う条件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3100" dirty="0" smtClean="0"/>
              <a:t>正規分布に近似させる検定を行う条件</a:t>
            </a:r>
            <a:endParaRPr kumimoji="1" lang="en-US" altLang="ja-JP" sz="3100" dirty="0" smtClean="0"/>
          </a:p>
          <a:p>
            <a:pPr marL="880110" lvl="1" indent="-514350">
              <a:buFont typeface="+mj-lt"/>
              <a:buAutoNum type="arabicPeriod"/>
            </a:pPr>
            <a:r>
              <a:rPr kumimoji="1" lang="ja-JP" altLang="en-US" sz="2700" dirty="0" smtClean="0"/>
              <a:t>標本は２値変数</a:t>
            </a:r>
            <a:endParaRPr kumimoji="1"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sz="2700" dirty="0"/>
              <a:t>標本</a:t>
            </a:r>
            <a:r>
              <a:rPr lang="ja-JP" altLang="en-US" sz="2700" dirty="0" smtClean="0"/>
              <a:t>は母集団から無作為に抽出されている</a:t>
            </a:r>
            <a:endParaRPr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kumimoji="1" lang="ja-JP" altLang="en-US" sz="2700" dirty="0" smtClean="0"/>
              <a:t>標本が互いに独立している</a:t>
            </a:r>
            <a:endParaRPr kumimoji="1"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sz="2700" dirty="0"/>
              <a:t>標</a:t>
            </a:r>
            <a:r>
              <a:rPr lang="ja-JP" altLang="en-US" sz="2700" dirty="0" smtClean="0"/>
              <a:t>本数や、各カテゴリーの生起確率がある程度おおきい</a:t>
            </a:r>
            <a:endParaRPr kumimoji="1" lang="en-US" altLang="ja-JP" sz="2700" dirty="0"/>
          </a:p>
          <a:p>
            <a:pPr lvl="1"/>
            <a:r>
              <a:rPr lang="ja-JP" altLang="en-US" sz="2700" dirty="0" smtClean="0"/>
              <a:t>３</a:t>
            </a:r>
            <a:r>
              <a:rPr lang="en-US" altLang="ja-JP" sz="2700" dirty="0" smtClean="0"/>
              <a:t>)</a:t>
            </a:r>
            <a:r>
              <a:rPr lang="ja-JP" altLang="en-US" sz="2700" dirty="0" smtClean="0"/>
              <a:t>満たされない場合は</a:t>
            </a:r>
            <a:r>
              <a:rPr lang="ja-JP" altLang="en-US" sz="2700" u="sng" dirty="0" smtClean="0"/>
              <a:t>マクニマーの検定</a:t>
            </a:r>
            <a:endParaRPr lang="en-US" altLang="ja-JP" sz="2700" u="sng" dirty="0" smtClean="0"/>
          </a:p>
          <a:p>
            <a:pPr marL="365760" lvl="1" indent="0">
              <a:buNone/>
            </a:pPr>
            <a:endParaRPr lang="en-US" altLang="ja-JP" sz="2700" dirty="0" smtClean="0"/>
          </a:p>
          <a:p>
            <a:pPr lvl="1"/>
            <a:r>
              <a:rPr kumimoji="1" lang="ja-JP" altLang="en-US" sz="2700" dirty="0" smtClean="0"/>
              <a:t>４</a:t>
            </a:r>
            <a:r>
              <a:rPr kumimoji="1" lang="en-US" altLang="ja-JP" sz="2700" dirty="0" smtClean="0"/>
              <a:t>)</a:t>
            </a:r>
            <a:r>
              <a:rPr kumimoji="1" lang="ja-JP" altLang="en-US" sz="2700" dirty="0" smtClean="0"/>
              <a:t>標本数を</a:t>
            </a:r>
            <a:r>
              <a:rPr kumimoji="1" lang="en-US" altLang="ja-JP" sz="2700" dirty="0" smtClean="0"/>
              <a:t>n</a:t>
            </a:r>
            <a:r>
              <a:rPr kumimoji="1" lang="ja-JP" altLang="en-US" sz="2700" dirty="0" err="1" smtClean="0"/>
              <a:t>、</a:t>
            </a:r>
            <a:r>
              <a:rPr kumimoji="1" lang="ja-JP" altLang="en-US" sz="2700" dirty="0" smtClean="0"/>
              <a:t>１つのカテゴリの正規確率を</a:t>
            </a:r>
            <a:r>
              <a:rPr kumimoji="1" lang="en-US" altLang="ja-JP" sz="2700" dirty="0" smtClean="0"/>
              <a:t>p</a:t>
            </a:r>
            <a:r>
              <a:rPr kumimoji="1" lang="ja-JP" altLang="en-US" sz="2700" dirty="0" smtClean="0"/>
              <a:t>とすると、両標本とも</a:t>
            </a:r>
            <a:r>
              <a:rPr kumimoji="1" lang="en-US" altLang="ja-JP" sz="2700" dirty="0" err="1" smtClean="0"/>
              <a:t>np</a:t>
            </a:r>
            <a:r>
              <a:rPr lang="en-US" altLang="ja-JP" sz="2700" dirty="0" smtClean="0"/>
              <a:t>&gt;5</a:t>
            </a:r>
            <a:r>
              <a:rPr lang="ja-JP" altLang="en-US" sz="2700" dirty="0" smtClean="0"/>
              <a:t>かつ</a:t>
            </a:r>
            <a:r>
              <a:rPr lang="en-US" altLang="ja-JP" sz="2700" dirty="0" smtClean="0"/>
              <a:t>n(1-p)&gt;5</a:t>
            </a:r>
            <a:r>
              <a:rPr lang="ja-JP" altLang="en-US" sz="2700" dirty="0" smtClean="0"/>
              <a:t>で</a:t>
            </a:r>
            <a:r>
              <a:rPr lang="ja-JP" altLang="en-US" sz="2700" dirty="0" smtClean="0"/>
              <a:t>ある</a:t>
            </a:r>
            <a:endParaRPr kumimoji="1" lang="ja-JP" altLang="en-US" sz="2700" dirty="0"/>
          </a:p>
        </p:txBody>
      </p:sp>
      <p:sp>
        <p:nvSpPr>
          <p:cNvPr id="4" name="角丸四角形 3"/>
          <p:cNvSpPr/>
          <p:nvPr/>
        </p:nvSpPr>
        <p:spPr>
          <a:xfrm>
            <a:off x="395536" y="1556792"/>
            <a:ext cx="7416824" cy="302433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2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検定法の手順（１）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ja-JP" altLang="en-US" dirty="0" smtClean="0"/>
                  <a:t>例）試験薬剤（</a:t>
                </a:r>
                <a:r>
                  <a:rPr lang="en-US" altLang="ja-JP" dirty="0" smtClean="0"/>
                  <a:t>50</a:t>
                </a:r>
                <a:r>
                  <a:rPr lang="ja-JP" altLang="en-US" dirty="0" smtClean="0"/>
                  <a:t>人）およびブラゼボ（</a:t>
                </a:r>
                <a:r>
                  <a:rPr lang="en-US" altLang="ja-JP" dirty="0" smtClean="0"/>
                  <a:t>48</a:t>
                </a:r>
                <a:r>
                  <a:rPr lang="ja-JP" altLang="en-US" dirty="0" smtClean="0"/>
                  <a:t>人）投与による有効率はそれぞれ</a:t>
                </a:r>
                <a:r>
                  <a:rPr lang="en-US" altLang="ja-JP" dirty="0" smtClean="0"/>
                  <a:t>70</a:t>
                </a:r>
                <a:r>
                  <a:rPr lang="ja-JP" altLang="en-US" dirty="0" smtClean="0"/>
                  <a:t>％、</a:t>
                </a:r>
                <a:r>
                  <a:rPr lang="en-US" altLang="ja-JP" dirty="0" smtClean="0"/>
                  <a:t>50</a:t>
                </a:r>
                <a:r>
                  <a:rPr lang="ja-JP" altLang="en-US" dirty="0" smtClean="0"/>
                  <a:t>％であった。両群に差があるか？</a:t>
                </a:r>
                <a:endParaRPr lang="en-US" altLang="ja-JP" dirty="0" smtClean="0"/>
              </a:p>
              <a:p>
                <a:r>
                  <a:rPr kumimoji="1" lang="ja-JP" altLang="en-US" dirty="0" smtClean="0"/>
                  <a:t>２つの標本を併合する</a:t>
                </a:r>
                <a:endParaRPr kumimoji="1" lang="en-US" altLang="ja-JP" dirty="0" smtClean="0"/>
              </a:p>
              <a:p>
                <a:pPr lvl="1"/>
                <a:r>
                  <a:rPr lang="ja-JP" altLang="en-US" dirty="0"/>
                  <a:t>併合</a:t>
                </a:r>
                <a:r>
                  <a:rPr lang="ja-JP" altLang="en-US" dirty="0" smtClean="0"/>
                  <a:t>した比率</a:t>
                </a:r>
                <a:endParaRPr kumimoji="1" lang="en-US" altLang="ja-JP" dirty="0" smtClean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kumimoji="1" lang="ja-JP" altLang="en-US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kumimoji="1" lang="en-US" altLang="ja-JP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box>
                        <m:boxPr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i="1">
                                  <a:latin typeface="Cambria Math"/>
                                  <a:ea typeface="Cambria Math"/>
                                </a:rPr>
                                <m:t>5</m:t>
                              </m:r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  <m:r>
                                <a:rPr lang="en-US" altLang="ja-JP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r>
                                <a:rPr lang="en-US" altLang="ja-JP" i="1">
                                  <a:latin typeface="Cambria Math"/>
                                  <a:ea typeface="Cambria Math"/>
                                </a:rPr>
                                <m:t>0.7+</m:t>
                              </m:r>
                              <m:r>
                                <a:rPr lang="en-US" altLang="ja-JP" i="1" smtClean="0">
                                  <a:latin typeface="Cambria Math"/>
                                  <a:ea typeface="Cambria Math"/>
                                </a:rPr>
                                <m:t>48×</m:t>
                              </m:r>
                              <m:r>
                                <a:rPr lang="en-US" altLang="ja-JP" i="1">
                                  <a:latin typeface="Cambria Math"/>
                                  <a:ea typeface="Cambria Math"/>
                                </a:rPr>
                                <m:t>0.5</m:t>
                              </m:r>
                            </m:num>
                            <m:den>
                              <m:r>
                                <a:rPr lang="en-US" altLang="ja-JP" i="1">
                                  <a:latin typeface="Cambria Math"/>
                                  <a:ea typeface="Cambria Math"/>
                                </a:rPr>
                                <m:t>50+48</m:t>
                              </m:r>
                            </m:den>
                          </m:f>
                        </m:e>
                      </m:box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i="1">
                          <a:latin typeface="Cambria Math"/>
                          <a:ea typeface="Cambria Math"/>
                        </a:rPr>
                        <m:t>0.602</m:t>
                      </m:r>
                    </m:oMath>
                  </m:oMathPara>
                </a14:m>
                <a:endParaRPr kumimoji="1" lang="en-US" altLang="ja-JP" dirty="0" smtClean="0"/>
              </a:p>
              <a:p>
                <a:pPr lvl="1"/>
                <a:r>
                  <a:rPr kumimoji="1" lang="ja-JP" altLang="en-US" dirty="0" smtClean="0"/>
                  <a:t>標準誤差</a:t>
                </a:r>
                <a:endParaRPr kumimoji="1" lang="en-US" altLang="ja-JP" dirty="0" smtClean="0"/>
              </a:p>
              <a:p>
                <a:pPr marL="36576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ja-JP" i="1">
                              <a:latin typeface="Cambria Math"/>
                            </a:rPr>
                            <m:t>SE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ja-JP" i="1">
                              <a:latin typeface="Cambria Math"/>
                            </a:rPr>
                            <m:t>pd</m:t>
                          </m:r>
                        </m:sub>
                      </m:sSub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acc>
                            <m:accPr>
                              <m:chr m:val="̂"/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</m:e>
                          </m:acc>
                          <m:d>
                            <m:dPr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ja-JP" altLang="en-US" i="1">
                                  <a:latin typeface="Cambria Math"/>
                                </a:rPr>
                                <m:t>１</m:t>
                              </m:r>
                              <m:r>
                                <a:rPr lang="en-US" altLang="ja-JP" i="1">
                                  <a:latin typeface="Cambria Math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altLang="ja-JP" i="1">
                                  <a:latin typeface="Cambria Math"/>
                                </a:rPr>
                                <m:t>p</m:t>
                              </m:r>
                            </m:e>
                          </m:d>
                          <m:d>
                            <m:dPr>
                              <m:ctrlPr>
                                <a:rPr kumimoji="1" lang="en-US" altLang="ja-JP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1" lang="en-US" altLang="ja-JP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kumimoji="1" lang="ja-JP" altLang="en-US" b="0" i="1" smtClean="0">
                                      <a:latin typeface="Cambria Math"/>
                                    </a:rPr>
                                    <m:t>１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kumimoji="1" lang="en-US" altLang="ja-JP" b="0" i="1" smtClean="0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en-US" altLang="ja-JP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kumimoji="1" lang="ja-JP" altLang="en-US" b="0" i="1" smtClean="0">
                                      <a:latin typeface="Cambria Math"/>
                                    </a:rPr>
                                    <m:t>１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rad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0.602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i="1">
                                  <a:latin typeface="Cambria Math"/>
                                  <a:ea typeface="Cambria Math"/>
                                </a:rPr>
                                <m:t>1−0.602</m:t>
                              </m:r>
                            </m:e>
                          </m:d>
                          <m:r>
                            <a:rPr lang="en-US" altLang="ja-JP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50</m:t>
                                  </m:r>
                                </m:den>
                              </m:f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48</m:t>
                                  </m:r>
                                </m:den>
                              </m:f>
                            </m:e>
                          </m:d>
                        </m:e>
                      </m:rad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i="1">
                          <a:latin typeface="Cambria Math"/>
                          <a:ea typeface="Cambria Math"/>
                        </a:rPr>
                        <m:t>0.099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306" t="-2879" r="-2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正方形/長方形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/>
              <a:t/>
            </a:r>
            <a:br>
              <a:rPr lang="en-US" altLang="ja-JP" dirty="0"/>
            </a:b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889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検定法の手順</a:t>
            </a:r>
            <a:r>
              <a:rPr lang="ja-JP" altLang="en-US" dirty="0" smtClean="0"/>
              <a:t>（２）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r>
                  <a:rPr kumimoji="1" lang="ja-JP" altLang="en-US" dirty="0" smtClean="0"/>
                  <a:t>２つの比率を標準化した</a:t>
                </a:r>
                <a:r>
                  <a:rPr kumimoji="1" lang="en-US" altLang="ja-JP" dirty="0" smtClean="0"/>
                  <a:t>z</a:t>
                </a:r>
                <a:r>
                  <a:rPr kumimoji="1" lang="ja-JP" altLang="en-US" dirty="0" smtClean="0"/>
                  <a:t>値</a:t>
                </a:r>
                <a:r>
                  <a:rPr lang="ja-JP" altLang="en-US" dirty="0" smtClean="0"/>
                  <a:t>をもとめる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dirty="0">
                          <a:latin typeface="Cambria Math"/>
                        </a:rPr>
                        <m:t>z</m:t>
                      </m:r>
                      <m:r>
                        <a:rPr lang="ja-JP" altLang="en-US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i="1" dirty="0" smtClean="0">
                              <a:latin typeface="Cambria Math"/>
                            </a:rPr>
                          </m:ctrlPr>
                        </m:fPr>
                        <m:num>
                          <m:acc>
                            <m:accPr>
                              <m:chr m:val="̂"/>
                              <m:ctrlPr>
                                <a:rPr lang="en-US" altLang="ja-JP" i="1" dirty="0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dirty="0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acc>
                          <m:r>
                            <a:rPr lang="en-US" altLang="ja-JP" b="0" i="1" dirty="0" smtClean="0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US" altLang="ja-JP" i="1" dirty="0" smtClean="0">
                                  <a:latin typeface="Cambria Math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altLang="ja-JP" i="1" dirty="0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b="0" i="1" dirty="0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altLang="ja-JP" b="0" i="1" dirty="0" smtClean="0"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acc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i="1" dirty="0">
                                  <a:latin typeface="Cambria Math"/>
                                </a:rPr>
                                <m:t>SE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ja-JP" i="1" dirty="0">
                                  <a:latin typeface="Cambria Math"/>
                                </a:rPr>
                                <m:t>pd</m:t>
                              </m:r>
                            </m:sub>
                          </m:sSub>
                        </m:den>
                      </m:f>
                      <m:r>
                        <a:rPr lang="en-US" altLang="ja-JP" i="1" dirty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altLang="ja-JP" i="1" dirty="0">
                              <a:latin typeface="Cambria Math"/>
                              <a:ea typeface="Cambria Math"/>
                            </a:rPr>
                            <m:t>0.7−0.5</m:t>
                          </m:r>
                        </m:num>
                        <m:den>
                          <m:r>
                            <a:rPr lang="en-US" altLang="ja-JP" i="1" dirty="0">
                              <a:latin typeface="Cambria Math"/>
                              <a:ea typeface="Cambria Math"/>
                            </a:rPr>
                            <m:t>0.099</m:t>
                          </m:r>
                        </m:den>
                      </m:f>
                      <m:r>
                        <a:rPr lang="en-US" altLang="ja-JP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i="1" dirty="0">
                          <a:latin typeface="Cambria Math"/>
                          <a:ea typeface="Cambria Math"/>
                        </a:rPr>
                        <m:t>2.022</m:t>
                      </m:r>
                    </m:oMath>
                  </m:oMathPara>
                </a14:m>
                <a:endParaRPr kumimoji="1" lang="en-US" altLang="ja-JP" dirty="0" smtClean="0"/>
              </a:p>
              <a:p>
                <a:r>
                  <a:rPr lang="en-US" altLang="ja-JP" dirty="0"/>
                  <a:t>z</a:t>
                </a:r>
                <a:r>
                  <a:rPr lang="ja-JP" altLang="en-US" dirty="0" smtClean="0"/>
                  <a:t>値に対応する標準正規累積確率を求める</a:t>
                </a:r>
                <a:endParaRPr lang="en-US" altLang="ja-JP" dirty="0" smtClean="0"/>
              </a:p>
              <a:p>
                <a:pPr marL="0" indent="0" algn="ctr">
                  <a:buNone/>
                </a:pPr>
                <a:r>
                  <a:rPr kumimoji="1" lang="en-US" altLang="ja-JP" dirty="0" smtClean="0"/>
                  <a:t>NORMSDIST(z)=0.978</a:t>
                </a:r>
              </a:p>
              <a:p>
                <a:pPr marL="0" indent="0">
                  <a:buNone/>
                </a:pPr>
                <a:r>
                  <a:rPr kumimoji="1" lang="ja-JP" altLang="en-US" dirty="0" smtClean="0"/>
                  <a:t>全体からひく</a:t>
                </a:r>
                <a:endParaRPr kumimoji="1" lang="en-US" altLang="ja-JP" dirty="0" smtClean="0"/>
              </a:p>
              <a:p>
                <a:pPr marL="0" indent="0" algn="ctr">
                  <a:buNone/>
                </a:pPr>
                <a:r>
                  <a:rPr lang="en-US" altLang="ja-JP" dirty="0" smtClean="0"/>
                  <a:t>1-0.978=0.022</a:t>
                </a:r>
              </a:p>
              <a:p>
                <a:pPr marL="0" indent="0">
                  <a:buNone/>
                </a:pPr>
                <a:r>
                  <a:rPr kumimoji="1" lang="ja-JP" altLang="en-US" dirty="0" smtClean="0"/>
                  <a:t>両側検定なので２倍すると</a:t>
                </a:r>
                <a:endParaRPr kumimoji="1" lang="en-US" altLang="ja-JP" dirty="0" smtClean="0"/>
              </a:p>
              <a:p>
                <a:pPr marL="0" indent="0" algn="ctr">
                  <a:buNone/>
                </a:pPr>
                <a:r>
                  <a:rPr lang="en-US" altLang="ja-JP" dirty="0" smtClean="0"/>
                  <a:t>0.022×2</a:t>
                </a:r>
                <a:r>
                  <a:rPr lang="ja-JP" altLang="en-US" dirty="0" smtClean="0"/>
                  <a:t>＝</a:t>
                </a:r>
                <a:r>
                  <a:rPr lang="en-US" altLang="ja-JP" dirty="0" smtClean="0"/>
                  <a:t>0.044</a:t>
                </a:r>
                <a:r>
                  <a:rPr lang="ja-JP" altLang="en-US" dirty="0" smtClean="0"/>
                  <a:t>＜</a:t>
                </a:r>
                <a:r>
                  <a:rPr lang="en-US" altLang="ja-JP" dirty="0" smtClean="0"/>
                  <a:t>0.05</a:t>
                </a:r>
              </a:p>
              <a:p>
                <a:pPr marL="0" indent="0">
                  <a:buNone/>
                </a:pPr>
                <a:r>
                  <a:rPr lang="ja-JP" altLang="en-US" dirty="0" smtClean="0"/>
                  <a:t>両側検定、有意水準</a:t>
                </a:r>
                <a:r>
                  <a:rPr lang="en-US" altLang="ja-JP" dirty="0" smtClean="0"/>
                  <a:t>5</a:t>
                </a:r>
                <a:r>
                  <a:rPr lang="ja-JP" altLang="en-US" dirty="0" smtClean="0"/>
                  <a:t>％で、両群間に差があるといえる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469" t="-2128" r="-245" b="-27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399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イェーツの補正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離散量の分布を連続量分布に近似させているため、</a:t>
                </a:r>
                <a:r>
                  <a:rPr lang="en-US" altLang="ja-JP" dirty="0" smtClean="0"/>
                  <a:t>z</a:t>
                </a:r>
                <a:r>
                  <a:rPr lang="ja-JP" altLang="en-US" dirty="0" smtClean="0"/>
                  <a:t>値は多めに計算されている</a:t>
                </a:r>
                <a:endParaRPr lang="en-US" altLang="ja-JP" dirty="0" smtClean="0"/>
              </a:p>
              <a:p>
                <a:pPr lvl="1"/>
                <a:r>
                  <a:rPr lang="en-US" altLang="ja-JP" dirty="0" smtClean="0">
                    <a:solidFill>
                      <a:srgbClr val="FF0000"/>
                    </a:solidFill>
                  </a:rPr>
                  <a:t>α</a:t>
                </a:r>
                <a:r>
                  <a:rPr lang="ja-JP" altLang="en-US" dirty="0" smtClean="0">
                    <a:solidFill>
                      <a:srgbClr val="FF0000"/>
                    </a:solidFill>
                  </a:rPr>
                  <a:t>過誤率が増加してしまう</a:t>
                </a:r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r>
                  <a:rPr kumimoji="1" lang="ja-JP" altLang="en-US" dirty="0" smtClean="0">
                    <a:solidFill>
                      <a:srgbClr val="FF0000"/>
                    </a:solidFill>
                  </a:rPr>
                  <a:t>イエーツの補正</a:t>
                </a:r>
                <a:endParaRPr kumimoji="1" lang="en-US" altLang="ja-JP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dirty="0">
                          <a:latin typeface="Cambria Math"/>
                        </a:rPr>
                        <m:t>z</m:t>
                      </m:r>
                      <m:r>
                        <a:rPr lang="en-US" altLang="ja-JP" i="1" dirty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ja-JP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altLang="ja-JP" b="0" i="1" dirty="0" smtClean="0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ja-JP" i="1" dirty="0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ja-JP" i="1" dirty="0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dirty="0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  <m:r>
                            <a:rPr lang="en-US" altLang="ja-JP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ja-JP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ja-JP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altLang="ja-JP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i="1" dirty="0">
                                  <a:latin typeface="Cambria Math"/>
                                  <a:ea typeface="Cambria Math"/>
                                </a:rPr>
                                <m:t>SE</m:t>
                              </m:r>
                            </m:e>
                            <m:sub>
                              <m:r>
                                <a:rPr lang="en-US" altLang="ja-JP" b="0" i="1" dirty="0" smtClean="0">
                                  <a:latin typeface="Cambria Math"/>
                                  <a:ea typeface="Cambria Math"/>
                                </a:rPr>
                                <m:t>𝑝𝑑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898" t="-1627" r="-4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70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3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7467600" cy="6034682"/>
              </a:xfrm>
            </p:spPr>
            <p:txBody>
              <a:bodyPr anchor="ctr">
                <a:normAutofit/>
              </a:bodyPr>
              <a:lstStyle/>
              <a:p>
                <a:pPr algn="ctr"/>
                <a:r>
                  <a:rPr kumimoji="1" lang="ja-JP" altLang="en-US" sz="4400" dirty="0" smtClean="0"/>
                  <a:t>２．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4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sz="4400" b="0" i="1" smtClean="0">
                            <a:latin typeface="Cambria Math"/>
                          </a:rPr>
                          <m:t>𝜒</m:t>
                        </m:r>
                      </m:e>
                      <m:sup>
                        <m:r>
                          <a:rPr kumimoji="1" lang="ja-JP" altLang="en-US" sz="4400" b="0" i="1" smtClean="0">
                            <a:latin typeface="Cambria Math"/>
                          </a:rPr>
                          <m:t>２</m:t>
                        </m:r>
                      </m:sup>
                    </m:sSup>
                  </m:oMath>
                </a14:m>
                <a:r>
                  <a:rPr kumimoji="1" lang="ja-JP" altLang="en-US" sz="4400" dirty="0" smtClean="0"/>
                  <a:t>検定</a:t>
                </a:r>
                <a:endParaRPr kumimoji="1" lang="ja-JP" altLang="en-US" sz="4400" dirty="0"/>
              </a:p>
            </p:txBody>
          </p:sp>
        </mc:Choice>
        <mc:Fallback xmlns="">
          <p:sp>
            <p:nvSpPr>
              <p:cNvPr id="4" name="タイトル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7467600" cy="6034682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088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検定法を使う条件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コンテンツ プレースホルダー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/>
                      </a:rPr>
                      <m:t>検定を</m:t>
                    </m:r>
                    <m:r>
                      <a:rPr lang="ja-JP" altLang="en-US" i="1" smtClean="0">
                        <a:latin typeface="Cambria Math"/>
                      </a:rPr>
                      <m:t>使う</m:t>
                    </m:r>
                    <m:r>
                      <a:rPr lang="ja-JP" altLang="en-US" i="1">
                        <a:latin typeface="Cambria Math"/>
                      </a:rPr>
                      <m:t>条件</m:t>
                    </m:r>
                  </m:oMath>
                </a14:m>
                <a:endParaRPr lang="en-US" altLang="ja-JP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sz="2700" dirty="0" smtClean="0"/>
                  <a:t>標本は母集団から無作為に抽出されている</a:t>
                </a:r>
                <a:endParaRPr kumimoji="1" lang="en-US" altLang="ja-JP" sz="2700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lang="ja-JP" altLang="en-US" sz="2700" dirty="0" smtClean="0"/>
                  <a:t>標本が互いに独立している</a:t>
                </a:r>
                <a:endParaRPr lang="en-US" altLang="ja-JP" sz="2700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sz="2700" dirty="0"/>
                  <a:t>標本数</a:t>
                </a:r>
                <a:r>
                  <a:rPr kumimoji="1" lang="ja-JP" altLang="en-US" sz="2700" dirty="0" smtClean="0"/>
                  <a:t>や、各カテゴリーの生起確率がある程度大きい</a:t>
                </a:r>
                <a:endParaRPr kumimoji="1" lang="en-US" altLang="ja-JP" sz="2700" dirty="0" smtClean="0"/>
              </a:p>
              <a:p>
                <a:pPr lvl="1"/>
                <a:r>
                  <a:rPr kumimoji="1" lang="ja-JP" altLang="en-US" sz="2700" dirty="0" smtClean="0"/>
                  <a:t>２）が満たされない場合は</a:t>
                </a:r>
                <a:r>
                  <a:rPr kumimoji="1" lang="ja-JP" altLang="en-US" sz="2700" u="sng" dirty="0" smtClean="0"/>
                  <a:t>マクニマーの検定</a:t>
                </a:r>
                <a:endParaRPr kumimoji="1" lang="en-US" altLang="ja-JP" sz="2700" u="sng" dirty="0" smtClean="0"/>
              </a:p>
              <a:p>
                <a:pPr lvl="1"/>
                <a:r>
                  <a:rPr kumimoji="1" lang="ja-JP" altLang="en-US" sz="2700" dirty="0" smtClean="0"/>
                  <a:t>３）各セルの期待度数が</a:t>
                </a:r>
                <a:r>
                  <a:rPr kumimoji="1" lang="en-US" altLang="ja-JP" sz="2700" dirty="0" smtClean="0"/>
                  <a:t>5</a:t>
                </a:r>
                <a:r>
                  <a:rPr kumimoji="1" lang="ja-JP" altLang="en-US" sz="2700" dirty="0" smtClean="0"/>
                  <a:t>以上であること</a:t>
                </a:r>
                <a:endParaRPr kumimoji="1" lang="en-US" altLang="ja-JP" sz="2700" dirty="0" smtClean="0"/>
              </a:p>
              <a:p>
                <a:pPr lvl="2"/>
                <a:r>
                  <a:rPr lang="ja-JP" altLang="en-US" sz="2300" dirty="0" smtClean="0"/>
                  <a:t>もし満たされない場合は、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sz="23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sz="23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ja-JP" sz="23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ja-JP" altLang="en-US" sz="2300" dirty="0" smtClean="0"/>
                  <a:t>分布からのずれ</a:t>
                </a:r>
                <a:r>
                  <a:rPr kumimoji="1" lang="ja-JP" altLang="en-US" sz="2300" smtClean="0"/>
                  <a:t>が</a:t>
                </a:r>
                <a:r>
                  <a:rPr kumimoji="1" lang="ja-JP" altLang="en-US" sz="2300" smtClean="0"/>
                  <a:t>おおきくなる</a:t>
                </a:r>
                <a:r>
                  <a:rPr kumimoji="1" lang="ja-JP" altLang="en-US" sz="2300" dirty="0" smtClean="0"/>
                  <a:t>ので</a:t>
                </a:r>
                <a:r>
                  <a:rPr kumimoji="1" lang="ja-JP" altLang="en-US" sz="2300" u="sng" dirty="0" smtClean="0"/>
                  <a:t>フィッシャーの直接確率法</a:t>
                </a:r>
                <a:r>
                  <a:rPr kumimoji="1" lang="ja-JP" altLang="en-US" sz="2300" dirty="0" smtClean="0"/>
                  <a:t>を用いる</a:t>
                </a:r>
                <a:endParaRPr kumimoji="1" lang="en-US" altLang="ja-JP" sz="2300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31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sz="31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sz="310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ja-JP" altLang="en-US" sz="3100" i="1">
                        <a:latin typeface="Cambria Math"/>
                      </a:rPr>
                      <m:t>検定</m:t>
                    </m:r>
                    <m:r>
                      <a:rPr lang="ja-JP" altLang="en-US" sz="3100" b="0" i="1" smtClean="0">
                        <a:latin typeface="Cambria Math"/>
                      </a:rPr>
                      <m:t>は</m:t>
                    </m:r>
                    <m:r>
                      <a:rPr lang="ja-JP" altLang="en-US" sz="3100" i="1">
                        <a:latin typeface="Cambria Math"/>
                      </a:rPr>
                      <m:t>独立性</m:t>
                    </m:r>
                    <m:r>
                      <a:rPr lang="ja-JP" altLang="en-US" sz="3100" b="0" i="1" smtClean="0">
                        <a:latin typeface="Cambria Math"/>
                      </a:rPr>
                      <m:t>の</m:t>
                    </m:r>
                    <m:r>
                      <a:rPr lang="ja-JP" altLang="en-US" sz="3100" i="1">
                        <a:latin typeface="Cambria Math"/>
                      </a:rPr>
                      <m:t>検定</m:t>
                    </m:r>
                  </m:oMath>
                </a14:m>
                <a:endParaRPr kumimoji="1" lang="ja-JP" altLang="en-US" sz="3100" dirty="0"/>
              </a:p>
            </p:txBody>
          </p:sp>
        </mc:Choice>
        <mc:Fallback>
          <p:sp>
            <p:nvSpPr>
              <p:cNvPr id="4" name="コンテンツ プレースホルダー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r="-24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角丸四角形 4"/>
          <p:cNvSpPr/>
          <p:nvPr/>
        </p:nvSpPr>
        <p:spPr>
          <a:xfrm>
            <a:off x="467544" y="1556792"/>
            <a:ext cx="7344816" cy="25202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25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クロステーブル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２群間で、２つのカテゴリで表されたデータの差を検定する場合は、２</a:t>
            </a:r>
            <a:r>
              <a:rPr kumimoji="1" lang="en-US" altLang="ja-JP" dirty="0" smtClean="0"/>
              <a:t>×</a:t>
            </a:r>
            <a:r>
              <a:rPr kumimoji="1" lang="ja-JP" altLang="en-US" dirty="0" smtClean="0"/>
              <a:t>２クロステーブルを作る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170547"/>
              </p:ext>
            </p:extLst>
          </p:nvPr>
        </p:nvGraphicFramePr>
        <p:xfrm>
          <a:off x="971600" y="4005064"/>
          <a:ext cx="6096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88"/>
                <a:gridCol w="1368152"/>
                <a:gridCol w="1656184"/>
                <a:gridCol w="2279576"/>
              </a:tblGrid>
              <a:tr h="35506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カテゴリ１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カテゴリ２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群１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a+b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群２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c+d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b+d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a+b+c+d</a:t>
                      </a:r>
                      <a:r>
                        <a:rPr kumimoji="1" lang="en-US" altLang="ja-JP" dirty="0" smtClean="0"/>
                        <a:t>=n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907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例）クロステーブル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試験薬剤（</a:t>
            </a:r>
            <a:r>
              <a:rPr kumimoji="1" lang="en-US" altLang="ja-JP" dirty="0" smtClean="0"/>
              <a:t>50</a:t>
            </a:r>
            <a:r>
              <a:rPr kumimoji="1" lang="ja-JP" altLang="en-US" dirty="0" smtClean="0"/>
              <a:t>人）、およびプラセボ（</a:t>
            </a:r>
            <a:r>
              <a:rPr kumimoji="1" lang="en-US" altLang="ja-JP" dirty="0" smtClean="0"/>
              <a:t>48</a:t>
            </a:r>
            <a:r>
              <a:rPr kumimoji="1" lang="ja-JP" altLang="en-US" dirty="0" smtClean="0"/>
              <a:t>人）投与による有効率はそれぞれ</a:t>
            </a:r>
            <a:r>
              <a:rPr kumimoji="1" lang="en-US" altLang="ja-JP" dirty="0" smtClean="0"/>
              <a:t>70</a:t>
            </a:r>
            <a:r>
              <a:rPr kumimoji="1" lang="ja-JP" altLang="en-US" dirty="0" smtClean="0"/>
              <a:t>％、</a:t>
            </a:r>
            <a:r>
              <a:rPr kumimoji="1" lang="en-US" altLang="ja-JP" dirty="0" smtClean="0"/>
              <a:t>50</a:t>
            </a:r>
            <a:r>
              <a:rPr kumimoji="1" lang="ja-JP" altLang="en-US" dirty="0" smtClean="0"/>
              <a:t>％だった場合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659675"/>
              </p:ext>
            </p:extLst>
          </p:nvPr>
        </p:nvGraphicFramePr>
        <p:xfrm>
          <a:off x="899592" y="3573016"/>
          <a:ext cx="6984776" cy="230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194"/>
                <a:gridCol w="1746194"/>
                <a:gridCol w="1746194"/>
                <a:gridCol w="1746194"/>
              </a:tblGrid>
              <a:tr h="576064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観察有効数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観察無効数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試験薬群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a=50×0.7=35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b=50×0.3=15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a+b</a:t>
                      </a:r>
                      <a:r>
                        <a:rPr kumimoji="1" lang="en-US" altLang="ja-JP" dirty="0" smtClean="0"/>
                        <a:t>=50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プラセボ群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c=48×0.5=24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d=48×0.5=24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c+d</a:t>
                      </a:r>
                      <a:r>
                        <a:rPr kumimoji="1" lang="en-US" altLang="ja-JP" dirty="0" smtClean="0"/>
                        <a:t>=48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a+c</a:t>
                      </a:r>
                      <a:r>
                        <a:rPr kumimoji="1" lang="en-US" altLang="ja-JP" dirty="0" smtClean="0"/>
                        <a:t>=59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b+d</a:t>
                      </a:r>
                      <a:r>
                        <a:rPr kumimoji="1" lang="en-US" altLang="ja-JP" dirty="0" smtClean="0"/>
                        <a:t>=39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n=98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072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期待値のクロステーブル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帰無仮説</a:t>
            </a:r>
            <a:r>
              <a:rPr lang="ja-JP" altLang="en-US" dirty="0" smtClean="0"/>
              <a:t>「２変数は独立である」がただしければ、各カテゴリの出現率は両群で等しく、両群を併合した時の値になるはず</a:t>
            </a:r>
            <a:endParaRPr lang="en-US" altLang="ja-JP" dirty="0" smtClean="0"/>
          </a:p>
          <a:p>
            <a:endParaRPr kumimoji="1" lang="en-US" altLang="ja-JP" sz="2800" dirty="0"/>
          </a:p>
          <a:p>
            <a:pPr marL="0" indent="0">
              <a:buNone/>
            </a:pPr>
            <a:r>
              <a:rPr lang="ja-JP" altLang="en-US" sz="2800" dirty="0" smtClean="0"/>
              <a:t>両群を併合した有効率</a:t>
            </a:r>
            <a:r>
              <a:rPr lang="en-US" altLang="ja-JP" sz="2800" dirty="0" smtClean="0"/>
              <a:t>=</a:t>
            </a:r>
            <a:r>
              <a:rPr lang="ja-JP" altLang="en-US" sz="2800" dirty="0" smtClean="0"/>
              <a:t>（</a:t>
            </a:r>
            <a:r>
              <a:rPr lang="en-US" altLang="ja-JP" sz="2800" dirty="0" err="1" smtClean="0"/>
              <a:t>a+c</a:t>
            </a:r>
            <a:r>
              <a:rPr lang="ja-JP" altLang="en-US" sz="2800" dirty="0" smtClean="0"/>
              <a:t>）</a:t>
            </a:r>
            <a:r>
              <a:rPr lang="en-US" altLang="ja-JP" sz="2800" dirty="0" smtClean="0"/>
              <a:t>/n=59/98=0.602</a:t>
            </a:r>
            <a:endParaRPr kumimoji="1" lang="ja-JP" altLang="en-US" sz="2800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344507"/>
              </p:ext>
            </p:extLst>
          </p:nvPr>
        </p:nvGraphicFramePr>
        <p:xfrm>
          <a:off x="539552" y="4221088"/>
          <a:ext cx="7416824" cy="18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6"/>
                <a:gridCol w="1854206"/>
                <a:gridCol w="2628292"/>
                <a:gridCol w="1080120"/>
              </a:tblGrid>
              <a:tr h="3600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期待有効数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期待無効数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220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試験薬群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a=50×0.602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b=50×(1-0.602)=19.9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a+b</a:t>
                      </a:r>
                      <a:r>
                        <a:rPr kumimoji="1" lang="en-US" altLang="ja-JP" dirty="0" smtClean="0"/>
                        <a:t>=50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52205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プラセボ群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c=48×0.602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d=48×(1-0.602)=19.1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c+d</a:t>
                      </a:r>
                      <a:r>
                        <a:rPr kumimoji="1" lang="en-US" altLang="ja-JP" dirty="0" smtClean="0"/>
                        <a:t>=48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9032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合計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a+c</a:t>
                      </a:r>
                      <a:r>
                        <a:rPr kumimoji="1" lang="en-US" altLang="ja-JP" dirty="0" smtClean="0"/>
                        <a:t>=59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b+d</a:t>
                      </a:r>
                      <a:r>
                        <a:rPr kumimoji="1" lang="en-US" altLang="ja-JP" dirty="0" smtClean="0"/>
                        <a:t>=39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n=98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59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検定法の計算</a:t>
            </a:r>
            <a:r>
              <a:rPr kumimoji="1" lang="ja-JP" altLang="en-US" dirty="0" smtClean="0"/>
              <a:t>手順（１）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観察度数</a:t>
                </a:r>
                <a:r>
                  <a:rPr lang="en-US" altLang="ja-JP" dirty="0" smtClean="0"/>
                  <a:t>O</a:t>
                </a:r>
                <a:r>
                  <a:rPr lang="ja-JP" altLang="en-US" dirty="0" smtClean="0"/>
                  <a:t>と期待度数</a:t>
                </a:r>
                <a:r>
                  <a:rPr lang="en-US" altLang="ja-JP" dirty="0" smtClean="0"/>
                  <a:t>E</a:t>
                </a:r>
                <a:r>
                  <a:rPr lang="ja-JP" altLang="en-US" dirty="0" smtClean="0"/>
                  <a:t>を用いると</a:t>
                </a:r>
                <a:endParaRPr lang="en-US" altLang="ja-JP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ja-JP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i="1">
                                          <a:latin typeface="Cambria Math"/>
                                          <a:ea typeface="Cambria Math"/>
                                        </a:rPr>
                                        <m:t>O</m:t>
                                      </m:r>
                                      <m:r>
                                        <a:rPr lang="en-US" altLang="ja-JP" i="1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ja-JP" i="1">
                                          <a:latin typeface="Cambria Math"/>
                                          <a:ea typeface="Cambria Math"/>
                                        </a:rPr>
                                        <m:t>E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ja-JP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den>
                          </m:f>
                        </m:e>
                      </m:nary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35−30.1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30.1</m:t>
                          </m:r>
                        </m:den>
                      </m:f>
                      <m:r>
                        <a:rPr lang="en-US" altLang="ja-JP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15−19.9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19.9</m:t>
                          </m:r>
                        </m:den>
                      </m:f>
                      <m:r>
                        <a:rPr lang="en-US" altLang="ja-JP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24−28.9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28.9</m:t>
                          </m:r>
                        </m:den>
                      </m:f>
                      <m:r>
                        <a:rPr lang="en-US" altLang="ja-JP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ja-JP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24−19.1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ja-JP" i="1">
                              <a:latin typeface="Cambria Math"/>
                              <a:ea typeface="Cambria Math"/>
                            </a:rPr>
                            <m:t>19.1</m:t>
                          </m:r>
                        </m:den>
                      </m:f>
                      <m:r>
                        <a:rPr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i="1">
                          <a:latin typeface="Cambria Math"/>
                          <a:ea typeface="Cambria Math"/>
                        </a:rPr>
                        <m:t>4.092</m:t>
                      </m:r>
                    </m:oMath>
                  </m:oMathPara>
                </a14:m>
                <a:endParaRPr lang="en-US" altLang="ja-JP" dirty="0" smtClean="0">
                  <a:ea typeface="Cambria Math"/>
                </a:endParaRPr>
              </a:p>
              <a:p>
                <a:pPr marL="0" indent="0">
                  <a:buNone/>
                </a:pPr>
                <a:r>
                  <a:rPr kumimoji="1" lang="ja-JP" altLang="en-US" dirty="0" smtClean="0">
                    <a:ea typeface="Cambria Math"/>
                  </a:rPr>
                  <a:t>自由度</a:t>
                </a:r>
                <a:r>
                  <a:rPr kumimoji="1" lang="en-US" altLang="ja-JP" dirty="0" err="1" smtClean="0">
                    <a:ea typeface="Cambria Math"/>
                  </a:rPr>
                  <a:t>df</a:t>
                </a:r>
                <a:r>
                  <a:rPr kumimoji="1" lang="en-US" altLang="ja-JP" dirty="0" smtClean="0">
                    <a:ea typeface="Cambria Math"/>
                  </a:rPr>
                  <a:t>=(m-1)×(n-1)=(2-1)×(2-1)=1</a:t>
                </a:r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2041" t="-2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815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検定法の計算</a:t>
            </a:r>
            <a:r>
              <a:rPr lang="ja-JP" altLang="en-US" dirty="0" smtClean="0"/>
              <a:t>手順（２）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ja-JP" altLang="en-US" dirty="0" smtClean="0"/>
                  <a:t>値に対応する確率</a:t>
                </a:r>
                <a:r>
                  <a:rPr kumimoji="1" lang="en-US" altLang="ja-JP" dirty="0" smtClean="0"/>
                  <a:t>P</a:t>
                </a:r>
                <a:r>
                  <a:rPr kumimoji="1" lang="ja-JP" altLang="en-US" dirty="0" smtClean="0"/>
                  <a:t>を求める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kumimoji="1" lang="en-US" altLang="ja-JP" dirty="0" smtClean="0"/>
                  <a:t>P=CHIDIST(4.092,1)=0.043&lt;0.05</a:t>
                </a:r>
              </a:p>
              <a:p>
                <a:pPr marL="0" indent="0">
                  <a:buNone/>
                </a:pPr>
                <a:endParaRPr kumimoji="1" lang="en-US" altLang="ja-JP" dirty="0" smtClean="0"/>
              </a:p>
              <a:p>
                <a:pPr marL="0" indent="0">
                  <a:buNone/>
                </a:pP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有意水準５％で、有効率は群に依存している。すなわち２群間に有意差があるといえる。</a:t>
                </a:r>
                <a:endParaRPr kumimoji="1" lang="en-US" altLang="ja-JP" dirty="0" smtClean="0"/>
              </a:p>
              <a:p>
                <a:pPr marL="365760" lvl="1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1878" t="-1877" r="-244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13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イエーツの補正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ja-JP" altLang="en-US" i="1" dirty="0">
                    <a:latin typeface="Cambria Math"/>
                  </a:rPr>
                  <a:t>イエーツ</a:t>
                </a:r>
                <a:r>
                  <a:rPr lang="ja-JP" altLang="en-US" i="1" dirty="0" smtClean="0">
                    <a:latin typeface="Cambria Math"/>
                  </a:rPr>
                  <a:t>の補正</a:t>
                </a:r>
                <a:endParaRPr kumimoji="1" lang="en-US" altLang="ja-JP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ja-JP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kumimoji="1" lang="en-US" altLang="ja-JP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ja-JP" i="1">
                                              <a:latin typeface="Cambria Math"/>
                                              <a:ea typeface="Cambria Math"/>
                                            </a:rPr>
                                            <m:t>O</m:t>
                                          </m:r>
                                          <m:r>
                                            <a:rPr lang="en-US" altLang="ja-JP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altLang="ja-JP" i="1">
                                              <a:latin typeface="Cambria Math"/>
                                              <a:ea typeface="Cambria Math"/>
                                            </a:rPr>
                                            <m:t>E</m:t>
                                          </m:r>
                                        </m:e>
                                      </m:d>
                                      <m:r>
                                        <a:rPr kumimoji="1" lang="en-US" altLang="ja-JP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en-US" altLang="ja-JP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altLang="ja-JP" i="1">
                                              <a:latin typeface="Cambria Math"/>
                                              <a:ea typeface="Cambria Math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altLang="ja-JP" i="1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ja-JP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kumimoji="1" lang="en-US" altLang="ja-JP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kumimoji="1" lang="en-US" altLang="ja-JP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898" t="-2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56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034682"/>
          </a:xfrm>
        </p:spPr>
        <p:txBody>
          <a:bodyPr anchor="ctr">
            <a:normAutofit/>
          </a:bodyPr>
          <a:lstStyle/>
          <a:p>
            <a:pPr algn="ctr"/>
            <a:r>
              <a:rPr lang="ja-JP" altLang="en-US" sz="4400" dirty="0"/>
              <a:t>３</a:t>
            </a:r>
            <a:r>
              <a:rPr kumimoji="1" lang="ja-JP" altLang="en-US" sz="4400" dirty="0" smtClean="0"/>
              <a:t>．フィッシャーの直接確率法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95692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使う条件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フィッシャーの直接確率法を行う条件</a:t>
            </a:r>
            <a:endParaRPr kumimoji="1" lang="en-US" altLang="ja-JP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sz="2700" dirty="0"/>
              <a:t>標本</a:t>
            </a:r>
            <a:r>
              <a:rPr lang="ja-JP" altLang="en-US" sz="2700" dirty="0" smtClean="0"/>
              <a:t>は２値変数である</a:t>
            </a:r>
            <a:endParaRPr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kumimoji="1" lang="ja-JP" altLang="en-US" sz="2700" dirty="0"/>
              <a:t>標本</a:t>
            </a:r>
            <a:r>
              <a:rPr kumimoji="1" lang="ja-JP" altLang="en-US" sz="2700" dirty="0" smtClean="0"/>
              <a:t>は</a:t>
            </a:r>
            <a:r>
              <a:rPr lang="ja-JP" altLang="en-US" sz="2700" dirty="0" smtClean="0"/>
              <a:t>母集団から無作為に抽出されている</a:t>
            </a:r>
            <a:endParaRPr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kumimoji="1" lang="ja-JP" altLang="en-US" sz="2700" dirty="0" smtClean="0"/>
              <a:t>標本が互いに独立している</a:t>
            </a:r>
            <a:endParaRPr kumimoji="1" lang="en-US" altLang="ja-JP" sz="2700" dirty="0" smtClean="0"/>
          </a:p>
          <a:p>
            <a:pPr marL="880110" lvl="1" indent="-514350">
              <a:buFont typeface="+mj-lt"/>
              <a:buAutoNum type="arabicPeriod"/>
            </a:pPr>
            <a:r>
              <a:rPr lang="ja-JP" altLang="en-US" sz="2700" dirty="0"/>
              <a:t>標本数</a:t>
            </a:r>
            <a:r>
              <a:rPr lang="ja-JP" altLang="en-US" sz="2700" dirty="0" smtClean="0"/>
              <a:t>や、各カテゴリーの生起確率が小さい</a:t>
            </a:r>
            <a:endParaRPr lang="en-US" altLang="ja-JP" sz="2700" dirty="0" smtClean="0"/>
          </a:p>
          <a:p>
            <a:pPr lvl="1"/>
            <a:r>
              <a:rPr kumimoji="1" lang="ja-JP" altLang="en-US" sz="2700" dirty="0"/>
              <a:t>３</a:t>
            </a:r>
            <a:r>
              <a:rPr kumimoji="1" lang="ja-JP" altLang="en-US" sz="2700" dirty="0" smtClean="0"/>
              <a:t>）が満たされていない場合は、データの対応を考慮した</a:t>
            </a:r>
            <a:r>
              <a:rPr kumimoji="1" lang="ja-JP" altLang="en-US" sz="2700" u="sng" dirty="0" smtClean="0"/>
              <a:t>マクニマーの検定法</a:t>
            </a:r>
            <a:r>
              <a:rPr kumimoji="1" lang="ja-JP" altLang="en-US" sz="2700" dirty="0" smtClean="0"/>
              <a:t>を使う</a:t>
            </a:r>
            <a:endParaRPr kumimoji="1" lang="en-US" altLang="ja-JP" sz="2700" dirty="0" smtClean="0"/>
          </a:p>
          <a:p>
            <a:pPr lvl="1"/>
            <a:r>
              <a:rPr lang="ja-JP" altLang="en-US" sz="2700" dirty="0"/>
              <a:t>４</a:t>
            </a:r>
            <a:r>
              <a:rPr lang="ja-JP" altLang="en-US" sz="2700" dirty="0" smtClean="0"/>
              <a:t>）はコンピュータの計算能力に関わる問題で、計算可能なら満たされなくても問題ない</a:t>
            </a:r>
            <a:endParaRPr kumimoji="1" lang="ja-JP" altLang="en-US" sz="2700" dirty="0"/>
          </a:p>
        </p:txBody>
      </p:sp>
      <p:sp>
        <p:nvSpPr>
          <p:cNvPr id="4" name="角丸四角形 3"/>
          <p:cNvSpPr/>
          <p:nvPr/>
        </p:nvSpPr>
        <p:spPr>
          <a:xfrm>
            <a:off x="467544" y="1556792"/>
            <a:ext cx="7344816" cy="259228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802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計算手順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Q</a:t>
            </a:r>
            <a:r>
              <a:rPr kumimoji="1" lang="ja-JP" altLang="en-US" dirty="0" smtClean="0"/>
              <a:t>）以下のようなクロステーブルが得られた。試験薬</a:t>
            </a:r>
            <a:r>
              <a:rPr lang="ja-JP" altLang="en-US" dirty="0" smtClean="0"/>
              <a:t>群とプラセボ群の間で差はあるか？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625945"/>
              </p:ext>
            </p:extLst>
          </p:nvPr>
        </p:nvGraphicFramePr>
        <p:xfrm>
          <a:off x="899592" y="3356992"/>
          <a:ext cx="7056784" cy="2448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196"/>
                <a:gridCol w="1764196"/>
                <a:gridCol w="1764196"/>
                <a:gridCol w="1764196"/>
              </a:tblGrid>
              <a:tr h="612068">
                <a:tc>
                  <a:txBody>
                    <a:bodyPr/>
                    <a:lstStyle/>
                    <a:p>
                      <a:pPr algn="ctr"/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観察有効数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観察無効数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合計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試験薬群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7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3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プラセボ群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7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8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合計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10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18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29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確率の計算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i="1" dirty="0" smtClean="0">
                          <a:latin typeface="Cambria Math"/>
                        </a:rPr>
                        <m:t>𝑃</m:t>
                      </m:r>
                      <m:r>
                        <a:rPr kumimoji="1" lang="en-US" altLang="ja-JP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dirty="0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kumimoji="1" lang="en-US" altLang="ja-JP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𝑏</m:t>
                              </m:r>
                            </m:e>
                          </m:d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kumimoji="1" lang="en-US" altLang="ja-JP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𝑑</m:t>
                              </m:r>
                            </m:e>
                          </m:d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kumimoji="1" lang="en-US" altLang="ja-JP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𝑎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𝑐</m:t>
                              </m:r>
                            </m:e>
                          </m:d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d>
                            <m:dPr>
                              <m:ctrlPr>
                                <a:rPr kumimoji="1" lang="en-US" altLang="ja-JP" b="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𝑏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kumimoji="1" lang="en-US" altLang="ja-JP" b="0" i="1" dirty="0" smtClean="0">
                                  <a:latin typeface="Cambria Math"/>
                                </a:rPr>
                                <m:t>𝑑</m:t>
                              </m:r>
                            </m:e>
                          </m:d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</m:num>
                        <m:den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𝑎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𝑏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𝑐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𝑑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𝑛</m:t>
                          </m:r>
                          <m:r>
                            <a:rPr kumimoji="1" lang="en-US" altLang="ja-JP" b="0" i="1" dirty="0" smtClean="0">
                              <a:latin typeface="Cambria Math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endParaRPr lang="en-US" altLang="ja-JP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/>
                        </a:rPr>
                        <m:t>𝑃</m:t>
                      </m:r>
                      <m:r>
                        <a:rPr kumimoji="1" lang="en-US" altLang="ja-JP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/>
                            </a:rPr>
                            <m:t>10!8!8!10!</m:t>
                          </m:r>
                        </m:num>
                        <m:den>
                          <m:r>
                            <a:rPr kumimoji="1" lang="en-US" altLang="ja-JP" b="0" i="1" smtClean="0">
                              <a:latin typeface="Cambria Math"/>
                            </a:rPr>
                            <m:t>7!3!1!7!18!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/>
                          <a:ea typeface="Cambria Math"/>
                        </a:rPr>
                        <m:t>=0.022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778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周辺度数による計算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7467600" cy="4873752"/>
          </a:xfrm>
        </p:spPr>
        <p:txBody>
          <a:bodyPr/>
          <a:lstStyle/>
          <a:p>
            <a:r>
              <a:rPr kumimoji="1" lang="ja-JP" altLang="en-US" dirty="0" smtClean="0"/>
              <a:t>周辺度数を固定して得られる組みをすべて計算する</a:t>
            </a:r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4582012"/>
              </p:ext>
            </p:extLst>
          </p:nvPr>
        </p:nvGraphicFramePr>
        <p:xfrm>
          <a:off x="827585" y="2636913"/>
          <a:ext cx="1944216" cy="914400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1"/>
                <a:gridCol w="648073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970140"/>
              </p:ext>
            </p:extLst>
          </p:nvPr>
        </p:nvGraphicFramePr>
        <p:xfrm>
          <a:off x="6105407" y="2636913"/>
          <a:ext cx="1944216" cy="941634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138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138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13878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表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217190"/>
              </p:ext>
            </p:extLst>
          </p:nvPr>
        </p:nvGraphicFramePr>
        <p:xfrm>
          <a:off x="3419872" y="2640596"/>
          <a:ext cx="1944216" cy="914400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2640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842409"/>
              </p:ext>
            </p:extLst>
          </p:nvPr>
        </p:nvGraphicFramePr>
        <p:xfrm>
          <a:off x="875014" y="4027143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4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875014" y="35785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P=0.022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419872" y="35785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P=0.134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942315" y="357854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P=0.323</a:t>
            </a:r>
            <a:endParaRPr kumimoji="1" lang="ja-JP" altLang="en-US" dirty="0"/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966813"/>
              </p:ext>
            </p:extLst>
          </p:nvPr>
        </p:nvGraphicFramePr>
        <p:xfrm>
          <a:off x="3437279" y="4006291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5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3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766908"/>
              </p:ext>
            </p:extLst>
          </p:nvPr>
        </p:nvGraphicFramePr>
        <p:xfrm>
          <a:off x="6105407" y="4013075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6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875014" y="499501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P=0.336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437279" y="503156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P=0.154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105407" y="508218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P=0.029</a:t>
            </a:r>
            <a:endParaRPr kumimoji="1" lang="ja-JP" altLang="en-US" dirty="0"/>
          </a:p>
        </p:txBody>
      </p:sp>
      <p:graphicFrame>
        <p:nvGraphicFramePr>
          <p:cNvPr id="19" name="表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595897"/>
              </p:ext>
            </p:extLst>
          </p:nvPr>
        </p:nvGraphicFramePr>
        <p:xfrm>
          <a:off x="881199" y="5442977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9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7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表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97363"/>
              </p:ext>
            </p:extLst>
          </p:nvPr>
        </p:nvGraphicFramePr>
        <p:xfrm>
          <a:off x="3437279" y="5470133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表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857408"/>
              </p:ext>
            </p:extLst>
          </p:nvPr>
        </p:nvGraphicFramePr>
        <p:xfrm>
          <a:off x="6105407" y="5456065"/>
          <a:ext cx="1944216" cy="1025271"/>
        </p:xfrm>
        <a:graphic>
          <a:graphicData uri="http://schemas.openxmlformats.org/drawingml/2006/table">
            <a:tbl>
              <a:tblPr lastRow="1" lastCol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</a:tblGrid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2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  <a:tr h="34175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8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10</a:t>
                      </a:r>
                      <a:endParaRPr kumimoji="1" lang="ja-JP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 smtClean="0"/>
                        <a:t>18</a:t>
                      </a:r>
                      <a:endParaRPr kumimoji="1" lang="ja-JP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テキスト ボックス 21"/>
          <p:cNvSpPr txBox="1"/>
          <p:nvPr/>
        </p:nvSpPr>
        <p:spPr>
          <a:xfrm>
            <a:off x="853063" y="6488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P=0.002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437279" y="6488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P=0.000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6105407" y="648866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 smtClean="0"/>
              <a:t>P=0.001</a:t>
            </a:r>
            <a:endParaRPr kumimoji="1" lang="ja-JP" altLang="en-US" dirty="0"/>
          </a:p>
        </p:txBody>
      </p:sp>
      <p:sp>
        <p:nvSpPr>
          <p:cNvPr id="6" name="角丸四角形 5"/>
          <p:cNvSpPr/>
          <p:nvPr/>
        </p:nvSpPr>
        <p:spPr>
          <a:xfrm>
            <a:off x="539552" y="5400894"/>
            <a:ext cx="7510071" cy="1457106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8"/>
          <p:cNvSpPr/>
          <p:nvPr/>
        </p:nvSpPr>
        <p:spPr>
          <a:xfrm>
            <a:off x="683568" y="2492896"/>
            <a:ext cx="2304256" cy="1454983"/>
          </a:xfrm>
          <a:prstGeom prst="round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3635896" y="2642443"/>
            <a:ext cx="5040560" cy="18722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実際に観察された度数の組み合わせと、それより小さな確率となる場合を合計する</a:t>
            </a:r>
            <a:endParaRPr kumimoji="1" lang="ja-JP" altLang="en-US" sz="32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916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ja-JP" dirty="0" smtClean="0"/>
              <a:t>P=0.022+0.001+0.000+0.002</a:t>
            </a:r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en-US" altLang="ja-JP" dirty="0" smtClean="0"/>
              <a:t>=0.025&lt;0.05</a:t>
            </a:r>
          </a:p>
          <a:p>
            <a:pPr marL="0" indent="0">
              <a:buNone/>
            </a:pP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両側検定、有意水準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％で、このようなデータパターンは偶然によるものではない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すなわち、両群間に差があるといえる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92748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034682"/>
          </a:xfrm>
        </p:spPr>
        <p:txBody>
          <a:bodyPr anchor="ctr">
            <a:normAutofit/>
          </a:bodyPr>
          <a:lstStyle/>
          <a:p>
            <a:pPr algn="ctr"/>
            <a:r>
              <a:rPr lang="ja-JP" altLang="en-US" sz="4400" dirty="0" smtClean="0"/>
              <a:t>４</a:t>
            </a:r>
            <a:r>
              <a:rPr kumimoji="1" lang="ja-JP" altLang="en-US" sz="4400" dirty="0" smtClean="0"/>
              <a:t>．マクニマー</a:t>
            </a:r>
            <a:r>
              <a:rPr lang="ja-JP" altLang="en-US" sz="4400" dirty="0" smtClean="0"/>
              <a:t>の検定</a:t>
            </a:r>
            <a:endParaRPr kumimoji="1" lang="ja-JP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7008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検定法を使う条件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3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マクニマーの検定を使う条件</a:t>
                </a:r>
                <a:endParaRPr lang="en-US" altLang="ja-JP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sz="2700" dirty="0"/>
                  <a:t>標本</a:t>
                </a:r>
                <a:r>
                  <a:rPr kumimoji="1" lang="ja-JP" altLang="en-US" sz="2700" dirty="0" smtClean="0"/>
                  <a:t>は</a:t>
                </a:r>
                <a:r>
                  <a:rPr kumimoji="1" lang="en-US" altLang="ja-JP" sz="2700" dirty="0" smtClean="0"/>
                  <a:t>2</a:t>
                </a:r>
                <a:r>
                  <a:rPr kumimoji="1" lang="ja-JP" altLang="en-US" sz="2700" dirty="0" smtClean="0"/>
                  <a:t>値変数である</a:t>
                </a:r>
                <a:endParaRPr kumimoji="1" lang="en-US" altLang="ja-JP" sz="2700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lang="ja-JP" altLang="en-US" sz="2700" dirty="0"/>
                  <a:t>標本</a:t>
                </a:r>
                <a:r>
                  <a:rPr lang="ja-JP" altLang="en-US" sz="2700" dirty="0" smtClean="0"/>
                  <a:t>が何らかの形で対になっている</a:t>
                </a:r>
                <a:endParaRPr lang="en-US" altLang="ja-JP" sz="2700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lang="ja-JP" altLang="en-US" sz="2700" dirty="0"/>
                  <a:t>対に</a:t>
                </a:r>
                <a:r>
                  <a:rPr lang="ja-JP" altLang="en-US" sz="2700" dirty="0" smtClean="0"/>
                  <a:t>なった標本は母集団から無作為に抽出されている</a:t>
                </a:r>
                <a:endParaRPr lang="en-US" altLang="ja-JP" sz="2700" dirty="0" smtClean="0"/>
              </a:p>
              <a:p>
                <a:pPr marL="880110" lvl="1" indent="-514350">
                  <a:buFont typeface="+mj-lt"/>
                  <a:buAutoNum type="arabicPeriod"/>
                </a:pPr>
                <a:r>
                  <a:rPr kumimoji="1" lang="ja-JP" altLang="en-US" sz="2700" dirty="0"/>
                  <a:t>標本数</a:t>
                </a:r>
                <a:r>
                  <a:rPr kumimoji="1" lang="ja-JP" altLang="en-US" sz="2700" dirty="0" smtClean="0"/>
                  <a:t>や、各カテゴリの生起確率がある程度大きい</a:t>
                </a:r>
                <a:endParaRPr kumimoji="1" lang="en-US" altLang="ja-JP" sz="2700" dirty="0" smtClean="0"/>
              </a:p>
              <a:p>
                <a:pPr lvl="1"/>
                <a:r>
                  <a:rPr kumimoji="1" lang="en-US" altLang="ja-JP" sz="2700" dirty="0" smtClean="0"/>
                  <a:t>4</a:t>
                </a:r>
                <a:r>
                  <a:rPr kumimoji="1" lang="ja-JP" altLang="en-US" sz="2700" dirty="0" smtClean="0"/>
                  <a:t>）が満たされていない場合は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7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sz="27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sz="27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ja-JP" altLang="en-US" sz="2700" dirty="0" smtClean="0"/>
                  <a:t>分布からのずれが大きくなる</a:t>
                </a:r>
                <a:endParaRPr kumimoji="1" lang="en-US" altLang="ja-JP" sz="2700" dirty="0" smtClean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7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sz="270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sz="270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1" lang="ja-JP" altLang="en-US" sz="2700" dirty="0" smtClean="0"/>
                  <a:t>を利用する</a:t>
                </a:r>
                <a:endParaRPr kumimoji="1" lang="ja-JP" altLang="en-US" sz="2700" dirty="0"/>
              </a:p>
            </p:txBody>
          </p:sp>
        </mc:Choice>
        <mc:Fallback xmlns="">
          <p:sp>
            <p:nvSpPr>
              <p:cNvPr id="4" name="コンテンツ プレースホルダー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898" t="-2003" r="-245" b="-10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角丸四角形 4"/>
          <p:cNvSpPr/>
          <p:nvPr/>
        </p:nvSpPr>
        <p:spPr>
          <a:xfrm>
            <a:off x="395536" y="1556792"/>
            <a:ext cx="7488832" cy="34563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0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対応のある比率データテーブル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712874207"/>
                  </p:ext>
                </p:extLst>
              </p:nvPr>
            </p:nvGraphicFramePr>
            <p:xfrm>
              <a:off x="2519772" y="3429000"/>
              <a:ext cx="352839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098"/>
                    <a:gridCol w="882098"/>
                    <a:gridCol w="882098"/>
                    <a:gridCol w="882098"/>
                  </a:tblGrid>
                  <a:tr h="322555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検査１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検査２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度数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3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+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4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kumimoji="1" lang="en-US" altLang="ja-JP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コンテンツ プレースホルダー 3"/>
              <p:cNvGraphicFramePr>
                <a:graphicFrameLocks noGrp="1"/>
              </p:cNvGraphicFramePr>
              <p:nvPr>
                <p:ph sz="quarter" idx="1"/>
                <p:extLst>
                  <p:ext uri="{D42A27DB-BD31-4B8C-83A1-F6EECF244321}">
                    <p14:modId xmlns:p14="http://schemas.microsoft.com/office/powerpoint/2010/main" val="1712874207"/>
                  </p:ext>
                </p:extLst>
              </p:nvPr>
            </p:nvGraphicFramePr>
            <p:xfrm>
              <a:off x="2519772" y="3429000"/>
              <a:ext cx="352839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098"/>
                    <a:gridCol w="882098"/>
                    <a:gridCol w="882098"/>
                    <a:gridCol w="882098"/>
                  </a:tblGrid>
                  <a:tr h="365760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検査１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検査２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度数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111667" r="-690" b="-325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211667" r="-690" b="-225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3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+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311667" r="-690" b="-125000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4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411667" r="-690" b="-25000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5" name="テキスト ボックス 4"/>
          <p:cNvSpPr txBox="1"/>
          <p:nvPr/>
        </p:nvSpPr>
        <p:spPr>
          <a:xfrm>
            <a:off x="611560" y="1700808"/>
            <a:ext cx="7344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ja-JP" altLang="en-US" sz="3200" dirty="0" smtClean="0"/>
              <a:t>同じ対象に２種類の検査をして陽性（</a:t>
            </a:r>
            <a:r>
              <a:rPr kumimoji="1" lang="en-US" altLang="ja-JP" sz="3200" dirty="0" smtClean="0"/>
              <a:t>+</a:t>
            </a:r>
            <a:r>
              <a:rPr kumimoji="1" lang="ja-JP" altLang="en-US" sz="3200" dirty="0" smtClean="0"/>
              <a:t>）</a:t>
            </a:r>
            <a:r>
              <a:rPr lang="ja-JP" altLang="en-US" sz="3200" dirty="0" smtClean="0"/>
              <a:t>、陰性（</a:t>
            </a:r>
            <a:r>
              <a:rPr lang="en-US" altLang="ja-JP" sz="3200" dirty="0" smtClean="0"/>
              <a:t>―</a:t>
            </a:r>
            <a:r>
              <a:rPr lang="ja-JP" altLang="en-US" sz="3200" dirty="0" smtClean="0"/>
              <a:t>）の２値変数として判定をおこなった場合</a:t>
            </a:r>
            <a:endParaRPr kumimoji="1" lang="en-US" altLang="ja-JP" sz="3200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899592" y="5589240"/>
            <a:ext cx="70567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/>
              <a:t>両方</a:t>
            </a:r>
            <a:r>
              <a:rPr lang="ja-JP" altLang="en-US" sz="2800" dirty="0" smtClean="0"/>
              <a:t>の結果が一致した</a:t>
            </a:r>
            <a:r>
              <a:rPr lang="en-US" altLang="ja-JP" sz="2800" dirty="0" smtClean="0"/>
              <a:t>1</a:t>
            </a:r>
            <a:r>
              <a:rPr lang="ja-JP" altLang="en-US" sz="2800" dirty="0" err="1" smtClean="0"/>
              <a:t>、</a:t>
            </a:r>
            <a:r>
              <a:rPr lang="en-US" altLang="ja-JP" sz="2800" dirty="0" smtClean="0"/>
              <a:t>4</a:t>
            </a:r>
            <a:r>
              <a:rPr lang="ja-JP" altLang="en-US" sz="2800" dirty="0" smtClean="0"/>
              <a:t>は無視し、</a:t>
            </a:r>
            <a:r>
              <a:rPr lang="en-US" altLang="ja-JP" sz="2800" dirty="0" smtClean="0"/>
              <a:t>2</a:t>
            </a:r>
            <a:r>
              <a:rPr lang="ja-JP" altLang="en-US" sz="2800" dirty="0" err="1" smtClean="0"/>
              <a:t>、</a:t>
            </a:r>
            <a:r>
              <a:rPr lang="en-US" altLang="ja-JP" sz="2800" dirty="0" smtClean="0"/>
              <a:t>3</a:t>
            </a:r>
            <a:r>
              <a:rPr lang="ja-JP" altLang="en-US" sz="2800" dirty="0" smtClean="0"/>
              <a:t>のみを用いる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686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計算手順（１）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en-US" altLang="ja-JP" dirty="0" smtClean="0"/>
              <a:t>Q)</a:t>
            </a:r>
            <a:r>
              <a:rPr kumimoji="1" lang="ja-JP" altLang="en-US" dirty="0" smtClean="0"/>
              <a:t>同じ対象に対して２種類の検査をして以下のような結果を得た。２つの検査の陽性率に差はあるか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コンテンツ プレースホルダー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28436460"/>
                  </p:ext>
                </p:extLst>
              </p:nvPr>
            </p:nvGraphicFramePr>
            <p:xfrm>
              <a:off x="2627784" y="3573016"/>
              <a:ext cx="352839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098"/>
                    <a:gridCol w="882098"/>
                    <a:gridCol w="882098"/>
                    <a:gridCol w="882098"/>
                  </a:tblGrid>
                  <a:tr h="322555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検査１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検査２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度数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17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i="1" smtClean="0">
                                    <a:latin typeface="Cambria Math"/>
                                  </a:rPr>
                                  <m:t>22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3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+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i="1" smtClean="0">
                                    <a:latin typeface="Cambria Math"/>
                                  </a:rPr>
                                  <m:t>8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  <a:tr h="32255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4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1" lang="en-US" altLang="ja-JP" i="1" smtClean="0">
                                    <a:latin typeface="Cambria Math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kumimoji="1" lang="ja-JP" altLang="en-US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コンテンツ プレースホルダー 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28436460"/>
                  </p:ext>
                </p:extLst>
              </p:nvPr>
            </p:nvGraphicFramePr>
            <p:xfrm>
              <a:off x="2627784" y="3573016"/>
              <a:ext cx="3528392" cy="1828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2098"/>
                    <a:gridCol w="882098"/>
                    <a:gridCol w="882098"/>
                    <a:gridCol w="882098"/>
                  </a:tblGrid>
                  <a:tr h="365760">
                    <a:tc>
                      <a:txBody>
                        <a:bodyPr/>
                        <a:lstStyle/>
                        <a:p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検査１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検査２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ja-JP" altLang="en-US" dirty="0" smtClean="0"/>
                            <a:t>度数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17</a:t>
                          </a:r>
                          <a:endParaRPr kumimoji="1" lang="ja-JP" altLang="en-US" dirty="0"/>
                        </a:p>
                      </a:txBody>
                      <a:tcPr/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2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ja-JP" altLang="en-US" dirty="0" smtClean="0"/>
                            <a:t>＋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211667" b="-226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3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+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311667" b="-126667"/>
                          </a:stretch>
                        </a:blip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4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dirty="0" smtClean="0"/>
                            <a:t>―</a:t>
                          </a:r>
                          <a:endParaRPr kumimoji="1" lang="ja-JP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99310" t="-411667" b="-2666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416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計算手順</a:t>
            </a:r>
            <a:r>
              <a:rPr lang="ja-JP" altLang="en-US" dirty="0" smtClean="0"/>
              <a:t>（</a:t>
            </a:r>
            <a:r>
              <a:rPr lang="ja-JP" altLang="en-US" dirty="0"/>
              <a:t>２</a:t>
            </a:r>
            <a:r>
              <a:rPr lang="ja-JP" altLang="en-US" dirty="0" smtClean="0"/>
              <a:t>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1" lang="en-US" altLang="ja-JP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kumimoji="1" lang="en-US" altLang="ja-JP" b="0" i="1" smtClean="0">
                                          <a:latin typeface="Cambria Math"/>
                                          <a:ea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ja-JP" i="1" smtClean="0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ja-JP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3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altLang="ja-JP" i="1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ja-JP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𝑛</m:t>
                              </m:r>
                            </m:e>
                            <m:sub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1" lang="en-US" altLang="ja-JP" i="1" dirty="0" smtClean="0">
                  <a:latin typeface="Cambria Math"/>
                  <a:ea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ja-JP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kumimoji="1" lang="en-US" altLang="ja-JP" i="1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1" lang="en-US" altLang="ja-JP" b="0" i="1" smtClean="0">
                                          <a:latin typeface="Cambria Math"/>
                                          <a:ea typeface="Cambria Math"/>
                                        </a:rPr>
                                        <m:t>22−8</m:t>
                                      </m:r>
                                    </m:e>
                                  </m:d>
                                  <m:r>
                                    <a:rPr kumimoji="1" lang="en-US" altLang="ja-JP" b="0" i="1" smtClean="0">
                                      <a:latin typeface="Cambria Math"/>
                                      <a:ea typeface="Cambria Math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kumimoji="1" lang="en-US" altLang="ja-JP" b="0" i="1" smtClean="0">
                              <a:latin typeface="Cambria Math"/>
                              <a:ea typeface="Cambria Math"/>
                            </a:rPr>
                            <m:t>22+8</m:t>
                          </m:r>
                        </m:den>
                      </m:f>
                      <m:r>
                        <a:rPr kumimoji="1" lang="en-US" altLang="ja-JP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kumimoji="1" lang="en-US" altLang="ja-JP" b="0" i="1" smtClean="0">
                          <a:latin typeface="Cambria Math"/>
                          <a:ea typeface="Cambria Math"/>
                        </a:rPr>
                        <m:t>5.633</m:t>
                      </m:r>
                    </m:oMath>
                  </m:oMathPara>
                </a14:m>
                <a:endParaRPr kumimoji="1" lang="en-US" altLang="ja-JP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ja-JP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dirty="0"/>
                  <a:t>値に対応する確率</a:t>
                </a:r>
                <a:r>
                  <a:rPr lang="en-US" altLang="ja-JP" dirty="0"/>
                  <a:t>P</a:t>
                </a:r>
                <a:r>
                  <a:rPr lang="ja-JP" altLang="en-US" dirty="0"/>
                  <a:t>を求める</a:t>
                </a: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 smtClean="0"/>
                  <a:t>P=CHIDIST(5.633,1</a:t>
                </a:r>
                <a:r>
                  <a:rPr lang="en-US" altLang="ja-JP" dirty="0"/>
                  <a:t>)=</a:t>
                </a:r>
                <a:r>
                  <a:rPr lang="en-US" altLang="ja-JP" dirty="0" smtClean="0"/>
                  <a:t>0.018&lt;0.05</a:t>
                </a:r>
              </a:p>
              <a:p>
                <a:pPr marL="0" indent="0">
                  <a:buNone/>
                </a:pPr>
                <a:r>
                  <a:rPr lang="ja-JP" altLang="en-US" dirty="0" smtClean="0"/>
                  <a:t>有意水準５％で、陽性率は検査法に依存している。すなわち２つの検査の陽性率に有意差があると言える。</a:t>
                </a:r>
                <a:endParaRPr lang="en-US" altLang="ja-JP" dirty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 l="-2041" r="-2041" b="-23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863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４つの検定法についての利用条件とその計算方法について学んだ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α</a:t>
            </a:r>
            <a:r>
              <a:rPr kumimoji="1" lang="ja-JP" altLang="en-US" dirty="0" smtClean="0"/>
              <a:t>過誤率が増加するのを防ぐためにイエーツの補正がある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11064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250706"/>
          </a:xfrm>
        </p:spPr>
        <p:txBody>
          <a:bodyPr anchor="ctr">
            <a:normAutofit/>
          </a:bodyPr>
          <a:lstStyle/>
          <a:p>
            <a:pPr algn="ctr"/>
            <a:r>
              <a:rPr kumimoji="1" lang="ja-JP" altLang="en-US" sz="16600" dirty="0" smtClean="0"/>
              <a:t>終わり</a:t>
            </a:r>
            <a:endParaRPr kumimoji="1" lang="ja-JP" altLang="en-US" sz="16600" dirty="0"/>
          </a:p>
        </p:txBody>
      </p:sp>
    </p:spTree>
    <p:extLst>
      <p:ext uri="{BB962C8B-B14F-4D97-AF65-F5344CB8AC3E}">
        <p14:creationId xmlns:p14="http://schemas.microsoft.com/office/powerpoint/2010/main" val="225097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標準正規累積確率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1026" name="Picture 2" descr="C:\Users\DROP\Desktop\輪講\7.輪講\標準正規累積確率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506310"/>
            <a:ext cx="5040560" cy="488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00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標準正規累積確率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2050" name="Picture 2" descr="C:\Users\DROP\Desktop\輪講\7.輪講\正規累積確率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59179"/>
            <a:ext cx="7056784" cy="536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74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連続補正した場合</a:t>
            </a:r>
            <a:r>
              <a:rPr lang="en-US" altLang="ja-JP" dirty="0" smtClean="0"/>
              <a:t>(</a:t>
            </a:r>
            <a:r>
              <a:rPr lang="ja-JP" altLang="en-US" dirty="0" smtClean="0"/>
              <a:t>正規分布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ja-JP" sz="2800" dirty="0" smtClean="0">
                          <a:latin typeface="Cambria Math"/>
                        </a:rPr>
                        <m:t>z</m:t>
                      </m:r>
                      <m:r>
                        <a:rPr lang="en-US" altLang="ja-JP" sz="2800" i="1" dirty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8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sz="280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en-US" altLang="ja-JP" sz="280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ja-JP" sz="2800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altLang="ja-JP" sz="2800" b="0" i="1" dirty="0" smtClean="0">
                                  <a:latin typeface="Cambria Math"/>
                                </a:rPr>
                                <m:t>−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ja-JP" sz="2800" i="1" dirty="0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altLang="ja-JP" sz="2800" i="1" dirty="0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  <m:r>
                            <a:rPr lang="en-US" altLang="ja-JP" sz="2800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altLang="ja-JP" sz="2800" b="0" i="1" dirty="0" smtClean="0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altLang="ja-JP" sz="280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ja-JP" sz="2800" i="1" dirty="0">
                                  <a:latin typeface="Cambria Math"/>
                                  <a:ea typeface="Cambria Math"/>
                                </a:rPr>
                                <m:t>SE</m:t>
                              </m:r>
                            </m:e>
                            <m:sub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𝑝𝑑</m:t>
                              </m:r>
                            </m:sub>
                          </m:sSub>
                        </m:den>
                      </m:f>
                      <m:r>
                        <a:rPr lang="en-US" altLang="ja-JP" sz="2800" i="1" dirty="0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ja-JP" sz="2800" i="1" dirty="0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altLang="ja-JP" sz="280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0.7−0.5</m:t>
                              </m:r>
                            </m:e>
                          </m:d>
                          <m:r>
                            <a:rPr lang="en-US" altLang="ja-JP" sz="2800" b="0" i="1" dirty="0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  <m:r>
                            <a:rPr lang="en-US" altLang="ja-JP" sz="2800" b="0" i="1" dirty="0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50</m:t>
                                  </m:r>
                                </m:den>
                              </m:f>
                              <m:r>
                                <a:rPr lang="en-US" altLang="ja-JP" sz="2800" b="0" i="1" dirty="0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ja-JP" sz="2800" b="0" i="1" dirty="0" smtClean="0">
                                      <a:latin typeface="Cambria Math"/>
                                      <a:ea typeface="Cambria Math"/>
                                    </a:rPr>
                                    <m:t>48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altLang="ja-JP" sz="2800" b="0" i="1" dirty="0" smtClean="0">
                              <a:latin typeface="Cambria Math"/>
                              <a:ea typeface="Cambria Math"/>
                            </a:rPr>
                            <m:t>0.099</m:t>
                          </m:r>
                        </m:den>
                      </m:f>
                      <m:r>
                        <a:rPr lang="en-US" altLang="ja-JP" sz="2800" i="1" dirty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2800" b="0" i="1" dirty="0" smtClean="0">
                          <a:latin typeface="Cambria Math"/>
                          <a:ea typeface="Cambria Math"/>
                        </a:rPr>
                        <m:t>1.816</m:t>
                      </m:r>
                    </m:oMath>
                  </m:oMathPara>
                </a14:m>
                <a:endParaRPr kumimoji="1" lang="en-US" altLang="ja-JP" sz="2800" dirty="0" smtClean="0"/>
              </a:p>
              <a:p>
                <a:pPr marL="0" indent="0" algn="ctr">
                  <a:buNone/>
                </a:pPr>
                <a:r>
                  <a:rPr lang="en-US" altLang="ja-JP" sz="2800" dirty="0" smtClean="0"/>
                  <a:t>NORMSDIST(1.816)=0.965</a:t>
                </a:r>
              </a:p>
              <a:p>
                <a:pPr marL="0" indent="0" algn="ctr">
                  <a:buNone/>
                </a:pPr>
                <a:r>
                  <a:rPr kumimoji="1" lang="en-US" altLang="ja-JP" sz="2800" dirty="0" smtClean="0"/>
                  <a:t>2(1-0.965)=0.070&gt;0.05</a:t>
                </a:r>
              </a:p>
              <a:p>
                <a:pPr marL="0" indent="0" algn="ctr">
                  <a:buNone/>
                </a:pPr>
                <a:r>
                  <a:rPr lang="ja-JP" altLang="en-US" sz="2800" dirty="0" smtClean="0">
                    <a:solidFill>
                      <a:srgbClr val="FF0000"/>
                    </a:solidFill>
                  </a:rPr>
                  <a:t>両側検定、有意水準</a:t>
                </a:r>
                <a:r>
                  <a:rPr lang="en-US" altLang="ja-JP" sz="2800" dirty="0" smtClean="0">
                    <a:solidFill>
                      <a:srgbClr val="FF0000"/>
                    </a:solidFill>
                  </a:rPr>
                  <a:t>5</a:t>
                </a:r>
                <a:r>
                  <a:rPr lang="ja-JP" altLang="en-US" sz="2800" dirty="0" smtClean="0">
                    <a:solidFill>
                      <a:srgbClr val="FF0000"/>
                    </a:solidFill>
                  </a:rPr>
                  <a:t>％で、</a:t>
                </a:r>
                <a:endParaRPr lang="en-US" altLang="ja-JP" sz="2800" dirty="0" smtClean="0">
                  <a:solidFill>
                    <a:srgbClr val="FF0000"/>
                  </a:solidFill>
                </a:endParaRPr>
              </a:p>
              <a:p>
                <a:pPr marL="0" indent="0" algn="ctr">
                  <a:buNone/>
                </a:pPr>
                <a:r>
                  <a:rPr lang="ja-JP" altLang="en-US" sz="2800" dirty="0" smtClean="0">
                    <a:solidFill>
                      <a:srgbClr val="FF0000"/>
                    </a:solidFill>
                  </a:rPr>
                  <a:t>両群間に差があるとはいえない。</a:t>
                </a:r>
                <a:endParaRPr kumimoji="1" lang="ja-JP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948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kumimoji="1" lang="en-US" altLang="ja-JP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ja-JP" altLang="en-US" i="1">
                          <a:latin typeface="Cambria Math"/>
                        </a:rPr>
                        <m:t>分布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074" name="Picture 2" descr="C:\Users\DROP\Desktop\輪講\7.輪講\χ２分布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67" y="1494663"/>
            <a:ext cx="878497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612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dirty="0" smtClean="0"/>
                  <a:t>連続補正した場合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altLang="ja-JP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ja-JP" altLang="en-US" dirty="0" smtClean="0"/>
                  <a:t>検定</a:t>
                </a:r>
                <a:r>
                  <a:rPr lang="en-US" altLang="ja-JP" dirty="0" smtClean="0"/>
                  <a:t>)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3673" b="-2872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sz="28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kumimoji="1" lang="en-US" altLang="ja-JP" sz="28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kumimoji="1" lang="en-US" altLang="ja-JP" sz="28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kumimoji="1" lang="en-US" altLang="ja-JP" sz="280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kumimoji="1" lang="en-US" altLang="ja-JP" sz="280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kumimoji="1" lang="en-US" altLang="ja-JP" sz="28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kumimoji="1" lang="en-US" altLang="ja-JP" sz="2800" i="1" dirty="0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  <m:t>O</m:t>
                                        </m:r>
                                        <m: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  <m:r>
                                          <m:rPr>
                                            <m:sty m:val="p"/>
                                          </m:rP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  <m:t>E</m:t>
                                        </m:r>
                                      </m:e>
                                    </m:d>
                                    <m: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altLang="ja-JP" sz="2800" i="1" dirty="0">
                                            <a:latin typeface="Cambria Math"/>
                                            <a:ea typeface="Cambria Math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𝐸</m:t>
                            </m:r>
                          </m:den>
                        </m:f>
                      </m:e>
                    </m:nary>
                    <m:r>
                      <a:rPr kumimoji="1" lang="en-US" altLang="ja-JP" sz="28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35−30.1</m:t>
                                    </m:r>
                                  </m:e>
                                </m:d>
                                <m: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−0.5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30.1</m:t>
                        </m:r>
                      </m:den>
                    </m:f>
                    <m:r>
                      <a:rPr kumimoji="1" lang="en-US" altLang="ja-JP" sz="28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15−19.9</m:t>
                                    </m:r>
                                  </m:e>
                                </m:d>
                                <m: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−0.5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19.9</m:t>
                        </m:r>
                      </m:den>
                    </m:f>
                    <m:r>
                      <a:rPr kumimoji="1" lang="en-US" altLang="ja-JP" sz="28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24−28.9</m:t>
                                    </m:r>
                                  </m:e>
                                </m:d>
                                <m: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−0.5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28.9</m:t>
                        </m:r>
                      </m:den>
                    </m:f>
                    <m:r>
                      <a:rPr kumimoji="1" lang="en-US" altLang="ja-JP" sz="28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f>
                      <m:fPr>
                        <m:ctrlP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kumimoji="1" lang="en-US" altLang="ja-JP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24−19.1</m:t>
                                    </m:r>
                                  </m:e>
                                </m:d>
                                <m:r>
                                  <a:rPr kumimoji="1" lang="en-US" altLang="ja-JP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−0.5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ja-JP" sz="2800" b="0" i="1" dirty="0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kumimoji="1" lang="en-US" altLang="ja-JP" sz="2800" b="0" i="1" dirty="0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19.1</m:t>
                        </m:r>
                      </m:den>
                    </m:f>
                  </m:oMath>
                </a14:m>
                <a:r>
                  <a:rPr kumimoji="1" lang="en-US" altLang="ja-JP" sz="2800" dirty="0" smtClean="0">
                    <a:solidFill>
                      <a:schemeClr val="tx1"/>
                    </a:solidFill>
                  </a:rPr>
                  <a:t>=3.300</a:t>
                </a:r>
              </a:p>
              <a:p>
                <a:pPr marL="0" indent="0" algn="ctr">
                  <a:buNone/>
                </a:pPr>
                <a:r>
                  <a:rPr lang="en-US" altLang="ja-JP" sz="2800" dirty="0" smtClean="0"/>
                  <a:t>P=CHIDIST(3.300,1)=0.069&gt;0.05</a:t>
                </a:r>
              </a:p>
              <a:p>
                <a:pPr marL="0" indent="0" algn="ctr">
                  <a:buNone/>
                </a:pPr>
                <a:endParaRPr kumimoji="1" lang="en-US" altLang="ja-JP" sz="2800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r>
                  <a:rPr lang="ja-JP" altLang="en-US" sz="2800" dirty="0"/>
                  <a:t>有意</a:t>
                </a:r>
                <a:r>
                  <a:rPr lang="ja-JP" altLang="en-US" sz="2800" dirty="0" smtClean="0"/>
                  <a:t>水準</a:t>
                </a:r>
                <a:r>
                  <a:rPr lang="en-US" altLang="ja-JP" sz="2800" dirty="0" smtClean="0"/>
                  <a:t>5</a:t>
                </a:r>
                <a:r>
                  <a:rPr lang="ja-JP" altLang="en-US" sz="2800" dirty="0" smtClean="0"/>
                  <a:t>％で、有効率は群と独立している</a:t>
                </a:r>
                <a:endParaRPr lang="en-US" altLang="ja-JP" sz="2800" dirty="0" smtClean="0"/>
              </a:p>
              <a:p>
                <a:pPr marL="0" indent="0" algn="ctr">
                  <a:buNone/>
                </a:pPr>
                <a:r>
                  <a:rPr lang="ja-JP" altLang="en-US" sz="2800" dirty="0" smtClean="0"/>
                  <a:t>２群間に有意差があるとはいえない</a:t>
                </a:r>
                <a:endParaRPr lang="en-US" altLang="ja-JP" sz="2800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55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1323</TotalTime>
  <Words>1725</Words>
  <Application>Microsoft Office PowerPoint</Application>
  <PresentationFormat>画面に合わせる (4:3)</PresentationFormat>
  <Paragraphs>338</Paragraphs>
  <Slides>35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6" baseType="lpstr">
      <vt:lpstr>スパイス</vt:lpstr>
      <vt:lpstr>２つの比率の差の検定 -離散量の２群間比較-</vt:lpstr>
      <vt:lpstr>資料</vt:lpstr>
      <vt:lpstr>９章との違い</vt:lpstr>
      <vt:lpstr>比較に用いられる検定法</vt:lpstr>
      <vt:lpstr>１．正規分布に近似させる方法</vt:lpstr>
      <vt:lpstr>検定法を使う条件</vt:lpstr>
      <vt:lpstr>検定法の手順（１）</vt:lpstr>
      <vt:lpstr>検定法の手順（２）</vt:lpstr>
      <vt:lpstr>イェーツの補正</vt:lpstr>
      <vt:lpstr>２．χ^２検定</vt:lpstr>
      <vt:lpstr>検定法を使う条件</vt:lpstr>
      <vt:lpstr>クロステーブル</vt:lpstr>
      <vt:lpstr>例）クロステーブル</vt:lpstr>
      <vt:lpstr>期待値のクロステーブル</vt:lpstr>
      <vt:lpstr>検定法の計算手順（１）</vt:lpstr>
      <vt:lpstr>検定法の計算手順（２）</vt:lpstr>
      <vt:lpstr>イエーツの補正</vt:lpstr>
      <vt:lpstr>３．フィッシャーの直接確率法</vt:lpstr>
      <vt:lpstr>使う条件</vt:lpstr>
      <vt:lpstr>計算手順</vt:lpstr>
      <vt:lpstr>確率の計算</vt:lpstr>
      <vt:lpstr>周辺度数による計算</vt:lpstr>
      <vt:lpstr>PowerPoint プレゼンテーション</vt:lpstr>
      <vt:lpstr>４．マクニマーの検定</vt:lpstr>
      <vt:lpstr>検定法を使う条件</vt:lpstr>
      <vt:lpstr>対応のある比率データテーブル</vt:lpstr>
      <vt:lpstr>計算手順（１）</vt:lpstr>
      <vt:lpstr>計算手順（２）</vt:lpstr>
      <vt:lpstr>まとめ</vt:lpstr>
      <vt:lpstr>終わり</vt:lpstr>
      <vt:lpstr>標準正規累積確率</vt:lpstr>
      <vt:lpstr>標準正規累積確率</vt:lpstr>
      <vt:lpstr>連続補正した場合(正規分布)</vt:lpstr>
      <vt:lpstr>x^2 分布</vt:lpstr>
      <vt:lpstr>連続補正した場合(x^2検定)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DROP</dc:creator>
  <cp:lastModifiedBy>DROP</cp:lastModifiedBy>
  <cp:revision>40</cp:revision>
  <dcterms:created xsi:type="dcterms:W3CDTF">2013-11-19T02:52:24Z</dcterms:created>
  <dcterms:modified xsi:type="dcterms:W3CDTF">2013-12-02T06:37:37Z</dcterms:modified>
</cp:coreProperties>
</file>