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30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62DB652-F0E9-4233-8AD9-D2934BFDD211}" type="datetimeFigureOut">
              <a:rPr kumimoji="1" lang="ja-JP" altLang="en-US" smtClean="0"/>
              <a:t>2013/12/21</a:t>
            </a:fld>
            <a:endParaRPr kumimoji="1"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5374026-2D91-4B41-96AF-1C072746F4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kumimoji="1"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kumimoji="1"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kumimoji="1"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mt-net.vis.ne.jp/ADFE_mail/0140.htm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isdom.sakura.ne.jp/web/xml/xslt/xslt0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応用情報技術者試験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6734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u="sng" dirty="0" smtClean="0">
                <a:solidFill>
                  <a:srgbClr val="FF0000"/>
                </a:solidFill>
              </a:rPr>
              <a:t>A.</a:t>
            </a:r>
            <a:r>
              <a:rPr kumimoji="1" lang="ja-JP" altLang="en-US" u="sng" dirty="0" smtClean="0">
                <a:solidFill>
                  <a:srgbClr val="FF0000"/>
                </a:solidFill>
              </a:rPr>
              <a:t>ア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問１</a:t>
            </a:r>
            <a:endParaRPr kumimoji="1" lang="ja-JP" altLang="en-US" dirty="0"/>
          </a:p>
        </p:txBody>
      </p:sp>
      <p:pic>
        <p:nvPicPr>
          <p:cNvPr id="1026" name="Picture 2" descr="C:\Users\DROP\Desktop\応用情報技術者\第３回\問題１ー１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741682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491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問２</a:t>
            </a:r>
            <a:endParaRPr kumimoji="1" lang="ja-JP" altLang="en-US" dirty="0"/>
          </a:p>
        </p:txBody>
      </p:sp>
      <p:pic>
        <p:nvPicPr>
          <p:cNvPr id="2050" name="Picture 2" descr="C:\Users\DROP\Desktop\応用情報技術者\第３回\問題２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153" y="2276872"/>
            <a:ext cx="7674272" cy="138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90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まず式</a:t>
            </a:r>
            <a:r>
              <a:rPr lang="en-US" altLang="ja-JP" dirty="0" smtClean="0"/>
              <a:t>A+B×C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木構造にする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木構造を後置表記法で表現すると</a:t>
            </a:r>
            <a:endParaRPr kumimoji="1" lang="en-US" altLang="ja-JP" dirty="0" smtClean="0"/>
          </a:p>
          <a:p>
            <a:r>
              <a:rPr lang="en-US" altLang="ja-JP" u="sng" dirty="0" smtClean="0">
                <a:solidFill>
                  <a:srgbClr val="FF0000"/>
                </a:solidFill>
              </a:rPr>
              <a:t>A.</a:t>
            </a:r>
            <a:r>
              <a:rPr lang="ja-JP" altLang="en-US" u="sng" dirty="0" smtClean="0">
                <a:solidFill>
                  <a:srgbClr val="FF0000"/>
                </a:solidFill>
              </a:rPr>
              <a:t>　</a:t>
            </a:r>
            <a:r>
              <a:rPr lang="en-US" altLang="ja-JP" u="sng" dirty="0" smtClean="0">
                <a:solidFill>
                  <a:srgbClr val="FF0000"/>
                </a:solidFill>
              </a:rPr>
              <a:t>ABC×+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解２</a:t>
            </a:r>
            <a:endParaRPr kumimoji="1" lang="ja-JP" altLang="en-US" dirty="0"/>
          </a:p>
        </p:txBody>
      </p:sp>
      <p:pic>
        <p:nvPicPr>
          <p:cNvPr id="3074" name="Picture 2" descr="C:\Users\DROP\Desktop\応用情報技術者\第３回\解２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02" y="2708920"/>
            <a:ext cx="2515269" cy="21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99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問３</a:t>
            </a:r>
            <a:endParaRPr kumimoji="1" lang="ja-JP" altLang="en-US" dirty="0"/>
          </a:p>
        </p:txBody>
      </p:sp>
      <p:pic>
        <p:nvPicPr>
          <p:cNvPr id="4098" name="Picture 2" descr="C:\Users\DROP\Desktop\応用情報技術者\第３回\問題３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2" y="2276872"/>
            <a:ext cx="769685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287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受理状態が偶数である</a:t>
            </a:r>
            <a:endParaRPr kumimoji="1" lang="en-US" altLang="ja-JP" dirty="0" smtClean="0"/>
          </a:p>
          <a:p>
            <a:pPr marL="411480" lvl="1" indent="0">
              <a:buNone/>
            </a:pPr>
            <a:r>
              <a:rPr kumimoji="1" lang="ja-JP" altLang="en-US" dirty="0" smtClean="0"/>
              <a:t>⇒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１が偶数個必要となる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pPr marL="411480" lvl="1" indent="0">
              <a:buNone/>
            </a:pPr>
            <a:r>
              <a:rPr lang="en-US" altLang="ja-JP" u="sng" dirty="0" smtClean="0">
                <a:solidFill>
                  <a:srgbClr val="FF0000"/>
                </a:solidFill>
              </a:rPr>
              <a:t>A.	a=1,b=0</a:t>
            </a:r>
            <a:endParaRPr lang="en-US" altLang="ja-JP" dirty="0">
              <a:solidFill>
                <a:srgbClr val="FF0000"/>
              </a:solidFill>
            </a:endParaRPr>
          </a:p>
          <a:p>
            <a:pPr marL="411480" lvl="1" indent="0">
              <a:buNone/>
            </a:pPr>
            <a:endParaRPr kumimoji="1" lang="en-US" altLang="ja-JP" dirty="0" smtClean="0">
              <a:solidFill>
                <a:srgbClr val="FF0000"/>
              </a:solidFill>
            </a:endParaRPr>
          </a:p>
          <a:p>
            <a:pPr marL="411480" lvl="1" indent="0">
              <a:buNone/>
            </a:pPr>
            <a:endParaRPr kumimoji="1" lang="en-US" altLang="ja-JP" dirty="0" smtClean="0">
              <a:solidFill>
                <a:srgbClr val="FF0000"/>
              </a:solidFill>
            </a:endParaRPr>
          </a:p>
          <a:p>
            <a:pPr marL="411480" lvl="1" indent="0">
              <a:buNone/>
            </a:pP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解３</a:t>
            </a:r>
            <a:endParaRPr kumimoji="1" lang="ja-JP" altLang="en-US" dirty="0"/>
          </a:p>
        </p:txBody>
      </p:sp>
      <p:pic>
        <p:nvPicPr>
          <p:cNvPr id="5122" name="Picture 2" descr="C:\Users\DROP\Desktop\応用情報技術者\第３回\解３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861048"/>
            <a:ext cx="6724067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問４</a:t>
            </a:r>
            <a:endParaRPr kumimoji="1" lang="ja-JP" altLang="en-US" dirty="0"/>
          </a:p>
        </p:txBody>
      </p:sp>
      <p:pic>
        <p:nvPicPr>
          <p:cNvPr id="6146" name="Picture 2" descr="C:\Users\DROP\Desktop\応用情報技術者\第３回\問題４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73244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79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dirty="0" smtClean="0"/>
                  <a:t>8bit</a:t>
                </a:r>
                <a:r>
                  <a:rPr kumimoji="1" lang="ja-JP" altLang="en-US" dirty="0" smtClean="0"/>
                  <a:t>のディジタルデータに変換し、</a:t>
                </a:r>
                <a:r>
                  <a:rPr kumimoji="1" lang="en-US" altLang="ja-JP" dirty="0" smtClean="0"/>
                  <a:t>64000bit/s</a:t>
                </a:r>
                <a:r>
                  <a:rPr kumimoji="1" lang="ja-JP" altLang="en-US" dirty="0" smtClean="0"/>
                  <a:t>で転送しているのでサンプリング回数は、</a:t>
                </a:r>
                <a:r>
                  <a:rPr kumimoji="1" lang="en-US" altLang="ja-JP" u="sng" dirty="0" smtClean="0"/>
                  <a:t>64000÷8</a:t>
                </a:r>
                <a:r>
                  <a:rPr lang="en-US" altLang="ja-JP" u="sng" dirty="0"/>
                  <a:t>=</a:t>
                </a:r>
                <a:r>
                  <a:rPr kumimoji="1" lang="en-US" altLang="ja-JP" u="sng" dirty="0" smtClean="0"/>
                  <a:t>8000</a:t>
                </a:r>
                <a:r>
                  <a:rPr lang="ja-JP" altLang="en-US" u="sng" dirty="0" smtClean="0"/>
                  <a:t>回</a:t>
                </a:r>
                <a:endParaRPr lang="en-US" altLang="ja-JP" u="sng" dirty="0" smtClean="0"/>
              </a:p>
              <a:p>
                <a:endParaRPr kumimoji="1" lang="en-US" altLang="ja-JP" u="sng" dirty="0"/>
              </a:p>
              <a:p>
                <a:r>
                  <a:rPr lang="ja-JP" altLang="en-US" dirty="0" smtClean="0"/>
                  <a:t>つまり、</a:t>
                </a:r>
                <a14:m>
                  <m:oMath xmlns:m="http://schemas.openxmlformats.org/officeDocument/2006/math">
                    <m:r>
                      <a:rPr lang="en-US" altLang="ja-JP" dirty="0">
                        <a:latin typeface="Cambria Math"/>
                      </a:rPr>
                      <m:t>1</m:t>
                    </m:r>
                    <m:r>
                      <a:rPr lang="en-US" altLang="ja-JP" i="1" dirty="0" smtClean="0">
                        <a:latin typeface="Cambria Math"/>
                        <a:ea typeface="Cambria Math"/>
                      </a:rPr>
                      <m:t>÷</m:t>
                    </m:r>
                    <m:r>
                      <a:rPr lang="en-US" altLang="ja-JP" i="1" dirty="0">
                        <a:latin typeface="Cambria Math"/>
                        <a:ea typeface="Cambria Math"/>
                      </a:rPr>
                      <m:t>8000</m:t>
                    </m:r>
                    <m:r>
                      <a:rPr lang="en-US" altLang="ja-JP" i="1" dirty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altLang="ja-JP" i="1" dirty="0">
                        <a:latin typeface="Cambria Math"/>
                        <a:ea typeface="Cambria Math"/>
                      </a:rPr>
                      <m:t>0.000</m:t>
                    </m:r>
                    <m:r>
                      <a:rPr lang="en-US" altLang="ja-JP" i="1" dirty="0" smtClean="0">
                        <a:latin typeface="Cambria Math"/>
                        <a:ea typeface="Cambria Math"/>
                      </a:rPr>
                      <m:t>125=</m:t>
                    </m:r>
                    <m:r>
                      <a:rPr lang="en-US" altLang="ja-JP" i="1" dirty="0">
                        <a:latin typeface="Cambria Math"/>
                        <a:ea typeface="Cambria Math"/>
                      </a:rPr>
                      <m:t>125</m:t>
                    </m:r>
                    <m:r>
                      <a:rPr lang="en-US" altLang="ja-JP" i="1" dirty="0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altLang="ja-JP" i="1" dirty="0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i="1" dirty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  <a:ea typeface="Cambria Math"/>
                          </a:rPr>
                          <m:t>−6</m:t>
                        </m:r>
                      </m:sup>
                    </m:sSup>
                  </m:oMath>
                </a14:m>
                <a:endParaRPr kumimoji="1" lang="en-US" altLang="ja-JP" dirty="0" smtClean="0"/>
              </a:p>
              <a:p>
                <a:endParaRPr lang="en-US" altLang="ja-JP" dirty="0"/>
              </a:p>
              <a:p>
                <a:r>
                  <a:rPr kumimoji="1" lang="en-US" altLang="ja-JP" u="sng" dirty="0" smtClean="0">
                    <a:solidFill>
                      <a:srgbClr val="FF0000"/>
                    </a:solidFill>
                  </a:rPr>
                  <a:t>A.	125μs</a:t>
                </a:r>
                <a:endParaRPr kumimoji="1" lang="ja-JP" altLang="en-US" u="sng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コンテンツ プレースホルダー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02" t="-2044" r="-11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</a:t>
            </a:r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0019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問５</a:t>
            </a:r>
            <a:endParaRPr kumimoji="1" lang="ja-JP" altLang="en-US" dirty="0"/>
          </a:p>
        </p:txBody>
      </p:sp>
      <p:pic>
        <p:nvPicPr>
          <p:cNvPr id="7170" name="Picture 2" descr="C:\Users\DROP\Desktop\応用情報技術者\第３回\問題５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54868"/>
            <a:ext cx="5616624" cy="515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28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c</a:t>
            </a:r>
            <a:r>
              <a:rPr kumimoji="1" lang="en-US" altLang="ja-JP" dirty="0" smtClean="0"/>
              <a:t>omp(“11”,”101”)</a:t>
            </a:r>
            <a:endParaRPr lang="en-US" altLang="ja-JP" dirty="0"/>
          </a:p>
          <a:p>
            <a:pPr marL="411480" lvl="1" indent="0">
              <a:buNone/>
            </a:pPr>
            <a:r>
              <a:rPr kumimoji="1" lang="en-US" altLang="ja-JP" dirty="0" err="1" smtClean="0"/>
              <a:t>len</a:t>
            </a:r>
            <a:r>
              <a:rPr kumimoji="1" lang="en-US" altLang="ja-JP" dirty="0" smtClean="0"/>
              <a:t>(A)=2,len(B)=3 ,first(A)=1,first(B)=1</a:t>
            </a:r>
          </a:p>
          <a:p>
            <a:pPr marL="411480" lvl="1" indent="0">
              <a:buNone/>
            </a:pPr>
            <a:endParaRPr kumimoji="1" lang="en-US" altLang="ja-JP" dirty="0" smtClean="0"/>
          </a:p>
          <a:p>
            <a:pPr marL="411480" lvl="1" indent="0">
              <a:buNone/>
            </a:pPr>
            <a:r>
              <a:rPr lang="en-US" altLang="ja-JP" dirty="0"/>
              <a:t>r</a:t>
            </a:r>
            <a:r>
              <a:rPr lang="en-US" altLang="ja-JP" dirty="0" smtClean="0"/>
              <a:t>eturn comp(“1”,”01”)</a:t>
            </a:r>
          </a:p>
          <a:p>
            <a:pPr marL="411480" lvl="1" indent="0">
              <a:buNone/>
            </a:pPr>
            <a:r>
              <a:rPr lang="en-US" altLang="ja-JP" dirty="0" err="1"/>
              <a:t>l</a:t>
            </a:r>
            <a:r>
              <a:rPr kumimoji="1" lang="en-US" altLang="ja-JP" dirty="0" err="1" smtClean="0"/>
              <a:t>en</a:t>
            </a:r>
            <a:r>
              <a:rPr kumimoji="1" lang="en-US" altLang="ja-JP" dirty="0" smtClean="0"/>
              <a:t>(A)=1,len(B)=2,</a:t>
            </a:r>
          </a:p>
          <a:p>
            <a:pPr marL="411480" lvl="1" indent="0">
              <a:buNone/>
            </a:pPr>
            <a:r>
              <a:rPr lang="en-US" altLang="ja-JP" dirty="0"/>
              <a:t>f</a:t>
            </a:r>
            <a:r>
              <a:rPr lang="en-US" altLang="ja-JP" dirty="0" smtClean="0"/>
              <a:t>irst(A)=1,first(B)=0</a:t>
            </a:r>
          </a:p>
          <a:p>
            <a:pPr marL="411480" lvl="1" indent="0">
              <a:buNone/>
            </a:pPr>
            <a:endParaRPr lang="en-US" altLang="ja-JP" dirty="0"/>
          </a:p>
          <a:p>
            <a:pPr marL="411480" lvl="1" indent="0">
              <a:buNone/>
            </a:pPr>
            <a:r>
              <a:rPr lang="en-US" altLang="ja-JP" dirty="0" smtClean="0"/>
              <a:t>return -1; </a:t>
            </a:r>
          </a:p>
          <a:p>
            <a:pPr marL="411480" lvl="1" indent="0">
              <a:buNone/>
            </a:pPr>
            <a:endParaRPr lang="en-US" altLang="ja-JP" dirty="0" smtClean="0"/>
          </a:p>
          <a:p>
            <a:pPr marL="411480" lvl="1" indent="0">
              <a:buNone/>
            </a:pPr>
            <a:endParaRPr lang="en-US" altLang="ja-JP" dirty="0"/>
          </a:p>
          <a:p>
            <a:pPr marL="411480" lvl="1" indent="0">
              <a:buNone/>
            </a:pPr>
            <a:endParaRPr lang="en-US" altLang="ja-JP" dirty="0" smtClean="0"/>
          </a:p>
          <a:p>
            <a:pPr marL="411480" lvl="1" indent="0">
              <a:buNone/>
            </a:pPr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解５</a:t>
            </a:r>
            <a:endParaRPr kumimoji="1" lang="ja-JP" altLang="en-US" dirty="0"/>
          </a:p>
        </p:txBody>
      </p:sp>
      <p:pic>
        <p:nvPicPr>
          <p:cNvPr id="8194" name="Picture 2" descr="C:\Users\DROP\Desktop\応用情報技術者\第３回\解５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47864"/>
            <a:ext cx="3732166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正方形/長方形 3"/>
          <p:cNvSpPr/>
          <p:nvPr/>
        </p:nvSpPr>
        <p:spPr>
          <a:xfrm>
            <a:off x="4860032" y="5589240"/>
            <a:ext cx="28803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4860032" y="5301208"/>
            <a:ext cx="2880320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2051720" y="3573016"/>
            <a:ext cx="2016224" cy="28803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rgbClr val="FF0000"/>
                </a:solidFill>
              </a:rPr>
              <a:t>-1</a:t>
            </a:r>
            <a:endParaRPr kumimoji="1" lang="ja-JP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642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問６</a:t>
            </a:r>
            <a:endParaRPr kumimoji="1" lang="ja-JP" altLang="en-US" dirty="0"/>
          </a:p>
        </p:txBody>
      </p:sp>
      <p:pic>
        <p:nvPicPr>
          <p:cNvPr id="9218" name="Picture 2" descr="C:\Users\DROP\Desktop\応用情報技術者\第３回\問題６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4864"/>
            <a:ext cx="7834470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7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コンテンツ プレースホルダー 1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ja-JP" altLang="en-US" dirty="0" smtClean="0"/>
                  <a:t>線形探索での平均探査回数は、データ</a:t>
                </a:r>
                <a:r>
                  <a:rPr kumimoji="1" lang="en-US" altLang="ja-JP" dirty="0" smtClean="0"/>
                  <a:t>m</a:t>
                </a:r>
                <a:r>
                  <a:rPr kumimoji="1" lang="ja-JP" altLang="en-US" dirty="0" smtClean="0"/>
                  <a:t>個に対して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kumimoji="1" lang="en-US" altLang="ja-JP" b="0" i="1" smtClean="0">
                            <a:latin typeface="Cambria Math"/>
                          </a:rPr>
                          <m:t>𝑚</m:t>
                        </m:r>
                      </m:num>
                      <m:den>
                        <m:r>
                          <a:rPr kumimoji="1" lang="ja-JP" altLang="en-US" b="0" i="1" smtClean="0">
                            <a:latin typeface="Cambria Math"/>
                          </a:rPr>
                          <m:t>２</m:t>
                        </m:r>
                      </m:den>
                    </m:f>
                  </m:oMath>
                </a14:m>
                <a:r>
                  <a:rPr kumimoji="1" lang="ja-JP" altLang="en-US" dirty="0" smtClean="0"/>
                  <a:t>個となる。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n</a:t>
                </a:r>
                <a:r>
                  <a:rPr kumimoji="1" lang="ja-JP" altLang="en-US" dirty="0" smtClean="0"/>
                  <a:t>個のデータを</a:t>
                </a:r>
                <a:r>
                  <a:rPr kumimoji="1" lang="en-US" altLang="ja-JP" dirty="0" smtClean="0"/>
                  <a:t>m</a:t>
                </a:r>
                <a:r>
                  <a:rPr kumimoji="1" lang="ja-JP" altLang="en-US" dirty="0" smtClean="0"/>
                  <a:t>分割して探査</a:t>
                </a:r>
                <a:r>
                  <a:rPr lang="ja-JP" altLang="en-US" dirty="0" smtClean="0"/>
                  <a:t>を行うと⇒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/>
                          </a:rPr>
                          <m:t>𝑛</m:t>
                        </m:r>
                      </m:num>
                      <m:den>
                        <m:r>
                          <a:rPr lang="en-US" altLang="ja-JP" i="1">
                            <a:latin typeface="Cambria Math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US" altLang="ja-JP" i="1">
                            <a:latin typeface="Cambria Math"/>
                          </a:rPr>
                          <m:t>m</m:t>
                        </m:r>
                      </m:den>
                    </m:f>
                  </m:oMath>
                </a14:m>
                <a:r>
                  <a:rPr kumimoji="1" lang="ja-JP" altLang="en-US" dirty="0" smtClean="0"/>
                  <a:t>となる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この見つかったブロックから再度線形探索を行うので</a:t>
                </a:r>
                <a:endParaRPr lang="en-US" altLang="ja-JP" dirty="0" smtClean="0"/>
              </a:p>
              <a:p>
                <a:pPr marL="0" indent="0">
                  <a:buNone/>
                </a:pPr>
                <a:endParaRPr kumimoji="1" lang="en-US" altLang="ja-JP" i="1" dirty="0" smtClean="0">
                  <a:solidFill>
                    <a:srgbClr val="FF0000"/>
                  </a:solidFill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ja-JP" i="1" dirty="0">
                          <a:solidFill>
                            <a:srgbClr val="FF0000"/>
                          </a:solidFill>
                          <a:latin typeface="Cambria Math"/>
                        </a:rPr>
                        <m:t>A</m:t>
                      </m:r>
                      <m:r>
                        <a:rPr kumimoji="1" lang="en-US" altLang="ja-JP" i="1" dirty="0">
                          <a:solidFill>
                            <a:srgbClr val="FF0000"/>
                          </a:solidFill>
                          <a:latin typeface="Cambria Math"/>
                        </a:rPr>
                        <m:t>.</m:t>
                      </m:r>
                      <m:r>
                        <a:rPr kumimoji="1" lang="ja-JP" altLang="en-US" b="0" i="1" dirty="0" smtClean="0">
                          <a:solidFill>
                            <a:srgbClr val="FF0000"/>
                          </a:solidFill>
                          <a:latin typeface="Cambria Math"/>
                        </a:rPr>
                        <m:t>　</m:t>
                      </m:r>
                      <m:f>
                        <m:fPr>
                          <m:ctrlPr>
                            <a:rPr kumimoji="1" lang="en-US" altLang="ja-JP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𝑛</m:t>
                          </m:r>
                        </m:num>
                        <m:den>
                          <m:r>
                            <a:rPr lang="en-US" altLang="ja-JP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altLang="ja-JP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m</m:t>
                          </m:r>
                        </m:den>
                      </m:f>
                      <m:r>
                        <a:rPr kumimoji="1" lang="en-US" altLang="ja-JP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𝑚</m:t>
                          </m:r>
                        </m:num>
                        <m:den>
                          <m:r>
                            <a:rPr kumimoji="1" lang="en-US" altLang="ja-JP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コンテンツ プレースホルダー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260" t="-20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hlinkClick r:id="rId3"/>
              </a:rPr>
              <a:t>解</a:t>
            </a:r>
            <a:r>
              <a:rPr kumimoji="1" lang="en-US" altLang="ja-JP" dirty="0" smtClean="0">
                <a:hlinkClick r:id="rId3"/>
              </a:rPr>
              <a:t>6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0886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</a:t>
            </a:r>
            <a:r>
              <a:rPr kumimoji="1" lang="en-US" altLang="ja-JP" dirty="0" smtClean="0"/>
              <a:t>7</a:t>
            </a:r>
            <a:endParaRPr kumimoji="1" lang="ja-JP" altLang="en-US" dirty="0"/>
          </a:p>
        </p:txBody>
      </p:sp>
      <p:pic>
        <p:nvPicPr>
          <p:cNvPr id="10242" name="Picture 2" descr="C:\Users\DROP\Desktop\応用情報技術者\第３回\問題７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79"/>
            <a:ext cx="7700730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ASCII</a:t>
            </a:r>
            <a:r>
              <a:rPr kumimoji="1" lang="ja-JP" altLang="en-US" dirty="0" smtClean="0"/>
              <a:t>コードを覚えておく</a:t>
            </a:r>
            <a:endParaRPr kumimoji="1" lang="en-US" altLang="ja-JP" dirty="0" smtClean="0"/>
          </a:p>
          <a:p>
            <a:pPr marL="0" indent="0">
              <a:buNone/>
            </a:pPr>
            <a:r>
              <a:rPr kumimoji="1" lang="ja-JP" altLang="en-US" dirty="0" smtClean="0"/>
              <a:t>必要が？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a</a:t>
            </a:r>
            <a:r>
              <a:rPr lang="ja-JP" altLang="en-US" dirty="0" smtClean="0"/>
              <a:t>の</a:t>
            </a:r>
            <a:r>
              <a:rPr lang="en-US" altLang="ja-JP" dirty="0" smtClean="0"/>
              <a:t>ASCII</a:t>
            </a:r>
            <a:r>
              <a:rPr lang="ja-JP" altLang="en-US" dirty="0" smtClean="0"/>
              <a:t>コードだけでも？</a:t>
            </a:r>
            <a:endParaRPr kumimoji="1" lang="en-US" altLang="ja-JP" dirty="0" smtClean="0"/>
          </a:p>
          <a:p>
            <a:pPr marL="0" indent="0">
              <a:buNone/>
            </a:pPr>
            <a:endParaRPr lang="en-US" altLang="ja-JP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ja-JP" u="sng" dirty="0" smtClean="0">
                <a:solidFill>
                  <a:srgbClr val="FF0000"/>
                </a:solidFill>
              </a:rPr>
              <a:t>A.	</a:t>
            </a:r>
            <a:r>
              <a:rPr lang="ja-JP" altLang="en-US" u="sng" dirty="0" smtClean="0">
                <a:solidFill>
                  <a:srgbClr val="FF0000"/>
                </a:solidFill>
              </a:rPr>
              <a:t>エ（</a:t>
            </a:r>
            <a:r>
              <a:rPr lang="en-US" altLang="ja-JP" u="sng" dirty="0" smtClean="0">
                <a:solidFill>
                  <a:srgbClr val="FF0000"/>
                </a:solidFill>
              </a:rPr>
              <a:t>d</a:t>
            </a:r>
            <a:r>
              <a:rPr lang="ja-JP" altLang="en-US" u="sng" dirty="0" smtClean="0">
                <a:solidFill>
                  <a:srgbClr val="FF0000"/>
                </a:solidFill>
              </a:rPr>
              <a:t>と</a:t>
            </a:r>
            <a:r>
              <a:rPr lang="en-US" altLang="ja-JP" u="sng" dirty="0" smtClean="0">
                <a:solidFill>
                  <a:srgbClr val="FF0000"/>
                </a:solidFill>
              </a:rPr>
              <a:t>x</a:t>
            </a:r>
            <a:r>
              <a:rPr lang="ja-JP" altLang="en-US" u="sng" dirty="0" smtClean="0">
                <a:solidFill>
                  <a:srgbClr val="FF0000"/>
                </a:solidFill>
              </a:rPr>
              <a:t>）</a:t>
            </a:r>
            <a:endParaRPr kumimoji="1" lang="ja-JP" altLang="en-US" u="sng" dirty="0">
              <a:solidFill>
                <a:srgbClr val="FF0000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解７</a:t>
            </a:r>
            <a:endParaRPr kumimoji="1" lang="ja-JP" altLang="en-US" dirty="0"/>
          </a:p>
        </p:txBody>
      </p:sp>
      <p:pic>
        <p:nvPicPr>
          <p:cNvPr id="11266" name="Picture 2" descr="C:\Users\DROP\Desktop\応用情報技術者\第３回\解７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086" y="2268764"/>
            <a:ext cx="2776339" cy="346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39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問８</a:t>
            </a:r>
            <a:endParaRPr kumimoji="1" lang="ja-JP" altLang="en-US" dirty="0"/>
          </a:p>
        </p:txBody>
      </p:sp>
      <p:pic>
        <p:nvPicPr>
          <p:cNvPr id="12290" name="Picture 2" descr="C:\Users\DROP\Desktop\応用情報技術者\第３回\問題８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51528"/>
            <a:ext cx="7835816" cy="1609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10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u="sng" dirty="0" smtClean="0">
                <a:solidFill>
                  <a:srgbClr val="FF0000"/>
                </a:solidFill>
              </a:rPr>
              <a:t>A.</a:t>
            </a:r>
            <a:r>
              <a:rPr kumimoji="1" lang="ja-JP" altLang="en-US" u="sng" dirty="0" smtClean="0">
                <a:solidFill>
                  <a:srgbClr val="FF0000"/>
                </a:solidFill>
              </a:rPr>
              <a:t>　</a:t>
            </a:r>
            <a:r>
              <a:rPr kumimoji="1" lang="en-US" altLang="ja-JP" u="sng" dirty="0" smtClean="0">
                <a:solidFill>
                  <a:srgbClr val="FF0000"/>
                </a:solidFill>
              </a:rPr>
              <a:t>XSLT</a:t>
            </a:r>
          </a:p>
          <a:p>
            <a:endParaRPr lang="en-US" altLang="ja-JP" u="sng" dirty="0">
              <a:solidFill>
                <a:srgbClr val="FF0000"/>
              </a:solidFill>
            </a:endParaRPr>
          </a:p>
          <a:p>
            <a:r>
              <a:rPr lang="en-US" altLang="ja-JP" dirty="0" smtClean="0">
                <a:solidFill>
                  <a:schemeClr val="tx1"/>
                </a:solidFill>
              </a:rPr>
              <a:t>XML</a:t>
            </a:r>
            <a:r>
              <a:rPr lang="ja-JP" altLang="en-US" dirty="0" smtClean="0">
                <a:solidFill>
                  <a:schemeClr val="tx1"/>
                </a:solidFill>
              </a:rPr>
              <a:t>文書を、別の文書形式をもつ</a:t>
            </a:r>
            <a:r>
              <a:rPr lang="en-US" altLang="ja-JP" dirty="0" smtClean="0">
                <a:solidFill>
                  <a:schemeClr val="tx1"/>
                </a:solidFill>
              </a:rPr>
              <a:t>XML</a:t>
            </a:r>
            <a:r>
              <a:rPr lang="ja-JP" altLang="en-US" dirty="0" smtClean="0">
                <a:solidFill>
                  <a:schemeClr val="tx1"/>
                </a:solidFill>
              </a:rPr>
              <a:t>文書や</a:t>
            </a:r>
            <a:r>
              <a:rPr lang="en-US" altLang="ja-JP" dirty="0" smtClean="0">
                <a:solidFill>
                  <a:schemeClr val="tx1"/>
                </a:solidFill>
              </a:rPr>
              <a:t>HTML</a:t>
            </a:r>
            <a:r>
              <a:rPr lang="ja-JP" altLang="en-US" dirty="0" smtClean="0">
                <a:solidFill>
                  <a:schemeClr val="tx1"/>
                </a:solidFill>
              </a:rPr>
              <a:t>文書</a:t>
            </a:r>
            <a:r>
              <a:rPr lang="ja-JP" altLang="en-US" dirty="0">
                <a:solidFill>
                  <a:schemeClr val="tx1"/>
                </a:solidFill>
              </a:rPr>
              <a:t>など</a:t>
            </a:r>
            <a:r>
              <a:rPr lang="ja-JP" altLang="en-US" dirty="0" smtClean="0">
                <a:solidFill>
                  <a:schemeClr val="tx1"/>
                </a:solidFill>
              </a:rPr>
              <a:t>に変換するための仕様を</a:t>
            </a:r>
            <a:r>
              <a:rPr lang="en-US" altLang="ja-JP" dirty="0" smtClean="0">
                <a:solidFill>
                  <a:schemeClr val="tx1"/>
                </a:solidFill>
              </a:rPr>
              <a:t>XSLT</a:t>
            </a:r>
            <a:r>
              <a:rPr lang="ja-JP" altLang="en-US" dirty="0" smtClean="0">
                <a:solidFill>
                  <a:schemeClr val="tx1"/>
                </a:solidFill>
              </a:rPr>
              <a:t>（</a:t>
            </a:r>
            <a:r>
              <a:rPr lang="en-US" altLang="ja-JP" dirty="0" smtClean="0">
                <a:solidFill>
                  <a:schemeClr val="tx1"/>
                </a:solidFill>
              </a:rPr>
              <a:t>XML</a:t>
            </a:r>
            <a:r>
              <a:rPr lang="ja-JP" altLang="en-US" dirty="0" smtClean="0">
                <a:solidFill>
                  <a:schemeClr val="tx1"/>
                </a:solidFill>
              </a:rPr>
              <a:t>　</a:t>
            </a:r>
            <a:r>
              <a:rPr lang="en-US" altLang="ja-JP" dirty="0" err="1" smtClean="0">
                <a:solidFill>
                  <a:schemeClr val="tx1"/>
                </a:solidFill>
              </a:rPr>
              <a:t>Styleseet</a:t>
            </a:r>
            <a:r>
              <a:rPr lang="ja-JP" altLang="en-US" dirty="0" smtClean="0">
                <a:solidFill>
                  <a:schemeClr val="tx1"/>
                </a:solidFill>
              </a:rPr>
              <a:t>　</a:t>
            </a:r>
            <a:r>
              <a:rPr lang="en-US" altLang="ja-JP" dirty="0" smtClean="0">
                <a:solidFill>
                  <a:schemeClr val="tx1"/>
                </a:solidFill>
              </a:rPr>
              <a:t>Language</a:t>
            </a:r>
            <a:r>
              <a:rPr lang="ja-JP" altLang="en-US" dirty="0" smtClean="0">
                <a:solidFill>
                  <a:schemeClr val="tx1"/>
                </a:solidFill>
              </a:rPr>
              <a:t>　</a:t>
            </a:r>
            <a:r>
              <a:rPr lang="en-US" altLang="ja-JP" dirty="0" smtClean="0">
                <a:solidFill>
                  <a:schemeClr val="tx1"/>
                </a:solidFill>
              </a:rPr>
              <a:t>Transformation</a:t>
            </a:r>
            <a:r>
              <a:rPr lang="ja-JP" altLang="en-US" dirty="0" smtClean="0">
                <a:solidFill>
                  <a:schemeClr val="tx1"/>
                </a:solidFill>
              </a:rPr>
              <a:t>）</a:t>
            </a:r>
            <a:endParaRPr lang="en-US" altLang="ja-JP" dirty="0" smtClean="0">
              <a:solidFill>
                <a:schemeClr val="tx1"/>
              </a:solidFill>
            </a:endParaRPr>
          </a:p>
          <a:p>
            <a:endParaRPr kumimoji="1" lang="en-US" altLang="ja-JP" dirty="0">
              <a:solidFill>
                <a:schemeClr val="tx1"/>
              </a:solidFill>
            </a:endParaRPr>
          </a:p>
          <a:p>
            <a:endParaRPr lang="en-US" altLang="ja-JP" dirty="0" smtClean="0">
              <a:solidFill>
                <a:schemeClr val="tx1"/>
              </a:solidFill>
            </a:endParaRPr>
          </a:p>
          <a:p>
            <a:r>
              <a:rPr kumimoji="1" lang="en-US" altLang="ja-JP" dirty="0" smtClean="0">
                <a:solidFill>
                  <a:schemeClr val="tx1"/>
                </a:solidFill>
                <a:hlinkClick r:id="rId2"/>
              </a:rPr>
              <a:t>XML</a:t>
            </a:r>
            <a:r>
              <a:rPr kumimoji="1" lang="ja-JP" altLang="en-US" dirty="0" smtClean="0">
                <a:solidFill>
                  <a:schemeClr val="tx1"/>
                </a:solidFill>
                <a:hlinkClick r:id="rId2"/>
              </a:rPr>
              <a:t>との違いなど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解</a:t>
            </a:r>
            <a:r>
              <a:rPr kumimoji="1" lang="en-US" altLang="ja-JP" dirty="0" smtClean="0"/>
              <a:t>8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0523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ハードカバー">
  <a:themeElements>
    <a:clrScheme name="ハードカバー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ハードカバー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ハードカバー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66</TotalTime>
  <Words>217</Words>
  <Application>Microsoft Office PowerPoint</Application>
  <PresentationFormat>画面に合わせる (4:3)</PresentationFormat>
  <Paragraphs>71</Paragraphs>
  <Slides>16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ハードカバー</vt:lpstr>
      <vt:lpstr>応用情報技術者試験</vt:lpstr>
      <vt:lpstr>問１</vt:lpstr>
      <vt:lpstr>問２</vt:lpstr>
      <vt:lpstr>解２</vt:lpstr>
      <vt:lpstr>問３</vt:lpstr>
      <vt:lpstr>解３</vt:lpstr>
      <vt:lpstr>問４</vt:lpstr>
      <vt:lpstr>解4</vt:lpstr>
      <vt:lpstr>問５</vt:lpstr>
      <vt:lpstr>解５</vt:lpstr>
      <vt:lpstr>問６</vt:lpstr>
      <vt:lpstr>解6</vt:lpstr>
      <vt:lpstr>問7</vt:lpstr>
      <vt:lpstr>解７</vt:lpstr>
      <vt:lpstr>問８</vt:lpstr>
      <vt:lpstr>解8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応用情報技術者試験</dc:title>
  <dc:creator>DROP</dc:creator>
  <cp:lastModifiedBy>DROP</cp:lastModifiedBy>
  <cp:revision>13</cp:revision>
  <dcterms:created xsi:type="dcterms:W3CDTF">2013-12-21T06:25:08Z</dcterms:created>
  <dcterms:modified xsi:type="dcterms:W3CDTF">2013-12-21T07:34:21Z</dcterms:modified>
</cp:coreProperties>
</file>