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7"/>
  </p:notesMasterIdLst>
  <p:handoutMasterIdLst>
    <p:handoutMasterId r:id="rId18"/>
  </p:handoutMasterIdLst>
  <p:sldIdLst>
    <p:sldId id="256" r:id="rId2"/>
    <p:sldId id="272" r:id="rId3"/>
    <p:sldId id="260" r:id="rId4"/>
    <p:sldId id="258" r:id="rId5"/>
    <p:sldId id="261" r:id="rId6"/>
    <p:sldId id="259" r:id="rId7"/>
    <p:sldId id="262" r:id="rId8"/>
    <p:sldId id="263" r:id="rId9"/>
    <p:sldId id="270" r:id="rId10"/>
    <p:sldId id="264" r:id="rId11"/>
    <p:sldId id="265" r:id="rId12"/>
    <p:sldId id="267" r:id="rId13"/>
    <p:sldId id="266" r:id="rId14"/>
    <p:sldId id="269" r:id="rId15"/>
    <p:sldId id="271" r:id="rId16"/>
  </p:sldIdLst>
  <p:sldSz cx="9144000" cy="6858000" type="screen4x3"/>
  <p:notesSz cx="6805613"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CC"/>
    <a:srgbClr val="FF9999"/>
    <a:srgbClr val="969696"/>
    <a:srgbClr val="FFCC66"/>
    <a:srgbClr val="99CCFF"/>
    <a:srgbClr val="333333"/>
    <a:srgbClr val="9999FF"/>
    <a:srgbClr val="6666FF"/>
    <a:srgbClr val="C0C0C0"/>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1" d="100"/>
          <a:sy n="101" d="100"/>
        </p:scale>
        <p:origin x="-102" y="-120"/>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3075" name="Rectangle 3"/>
          <p:cNvSpPr>
            <a:spLocks noGrp="1" noChangeArrowheads="1"/>
          </p:cNvSpPr>
          <p:nvPr>
            <p:ph type="dt" sz="quarter"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3076" name="Rectangle 4"/>
          <p:cNvSpPr>
            <a:spLocks noGrp="1" noChangeArrowheads="1"/>
          </p:cNvSpPr>
          <p:nvPr>
            <p:ph type="ftr" sz="quarter" idx="2"/>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3077" name="Rectangle 5"/>
          <p:cNvSpPr>
            <a:spLocks noGrp="1" noChangeArrowheads="1"/>
          </p:cNvSpPr>
          <p:nvPr>
            <p:ph type="sldNum" sz="quarter" idx="3"/>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5BFF067-14B9-4D58-82DE-6EE3D2228B37}" type="slidenum">
              <a:rPr lang="en-US" altLang="ja-JP"/>
              <a:pPr/>
              <a:t>&lt;#&gt;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7171"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7172"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174"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7175"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29E94B7-4631-444E-B536-B3F1D5728DDB}"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130" name="Rectangle 10"/>
          <p:cNvSpPr>
            <a:spLocks noChangeArrowheads="1"/>
          </p:cNvSpPr>
          <p:nvPr/>
        </p:nvSpPr>
        <p:spPr bwMode="gray">
          <a:xfrm>
            <a:off x="0" y="1052513"/>
            <a:ext cx="9144000" cy="2736850"/>
          </a:xfrm>
          <a:prstGeom prst="rect">
            <a:avLst/>
          </a:prstGeom>
          <a:gradFill rotWithShape="0">
            <a:gsLst>
              <a:gs pos="61000">
                <a:schemeClr val="bg2">
                  <a:lumMod val="60000"/>
                  <a:lumOff val="40000"/>
                </a:schemeClr>
              </a:gs>
              <a:gs pos="100000">
                <a:schemeClr val="bg2"/>
              </a:gs>
            </a:gsLst>
            <a:lin ang="0" scaled="1"/>
          </a:gradFill>
          <a:ln w="9525">
            <a:noFill/>
            <a:miter lim="800000"/>
            <a:headEnd/>
            <a:tailEnd/>
          </a:ln>
          <a:effectLst/>
        </p:spPr>
        <p:txBody>
          <a:bodyPr wrap="none" anchor="ctr"/>
          <a:lstStyle/>
          <a:p>
            <a:endParaRPr lang="ja-JP" altLang="en-US"/>
          </a:p>
        </p:txBody>
      </p:sp>
      <p:sp>
        <p:nvSpPr>
          <p:cNvPr id="5131" name="Rectangle 11"/>
          <p:cNvSpPr>
            <a:spLocks noChangeArrowheads="1"/>
          </p:cNvSpPr>
          <p:nvPr/>
        </p:nvSpPr>
        <p:spPr bwMode="gray">
          <a:xfrm>
            <a:off x="0" y="3789363"/>
            <a:ext cx="9144000" cy="1282712"/>
          </a:xfrm>
          <a:prstGeom prst="rect">
            <a:avLst/>
          </a:prstGeom>
          <a:solidFill>
            <a:srgbClr val="51B9AD"/>
          </a:solidFill>
          <a:ln w="9525" algn="ctr">
            <a:noFill/>
            <a:miter lim="800000"/>
            <a:headEnd/>
            <a:tailEnd/>
          </a:ln>
          <a:effectLst/>
        </p:spPr>
        <p:txBody>
          <a:bodyPr wrap="none" anchor="ctr"/>
          <a:lstStyle/>
          <a:p>
            <a:endParaRPr lang="ja-JP" altLang="en-US"/>
          </a:p>
        </p:txBody>
      </p:sp>
      <p:sp>
        <p:nvSpPr>
          <p:cNvPr id="5122" name="Rectangle 2"/>
          <p:cNvSpPr>
            <a:spLocks noGrp="1" noChangeArrowheads="1"/>
          </p:cNvSpPr>
          <p:nvPr>
            <p:ph type="ctrTitle"/>
          </p:nvPr>
        </p:nvSpPr>
        <p:spPr>
          <a:xfrm>
            <a:off x="684213" y="2130425"/>
            <a:ext cx="7772400" cy="1470025"/>
          </a:xfrm>
        </p:spPr>
        <p:txBody>
          <a:bodyPr/>
          <a:lstStyle>
            <a:lvl1pPr algn="ctr">
              <a:defRPr sz="4400">
                <a:solidFill>
                  <a:schemeClr val="tx1"/>
                </a:solidFill>
              </a:defRPr>
            </a:lvl1pPr>
          </a:lstStyle>
          <a:p>
            <a:r>
              <a:rPr lang="ja-JP" altLang="en-US" dirty="0" smtClean="0"/>
              <a:t>マスタ タイトルの書式設定</a:t>
            </a:r>
            <a:endParaRPr lang="ja-JP" altLang="en-US" dirty="0"/>
          </a:p>
        </p:txBody>
      </p:sp>
      <p:sp>
        <p:nvSpPr>
          <p:cNvPr id="5123" name="Rectangle 3"/>
          <p:cNvSpPr>
            <a:spLocks noGrp="1" noChangeArrowheads="1"/>
          </p:cNvSpPr>
          <p:nvPr>
            <p:ph type="subTitle" idx="1"/>
          </p:nvPr>
        </p:nvSpPr>
        <p:spPr>
          <a:xfrm>
            <a:off x="1370013" y="4005263"/>
            <a:ext cx="6400800" cy="431800"/>
          </a:xfrm>
        </p:spPr>
        <p:txBody>
          <a:bodyPr/>
          <a:lstStyle>
            <a:lvl1pPr marL="0" indent="0" algn="ctr">
              <a:buFontTx/>
              <a:buNone/>
              <a:defRPr sz="2400"/>
            </a:lvl1pPr>
          </a:lstStyle>
          <a:p>
            <a:r>
              <a:rPr lang="ja-JP" altLang="en-US" smtClean="0"/>
              <a:t>マスタ サブタイトルの書式設定</a:t>
            </a:r>
            <a:endParaRPr lang="ja-JP" altLang="en-US"/>
          </a:p>
        </p:txBody>
      </p:sp>
      <p:sp>
        <p:nvSpPr>
          <p:cNvPr id="5124" name="Rectangle 4"/>
          <p:cNvSpPr>
            <a:spLocks noGrp="1" noChangeArrowheads="1"/>
          </p:cNvSpPr>
          <p:nvPr>
            <p:ph type="dt" sz="half" idx="2"/>
          </p:nvPr>
        </p:nvSpPr>
        <p:spPr>
          <a:xfrm>
            <a:off x="3503613" y="5373688"/>
            <a:ext cx="2133600" cy="360362"/>
          </a:xfrm>
        </p:spPr>
        <p:txBody>
          <a:bodyPr anchorCtr="1"/>
          <a:lstStyle>
            <a:lvl1pPr algn="ctr">
              <a:defRPr/>
            </a:lvl1pPr>
          </a:lstStyle>
          <a:p>
            <a:fld id="{F8CA8428-987B-4054-A42C-23AE9C77EB90}" type="datetime1">
              <a:rPr lang="ja-JP" altLang="en-US"/>
              <a:pPr/>
              <a:t>2010/9/8</a:t>
            </a:fld>
            <a:endParaRPr lang="en-US" altLang="ja-JP"/>
          </a:p>
        </p:txBody>
      </p:sp>
      <p:sp>
        <p:nvSpPr>
          <p:cNvPr id="5125" name="Rectangle 5"/>
          <p:cNvSpPr>
            <a:spLocks noGrp="1" noChangeArrowheads="1"/>
          </p:cNvSpPr>
          <p:nvPr>
            <p:ph type="ftr" sz="quarter" idx="3"/>
          </p:nvPr>
        </p:nvSpPr>
        <p:spPr>
          <a:xfrm>
            <a:off x="3122613" y="5014913"/>
            <a:ext cx="2895600" cy="287337"/>
          </a:xfrm>
        </p:spPr>
        <p:txBody>
          <a:bodyPr anchor="ctr" anchorCtr="1"/>
          <a:lstStyle>
            <a:lvl1pPr algn="ctr">
              <a:defRPr>
                <a:solidFill>
                  <a:schemeClr val="tx1"/>
                </a:solidFill>
              </a:defRPr>
            </a:lvl1pPr>
          </a:lstStyle>
          <a:p>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3A4A4876-0165-437D-988E-3E20C009973D}" type="datetime1">
              <a:rPr lang="ja-JP" altLang="en-US"/>
              <a:pPr/>
              <a:t>2010/9/8</a:t>
            </a:fld>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F92429EF-CC36-4027-8A23-5B262E590B44}"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D1103B68-F764-4E7B-9F16-D49991C9E473}" type="datetime1">
              <a:rPr lang="ja-JP" altLang="en-US"/>
              <a:pPr/>
              <a:t>2010/9/8</a:t>
            </a:fld>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D3146D06-20FC-4996-B494-BA2FB1624F46}" type="slidenum">
              <a:rPr lang="en-US" altLang="ja-JP"/>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663B8CA4-4EA5-4D30-88FC-41FFA3824D4C}" type="datetime1">
              <a:rPr lang="ja-JP" altLang="en-US"/>
              <a:pPr/>
              <a:t>2010/9/8</a:t>
            </a:fld>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24730116-8819-4D6B-9F75-FF7168137FD2}" type="slidenum">
              <a:rPr lang="en-US" altLang="ja-JP"/>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A810AD51-2C35-4DE3-A312-EB0BE1F4D3FA}" type="datetime1">
              <a:rPr lang="ja-JP" altLang="en-US"/>
              <a:pPr/>
              <a:t>2010/9/8</a:t>
            </a:fld>
            <a:endParaRPr lang="en-US" altLang="ja-JP"/>
          </a:p>
        </p:txBody>
      </p:sp>
      <p:sp>
        <p:nvSpPr>
          <p:cNvPr id="8" name="フッター プレースホルダ 7"/>
          <p:cNvSpPr>
            <a:spLocks noGrp="1"/>
          </p:cNvSpPr>
          <p:nvPr>
            <p:ph type="ftr" sz="quarter" idx="11"/>
          </p:nvPr>
        </p:nvSpPr>
        <p:spPr/>
        <p:txBody>
          <a:bodyPr/>
          <a:lstStyle>
            <a:lvl1pPr>
              <a:defRPr/>
            </a:lvl1pPr>
          </a:lstStyle>
          <a:p>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A5E5D3B3-8775-452B-81C2-4AA204F27979}" type="slidenum">
              <a:rPr lang="en-US" altLang="ja-JP"/>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8A540BCB-D7D3-4D2E-896D-23BA11E2295C}" type="datetime1">
              <a:rPr lang="ja-JP" altLang="en-US"/>
              <a:pPr/>
              <a:t>2010/9/8</a:t>
            </a:fld>
            <a:endParaRPr lang="en-US" altLang="ja-JP"/>
          </a:p>
        </p:txBody>
      </p:sp>
      <p:sp>
        <p:nvSpPr>
          <p:cNvPr id="4" name="フッター プレースホルダ 3"/>
          <p:cNvSpPr>
            <a:spLocks noGrp="1"/>
          </p:cNvSpPr>
          <p:nvPr>
            <p:ph type="ftr" sz="quarter" idx="11"/>
          </p:nvPr>
        </p:nvSpPr>
        <p:spPr/>
        <p:txBody>
          <a:bodyPr/>
          <a:lstStyle>
            <a:lvl1pPr>
              <a:defRPr/>
            </a:lvl1pPr>
          </a:lstStyle>
          <a:p>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19C1F62F-4A46-4D5C-8CB5-D23ED30DC41B}" type="slidenum">
              <a:rPr lang="en-US" altLang="ja-JP"/>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B18C31FB-439A-4A41-8BB6-C8D475305CCD}" type="datetime1">
              <a:rPr lang="ja-JP" altLang="en-US"/>
              <a:pPr/>
              <a:t>2010/9/8</a:t>
            </a:fld>
            <a:endParaRPr lang="en-US" altLang="ja-JP"/>
          </a:p>
        </p:txBody>
      </p:sp>
      <p:sp>
        <p:nvSpPr>
          <p:cNvPr id="3" name="フッター プレースホルダ 2"/>
          <p:cNvSpPr>
            <a:spLocks noGrp="1"/>
          </p:cNvSpPr>
          <p:nvPr>
            <p:ph type="ftr" sz="quarter" idx="11"/>
          </p:nvPr>
        </p:nvSpPr>
        <p:spPr/>
        <p:txBody>
          <a:bodyPr/>
          <a:lstStyle>
            <a:lvl1pPr>
              <a:defRPr/>
            </a:lvl1pPr>
          </a:lstStyle>
          <a:p>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7D76663C-AB62-46EA-B163-D03BD04A1394}" type="slidenum">
              <a:rPr lang="en-US" altLang="ja-JP"/>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3D04DA26-09CA-4876-BB1D-D4894E62E661}" type="datetime1">
              <a:rPr lang="ja-JP" altLang="en-US"/>
              <a:pPr/>
              <a:t>2010/9/8</a:t>
            </a:fld>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984053BF-7FC4-42DD-B8C1-A1DD98B404D5}" type="slidenum">
              <a:rPr lang="en-US" altLang="ja-JP"/>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150586AD-0211-425D-A2DE-C9110D1D8FDB}" type="datetime1">
              <a:rPr lang="ja-JP" altLang="en-US"/>
              <a:pPr/>
              <a:t>2010/9/8</a:t>
            </a:fld>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B12D7857-481B-474A-8A4C-59CFC192D4C0}" type="slidenum">
              <a:rPr lang="en-US" altLang="ja-JP"/>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67FA1516-5A5D-469C-8BA4-07A7CB374FFD}" type="datetime1">
              <a:rPr lang="ja-JP" altLang="en-US"/>
              <a:pPr/>
              <a:t>2010/9/8</a:t>
            </a:fld>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53B271B0-10F7-4FF8-BF1D-7285A4B1EA3B}" type="slidenum">
              <a:rPr lang="en-US" altLang="ja-JP"/>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8600" y="130175"/>
            <a:ext cx="2108200" cy="60356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52413" y="130175"/>
            <a:ext cx="6173787" cy="60356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98A0F4A0-F16A-4753-B5CA-7171486FFE80}" type="datetime1">
              <a:rPr lang="ja-JP" altLang="en-US"/>
              <a:pPr/>
              <a:t>2010/9/8</a:t>
            </a:fld>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B17589B6-5381-455A-911B-DE3DD83352CF}" type="slidenum">
              <a:rPr lang="en-US" altLang="ja-JP"/>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2" name="Rectangle 18"/>
          <p:cNvSpPr>
            <a:spLocks noChangeArrowheads="1"/>
          </p:cNvSpPr>
          <p:nvPr/>
        </p:nvSpPr>
        <p:spPr bwMode="gray">
          <a:xfrm>
            <a:off x="0" y="6524625"/>
            <a:ext cx="9144000" cy="360363"/>
          </a:xfrm>
          <a:prstGeom prst="rect">
            <a:avLst/>
          </a:prstGeom>
          <a:solidFill>
            <a:srgbClr val="C0C0C0"/>
          </a:solidFill>
          <a:ln w="9525">
            <a:noFill/>
            <a:miter lim="800000"/>
            <a:headEnd/>
            <a:tailEnd/>
          </a:ln>
          <a:effectLst/>
        </p:spPr>
        <p:txBody>
          <a:bodyPr wrap="none" anchor="ctr"/>
          <a:lstStyle/>
          <a:p>
            <a:endParaRPr lang="ja-JP" altLang="en-US"/>
          </a:p>
        </p:txBody>
      </p:sp>
      <p:sp>
        <p:nvSpPr>
          <p:cNvPr id="1039" name="Rectangle 15"/>
          <p:cNvSpPr>
            <a:spLocks noChangeArrowheads="1"/>
          </p:cNvSpPr>
          <p:nvPr/>
        </p:nvSpPr>
        <p:spPr bwMode="gray">
          <a:xfrm>
            <a:off x="0" y="0"/>
            <a:ext cx="9144000" cy="765175"/>
          </a:xfrm>
          <a:prstGeom prst="rect">
            <a:avLst/>
          </a:prstGeom>
          <a:gradFill rotWithShape="1">
            <a:gsLst>
              <a:gs pos="0">
                <a:schemeClr val="bg2">
                  <a:lumMod val="60000"/>
                  <a:lumOff val="40000"/>
                </a:schemeClr>
              </a:gs>
              <a:gs pos="100000">
                <a:schemeClr val="bg2"/>
              </a:gs>
            </a:gsLst>
            <a:lin ang="0" scaled="1"/>
          </a:gradFill>
          <a:ln w="9525">
            <a:noFill/>
            <a:miter lim="800000"/>
            <a:headEnd/>
            <a:tailEnd/>
          </a:ln>
          <a:effectLst/>
        </p:spPr>
        <p:txBody>
          <a:bodyPr wrap="none" anchor="ctr"/>
          <a:lstStyle/>
          <a:p>
            <a:endParaRPr lang="ja-JP" altLang="en-US"/>
          </a:p>
        </p:txBody>
      </p:sp>
      <p:sp>
        <p:nvSpPr>
          <p:cNvPr id="1026" name="Rectangle 2"/>
          <p:cNvSpPr>
            <a:spLocks noGrp="1" noChangeArrowheads="1"/>
          </p:cNvSpPr>
          <p:nvPr>
            <p:ph type="title"/>
          </p:nvPr>
        </p:nvSpPr>
        <p:spPr bwMode="gray">
          <a:xfrm>
            <a:off x="252412" y="130175"/>
            <a:ext cx="8462991" cy="490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gray">
          <a:xfrm>
            <a:off x="457200" y="1020763"/>
            <a:ext cx="8229600" cy="51450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gray">
          <a:xfrm>
            <a:off x="252413" y="6616700"/>
            <a:ext cx="1176315" cy="241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400"/>
            </a:lvl1pPr>
          </a:lstStyle>
          <a:p>
            <a:fld id="{AED05F81-F6B6-4AAB-A597-90EC39C5E5F2}" type="datetime1">
              <a:rPr lang="ja-JP" altLang="en-US"/>
              <a:pPr/>
              <a:t>2010/9/8</a:t>
            </a:fld>
            <a:endParaRPr lang="en-US" altLang="ja-JP"/>
          </a:p>
        </p:txBody>
      </p:sp>
      <p:sp>
        <p:nvSpPr>
          <p:cNvPr id="1029" name="Rectangle 5"/>
          <p:cNvSpPr>
            <a:spLocks noGrp="1" noChangeArrowheads="1"/>
          </p:cNvSpPr>
          <p:nvPr>
            <p:ph type="ftr" sz="quarter" idx="3"/>
          </p:nvPr>
        </p:nvSpPr>
        <p:spPr bwMode="gray">
          <a:xfrm>
            <a:off x="1643042" y="6572272"/>
            <a:ext cx="4929222" cy="28572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tx2">
                    <a:lumMod val="75000"/>
                    <a:lumOff val="25000"/>
                  </a:schemeClr>
                </a:solidFill>
              </a:defRPr>
            </a:lvl1pPr>
          </a:lstStyle>
          <a:p>
            <a:endParaRPr lang="en-US" altLang="ja-JP" dirty="0"/>
          </a:p>
        </p:txBody>
      </p:sp>
      <p:sp>
        <p:nvSpPr>
          <p:cNvPr id="1030" name="Rectangle 6"/>
          <p:cNvSpPr>
            <a:spLocks noGrp="1" noChangeArrowheads="1"/>
          </p:cNvSpPr>
          <p:nvPr>
            <p:ph type="sldNum" sz="quarter" idx="4"/>
          </p:nvPr>
        </p:nvSpPr>
        <p:spPr bwMode="gray">
          <a:xfrm>
            <a:off x="6757988" y="6616700"/>
            <a:ext cx="2133600" cy="1968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400"/>
            </a:lvl1pPr>
          </a:lstStyle>
          <a:p>
            <a:fld id="{45B15798-D12C-464C-8BBF-855AE1640749}" type="slidenum">
              <a:rPr lang="en-US" altLang="ja-JP"/>
              <a:pPr/>
              <a:t>&lt;#&gt;</a:t>
            </a:fld>
            <a:endParaRPr lang="en-US" altLang="ja-JP"/>
          </a:p>
        </p:txBody>
      </p:sp>
      <p:sp>
        <p:nvSpPr>
          <p:cNvPr id="1040" name="Rectangle 16"/>
          <p:cNvSpPr>
            <a:spLocks noChangeArrowheads="1"/>
          </p:cNvSpPr>
          <p:nvPr/>
        </p:nvSpPr>
        <p:spPr bwMode="gray">
          <a:xfrm>
            <a:off x="0" y="765175"/>
            <a:ext cx="9144000" cy="71438"/>
          </a:xfrm>
          <a:prstGeom prst="rect">
            <a:avLst/>
          </a:prstGeom>
          <a:solidFill>
            <a:srgbClr val="51B9AD"/>
          </a:solidFill>
          <a:ln w="9525" algn="ctr">
            <a:noFill/>
            <a:miter lim="800000"/>
            <a:headEnd/>
            <a:tailEnd/>
          </a:ln>
          <a:effectLst/>
        </p:spPr>
        <p:txBody>
          <a:bodyPr wrap="none" anchor="ctr"/>
          <a:lstStyle/>
          <a:p>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1" fontAlgn="base" hangingPunct="1">
        <a:spcBef>
          <a:spcPct val="0"/>
        </a:spcBef>
        <a:spcAft>
          <a:spcPct val="0"/>
        </a:spcAft>
        <a:defRPr kumimoji="1" sz="2800" b="1">
          <a:solidFill>
            <a:schemeClr val="tx1"/>
          </a:solidFill>
          <a:latin typeface="+mj-lt"/>
          <a:ea typeface="+mj-ea"/>
          <a:cs typeface="+mj-cs"/>
        </a:defRPr>
      </a:lvl1pPr>
      <a:lvl2pPr algn="l" rtl="0" eaLnBrk="1" fontAlgn="base" hangingPunct="1">
        <a:spcBef>
          <a:spcPct val="0"/>
        </a:spcBef>
        <a:spcAft>
          <a:spcPct val="0"/>
        </a:spcAft>
        <a:defRPr kumimoji="1" sz="2800" b="1">
          <a:solidFill>
            <a:schemeClr val="bg1"/>
          </a:solidFill>
          <a:latin typeface="Arial" charset="0"/>
          <a:ea typeface="ＭＳ Ｐゴシック" charset="-128"/>
        </a:defRPr>
      </a:lvl2pPr>
      <a:lvl3pPr algn="l" rtl="0" eaLnBrk="1" fontAlgn="base" hangingPunct="1">
        <a:spcBef>
          <a:spcPct val="0"/>
        </a:spcBef>
        <a:spcAft>
          <a:spcPct val="0"/>
        </a:spcAft>
        <a:defRPr kumimoji="1" sz="2800" b="1">
          <a:solidFill>
            <a:schemeClr val="bg1"/>
          </a:solidFill>
          <a:latin typeface="Arial" charset="0"/>
          <a:ea typeface="ＭＳ Ｐゴシック" charset="-128"/>
        </a:defRPr>
      </a:lvl3pPr>
      <a:lvl4pPr algn="l" rtl="0" eaLnBrk="1" fontAlgn="base" hangingPunct="1">
        <a:spcBef>
          <a:spcPct val="0"/>
        </a:spcBef>
        <a:spcAft>
          <a:spcPct val="0"/>
        </a:spcAft>
        <a:defRPr kumimoji="1" sz="2800" b="1">
          <a:solidFill>
            <a:schemeClr val="bg1"/>
          </a:solidFill>
          <a:latin typeface="Arial" charset="0"/>
          <a:ea typeface="ＭＳ Ｐゴシック" charset="-128"/>
        </a:defRPr>
      </a:lvl4pPr>
      <a:lvl5pPr algn="l" rtl="0" eaLnBrk="1" fontAlgn="base" hangingPunct="1">
        <a:spcBef>
          <a:spcPct val="0"/>
        </a:spcBef>
        <a:spcAft>
          <a:spcPct val="0"/>
        </a:spcAft>
        <a:defRPr kumimoji="1" sz="2800" b="1">
          <a:solidFill>
            <a:schemeClr val="bg1"/>
          </a:solidFill>
          <a:latin typeface="Arial" charset="0"/>
          <a:ea typeface="ＭＳ Ｐゴシック" charset="-128"/>
        </a:defRPr>
      </a:lvl5pPr>
      <a:lvl6pPr marL="457200" algn="l" rtl="0" eaLnBrk="1" fontAlgn="base" hangingPunct="1">
        <a:spcBef>
          <a:spcPct val="0"/>
        </a:spcBef>
        <a:spcAft>
          <a:spcPct val="0"/>
        </a:spcAft>
        <a:defRPr kumimoji="1" sz="2800" b="1">
          <a:solidFill>
            <a:schemeClr val="bg1"/>
          </a:solidFill>
          <a:latin typeface="Arial" charset="0"/>
          <a:ea typeface="ＭＳ Ｐゴシック" charset="-128"/>
        </a:defRPr>
      </a:lvl6pPr>
      <a:lvl7pPr marL="914400" algn="l" rtl="0" eaLnBrk="1" fontAlgn="base" hangingPunct="1">
        <a:spcBef>
          <a:spcPct val="0"/>
        </a:spcBef>
        <a:spcAft>
          <a:spcPct val="0"/>
        </a:spcAft>
        <a:defRPr kumimoji="1" sz="2800" b="1">
          <a:solidFill>
            <a:schemeClr val="bg1"/>
          </a:solidFill>
          <a:latin typeface="Arial" charset="0"/>
          <a:ea typeface="ＭＳ Ｐゴシック" charset="-128"/>
        </a:defRPr>
      </a:lvl7pPr>
      <a:lvl8pPr marL="1371600" algn="l" rtl="0" eaLnBrk="1" fontAlgn="base" hangingPunct="1">
        <a:spcBef>
          <a:spcPct val="0"/>
        </a:spcBef>
        <a:spcAft>
          <a:spcPct val="0"/>
        </a:spcAft>
        <a:defRPr kumimoji="1" sz="2800" b="1">
          <a:solidFill>
            <a:schemeClr val="bg1"/>
          </a:solidFill>
          <a:latin typeface="Arial" charset="0"/>
          <a:ea typeface="ＭＳ Ｐゴシック" charset="-128"/>
        </a:defRPr>
      </a:lvl8pPr>
      <a:lvl9pPr marL="1828800" algn="l" rtl="0" eaLnBrk="1" fontAlgn="base" hangingPunct="1">
        <a:spcBef>
          <a:spcPct val="0"/>
        </a:spcBef>
        <a:spcAft>
          <a:spcPct val="0"/>
        </a:spcAft>
        <a:defRPr kumimoji="1" sz="2800" b="1">
          <a:solidFill>
            <a:schemeClr val="bg1"/>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57158" y="1816099"/>
            <a:ext cx="8429684" cy="1470025"/>
          </a:xfrm>
        </p:spPr>
        <p:txBody>
          <a:bodyPr/>
          <a:lstStyle/>
          <a:p>
            <a:r>
              <a:rPr lang="en-US" altLang="ja-JP" sz="3600" dirty="0" smtClean="0"/>
              <a:t>OSS</a:t>
            </a:r>
            <a:r>
              <a:rPr lang="ja-JP" altLang="en-US" sz="3600" dirty="0" smtClean="0"/>
              <a:t>開発におけるパッチレビュープロセスの効率化に向けたコミッターの分類</a:t>
            </a:r>
            <a:endParaRPr lang="ja-JP" altLang="ja-JP" sz="3600" dirty="0"/>
          </a:p>
        </p:txBody>
      </p:sp>
      <p:sp>
        <p:nvSpPr>
          <p:cNvPr id="2051" name="Rectangle 3"/>
          <p:cNvSpPr>
            <a:spLocks noGrp="1" noChangeArrowheads="1"/>
          </p:cNvSpPr>
          <p:nvPr>
            <p:ph type="subTitle" idx="1"/>
          </p:nvPr>
        </p:nvSpPr>
        <p:spPr>
          <a:xfrm>
            <a:off x="2671794" y="3786190"/>
            <a:ext cx="6400800" cy="1285884"/>
          </a:xfrm>
        </p:spPr>
        <p:txBody>
          <a:bodyPr/>
          <a:lstStyle/>
          <a:p>
            <a:pPr algn="r">
              <a:lnSpc>
                <a:spcPct val="90000"/>
              </a:lnSpc>
            </a:pPr>
            <a:r>
              <a:rPr lang="ja-JP" altLang="en-US" dirty="0" smtClean="0">
                <a:solidFill>
                  <a:schemeClr val="tx2">
                    <a:lumMod val="75000"/>
                    <a:lumOff val="25000"/>
                  </a:schemeClr>
                </a:solidFill>
              </a:rPr>
              <a:t>奈良先端科学技術大学院大学</a:t>
            </a:r>
            <a:endParaRPr lang="en-US" altLang="ja-JP" dirty="0" smtClean="0">
              <a:solidFill>
                <a:schemeClr val="tx2">
                  <a:lumMod val="75000"/>
                  <a:lumOff val="25000"/>
                </a:schemeClr>
              </a:solidFill>
            </a:endParaRPr>
          </a:p>
          <a:p>
            <a:pPr algn="r">
              <a:lnSpc>
                <a:spcPct val="90000"/>
              </a:lnSpc>
            </a:pPr>
            <a:r>
              <a:rPr lang="ja-JP" altLang="en-US" dirty="0" smtClean="0">
                <a:solidFill>
                  <a:schemeClr val="tx2">
                    <a:lumMod val="75000"/>
                    <a:lumOff val="25000"/>
                  </a:schemeClr>
                </a:solidFill>
              </a:rPr>
              <a:t>情報科学研究科</a:t>
            </a:r>
            <a:endParaRPr lang="en-US" altLang="ja-JP" dirty="0" smtClean="0">
              <a:solidFill>
                <a:schemeClr val="tx2">
                  <a:lumMod val="75000"/>
                  <a:lumOff val="25000"/>
                </a:schemeClr>
              </a:solidFill>
            </a:endParaRPr>
          </a:p>
          <a:p>
            <a:pPr algn="r">
              <a:lnSpc>
                <a:spcPct val="90000"/>
              </a:lnSpc>
            </a:pPr>
            <a:r>
              <a:rPr lang="ja-JP" altLang="en-US" dirty="0" smtClean="0">
                <a:solidFill>
                  <a:schemeClr val="tx2">
                    <a:lumMod val="75000"/>
                    <a:lumOff val="25000"/>
                  </a:schemeClr>
                </a:solidFill>
              </a:rPr>
              <a:t>◎藤田 将司，伊原 彰紀，大平 雅雄，松本 健一</a:t>
            </a:r>
            <a:endParaRPr lang="ja-JP" altLang="ja-JP" dirty="0">
              <a:solidFill>
                <a:schemeClr val="tx2">
                  <a:lumMod val="75000"/>
                  <a:lumOff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スライドの構成</a:t>
            </a:r>
            <a:endParaRPr kumimoji="1" lang="ja-JP" altLang="en-US" dirty="0"/>
          </a:p>
        </p:txBody>
      </p:sp>
      <p:sp>
        <p:nvSpPr>
          <p:cNvPr id="3" name="コンテンツ プレースホルダ 2"/>
          <p:cNvSpPr>
            <a:spLocks noGrp="1"/>
          </p:cNvSpPr>
          <p:nvPr>
            <p:ph idx="1"/>
          </p:nvPr>
        </p:nvSpPr>
        <p:spPr>
          <a:xfrm>
            <a:off x="142844" y="1026000"/>
            <a:ext cx="4572032" cy="5145087"/>
          </a:xfrm>
        </p:spPr>
        <p:txBody>
          <a:bodyPr/>
          <a:lstStyle/>
          <a:p>
            <a:r>
              <a:rPr kumimoji="1" lang="ja-JP" altLang="en-US" sz="1800" dirty="0" smtClean="0"/>
              <a:t>背景</a:t>
            </a:r>
            <a:endParaRPr kumimoji="1" lang="en-US" altLang="ja-JP" sz="1800" dirty="0" smtClean="0"/>
          </a:p>
          <a:p>
            <a:pPr lvl="1"/>
            <a:r>
              <a:rPr lang="ja-JP" altLang="en-US" sz="1400" dirty="0" smtClean="0"/>
              <a:t>不具合修正の（迅速な対応）の重要性</a:t>
            </a:r>
            <a:endParaRPr kumimoji="1" lang="en-US" altLang="ja-JP" sz="1400" dirty="0" smtClean="0"/>
          </a:p>
          <a:p>
            <a:r>
              <a:rPr lang="ja-JP" altLang="en-US" sz="1800" dirty="0" smtClean="0"/>
              <a:t>関連研究</a:t>
            </a:r>
            <a:endParaRPr lang="en-US" altLang="ja-JP" sz="1800" dirty="0" smtClean="0"/>
          </a:p>
          <a:p>
            <a:pPr lvl="1"/>
            <a:r>
              <a:rPr lang="ja-JP" altLang="en-US" sz="1400" dirty="0" smtClean="0"/>
              <a:t>本研究の位置づけ</a:t>
            </a:r>
            <a:endParaRPr lang="en-US" altLang="ja-JP" sz="1400" dirty="0" smtClean="0"/>
          </a:p>
          <a:p>
            <a:r>
              <a:rPr kumimoji="1" lang="en-US" altLang="ja-JP" sz="1800" dirty="0" smtClean="0"/>
              <a:t>OSS</a:t>
            </a:r>
            <a:r>
              <a:rPr kumimoji="1" lang="ja-JP" altLang="en-US" sz="1800" dirty="0" smtClean="0"/>
              <a:t>開発におけるパッチレビュープロセス</a:t>
            </a:r>
            <a:endParaRPr kumimoji="1" lang="en-US" altLang="ja-JP" sz="1800" dirty="0" smtClean="0"/>
          </a:p>
          <a:p>
            <a:pPr lvl="1"/>
            <a:r>
              <a:rPr lang="ja-JP" altLang="en-US" sz="1400" dirty="0" smtClean="0"/>
              <a:t>パッチレビュープロセスの説明</a:t>
            </a:r>
            <a:endParaRPr lang="en-US" altLang="ja-JP" sz="1400" dirty="0" smtClean="0"/>
          </a:p>
          <a:p>
            <a:pPr lvl="1"/>
            <a:r>
              <a:rPr kumimoji="1" lang="ja-JP" altLang="en-US" sz="1400" dirty="0" smtClean="0"/>
              <a:t>用語の定義</a:t>
            </a:r>
            <a:endParaRPr kumimoji="1" lang="en-US" altLang="ja-JP" sz="1400" dirty="0" smtClean="0"/>
          </a:p>
          <a:p>
            <a:r>
              <a:rPr lang="ja-JP" altLang="en-US" sz="1800" dirty="0" smtClean="0"/>
              <a:t>目的とアプローチ</a:t>
            </a:r>
            <a:endParaRPr lang="en-US" altLang="ja-JP" sz="1800" dirty="0" smtClean="0"/>
          </a:p>
          <a:p>
            <a:pPr lvl="1"/>
            <a:r>
              <a:rPr lang="ja-JP" altLang="en-US" sz="1400" dirty="0" smtClean="0"/>
              <a:t>目的とアプローチ</a:t>
            </a:r>
            <a:endParaRPr lang="en-US" altLang="ja-JP" sz="1400" dirty="0" smtClean="0"/>
          </a:p>
          <a:p>
            <a:r>
              <a:rPr kumimoji="1" lang="en-US" altLang="ja-JP" sz="1800" dirty="0" smtClean="0"/>
              <a:t>Research Questions</a:t>
            </a:r>
            <a:endParaRPr kumimoji="1" lang="ja-JP" altLang="en-US" sz="1800" dirty="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1</a:t>
            </a:fld>
            <a:endParaRPr lang="en-US" altLang="ja-JP"/>
          </a:p>
        </p:txBody>
      </p:sp>
      <p:sp>
        <p:nvSpPr>
          <p:cNvPr id="6" name="コンテンツ プレースホルダ 2"/>
          <p:cNvSpPr txBox="1">
            <a:spLocks/>
          </p:cNvSpPr>
          <p:nvPr/>
        </p:nvSpPr>
        <p:spPr bwMode="gray">
          <a:xfrm>
            <a:off x="4500562" y="1069995"/>
            <a:ext cx="4572032" cy="51450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kern="0" dirty="0" smtClean="0">
                <a:latin typeface="+mn-lt"/>
                <a:ea typeface="+mn-ea"/>
              </a:rPr>
              <a:t>分析方法</a:t>
            </a:r>
            <a:r>
              <a:rPr lang="en-US" altLang="ja-JP" kern="0" dirty="0" smtClean="0">
                <a:latin typeface="+mn-lt"/>
                <a:ea typeface="+mn-ea"/>
              </a:rPr>
              <a:t>(1)</a:t>
            </a:r>
          </a:p>
          <a:p>
            <a:pPr marL="800100" lvl="1" indent="-342900">
              <a:spcBef>
                <a:spcPct val="20000"/>
              </a:spcBef>
              <a:buFontTx/>
              <a:buChar char="•"/>
            </a:pPr>
            <a:r>
              <a:rPr lang="ja-JP" altLang="en-US" sz="1400" kern="0" dirty="0" smtClean="0">
                <a:latin typeface="+mn-lt"/>
                <a:ea typeface="+mn-ea"/>
              </a:rPr>
              <a:t>対象データの取得方法</a:t>
            </a:r>
            <a:endParaRPr lang="en-US" altLang="ja-JP" sz="1400" kern="0" dirty="0" smtClean="0">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kern="0" dirty="0" smtClean="0">
                <a:latin typeface="+mn-lt"/>
                <a:ea typeface="+mn-ea"/>
              </a:rPr>
              <a:t>分析方法</a:t>
            </a:r>
            <a:r>
              <a:rPr lang="en-US" altLang="ja-JP" kern="0" dirty="0" smtClean="0">
                <a:latin typeface="+mn-lt"/>
                <a:ea typeface="+mn-ea"/>
              </a:rPr>
              <a:t>(2)</a:t>
            </a:r>
          </a:p>
          <a:p>
            <a:pPr marL="800100" lvl="1" indent="-342900">
              <a:spcBef>
                <a:spcPct val="20000"/>
              </a:spcBef>
              <a:buFontTx/>
              <a:buChar char="•"/>
            </a:pPr>
            <a:r>
              <a:rPr lang="ja-JP" altLang="en-US" sz="1400" kern="0" dirty="0" smtClean="0">
                <a:latin typeface="+mn-lt"/>
                <a:ea typeface="+mn-ea"/>
              </a:rPr>
              <a:t>分析</a:t>
            </a:r>
            <a:r>
              <a:rPr lang="ja-JP" altLang="en-US" sz="1400" kern="0" dirty="0" smtClean="0">
                <a:latin typeface="+mn-lt"/>
                <a:ea typeface="+mn-ea"/>
              </a:rPr>
              <a:t>項目</a:t>
            </a:r>
            <a:endParaRPr lang="en-US" altLang="ja-JP" sz="1400" kern="0" dirty="0" smtClean="0">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ja-JP" altLang="en-US" sz="1800" b="0" i="0" u="none" strike="noStrike" kern="0" cap="none" spc="0" normalizeH="0" baseline="0" noProof="0" dirty="0" smtClean="0">
                <a:ln>
                  <a:noFill/>
                </a:ln>
                <a:solidFill>
                  <a:schemeClr val="tx1"/>
                </a:solidFill>
                <a:effectLst/>
                <a:uLnTx/>
                <a:uFillTx/>
                <a:latin typeface="+mn-lt"/>
                <a:ea typeface="+mn-ea"/>
                <a:cs typeface="+mn-cs"/>
              </a:rPr>
              <a:t>対象プロジェクト</a:t>
            </a:r>
            <a:endParaRPr kumimoji="1" lang="en-US" altLang="ja-JP" sz="1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en-US" altLang="ja-JP" kern="0" dirty="0" smtClean="0"/>
              <a:t>RQ1</a:t>
            </a:r>
            <a:r>
              <a:rPr lang="ja-JP" altLang="en-US" kern="0" dirty="0" smtClean="0"/>
              <a:t>：</a:t>
            </a:r>
            <a:endParaRPr lang="en-US" altLang="ja-JP" kern="0" dirty="0" smtClean="0"/>
          </a:p>
          <a:p>
            <a:pPr marL="342900" lvl="0" indent="-342900">
              <a:spcBef>
                <a:spcPct val="20000"/>
              </a:spcBef>
              <a:buFontTx/>
              <a:buChar char="•"/>
              <a:defRPr/>
            </a:pPr>
            <a:r>
              <a:rPr lang="en-US" altLang="ja-JP" kern="0" dirty="0" smtClean="0"/>
              <a:t>RQ2</a:t>
            </a:r>
            <a:r>
              <a:rPr lang="ja-JP" altLang="en-US" kern="0" dirty="0" smtClean="0"/>
              <a:t>：</a:t>
            </a:r>
            <a:endParaRPr lang="en-US" altLang="ja-JP" kern="0" dirty="0" smtClean="0"/>
          </a:p>
          <a:p>
            <a:pPr marL="342900" lvl="0" indent="-342900">
              <a:spcBef>
                <a:spcPct val="20000"/>
              </a:spcBef>
              <a:buFontTx/>
              <a:buChar char="•"/>
              <a:defRPr/>
            </a:pPr>
            <a:r>
              <a:rPr lang="en-US" altLang="ja-JP" kern="0" dirty="0" smtClean="0"/>
              <a:t>RQ3</a:t>
            </a:r>
            <a:r>
              <a:rPr lang="ja-JP" altLang="en-US" kern="0" dirty="0" smtClean="0"/>
              <a:t>：</a:t>
            </a:r>
            <a:endParaRPr lang="en-US" altLang="ja-JP" kern="0" dirty="0" smtClean="0"/>
          </a:p>
          <a:p>
            <a:pPr marL="342900" lvl="0" indent="-342900">
              <a:spcBef>
                <a:spcPct val="20000"/>
              </a:spcBef>
              <a:buFontTx/>
              <a:buChar char="•"/>
              <a:defRPr/>
            </a:pPr>
            <a:r>
              <a:rPr lang="ja-JP" altLang="en-US" kern="0" dirty="0" smtClean="0"/>
              <a:t>まとめと今後の課題</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1" lang="ja-JP" altLang="en-US" sz="1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では，日々膨大な数の不具合が報告されており，迅速な対応が必要</a:t>
            </a:r>
            <a:endParaRPr kumimoji="1" lang="en-US" altLang="ja-JP" dirty="0" smtClean="0"/>
          </a:p>
          <a:p>
            <a:r>
              <a:rPr kumimoji="1" lang="ja-JP" altLang="en-US" dirty="0" smtClean="0"/>
              <a:t>不具合の修正は以下の流れで行われる</a:t>
            </a:r>
            <a:endParaRPr kumimoji="1" lang="en-US" altLang="ja-JP" dirty="0" smtClean="0"/>
          </a:p>
          <a:p>
            <a:pPr lvl="1"/>
            <a:r>
              <a:rPr lang="ja-JP" altLang="en-US" sz="2400" dirty="0" smtClean="0"/>
              <a:t>不具合の報告</a:t>
            </a:r>
            <a:endParaRPr lang="en-US" altLang="ja-JP" sz="2400" dirty="0" smtClean="0"/>
          </a:p>
          <a:p>
            <a:pPr lvl="1"/>
            <a:r>
              <a:rPr lang="ja-JP" altLang="en-US" sz="2400" dirty="0" smtClean="0"/>
              <a:t>パッチの作成</a:t>
            </a:r>
            <a:endParaRPr lang="en-US" altLang="ja-JP" sz="2400" dirty="0" smtClean="0"/>
          </a:p>
          <a:p>
            <a:pPr lvl="1"/>
            <a:r>
              <a:rPr kumimoji="1" lang="ja-JP" altLang="en-US" sz="2400" dirty="0" smtClean="0"/>
              <a:t>パッチへのレビュー</a:t>
            </a:r>
            <a:endParaRPr kumimoji="1" lang="en-US" altLang="ja-JP" sz="2400" dirty="0" smtClean="0"/>
          </a:p>
          <a:p>
            <a:pPr lvl="1"/>
            <a:r>
              <a:rPr lang="ja-JP" altLang="en-US" sz="2400" dirty="0" smtClean="0"/>
              <a:t>承認されればプロダクトに反映</a:t>
            </a:r>
            <a:endParaRPr kumimoji="1" lang="en-US" altLang="ja-JP" sz="2400" dirty="0" smtClean="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2</a:t>
            </a:fld>
            <a:endParaRPr lang="en-US" altLang="ja-JP"/>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r>
              <a:rPr lang="ja-JP" altLang="en-US" dirty="0" smtClean="0"/>
              <a:t>（</a:t>
            </a:r>
            <a:r>
              <a:rPr kumimoji="1" lang="ja-JP" altLang="en-US" dirty="0" smtClean="0"/>
              <a:t>関連研究）</a:t>
            </a:r>
            <a:endParaRPr kumimoji="1" lang="ja-JP" altLang="en-US" dirty="0"/>
          </a:p>
        </p:txBody>
      </p:sp>
      <p:sp>
        <p:nvSpPr>
          <p:cNvPr id="3" name="コンテンツ プレースホルダ 2"/>
          <p:cNvSpPr>
            <a:spLocks noGrp="1"/>
          </p:cNvSpPr>
          <p:nvPr>
            <p:ph idx="1"/>
          </p:nvPr>
        </p:nvSpPr>
        <p:spPr>
          <a:xfrm>
            <a:off x="457200" y="1020763"/>
            <a:ext cx="8229600" cy="2122485"/>
          </a:xfrm>
        </p:spPr>
        <p:txBody>
          <a:bodyPr/>
          <a:lstStyle/>
          <a:p>
            <a:r>
              <a:rPr kumimoji="1" lang="ja-JP" altLang="en-US" dirty="0" smtClean="0"/>
              <a:t>不具合修正に関する研究</a:t>
            </a:r>
            <a:endParaRPr kumimoji="1" lang="en-US" altLang="ja-JP" dirty="0" smtClean="0"/>
          </a:p>
          <a:p>
            <a:pPr lvl="1"/>
            <a:r>
              <a:rPr kumimoji="1" lang="ja-JP" altLang="en-US" dirty="0" smtClean="0"/>
              <a:t>不具合報告の書き方</a:t>
            </a:r>
            <a:endParaRPr kumimoji="1" lang="en-US" altLang="ja-JP" dirty="0" smtClean="0"/>
          </a:p>
          <a:p>
            <a:pPr lvl="2"/>
            <a:r>
              <a:rPr kumimoji="1" lang="en-US" altLang="ja-JP" sz="1200" dirty="0" smtClean="0"/>
              <a:t>[what makes a good bug report][modeling bug report quality]</a:t>
            </a:r>
          </a:p>
          <a:p>
            <a:pPr lvl="1"/>
            <a:r>
              <a:rPr lang="ja-JP" altLang="en-US" dirty="0" smtClean="0"/>
              <a:t>投稿するパッチに関する調査</a:t>
            </a:r>
            <a:endParaRPr lang="en-US" altLang="ja-JP" dirty="0" smtClean="0"/>
          </a:p>
          <a:p>
            <a:pPr lvl="2"/>
            <a:r>
              <a:rPr lang="en-US" altLang="ja-JP" sz="1200" dirty="0" smtClean="0"/>
              <a:t>[Small patches get in!]</a:t>
            </a:r>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3</a:t>
            </a:fld>
            <a:endParaRPr lang="en-US" altLang="ja-JP"/>
          </a:p>
        </p:txBody>
      </p:sp>
      <p:sp>
        <p:nvSpPr>
          <p:cNvPr id="5" name="角丸四角形 4"/>
          <p:cNvSpPr/>
          <p:nvPr/>
        </p:nvSpPr>
        <p:spPr>
          <a:xfrm>
            <a:off x="357158" y="3286124"/>
            <a:ext cx="8429684" cy="714380"/>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パッチのレビュープロセスそのものの効率化や短縮化を指向した研究はほとんどない</a:t>
            </a:r>
            <a:endParaRPr kumimoji="1" lang="ja-JP" altLang="en-US" dirty="0">
              <a:solidFill>
                <a:schemeClr val="tx1"/>
              </a:solidFill>
            </a:endParaRPr>
          </a:p>
        </p:txBody>
      </p:sp>
      <p:sp>
        <p:nvSpPr>
          <p:cNvPr id="6" name="コンテンツ プレースホルダ 2"/>
          <p:cNvSpPr txBox="1">
            <a:spLocks/>
          </p:cNvSpPr>
          <p:nvPr/>
        </p:nvSpPr>
        <p:spPr bwMode="gray">
          <a:xfrm>
            <a:off x="428596" y="4214819"/>
            <a:ext cx="8229600" cy="18573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1" lang="ja-JP" altLang="en-US" sz="2800" b="0" i="0" u="none" strike="noStrike" kern="0" cap="none" spc="0" normalizeH="0" baseline="0" noProof="0" dirty="0" smtClean="0">
                <a:ln>
                  <a:noFill/>
                </a:ln>
                <a:solidFill>
                  <a:schemeClr val="tx1"/>
                </a:solidFill>
                <a:effectLst/>
                <a:uLnTx/>
                <a:uFillTx/>
                <a:latin typeface="+mn-lt"/>
                <a:ea typeface="+mn-ea"/>
              </a:rPr>
              <a:t>パッチがレビューされずに放置されている現状</a:t>
            </a:r>
            <a:endParaRPr kumimoji="1" lang="en-US" altLang="ja-JP" sz="2800" b="0" i="0" u="none" strike="noStrike" kern="0" cap="none" spc="0" normalizeH="0" baseline="0" noProof="0" dirty="0" smtClean="0">
              <a:ln>
                <a:noFill/>
              </a:ln>
              <a:solidFill>
                <a:schemeClr val="tx1"/>
              </a:solidFill>
              <a:effectLst/>
              <a:uLnTx/>
              <a:uFillTx/>
              <a:latin typeface="+mn-lt"/>
              <a:ea typeface="+mn-ea"/>
            </a:endParaRP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1" lang="en-US" altLang="ja-JP" sz="1200" b="0" i="0" u="none" strike="noStrike" kern="0" cap="none" spc="0" normalizeH="0" baseline="0" noProof="0" dirty="0" smtClean="0">
                <a:ln>
                  <a:noFill/>
                </a:ln>
                <a:solidFill>
                  <a:schemeClr val="tx1"/>
                </a:solidFill>
                <a:effectLst/>
                <a:uLnTx/>
                <a:uFillTx/>
                <a:latin typeface="+mn-lt"/>
                <a:ea typeface="+mn-ea"/>
              </a:rPr>
              <a:t>[Measuring the evolution of open source software systems with their communities]</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1" lang="ja-JP" altLang="en-US" sz="2800" b="0" i="0" u="none" strike="noStrike" kern="0" cap="none" spc="0" normalizeH="0" baseline="0" noProof="0" dirty="0" smtClean="0">
                <a:ln>
                  <a:noFill/>
                </a:ln>
                <a:solidFill>
                  <a:schemeClr val="tx1"/>
                </a:solidFill>
                <a:effectLst/>
                <a:uLnTx/>
                <a:uFillTx/>
                <a:latin typeface="+mn-lt"/>
                <a:ea typeface="+mn-ea"/>
              </a:rPr>
              <a:t>承認されているにも関わらずプロダクトに反映されない</a:t>
            </a:r>
            <a:endParaRPr kumimoji="1" lang="ja-JP" altLang="en-US" sz="2800" b="0" i="0" u="none" strike="noStrike" kern="0" cap="none" spc="0" normalizeH="0" baseline="0" noProof="0" dirty="0">
              <a:ln>
                <a:noFill/>
              </a:ln>
              <a:solidFill>
                <a:schemeClr val="tx1"/>
              </a:solidFill>
              <a:effectLst/>
              <a:uLnTx/>
              <a:uFillTx/>
              <a:latin typeface="+mn-lt"/>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2412" y="130175"/>
            <a:ext cx="6677042" cy="490538"/>
          </a:xfrm>
        </p:spPr>
        <p:txBody>
          <a:bodyPr/>
          <a:lstStyle/>
          <a:p>
            <a:r>
              <a:rPr kumimoji="1" lang="en-US" altLang="ja-JP" dirty="0" smtClean="0"/>
              <a:t>OSS</a:t>
            </a:r>
            <a:r>
              <a:rPr kumimoji="1" lang="ja-JP" altLang="en-US" dirty="0" smtClean="0"/>
              <a:t>開発におけるパッチレビュープロセス</a:t>
            </a:r>
            <a:endParaRPr kumimoji="1" lang="ja-JP" altLang="en-US" dirty="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4</a:t>
            </a:fld>
            <a:endParaRPr lang="en-US" altLang="ja-JP"/>
          </a:p>
        </p:txBody>
      </p:sp>
      <p:sp>
        <p:nvSpPr>
          <p:cNvPr id="65" name="テキスト ボックス 64"/>
          <p:cNvSpPr txBox="1"/>
          <p:nvPr/>
        </p:nvSpPr>
        <p:spPr>
          <a:xfrm>
            <a:off x="428596" y="4857760"/>
            <a:ext cx="8429684" cy="1477328"/>
          </a:xfrm>
          <a:prstGeom prst="rect">
            <a:avLst/>
          </a:prstGeom>
          <a:noFill/>
        </p:spPr>
        <p:txBody>
          <a:bodyPr wrap="square" rtlCol="0">
            <a:spAutoFit/>
          </a:bodyPr>
          <a:lstStyle/>
          <a:p>
            <a:r>
              <a:rPr kumimoji="1" lang="ja-JP" altLang="en-US" dirty="0" smtClean="0"/>
              <a:t>レビュー時間</a:t>
            </a:r>
            <a:endParaRPr kumimoji="1" lang="en-US" altLang="ja-JP" dirty="0" smtClean="0"/>
          </a:p>
          <a:p>
            <a:r>
              <a:rPr kumimoji="1" lang="ja-JP" altLang="en-US" dirty="0" smtClean="0"/>
              <a:t>パッチが投稿されてから，レビューされ妥当性が確認されるまでの時間</a:t>
            </a:r>
            <a:endParaRPr kumimoji="1" lang="en-US" altLang="ja-JP" dirty="0" smtClean="0"/>
          </a:p>
          <a:p>
            <a:endParaRPr lang="en-US" altLang="ja-JP" dirty="0" smtClean="0"/>
          </a:p>
          <a:p>
            <a:r>
              <a:rPr lang="ja-JP" altLang="en-US" dirty="0" smtClean="0"/>
              <a:t>パッチ編集時間</a:t>
            </a:r>
            <a:endParaRPr lang="en-US" altLang="ja-JP" dirty="0" smtClean="0"/>
          </a:p>
          <a:p>
            <a:r>
              <a:rPr kumimoji="1" lang="ja-JP" altLang="en-US" dirty="0" smtClean="0"/>
              <a:t>投稿されたパッチがフィードバックを受けてから，再び投稿されるまでの時間</a:t>
            </a:r>
            <a:endParaRPr kumimoji="1" lang="ja-JP" altLang="en-US" dirty="0"/>
          </a:p>
        </p:txBody>
      </p:sp>
      <p:grpSp>
        <p:nvGrpSpPr>
          <p:cNvPr id="109" name="グループ化 108"/>
          <p:cNvGrpSpPr/>
          <p:nvPr/>
        </p:nvGrpSpPr>
        <p:grpSpPr>
          <a:xfrm>
            <a:off x="3286116" y="1000108"/>
            <a:ext cx="5244776" cy="2937643"/>
            <a:chOff x="3259685" y="1134299"/>
            <a:chExt cx="5244776" cy="2937643"/>
          </a:xfrm>
        </p:grpSpPr>
        <p:cxnSp>
          <p:nvCxnSpPr>
            <p:cNvPr id="85" name="直線コネクタ 84"/>
            <p:cNvCxnSpPr/>
            <p:nvPr/>
          </p:nvCxnSpPr>
          <p:spPr>
            <a:xfrm rot="5400000">
              <a:off x="1855685"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rot="5400000">
              <a:off x="359999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rot="5400000">
              <a:off x="538313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rot="5400000">
              <a:off x="7100461"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p:nvPr/>
          </p:nvCxnSpPr>
          <p:spPr>
            <a:xfrm>
              <a:off x="3289487" y="1428736"/>
              <a:ext cx="1643074" cy="0"/>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0" name="直線矢印コネクタ 89"/>
            <p:cNvCxnSpPr/>
            <p:nvPr/>
          </p:nvCxnSpPr>
          <p:spPr>
            <a:xfrm>
              <a:off x="5003999" y="1428736"/>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1" name="直線矢印コネクタ 90"/>
            <p:cNvCxnSpPr/>
            <p:nvPr/>
          </p:nvCxnSpPr>
          <p:spPr>
            <a:xfrm>
              <a:off x="6861387" y="1428736"/>
              <a:ext cx="1639703"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4" name="テキスト ボックス 93"/>
            <p:cNvSpPr txBox="1"/>
            <p:nvPr/>
          </p:nvSpPr>
          <p:spPr>
            <a:xfrm>
              <a:off x="3575239" y="1143052"/>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95" name="テキスト ボックス 94"/>
            <p:cNvSpPr txBox="1"/>
            <p:nvPr/>
          </p:nvSpPr>
          <p:spPr>
            <a:xfrm>
              <a:off x="7147139" y="1134299"/>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96" name="テキスト ボックス 95"/>
            <p:cNvSpPr txBox="1"/>
            <p:nvPr/>
          </p:nvSpPr>
          <p:spPr>
            <a:xfrm>
              <a:off x="5291841" y="1134299"/>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grpSp>
      <p:grpSp>
        <p:nvGrpSpPr>
          <p:cNvPr id="111" name="グループ化 110"/>
          <p:cNvGrpSpPr/>
          <p:nvPr/>
        </p:nvGrpSpPr>
        <p:grpSpPr>
          <a:xfrm>
            <a:off x="286282" y="1581174"/>
            <a:ext cx="8500560" cy="3205148"/>
            <a:chOff x="286282" y="1581174"/>
            <a:chExt cx="8500560" cy="3205148"/>
          </a:xfrm>
        </p:grpSpPr>
        <p:sp>
          <p:nvSpPr>
            <p:cNvPr id="67" name="右矢印 66"/>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Picture 23" descr="71"/>
            <p:cNvPicPr>
              <a:picLocks noChangeAspect="1" noChangeArrowheads="1"/>
            </p:cNvPicPr>
            <p:nvPr/>
          </p:nvPicPr>
          <p:blipFill>
            <a:blip r:embed="rId2" cstate="print"/>
            <a:srcRect/>
            <a:stretch>
              <a:fillRect/>
            </a:stretch>
          </p:blipFill>
          <p:spPr bwMode="auto">
            <a:xfrm>
              <a:off x="286282" y="1581174"/>
              <a:ext cx="428628" cy="444377"/>
            </a:xfrm>
            <a:prstGeom prst="rect">
              <a:avLst/>
            </a:prstGeom>
            <a:noFill/>
            <a:ln w="9525">
              <a:noFill/>
              <a:miter lim="800000"/>
              <a:headEnd/>
              <a:tailEnd/>
            </a:ln>
          </p:spPr>
        </p:pic>
        <p:cxnSp>
          <p:nvCxnSpPr>
            <p:cNvPr id="69" name="直線矢印コネクタ 68"/>
            <p:cNvCxnSpPr>
              <a:endCxn id="72"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0" name="右矢印 69"/>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右矢印 70"/>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2" name="Picture 3" descr="C:\Documents and Settings\shoji-f\Local Settings\Temporary Internet Files\Content.IE5\S123OX6J\MC900432599[2].png"/>
            <p:cNvPicPr>
              <a:picLocks noChangeAspect="1" noChangeArrowheads="1"/>
            </p:cNvPicPr>
            <p:nvPr/>
          </p:nvPicPr>
          <p:blipFill>
            <a:blip r:embed="rId3"/>
            <a:srcRect/>
            <a:stretch>
              <a:fillRect/>
            </a:stretch>
          </p:blipFill>
          <p:spPr bwMode="auto">
            <a:xfrm>
              <a:off x="3289487" y="2524276"/>
              <a:ext cx="557096" cy="557096"/>
            </a:xfrm>
            <a:prstGeom prst="rect">
              <a:avLst/>
            </a:prstGeom>
            <a:noFill/>
          </p:spPr>
        </p:pic>
        <p:cxnSp>
          <p:nvCxnSpPr>
            <p:cNvPr id="73" name="直線矢印コネクタ 72"/>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76" name="Picture 23" descr="71"/>
            <p:cNvPicPr>
              <a:picLocks noChangeAspect="1" noChangeArrowheads="1"/>
            </p:cNvPicPr>
            <p:nvPr/>
          </p:nvPicPr>
          <p:blipFill>
            <a:blip r:embed="rId2" cstate="print"/>
            <a:srcRect/>
            <a:stretch>
              <a:fillRect/>
            </a:stretch>
          </p:blipFill>
          <p:spPr bwMode="auto">
            <a:xfrm>
              <a:off x="286282" y="3422813"/>
              <a:ext cx="428628" cy="444377"/>
            </a:xfrm>
            <a:prstGeom prst="rect">
              <a:avLst/>
            </a:prstGeom>
            <a:noFill/>
            <a:ln w="9525">
              <a:noFill/>
              <a:miter lim="800000"/>
              <a:headEnd/>
              <a:tailEnd/>
            </a:ln>
          </p:spPr>
        </p:pic>
        <p:sp>
          <p:nvSpPr>
            <p:cNvPr id="77" name="テキスト ボックス 76"/>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grpSp>
          <p:nvGrpSpPr>
            <p:cNvPr id="78" name="グループ化 74"/>
            <p:cNvGrpSpPr/>
            <p:nvPr/>
          </p:nvGrpSpPr>
          <p:grpSpPr>
            <a:xfrm>
              <a:off x="5214942" y="4037066"/>
              <a:ext cx="1236236" cy="749256"/>
              <a:chOff x="282348" y="3786190"/>
              <a:chExt cx="1236236" cy="749256"/>
            </a:xfrm>
          </p:grpSpPr>
          <p:sp>
            <p:nvSpPr>
              <p:cNvPr id="107" name="円柱 106"/>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79" name="テキスト ボックス 78"/>
            <p:cNvSpPr txBox="1"/>
            <p:nvPr/>
          </p:nvSpPr>
          <p:spPr>
            <a:xfrm>
              <a:off x="642910"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grpSp>
          <p:nvGrpSpPr>
            <p:cNvPr id="80"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05" name="正方形/長方形 104"/>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二等辺三角形 105"/>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1" name="角丸四角形 80"/>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82" name="角丸四角形 81"/>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83" name="角丸四角形 82"/>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84" name="図 83" descr="post.gif"/>
            <p:cNvPicPr>
              <a:picLocks noChangeAspect="1"/>
            </p:cNvPicPr>
            <p:nvPr/>
          </p:nvPicPr>
          <p:blipFill>
            <a:blip r:embed="rId4"/>
            <a:stretch>
              <a:fillRect/>
            </a:stretch>
          </p:blipFill>
          <p:spPr>
            <a:xfrm>
              <a:off x="286282" y="2438430"/>
              <a:ext cx="393185" cy="574418"/>
            </a:xfrm>
            <a:prstGeom prst="rect">
              <a:avLst/>
            </a:prstGeom>
          </p:spPr>
        </p:pic>
        <p:sp>
          <p:nvSpPr>
            <p:cNvPr id="92" name="テキスト ボックス 91"/>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sp>
          <p:nvSpPr>
            <p:cNvPr id="93" name="テキスト ボックス 92"/>
            <p:cNvSpPr txBox="1"/>
            <p:nvPr/>
          </p:nvSpPr>
          <p:spPr>
            <a:xfrm>
              <a:off x="5072066" y="3733388"/>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97" name="直線矢印コネクタ 96"/>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a:endCxn id="100"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00" name="Picture 3" descr="C:\Documents and Settings\shoji-f\Local Settings\Temporary Internet Files\Content.IE5\S123OX6J\MC900432599[2].png"/>
            <p:cNvPicPr>
              <a:picLocks noChangeAspect="1" noChangeArrowheads="1"/>
            </p:cNvPicPr>
            <p:nvPr/>
          </p:nvPicPr>
          <p:blipFill>
            <a:blip r:embed="rId3"/>
            <a:srcRect/>
            <a:stretch>
              <a:fillRect/>
            </a:stretch>
          </p:blipFill>
          <p:spPr bwMode="auto">
            <a:xfrm>
              <a:off x="6823669" y="2524277"/>
              <a:ext cx="557096" cy="557096"/>
            </a:xfrm>
            <a:prstGeom prst="rect">
              <a:avLst/>
            </a:prstGeom>
            <a:noFill/>
          </p:spPr>
        </p:pic>
        <p:sp>
          <p:nvSpPr>
            <p:cNvPr id="101" name="角丸四角形 100"/>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02" name="直線矢印コネクタ 101"/>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3" name="テキスト ボックス 102"/>
            <p:cNvSpPr txBox="1"/>
            <p:nvPr/>
          </p:nvSpPr>
          <p:spPr>
            <a:xfrm>
              <a:off x="5072066" y="3130786"/>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sp>
          <p:nvSpPr>
            <p:cNvPr id="104" name="テキスト ボックス 103"/>
            <p:cNvSpPr txBox="1"/>
            <p:nvPr/>
          </p:nvSpPr>
          <p:spPr>
            <a:xfrm>
              <a:off x="6929454"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a:t>
            </a:r>
            <a:r>
              <a:rPr lang="ja-JP" altLang="en-US" dirty="0" smtClean="0"/>
              <a:t>アプローチ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パッチレビュープロセスに大きな影響を持つコミッターを選出するための要件を明らかにする</a:t>
            </a:r>
            <a:endParaRPr lang="en-US" altLang="ja-JP" dirty="0" smtClean="0"/>
          </a:p>
          <a:p>
            <a:r>
              <a:rPr kumimoji="1" lang="ja-JP" altLang="en-US" dirty="0" smtClean="0"/>
              <a:t>アプローチ</a:t>
            </a:r>
            <a:endParaRPr kumimoji="1" lang="en-US" altLang="ja-JP" dirty="0" smtClean="0"/>
          </a:p>
          <a:p>
            <a:pPr lvl="1"/>
            <a:r>
              <a:rPr kumimoji="1" lang="ja-JP" altLang="en-US" dirty="0" smtClean="0"/>
              <a:t>パッチレビュープロセスの実態と，既存のコミッターのパッチレビュープロセスへの貢献について調査する</a:t>
            </a:r>
            <a:endParaRPr kumimoji="1" lang="ja-JP" altLang="en-US" dirty="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5</a:t>
            </a:fld>
            <a:endParaRPr lang="en-US" altLang="ja-JP"/>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Research Questions</a:t>
            </a:r>
            <a:endParaRPr kumimoji="1" lang="ja-JP" altLang="en-US" dirty="0"/>
          </a:p>
        </p:txBody>
      </p:sp>
      <p:sp>
        <p:nvSpPr>
          <p:cNvPr id="3" name="コンテンツ プレースホルダ 2"/>
          <p:cNvSpPr>
            <a:spLocks noGrp="1"/>
          </p:cNvSpPr>
          <p:nvPr>
            <p:ph idx="1"/>
          </p:nvPr>
        </p:nvSpPr>
        <p:spPr>
          <a:xfrm>
            <a:off x="500034" y="1285860"/>
            <a:ext cx="8229600" cy="3214710"/>
          </a:xfrm>
        </p:spPr>
        <p:txBody>
          <a:bodyPr/>
          <a:lstStyle/>
          <a:p>
            <a:pPr>
              <a:buNone/>
            </a:pPr>
            <a:r>
              <a:rPr kumimoji="1" lang="en-US" altLang="ja-JP" sz="2800" dirty="0" smtClean="0"/>
              <a:t>RQ1</a:t>
            </a:r>
            <a:r>
              <a:rPr lang="ja-JP" altLang="en-US" sz="2800" dirty="0" smtClean="0"/>
              <a:t>：レビュー時間・パッチ</a:t>
            </a:r>
            <a:r>
              <a:rPr kumimoji="1" lang="ja-JP" altLang="en-US" sz="2800" dirty="0" smtClean="0"/>
              <a:t>編集時間にはどのような傾向があるか</a:t>
            </a:r>
            <a:endParaRPr kumimoji="1" lang="en-US" altLang="ja-JP" sz="2800" dirty="0" smtClean="0"/>
          </a:p>
          <a:p>
            <a:pPr>
              <a:buNone/>
            </a:pPr>
            <a:r>
              <a:rPr lang="en-US" altLang="ja-JP" sz="2800" dirty="0" smtClean="0"/>
              <a:t>RQ2</a:t>
            </a:r>
            <a:r>
              <a:rPr lang="ja-JP" altLang="en-US" sz="2800" dirty="0" smtClean="0"/>
              <a:t>：レビュー回数・パッチ編集回数にはどのような傾向があるか</a:t>
            </a:r>
            <a:endParaRPr kumimoji="1" lang="en-US" altLang="ja-JP" sz="2800" dirty="0" smtClean="0"/>
          </a:p>
          <a:p>
            <a:pPr>
              <a:buNone/>
            </a:pPr>
            <a:r>
              <a:rPr kumimoji="1" lang="en-US" altLang="ja-JP" sz="2800" dirty="0" smtClean="0"/>
              <a:t>RQ</a:t>
            </a:r>
            <a:r>
              <a:rPr kumimoji="1" lang="ja-JP" altLang="en-US" sz="2800" dirty="0" smtClean="0"/>
              <a:t>３：</a:t>
            </a:r>
            <a:r>
              <a:rPr kumimoji="1" lang="ja-JP" altLang="en-US" sz="2800" smtClean="0"/>
              <a:t>コミッター</a:t>
            </a:r>
            <a:r>
              <a:rPr lang="ja-JP" altLang="en-US" sz="2800" smtClean="0"/>
              <a:t>のレビューとパッチ編集に</a:t>
            </a:r>
            <a:r>
              <a:rPr kumimoji="1" lang="ja-JP" altLang="en-US" sz="2800" dirty="0" smtClean="0"/>
              <a:t>はどのような関係があるか</a:t>
            </a:r>
            <a:endParaRPr kumimoji="1" lang="ja-JP" altLang="en-US" sz="2800" dirty="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6</a:t>
            </a:fld>
            <a:endParaRPr lang="en-US" altLang="ja-JP"/>
          </a:p>
        </p:txBody>
      </p:sp>
      <p:sp>
        <p:nvSpPr>
          <p:cNvPr id="5" name="コンテンツ プレースホルダ 2"/>
          <p:cNvSpPr txBox="1">
            <a:spLocks/>
          </p:cNvSpPr>
          <p:nvPr/>
        </p:nvSpPr>
        <p:spPr bwMode="gray">
          <a:xfrm>
            <a:off x="500034" y="4500570"/>
            <a:ext cx="8229600" cy="19510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en-US" altLang="ja-JP" sz="3200" b="0" i="0" u="none" strike="noStrike" kern="0" cap="none" spc="0" normalizeH="0" baseline="0" noProof="0" dirty="0" smtClean="0">
                <a:ln>
                  <a:noFill/>
                </a:ln>
                <a:solidFill>
                  <a:schemeClr val="tx1"/>
                </a:solidFill>
                <a:effectLst/>
                <a:uLnTx/>
                <a:uFillTx/>
                <a:latin typeface="+mn-lt"/>
                <a:ea typeface="+mn-ea"/>
                <a:cs typeface="+mn-cs"/>
              </a:rPr>
              <a:t>RQ</a:t>
            </a:r>
            <a:endParaRPr kumimoji="1" lang="ja-JP" alt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4" name="スライド番号プレースホルダ 3"/>
          <p:cNvSpPr>
            <a:spLocks noGrp="1"/>
          </p:cNvSpPr>
          <p:nvPr>
            <p:ph type="sldNum" sz="quarter" idx="12"/>
          </p:nvPr>
        </p:nvSpPr>
        <p:spPr>
          <a:xfrm>
            <a:off x="6757988" y="6616700"/>
            <a:ext cx="2133600" cy="196850"/>
          </a:xfrm>
        </p:spPr>
        <p:txBody>
          <a:bodyPr/>
          <a:lstStyle/>
          <a:p>
            <a:fld id="{F92429EF-CC36-4027-8A23-5B262E590B44}" type="slidenum">
              <a:rPr lang="en-US" altLang="ja-JP" smtClean="0"/>
              <a:pPr/>
              <a:t>7</a:t>
            </a:fld>
            <a:endParaRPr lang="en-US" altLang="ja-JP"/>
          </a:p>
        </p:txBody>
      </p:sp>
      <p:grpSp>
        <p:nvGrpSpPr>
          <p:cNvPr id="57" name="グループ化 56"/>
          <p:cNvGrpSpPr/>
          <p:nvPr/>
        </p:nvGrpSpPr>
        <p:grpSpPr>
          <a:xfrm>
            <a:off x="2357422" y="2357430"/>
            <a:ext cx="4357718" cy="369332"/>
            <a:chOff x="2357422" y="2714620"/>
            <a:chExt cx="4357718" cy="369332"/>
          </a:xfrm>
        </p:grpSpPr>
        <p:sp>
          <p:nvSpPr>
            <p:cNvPr id="5" name="テキスト ボックス 4"/>
            <p:cNvSpPr txBox="1"/>
            <p:nvPr/>
          </p:nvSpPr>
          <p:spPr>
            <a:xfrm>
              <a:off x="2357422" y="2714620"/>
              <a:ext cx="3111814" cy="369332"/>
            </a:xfrm>
            <a:prstGeom prst="rect">
              <a:avLst/>
            </a:prstGeom>
            <a:noFill/>
          </p:spPr>
          <p:txBody>
            <a:bodyPr wrap="none" rtlCol="0">
              <a:spAutoFit/>
            </a:bodyPr>
            <a:lstStyle/>
            <a:p>
              <a:r>
                <a:rPr kumimoji="1" lang="en-US" altLang="ja-JP" dirty="0" smtClean="0"/>
                <a:t>mail01 [</a:t>
              </a:r>
              <a:r>
                <a:rPr lang="en-US" altLang="ja-JP" dirty="0" smtClean="0"/>
                <a:t>F</a:t>
              </a:r>
              <a:r>
                <a:rPr kumimoji="1" lang="en-US" altLang="ja-JP" dirty="0" smtClean="0"/>
                <a:t>rom : A]</a:t>
              </a:r>
              <a:r>
                <a:rPr lang="ja-JP" altLang="en-US" dirty="0" smtClean="0"/>
                <a:t> </a:t>
              </a:r>
              <a:r>
                <a:rPr lang="en-US" altLang="ja-JP" dirty="0" smtClean="0"/>
                <a:t>:</a:t>
              </a:r>
              <a:r>
                <a:rPr kumimoji="1" lang="en-US" altLang="ja-JP" sz="1050" dirty="0" smtClean="0"/>
                <a:t>______________</a:t>
              </a:r>
              <a:endParaRPr kumimoji="1" lang="ja-JP" altLang="en-US" sz="1050" dirty="0"/>
            </a:p>
          </p:txBody>
        </p:sp>
        <p:grpSp>
          <p:nvGrpSpPr>
            <p:cNvPr id="9" name="グループ化 8"/>
            <p:cNvGrpSpPr/>
            <p:nvPr/>
          </p:nvGrpSpPr>
          <p:grpSpPr>
            <a:xfrm>
              <a:off x="5426493" y="2733256"/>
              <a:ext cx="1288647" cy="338554"/>
              <a:chOff x="3500430" y="875868"/>
              <a:chExt cx="1288647" cy="338554"/>
            </a:xfrm>
          </p:grpSpPr>
          <p:pic>
            <p:nvPicPr>
              <p:cNvPr id="10" name="Picture 3" descr="C:\Documents and Settings\shoji-f\Local Settings\Temporary Internet Files\Content.IE5\S123OX6J\MC900432599[2].png"/>
              <p:cNvPicPr>
                <a:picLocks noChangeAspect="1" noChangeArrowheads="1"/>
              </p:cNvPicPr>
              <p:nvPr/>
            </p:nvPicPr>
            <p:blipFill>
              <a:blip r:embed="rId2" cstate="print">
                <a:grayscl/>
                <a:lum/>
              </a:blip>
              <a:srcRect/>
              <a:stretch>
                <a:fillRect/>
              </a:stretch>
            </p:blipFill>
            <p:spPr bwMode="auto">
              <a:xfrm>
                <a:off x="3500430" y="914262"/>
                <a:ext cx="300160" cy="300160"/>
              </a:xfrm>
              <a:prstGeom prst="rect">
                <a:avLst/>
              </a:prstGeom>
              <a:noFill/>
              <a:ln>
                <a:noFill/>
              </a:ln>
            </p:spPr>
          </p:pic>
          <p:sp>
            <p:nvSpPr>
              <p:cNvPr id="11" name="テキスト ボックス 10"/>
              <p:cNvSpPr txBox="1"/>
              <p:nvPr/>
            </p:nvSpPr>
            <p:spPr>
              <a:xfrm>
                <a:off x="3714744" y="875868"/>
                <a:ext cx="1074333" cy="338554"/>
              </a:xfrm>
              <a:prstGeom prst="rect">
                <a:avLst/>
              </a:prstGeom>
              <a:noFill/>
            </p:spPr>
            <p:txBody>
              <a:bodyPr wrap="none" rtlCol="0">
                <a:spAutoFit/>
              </a:bodyPr>
              <a:lstStyle/>
              <a:p>
                <a:r>
                  <a:rPr lang="en-US" altLang="ja-JP" sz="1600" dirty="0" smtClean="0"/>
                  <a:t>p</a:t>
                </a:r>
                <a:r>
                  <a:rPr kumimoji="1" lang="en-US" altLang="ja-JP" sz="1600" dirty="0" smtClean="0"/>
                  <a:t>atch01.c</a:t>
                </a:r>
                <a:endParaRPr kumimoji="1" lang="ja-JP" altLang="en-US" sz="1600" dirty="0"/>
              </a:p>
            </p:txBody>
          </p:sp>
        </p:grpSp>
      </p:grpSp>
      <p:grpSp>
        <p:nvGrpSpPr>
          <p:cNvPr id="33" name="グループ化 32"/>
          <p:cNvGrpSpPr/>
          <p:nvPr/>
        </p:nvGrpSpPr>
        <p:grpSpPr>
          <a:xfrm>
            <a:off x="2708960" y="2714620"/>
            <a:ext cx="3824857" cy="440770"/>
            <a:chOff x="422944" y="4500570"/>
            <a:chExt cx="3824857" cy="440770"/>
          </a:xfrm>
        </p:grpSpPr>
        <p:sp>
          <p:nvSpPr>
            <p:cNvPr id="6" name="テキスト ボックス 5"/>
            <p:cNvSpPr txBox="1"/>
            <p:nvPr/>
          </p:nvSpPr>
          <p:spPr>
            <a:xfrm>
              <a:off x="791406" y="4572008"/>
              <a:ext cx="3456395" cy="369332"/>
            </a:xfrm>
            <a:prstGeom prst="rect">
              <a:avLst/>
            </a:prstGeom>
            <a:noFill/>
          </p:spPr>
          <p:txBody>
            <a:bodyPr wrap="none" rtlCol="0">
              <a:spAutoFit/>
            </a:bodyPr>
            <a:lstStyle/>
            <a:p>
              <a:r>
                <a:rPr kumimoji="1" lang="en-US" altLang="ja-JP" dirty="0" smtClean="0"/>
                <a:t>mail02[</a:t>
              </a:r>
              <a:r>
                <a:rPr lang="en-US" altLang="ja-JP" dirty="0" smtClean="0"/>
                <a:t>F</a:t>
              </a:r>
              <a:r>
                <a:rPr kumimoji="1" lang="en-US" altLang="ja-JP" dirty="0" smtClean="0"/>
                <a:t>rom : B]</a:t>
              </a:r>
              <a:r>
                <a:rPr lang="ja-JP" altLang="en-US" dirty="0" smtClean="0"/>
                <a:t> </a:t>
              </a:r>
              <a:r>
                <a:rPr lang="en-US" altLang="ja-JP" dirty="0" smtClean="0"/>
                <a:t>: </a:t>
              </a:r>
              <a:r>
                <a:rPr kumimoji="1" lang="en-US" altLang="ja-JP" dirty="0" smtClean="0"/>
                <a:t>Re</a:t>
              </a:r>
              <a:r>
                <a:rPr kumimoji="1" lang="en-US" altLang="ja-JP" sz="1050" dirty="0" smtClean="0"/>
                <a:t>:</a:t>
              </a:r>
              <a:r>
                <a:rPr lang="en-US" altLang="ja-JP" sz="1050" dirty="0" smtClean="0"/>
                <a:t>______________</a:t>
              </a:r>
              <a:endParaRPr kumimoji="1" lang="ja-JP" altLang="en-US" sz="1050" dirty="0"/>
            </a:p>
          </p:txBody>
        </p:sp>
        <p:cxnSp>
          <p:nvCxnSpPr>
            <p:cNvPr id="15" name="直線コネクタ 14"/>
            <p:cNvCxnSpPr/>
            <p:nvPr/>
          </p:nvCxnSpPr>
          <p:spPr>
            <a:xfrm rot="16200000" flipH="1">
              <a:off x="282894" y="4640620"/>
              <a:ext cx="285752" cy="56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0800000">
              <a:off x="431406" y="4786322"/>
              <a:ext cx="396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グループ化 33"/>
          <p:cNvGrpSpPr/>
          <p:nvPr/>
        </p:nvGrpSpPr>
        <p:grpSpPr>
          <a:xfrm>
            <a:off x="3419025" y="3113395"/>
            <a:ext cx="5510693" cy="542061"/>
            <a:chOff x="1133009" y="4899345"/>
            <a:chExt cx="5510693" cy="542061"/>
          </a:xfrm>
        </p:grpSpPr>
        <p:sp>
          <p:nvSpPr>
            <p:cNvPr id="7" name="テキスト ボックス 6"/>
            <p:cNvSpPr txBox="1"/>
            <p:nvPr/>
          </p:nvSpPr>
          <p:spPr>
            <a:xfrm>
              <a:off x="1511406" y="5072074"/>
              <a:ext cx="3958199" cy="369332"/>
            </a:xfrm>
            <a:prstGeom prst="rect">
              <a:avLst/>
            </a:prstGeom>
            <a:noFill/>
          </p:spPr>
          <p:txBody>
            <a:bodyPr wrap="none" rtlCol="0">
              <a:spAutoFit/>
            </a:bodyPr>
            <a:lstStyle/>
            <a:p>
              <a:r>
                <a:rPr kumimoji="1" lang="en-US" altLang="ja-JP" dirty="0" smtClean="0"/>
                <a:t>mail03 [</a:t>
              </a:r>
              <a:r>
                <a:rPr lang="en-US" altLang="ja-JP" dirty="0" smtClean="0"/>
                <a:t>F</a:t>
              </a:r>
              <a:r>
                <a:rPr kumimoji="1" lang="en-US" altLang="ja-JP" dirty="0" smtClean="0"/>
                <a:t>rom : A] : Re: Re:</a:t>
              </a:r>
              <a:r>
                <a:rPr lang="en-US" altLang="ja-JP" sz="1050" dirty="0" smtClean="0"/>
                <a:t>______________</a:t>
              </a:r>
              <a:endParaRPr kumimoji="1" lang="ja-JP" altLang="en-US" sz="1050" dirty="0"/>
            </a:p>
          </p:txBody>
        </p:sp>
        <p:grpSp>
          <p:nvGrpSpPr>
            <p:cNvPr id="12" name="グループ化 11"/>
            <p:cNvGrpSpPr/>
            <p:nvPr/>
          </p:nvGrpSpPr>
          <p:grpSpPr>
            <a:xfrm>
              <a:off x="5355055" y="5072074"/>
              <a:ext cx="1288647" cy="338554"/>
              <a:chOff x="3500430" y="875868"/>
              <a:chExt cx="1288647" cy="338554"/>
            </a:xfrm>
          </p:grpSpPr>
          <p:pic>
            <p:nvPicPr>
              <p:cNvPr id="13" name="Picture 3" descr="C:\Documents and Settings\shoji-f\Local Settings\Temporary Internet Files\Content.IE5\S123OX6J\MC900432599[2].png"/>
              <p:cNvPicPr>
                <a:picLocks noChangeAspect="1" noChangeArrowheads="1"/>
              </p:cNvPicPr>
              <p:nvPr/>
            </p:nvPicPr>
            <p:blipFill>
              <a:blip r:embed="rId2" cstate="print">
                <a:grayscl/>
                <a:lum/>
              </a:blip>
              <a:srcRect/>
              <a:stretch>
                <a:fillRect/>
              </a:stretch>
            </p:blipFill>
            <p:spPr bwMode="auto">
              <a:xfrm>
                <a:off x="3500430" y="914262"/>
                <a:ext cx="300160" cy="300160"/>
              </a:xfrm>
              <a:prstGeom prst="rect">
                <a:avLst/>
              </a:prstGeom>
              <a:noFill/>
              <a:ln>
                <a:noFill/>
              </a:ln>
            </p:spPr>
          </p:pic>
          <p:sp>
            <p:nvSpPr>
              <p:cNvPr id="14" name="テキスト ボックス 13"/>
              <p:cNvSpPr txBox="1"/>
              <p:nvPr/>
            </p:nvSpPr>
            <p:spPr>
              <a:xfrm>
                <a:off x="3714744" y="875868"/>
                <a:ext cx="1074333" cy="338554"/>
              </a:xfrm>
              <a:prstGeom prst="rect">
                <a:avLst/>
              </a:prstGeom>
              <a:noFill/>
            </p:spPr>
            <p:txBody>
              <a:bodyPr wrap="none" rtlCol="0">
                <a:spAutoFit/>
              </a:bodyPr>
              <a:lstStyle/>
              <a:p>
                <a:r>
                  <a:rPr lang="en-US" altLang="ja-JP" sz="1600" dirty="0" smtClean="0"/>
                  <a:t>p</a:t>
                </a:r>
                <a:r>
                  <a:rPr kumimoji="1" lang="en-US" altLang="ja-JP" sz="1600" dirty="0" smtClean="0"/>
                  <a:t>atch02.c</a:t>
                </a:r>
                <a:endParaRPr kumimoji="1" lang="ja-JP" altLang="en-US" sz="1600" dirty="0"/>
              </a:p>
            </p:txBody>
          </p:sp>
        </p:grpSp>
        <p:cxnSp>
          <p:nvCxnSpPr>
            <p:cNvPr id="18" name="直線コネクタ 17"/>
            <p:cNvCxnSpPr/>
            <p:nvPr/>
          </p:nvCxnSpPr>
          <p:spPr>
            <a:xfrm rot="10800000" flipV="1">
              <a:off x="1137324" y="5286386"/>
              <a:ext cx="374082" cy="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rot="5400000">
              <a:off x="935406" y="5096948"/>
              <a:ext cx="396000"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8" name="グループ化 37"/>
          <p:cNvGrpSpPr/>
          <p:nvPr/>
        </p:nvGrpSpPr>
        <p:grpSpPr>
          <a:xfrm>
            <a:off x="2713818" y="3001166"/>
            <a:ext cx="3924194" cy="1154356"/>
            <a:chOff x="427802" y="4787116"/>
            <a:chExt cx="3924194" cy="1154356"/>
          </a:xfrm>
        </p:grpSpPr>
        <p:sp>
          <p:nvSpPr>
            <p:cNvPr id="8" name="テキスト ボックス 7"/>
            <p:cNvSpPr txBox="1"/>
            <p:nvPr/>
          </p:nvSpPr>
          <p:spPr>
            <a:xfrm>
              <a:off x="791406" y="5572140"/>
              <a:ext cx="3560590" cy="369332"/>
            </a:xfrm>
            <a:prstGeom prst="rect">
              <a:avLst/>
            </a:prstGeom>
            <a:noFill/>
          </p:spPr>
          <p:txBody>
            <a:bodyPr wrap="none" rtlCol="0">
              <a:spAutoFit/>
            </a:bodyPr>
            <a:lstStyle/>
            <a:p>
              <a:r>
                <a:rPr kumimoji="1" lang="en-US" altLang="ja-JP" dirty="0" smtClean="0"/>
                <a:t>mail04 [</a:t>
              </a:r>
              <a:r>
                <a:rPr lang="en-US" altLang="ja-JP" dirty="0" smtClean="0"/>
                <a:t>F</a:t>
              </a:r>
              <a:r>
                <a:rPr kumimoji="1" lang="en-US" altLang="ja-JP" dirty="0" smtClean="0"/>
                <a:t>rom : C] : Re:</a:t>
              </a:r>
              <a:r>
                <a:rPr lang="en-US" altLang="ja-JP" sz="1050" dirty="0" smtClean="0"/>
                <a:t>______________</a:t>
              </a:r>
              <a:endParaRPr kumimoji="1" lang="ja-JP" altLang="en-US" sz="1050" dirty="0"/>
            </a:p>
          </p:txBody>
        </p:sp>
        <p:cxnSp>
          <p:nvCxnSpPr>
            <p:cNvPr id="17" name="直線コネクタ 16"/>
            <p:cNvCxnSpPr/>
            <p:nvPr/>
          </p:nvCxnSpPr>
          <p:spPr>
            <a:xfrm rot="10800000">
              <a:off x="428596" y="5786454"/>
              <a:ext cx="381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5400000">
              <a:off x="-71470" y="5286388"/>
              <a:ext cx="1000132"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グループ化 35"/>
          <p:cNvGrpSpPr/>
          <p:nvPr/>
        </p:nvGrpSpPr>
        <p:grpSpPr>
          <a:xfrm>
            <a:off x="2708961" y="4000504"/>
            <a:ext cx="5077749" cy="642942"/>
            <a:chOff x="422945" y="5786454"/>
            <a:chExt cx="5077749" cy="642942"/>
          </a:xfrm>
        </p:grpSpPr>
        <p:sp>
          <p:nvSpPr>
            <p:cNvPr id="20" name="テキスト ボックス 19"/>
            <p:cNvSpPr txBox="1"/>
            <p:nvPr/>
          </p:nvSpPr>
          <p:spPr>
            <a:xfrm>
              <a:off x="785698" y="6060064"/>
              <a:ext cx="3560590" cy="369332"/>
            </a:xfrm>
            <a:prstGeom prst="rect">
              <a:avLst/>
            </a:prstGeom>
            <a:noFill/>
          </p:spPr>
          <p:txBody>
            <a:bodyPr wrap="none" rtlCol="0">
              <a:spAutoFit/>
            </a:bodyPr>
            <a:lstStyle/>
            <a:p>
              <a:r>
                <a:rPr kumimoji="1" lang="en-US" altLang="ja-JP" dirty="0" smtClean="0"/>
                <a:t>mail05 [</a:t>
              </a:r>
              <a:r>
                <a:rPr lang="en-US" altLang="ja-JP" dirty="0" smtClean="0"/>
                <a:t>F</a:t>
              </a:r>
              <a:r>
                <a:rPr kumimoji="1" lang="en-US" altLang="ja-JP" dirty="0" smtClean="0"/>
                <a:t>rom : D] : Re:</a:t>
              </a:r>
              <a:r>
                <a:rPr lang="en-US" altLang="ja-JP" sz="1050" dirty="0" smtClean="0"/>
                <a:t>______________</a:t>
              </a:r>
              <a:endParaRPr kumimoji="1" lang="ja-JP" altLang="en-US" sz="1050" dirty="0"/>
            </a:p>
          </p:txBody>
        </p:sp>
        <p:grpSp>
          <p:nvGrpSpPr>
            <p:cNvPr id="21" name="グループ化 20"/>
            <p:cNvGrpSpPr/>
            <p:nvPr/>
          </p:nvGrpSpPr>
          <p:grpSpPr>
            <a:xfrm>
              <a:off x="4212047" y="6072206"/>
              <a:ext cx="1288647" cy="338554"/>
              <a:chOff x="3500430" y="875868"/>
              <a:chExt cx="1288647" cy="338554"/>
            </a:xfrm>
          </p:grpSpPr>
          <p:pic>
            <p:nvPicPr>
              <p:cNvPr id="22" name="Picture 3" descr="C:\Documents and Settings\shoji-f\Local Settings\Temporary Internet Files\Content.IE5\S123OX6J\MC900432599[2].png"/>
              <p:cNvPicPr>
                <a:picLocks noChangeAspect="1" noChangeArrowheads="1"/>
              </p:cNvPicPr>
              <p:nvPr/>
            </p:nvPicPr>
            <p:blipFill>
              <a:blip r:embed="rId2" cstate="print">
                <a:grayscl/>
                <a:lum/>
              </a:blip>
              <a:srcRect/>
              <a:stretch>
                <a:fillRect/>
              </a:stretch>
            </p:blipFill>
            <p:spPr bwMode="auto">
              <a:xfrm>
                <a:off x="3500430" y="914262"/>
                <a:ext cx="300160" cy="300160"/>
              </a:xfrm>
              <a:prstGeom prst="rect">
                <a:avLst/>
              </a:prstGeom>
              <a:noFill/>
              <a:ln>
                <a:noFill/>
              </a:ln>
            </p:spPr>
          </p:pic>
          <p:sp>
            <p:nvSpPr>
              <p:cNvPr id="23" name="テキスト ボックス 22"/>
              <p:cNvSpPr txBox="1"/>
              <p:nvPr/>
            </p:nvSpPr>
            <p:spPr>
              <a:xfrm>
                <a:off x="3714744" y="875868"/>
                <a:ext cx="1074333" cy="338554"/>
              </a:xfrm>
              <a:prstGeom prst="rect">
                <a:avLst/>
              </a:prstGeom>
              <a:noFill/>
            </p:spPr>
            <p:txBody>
              <a:bodyPr wrap="none" rtlCol="0">
                <a:spAutoFit/>
              </a:bodyPr>
              <a:lstStyle/>
              <a:p>
                <a:r>
                  <a:rPr lang="en-US" altLang="ja-JP" sz="1600" dirty="0" smtClean="0"/>
                  <a:t>p</a:t>
                </a:r>
                <a:r>
                  <a:rPr kumimoji="1" lang="en-US" altLang="ja-JP" sz="1600" dirty="0" smtClean="0"/>
                  <a:t>atch03.c</a:t>
                </a:r>
                <a:endParaRPr kumimoji="1" lang="ja-JP" altLang="en-US" sz="1600" dirty="0"/>
              </a:p>
            </p:txBody>
          </p:sp>
        </p:grpSp>
        <p:cxnSp>
          <p:nvCxnSpPr>
            <p:cNvPr id="24" name="直線コネクタ 23"/>
            <p:cNvCxnSpPr/>
            <p:nvPr/>
          </p:nvCxnSpPr>
          <p:spPr>
            <a:xfrm rot="10800000">
              <a:off x="422945" y="6257500"/>
              <a:ext cx="41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195390" y="6019660"/>
              <a:ext cx="468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コンテンツ プレースホルダ 2"/>
          <p:cNvSpPr>
            <a:spLocks noGrp="1"/>
          </p:cNvSpPr>
          <p:nvPr>
            <p:ph idx="1"/>
          </p:nvPr>
        </p:nvSpPr>
        <p:spPr>
          <a:xfrm>
            <a:off x="457200" y="1020763"/>
            <a:ext cx="8229600" cy="1622419"/>
          </a:xfrm>
        </p:spPr>
        <p:txBody>
          <a:bodyPr/>
          <a:lstStyle/>
          <a:p>
            <a:r>
              <a:rPr lang="ja-JP" altLang="en-US" dirty="0" smtClean="0"/>
              <a:t>対象データの取得</a:t>
            </a:r>
            <a:endParaRPr lang="en-US" altLang="ja-JP" dirty="0" smtClean="0"/>
          </a:p>
          <a:p>
            <a:pPr lvl="1"/>
            <a:r>
              <a:rPr kumimoji="1" lang="ja-JP" altLang="en-US" dirty="0" smtClean="0"/>
              <a:t>レビュー時間・回数，パッチ編集時間・回数</a:t>
            </a:r>
            <a:endParaRPr kumimoji="1" lang="en-US" altLang="ja-JP" dirty="0" smtClean="0"/>
          </a:p>
          <a:p>
            <a:endParaRPr kumimoji="1" lang="ja-JP" altLang="en-US" dirty="0"/>
          </a:p>
        </p:txBody>
      </p:sp>
      <p:graphicFrame>
        <p:nvGraphicFramePr>
          <p:cNvPr id="40" name="表 39"/>
          <p:cNvGraphicFramePr>
            <a:graphicFrameLocks noGrp="1"/>
          </p:cNvGraphicFramePr>
          <p:nvPr/>
        </p:nvGraphicFramePr>
        <p:xfrm>
          <a:off x="678545" y="4952840"/>
          <a:ext cx="7679669" cy="1214448"/>
        </p:xfrm>
        <a:graphic>
          <a:graphicData uri="http://schemas.openxmlformats.org/drawingml/2006/table">
            <a:tbl>
              <a:tblPr/>
              <a:tblGrid>
                <a:gridCol w="750253"/>
                <a:gridCol w="1250420"/>
                <a:gridCol w="750253"/>
                <a:gridCol w="750253"/>
                <a:gridCol w="1344203"/>
                <a:gridCol w="750253"/>
                <a:gridCol w="1042017"/>
                <a:gridCol w="1042017"/>
              </a:tblGrid>
              <a:tr h="202408">
                <a:tc gridSpan="3">
                  <a:txBody>
                    <a:bodyPr/>
                    <a:lstStyle/>
                    <a:p>
                      <a:pPr algn="ctr" fontAlgn="ctr"/>
                      <a:r>
                        <a:rPr lang="ja-JP" altLang="en-US" sz="1200" b="0" i="0" u="none" strike="noStrike" dirty="0">
                          <a:solidFill>
                            <a:srgbClr val="000000"/>
                          </a:solidFill>
                          <a:latin typeface="ＭＳ Ｐゴシック"/>
                        </a:rPr>
                        <a:t>送信情報</a:t>
                      </a:r>
                    </a:p>
                  </a:txBody>
                  <a:tcPr marL="10416" marR="10416" marT="1041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200" b="0" i="0" u="none" strike="noStrike">
                          <a:solidFill>
                            <a:srgbClr val="000000"/>
                          </a:solidFill>
                          <a:latin typeface="ＭＳ Ｐゴシック"/>
                        </a:rPr>
                        <a:t>返信情報</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200" b="0" i="0" u="none" strike="noStrike">
                          <a:solidFill>
                            <a:srgbClr val="000000"/>
                          </a:solidFill>
                          <a:latin typeface="ＭＳ Ｐゴシック"/>
                        </a:rPr>
                        <a:t>経過時間</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B8CCE4"/>
                    </a:solidFill>
                  </a:tcPr>
                </a:tc>
                <a:tc>
                  <a:txBody>
                    <a:bodyPr/>
                    <a:lstStyle/>
                    <a:p>
                      <a:pPr algn="ctr" fontAlgn="ctr"/>
                      <a:r>
                        <a:rPr lang="ja-JP" altLang="en-US" sz="1200" b="0" i="0" u="none" strike="noStrike">
                          <a:solidFill>
                            <a:srgbClr val="000000"/>
                          </a:solidFill>
                          <a:latin typeface="ＭＳ Ｐゴシック"/>
                        </a:rPr>
                        <a:t>対象</a:t>
                      </a:r>
                    </a:p>
                  </a:txBody>
                  <a:tcPr marL="10416" marR="10416" marT="1041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B8CCE4"/>
                    </a:solidFill>
                  </a:tcPr>
                </a:tc>
              </a:tr>
              <a:tr h="202408">
                <a:tc>
                  <a:txBody>
                    <a:bodyPr/>
                    <a:lstStyle/>
                    <a:p>
                      <a:pPr algn="ctr" fontAlgn="ctr"/>
                      <a:r>
                        <a:rPr lang="en-US" sz="1200" b="0" i="0" u="none" strike="noStrike">
                          <a:solidFill>
                            <a:srgbClr val="000000"/>
                          </a:solidFill>
                          <a:latin typeface="ＭＳ Ｐゴシック"/>
                        </a:rPr>
                        <a:t>ID</a:t>
                      </a:r>
                    </a:p>
                  </a:txBody>
                  <a:tcPr marL="10416" marR="10416" marT="1041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200" b="0" i="0" u="none" strike="noStrike">
                          <a:solidFill>
                            <a:srgbClr val="000000"/>
                          </a:solidFill>
                          <a:latin typeface="ＭＳ Ｐゴシック"/>
                        </a:rPr>
                        <a:t>送信日時</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200" b="0" i="0" u="none" strike="noStrike">
                          <a:solidFill>
                            <a:srgbClr val="000000"/>
                          </a:solidFill>
                          <a:latin typeface="ＭＳ Ｐゴシック"/>
                        </a:rPr>
                        <a:t>送信者</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en-US" sz="1200" b="0" i="0" u="none" strike="noStrike">
                          <a:solidFill>
                            <a:srgbClr val="000000"/>
                          </a:solidFill>
                          <a:latin typeface="ＭＳ Ｐゴシック"/>
                        </a:rPr>
                        <a:t>ID</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200" b="0" i="0" u="none" strike="noStrike">
                          <a:solidFill>
                            <a:srgbClr val="000000"/>
                          </a:solidFill>
                          <a:latin typeface="ＭＳ Ｐゴシック"/>
                        </a:rPr>
                        <a:t>返信日時</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200" b="0" i="0" u="none" strike="noStrike" dirty="0">
                          <a:solidFill>
                            <a:srgbClr val="000000"/>
                          </a:solidFill>
                          <a:latin typeface="ＭＳ Ｐゴシック"/>
                        </a:rPr>
                        <a:t>返信者</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200" b="0" i="0" u="none" strike="noStrike" dirty="0" smtClean="0">
                          <a:solidFill>
                            <a:srgbClr val="000000"/>
                          </a:solidFill>
                          <a:latin typeface="ＭＳ Ｐゴシック"/>
                        </a:rPr>
                        <a:t>（分）</a:t>
                      </a:r>
                      <a:endParaRPr lang="ja-JP" altLang="en-US"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200" b="0" i="0" u="none" strike="noStrike">
                          <a:solidFill>
                            <a:srgbClr val="000000"/>
                          </a:solidFill>
                          <a:latin typeface="ＭＳ Ｐゴシック"/>
                        </a:rPr>
                        <a:t>　</a:t>
                      </a:r>
                    </a:p>
                  </a:txBody>
                  <a:tcPr marL="10416" marR="10416" marT="10416"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B8CCE4"/>
                    </a:solidFill>
                  </a:tcPr>
                </a:tc>
              </a:tr>
              <a:tr h="202408">
                <a:tc>
                  <a:txBody>
                    <a:bodyPr/>
                    <a:lstStyle/>
                    <a:p>
                      <a:pPr algn="ctr" fontAlgn="ctr"/>
                      <a:r>
                        <a:rPr lang="en-US" sz="1200" b="0" i="0" u="none" strike="noStrike">
                          <a:solidFill>
                            <a:srgbClr val="000000"/>
                          </a:solidFill>
                          <a:latin typeface="ＭＳ Ｐゴシック"/>
                        </a:rPr>
                        <a:t>mail01</a:t>
                      </a:r>
                    </a:p>
                  </a:txBody>
                  <a:tcPr marL="10416" marR="10416" marT="1041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a:solidFill>
                            <a:srgbClr val="000000"/>
                          </a:solidFill>
                          <a:latin typeface="ＭＳ Ｐゴシック"/>
                        </a:rPr>
                        <a:t>2010/4/20 9:55</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A</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mail02</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a:solidFill>
                            <a:srgbClr val="000000"/>
                          </a:solidFill>
                          <a:latin typeface="ＭＳ Ｐゴシック"/>
                        </a:rPr>
                        <a:t>2010/4/20 13:18</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B</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dirty="0" smtClean="0">
                          <a:solidFill>
                            <a:srgbClr val="000000"/>
                          </a:solidFill>
                          <a:latin typeface="ＭＳ Ｐゴシック"/>
                        </a:rPr>
                        <a:t>203</a:t>
                      </a:r>
                      <a:endParaRPr lang="en-US" altLang="ja-JP"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smtClean="0">
                          <a:solidFill>
                            <a:srgbClr val="000000"/>
                          </a:solidFill>
                          <a:latin typeface="ＭＳ Ｐゴシック"/>
                        </a:rPr>
                        <a:t>レビュー</a:t>
                      </a:r>
                      <a:endParaRPr lang="ja-JP" altLang="en-US"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408">
                <a:tc>
                  <a:txBody>
                    <a:bodyPr/>
                    <a:lstStyle/>
                    <a:p>
                      <a:pPr algn="ctr" fontAlgn="ctr"/>
                      <a:r>
                        <a:rPr lang="en-US" sz="1200" b="0" i="0" u="none" strike="noStrike">
                          <a:solidFill>
                            <a:srgbClr val="000000"/>
                          </a:solidFill>
                          <a:latin typeface="ＭＳ Ｐゴシック"/>
                        </a:rPr>
                        <a:t>mail02</a:t>
                      </a:r>
                    </a:p>
                  </a:txBody>
                  <a:tcPr marL="10416" marR="10416" marT="1041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a:solidFill>
                            <a:srgbClr val="000000"/>
                          </a:solidFill>
                          <a:latin typeface="ＭＳ Ｐゴシック"/>
                        </a:rPr>
                        <a:t>2010/4/20 13:18</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B</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mail03</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a:solidFill>
                            <a:srgbClr val="000000"/>
                          </a:solidFill>
                          <a:latin typeface="ＭＳ Ｐゴシック"/>
                        </a:rPr>
                        <a:t>2010/4/20 15:53</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A</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dirty="0" smtClean="0">
                          <a:solidFill>
                            <a:srgbClr val="000000"/>
                          </a:solidFill>
                          <a:latin typeface="ＭＳ Ｐゴシック"/>
                        </a:rPr>
                        <a:t>155</a:t>
                      </a:r>
                      <a:endParaRPr lang="en-US" altLang="ja-JP"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smtClean="0">
                          <a:solidFill>
                            <a:srgbClr val="000000"/>
                          </a:solidFill>
                          <a:latin typeface="ＭＳ Ｐゴシック"/>
                        </a:rPr>
                        <a:t>パッチ編集</a:t>
                      </a:r>
                      <a:endParaRPr lang="ja-JP" altLang="en-US"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408">
                <a:tc>
                  <a:txBody>
                    <a:bodyPr/>
                    <a:lstStyle/>
                    <a:p>
                      <a:pPr algn="ctr" fontAlgn="ctr"/>
                      <a:r>
                        <a:rPr lang="en-US" sz="1200" b="0" i="0" u="none" strike="noStrike">
                          <a:solidFill>
                            <a:srgbClr val="000000"/>
                          </a:solidFill>
                          <a:latin typeface="ＭＳ Ｐゴシック"/>
                        </a:rPr>
                        <a:t>mail01</a:t>
                      </a:r>
                    </a:p>
                  </a:txBody>
                  <a:tcPr marL="10416" marR="10416" marT="1041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a:solidFill>
                            <a:srgbClr val="000000"/>
                          </a:solidFill>
                          <a:latin typeface="ＭＳ Ｐゴシック"/>
                        </a:rPr>
                        <a:t>2010/4/20 9:55</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A</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mail04</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a:solidFill>
                            <a:srgbClr val="000000"/>
                          </a:solidFill>
                          <a:latin typeface="ＭＳ Ｐゴシック"/>
                        </a:rPr>
                        <a:t>2010/4/20 21:40</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C</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dirty="0" smtClean="0">
                          <a:solidFill>
                            <a:srgbClr val="000000"/>
                          </a:solidFill>
                          <a:latin typeface="ＭＳ Ｐゴシック"/>
                        </a:rPr>
                        <a:t>705</a:t>
                      </a:r>
                      <a:endParaRPr lang="en-US" altLang="ja-JP"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smtClean="0">
                          <a:solidFill>
                            <a:srgbClr val="000000"/>
                          </a:solidFill>
                          <a:latin typeface="ＭＳ Ｐゴシック"/>
                        </a:rPr>
                        <a:t>レビュー</a:t>
                      </a:r>
                      <a:endParaRPr lang="ja-JP" altLang="en-US"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2408">
                <a:tc>
                  <a:txBody>
                    <a:bodyPr/>
                    <a:lstStyle/>
                    <a:p>
                      <a:pPr algn="ctr" fontAlgn="ctr"/>
                      <a:r>
                        <a:rPr lang="en-US" sz="1200" b="0" i="0" u="none" strike="noStrike">
                          <a:solidFill>
                            <a:srgbClr val="000000"/>
                          </a:solidFill>
                          <a:latin typeface="ＭＳ Ｐゴシック"/>
                        </a:rPr>
                        <a:t>mail01</a:t>
                      </a:r>
                    </a:p>
                  </a:txBody>
                  <a:tcPr marL="10416" marR="10416" marT="1041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a:solidFill>
                            <a:srgbClr val="000000"/>
                          </a:solidFill>
                          <a:latin typeface="ＭＳ Ｐゴシック"/>
                        </a:rPr>
                        <a:t>2010/4/20 9:55</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A</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mail05</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dirty="0">
                          <a:solidFill>
                            <a:srgbClr val="000000"/>
                          </a:solidFill>
                          <a:latin typeface="ＭＳ Ｐゴシック"/>
                        </a:rPr>
                        <a:t>2010/4/21 2:38</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latin typeface="ＭＳ Ｐゴシック"/>
                        </a:rPr>
                        <a:t>D</a:t>
                      </a: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dirty="0" smtClean="0">
                          <a:solidFill>
                            <a:srgbClr val="000000"/>
                          </a:solidFill>
                          <a:latin typeface="ＭＳ Ｐゴシック"/>
                        </a:rPr>
                        <a:t>1003</a:t>
                      </a:r>
                      <a:endParaRPr lang="en-US" altLang="ja-JP"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smtClean="0">
                          <a:solidFill>
                            <a:srgbClr val="000000"/>
                          </a:solidFill>
                          <a:latin typeface="ＭＳ Ｐゴシック"/>
                        </a:rPr>
                        <a:t>パッチ編集</a:t>
                      </a:r>
                      <a:endParaRPr lang="ja-JP" altLang="en-US" sz="1200" b="0" i="0" u="none" strike="noStrike" dirty="0">
                        <a:solidFill>
                          <a:srgbClr val="000000"/>
                        </a:solidFill>
                        <a:latin typeface="ＭＳ Ｐゴシック"/>
                      </a:endParaRPr>
                    </a:p>
                  </a:txBody>
                  <a:tcPr marL="10416" marR="10416" marT="1041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pSp>
        <p:nvGrpSpPr>
          <p:cNvPr id="52" name="グループ化 51"/>
          <p:cNvGrpSpPr/>
          <p:nvPr/>
        </p:nvGrpSpPr>
        <p:grpSpPr>
          <a:xfrm>
            <a:off x="71406" y="2571744"/>
            <a:ext cx="2143140" cy="428628"/>
            <a:chOff x="214282" y="2357430"/>
            <a:chExt cx="2143140" cy="428628"/>
          </a:xfrm>
        </p:grpSpPr>
        <p:sp>
          <p:nvSpPr>
            <p:cNvPr id="35" name="左中かっこ 34"/>
            <p:cNvSpPr/>
            <p:nvPr/>
          </p:nvSpPr>
          <p:spPr>
            <a:xfrm>
              <a:off x="2071670" y="2357430"/>
              <a:ext cx="285752" cy="428628"/>
            </a:xfrm>
            <a:prstGeom prst="leftBrace">
              <a:avLst/>
            </a:prstGeom>
            <a:noFill/>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0000"/>
                </a:solidFill>
              </a:endParaRPr>
            </a:p>
          </p:txBody>
        </p:sp>
        <p:sp>
          <p:nvSpPr>
            <p:cNvPr id="37" name="テキスト ボックス 36"/>
            <p:cNvSpPr txBox="1"/>
            <p:nvPr/>
          </p:nvSpPr>
          <p:spPr>
            <a:xfrm>
              <a:off x="214282" y="2357430"/>
              <a:ext cx="1857388" cy="369332"/>
            </a:xfrm>
            <a:prstGeom prst="rect">
              <a:avLst/>
            </a:prstGeom>
            <a:noFill/>
          </p:spPr>
          <p:txBody>
            <a:bodyPr wrap="square" rtlCol="0">
              <a:spAutoFit/>
            </a:bodyPr>
            <a:lstStyle/>
            <a:p>
              <a:pPr algn="r"/>
              <a:r>
                <a:rPr kumimoji="1" lang="ja-JP" altLang="en-US" dirty="0" smtClean="0">
                  <a:solidFill>
                    <a:srgbClr val="FF0000"/>
                  </a:solidFill>
                </a:rPr>
                <a:t>レビュー時間</a:t>
              </a:r>
              <a:endParaRPr kumimoji="1" lang="ja-JP" altLang="en-US" dirty="0">
                <a:solidFill>
                  <a:srgbClr val="FF0000"/>
                </a:solidFill>
              </a:endParaRPr>
            </a:p>
          </p:txBody>
        </p:sp>
      </p:grpSp>
      <p:grpSp>
        <p:nvGrpSpPr>
          <p:cNvPr id="50" name="グループ化 49"/>
          <p:cNvGrpSpPr/>
          <p:nvPr/>
        </p:nvGrpSpPr>
        <p:grpSpPr>
          <a:xfrm>
            <a:off x="71406" y="2571744"/>
            <a:ext cx="2143140" cy="1928826"/>
            <a:chOff x="214282" y="3357562"/>
            <a:chExt cx="2143140" cy="1928826"/>
          </a:xfrm>
        </p:grpSpPr>
        <p:sp>
          <p:nvSpPr>
            <p:cNvPr id="41" name="左中かっこ 40"/>
            <p:cNvSpPr/>
            <p:nvPr/>
          </p:nvSpPr>
          <p:spPr>
            <a:xfrm>
              <a:off x="2071670" y="3357562"/>
              <a:ext cx="285752" cy="1928826"/>
            </a:xfrm>
            <a:prstGeom prst="leftBrace">
              <a:avLst/>
            </a:prstGeom>
            <a:noFill/>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42" name="テキスト ボックス 41"/>
            <p:cNvSpPr txBox="1"/>
            <p:nvPr/>
          </p:nvSpPr>
          <p:spPr>
            <a:xfrm>
              <a:off x="214282" y="4131238"/>
              <a:ext cx="1857388" cy="369332"/>
            </a:xfrm>
            <a:prstGeom prst="rect">
              <a:avLst/>
            </a:prstGeom>
            <a:noFill/>
          </p:spPr>
          <p:txBody>
            <a:bodyPr wrap="square" rtlCol="0">
              <a:spAutoFit/>
            </a:bodyPr>
            <a:lstStyle/>
            <a:p>
              <a:pPr algn="r"/>
              <a:r>
                <a:rPr lang="ja-JP" altLang="en-US" dirty="0" smtClean="0">
                  <a:solidFill>
                    <a:srgbClr val="FF0000"/>
                  </a:solidFill>
                </a:rPr>
                <a:t>パッチ編集</a:t>
              </a:r>
              <a:r>
                <a:rPr kumimoji="1" lang="ja-JP" altLang="en-US" dirty="0" smtClean="0">
                  <a:solidFill>
                    <a:srgbClr val="FF0000"/>
                  </a:solidFill>
                </a:rPr>
                <a:t>時間</a:t>
              </a:r>
              <a:endParaRPr kumimoji="1" lang="ja-JP" altLang="en-US" dirty="0">
                <a:solidFill>
                  <a:srgbClr val="FF0000"/>
                </a:solidFill>
              </a:endParaRPr>
            </a:p>
          </p:txBody>
        </p:sp>
      </p:grpSp>
      <p:grpSp>
        <p:nvGrpSpPr>
          <p:cNvPr id="51" name="グループ化 50"/>
          <p:cNvGrpSpPr/>
          <p:nvPr/>
        </p:nvGrpSpPr>
        <p:grpSpPr>
          <a:xfrm>
            <a:off x="71406" y="3000372"/>
            <a:ext cx="2143140" cy="500066"/>
            <a:chOff x="214282" y="2786058"/>
            <a:chExt cx="2143140" cy="500066"/>
          </a:xfrm>
        </p:grpSpPr>
        <p:sp>
          <p:nvSpPr>
            <p:cNvPr id="43" name="左中かっこ 42"/>
            <p:cNvSpPr/>
            <p:nvPr/>
          </p:nvSpPr>
          <p:spPr>
            <a:xfrm>
              <a:off x="2071670" y="2786058"/>
              <a:ext cx="285752" cy="500066"/>
            </a:xfrm>
            <a:prstGeom prst="leftBrace">
              <a:avLst/>
            </a:prstGeom>
            <a:noFill/>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solidFill>
                  <a:srgbClr val="FF0000"/>
                </a:solidFill>
              </a:endParaRPr>
            </a:p>
          </p:txBody>
        </p:sp>
        <p:sp>
          <p:nvSpPr>
            <p:cNvPr id="44" name="テキスト ボックス 43"/>
            <p:cNvSpPr txBox="1"/>
            <p:nvPr/>
          </p:nvSpPr>
          <p:spPr>
            <a:xfrm>
              <a:off x="214282" y="2857496"/>
              <a:ext cx="1857388" cy="369332"/>
            </a:xfrm>
            <a:prstGeom prst="rect">
              <a:avLst/>
            </a:prstGeom>
            <a:noFill/>
          </p:spPr>
          <p:txBody>
            <a:bodyPr wrap="square" rtlCol="0">
              <a:spAutoFit/>
            </a:bodyPr>
            <a:lstStyle/>
            <a:p>
              <a:pPr algn="r"/>
              <a:r>
                <a:rPr kumimoji="1" lang="ja-JP" altLang="en-US" dirty="0" smtClean="0">
                  <a:solidFill>
                    <a:srgbClr val="FF0000"/>
                  </a:solidFill>
                </a:rPr>
                <a:t>パッチ編集時間</a:t>
              </a:r>
              <a:endParaRPr kumimoji="1" lang="ja-JP" altLang="en-US" dirty="0">
                <a:solidFill>
                  <a:srgbClr val="FF0000"/>
                </a:solidFill>
              </a:endParaRPr>
            </a:p>
          </p:txBody>
        </p:sp>
      </p:grpSp>
      <p:grpSp>
        <p:nvGrpSpPr>
          <p:cNvPr id="49" name="グループ化 48"/>
          <p:cNvGrpSpPr/>
          <p:nvPr/>
        </p:nvGrpSpPr>
        <p:grpSpPr>
          <a:xfrm>
            <a:off x="71406" y="2571744"/>
            <a:ext cx="2143140" cy="1428760"/>
            <a:chOff x="6500826" y="1071546"/>
            <a:chExt cx="2143140" cy="1428760"/>
          </a:xfrm>
        </p:grpSpPr>
        <p:sp>
          <p:nvSpPr>
            <p:cNvPr id="47" name="左中かっこ 46"/>
            <p:cNvSpPr/>
            <p:nvPr/>
          </p:nvSpPr>
          <p:spPr>
            <a:xfrm>
              <a:off x="8358214" y="1071546"/>
              <a:ext cx="285752" cy="1428760"/>
            </a:xfrm>
            <a:prstGeom prst="leftBrace">
              <a:avLst/>
            </a:prstGeom>
            <a:noFill/>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48" name="テキスト ボックス 47"/>
            <p:cNvSpPr txBox="1"/>
            <p:nvPr/>
          </p:nvSpPr>
          <p:spPr>
            <a:xfrm>
              <a:off x="6500826" y="1571612"/>
              <a:ext cx="1857388" cy="369332"/>
            </a:xfrm>
            <a:prstGeom prst="rect">
              <a:avLst/>
            </a:prstGeom>
            <a:noFill/>
          </p:spPr>
          <p:txBody>
            <a:bodyPr wrap="square" rtlCol="0">
              <a:spAutoFit/>
            </a:bodyPr>
            <a:lstStyle/>
            <a:p>
              <a:pPr algn="r"/>
              <a:r>
                <a:rPr kumimoji="1" lang="ja-JP" altLang="en-US" dirty="0" smtClean="0">
                  <a:solidFill>
                    <a:srgbClr val="FF0000"/>
                  </a:solidFill>
                </a:rPr>
                <a:t>レビュー時間</a:t>
              </a:r>
              <a:endParaRPr kumimoji="1" lang="ja-JP" altLang="en-US" dirty="0">
                <a:solidFill>
                  <a:srgbClr val="FF0000"/>
                </a:solidFill>
              </a:endParaRPr>
            </a:p>
          </p:txBody>
        </p:sp>
      </p:grpSp>
      <p:sp>
        <p:nvSpPr>
          <p:cNvPr id="53" name="正方形/長方形 52"/>
          <p:cNvSpPr/>
          <p:nvPr/>
        </p:nvSpPr>
        <p:spPr>
          <a:xfrm>
            <a:off x="642910" y="5310032"/>
            <a:ext cx="7715304" cy="28575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p:cNvSpPr/>
          <p:nvPr/>
        </p:nvSpPr>
        <p:spPr>
          <a:xfrm>
            <a:off x="642910" y="5524346"/>
            <a:ext cx="7715304" cy="28575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642910" y="5713330"/>
            <a:ext cx="7715304" cy="28575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p:cNvSpPr/>
          <p:nvPr/>
        </p:nvSpPr>
        <p:spPr>
          <a:xfrm>
            <a:off x="642910" y="5929330"/>
            <a:ext cx="7715304" cy="28575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4"/>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8"/>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53"/>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51"/>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54"/>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49"/>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55"/>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5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4" grpId="1" animBg="1"/>
      <p:bldP spid="55" grpId="0" animBg="1"/>
      <p:bldP spid="55" grpId="1" animBg="1"/>
      <p:bldP spid="5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 2"/>
          <p:cNvSpPr>
            <a:spLocks noGrp="1"/>
          </p:cNvSpPr>
          <p:nvPr>
            <p:ph idx="1"/>
          </p:nvPr>
        </p:nvSpPr>
        <p:spPr>
          <a:xfrm>
            <a:off x="457200" y="1020763"/>
            <a:ext cx="8543956" cy="5145087"/>
          </a:xfrm>
        </p:spPr>
        <p:txBody>
          <a:bodyPr/>
          <a:lstStyle/>
          <a:p>
            <a:r>
              <a:rPr kumimoji="1" lang="en-US" altLang="ja-JP" dirty="0" smtClean="0"/>
              <a:t>RQ</a:t>
            </a:r>
            <a:r>
              <a:rPr lang="en-US" altLang="ja-JP" dirty="0" smtClean="0"/>
              <a:t>1</a:t>
            </a:r>
            <a:r>
              <a:rPr lang="ja-JP" altLang="en-US" dirty="0" smtClean="0"/>
              <a:t>：レビュー</a:t>
            </a:r>
            <a:r>
              <a:rPr lang="ja-JP" altLang="en-US" dirty="0" smtClean="0"/>
              <a:t>時間とパッチ</a:t>
            </a:r>
            <a:r>
              <a:rPr kumimoji="1" lang="ja-JP" altLang="en-US" dirty="0" smtClean="0"/>
              <a:t>編集</a:t>
            </a:r>
            <a:r>
              <a:rPr kumimoji="1" lang="ja-JP" altLang="en-US" dirty="0" smtClean="0"/>
              <a:t>時間，</a:t>
            </a:r>
            <a:endParaRPr kumimoji="1" lang="en-US" altLang="ja-JP" dirty="0" smtClean="0"/>
          </a:p>
          <a:p>
            <a:pPr>
              <a:buNone/>
            </a:pPr>
            <a:r>
              <a:rPr lang="en-US" altLang="ja-JP" dirty="0" smtClean="0"/>
              <a:t>	RQ2</a:t>
            </a:r>
            <a:r>
              <a:rPr lang="ja-JP" altLang="en-US" dirty="0" smtClean="0"/>
              <a:t>：レビュー</a:t>
            </a:r>
            <a:r>
              <a:rPr lang="ja-JP" altLang="en-US" dirty="0" smtClean="0"/>
              <a:t>回数とパッチ</a:t>
            </a:r>
            <a:r>
              <a:rPr lang="ja-JP" altLang="en-US" dirty="0" smtClean="0"/>
              <a:t>編集</a:t>
            </a:r>
            <a:r>
              <a:rPr lang="ja-JP" altLang="en-US" dirty="0" smtClean="0"/>
              <a:t>回数</a:t>
            </a:r>
            <a:endParaRPr lang="en-US" altLang="ja-JP" dirty="0" smtClean="0"/>
          </a:p>
          <a:p>
            <a:pPr lvl="1"/>
            <a:r>
              <a:rPr lang="ja-JP" altLang="en-US" sz="2400" dirty="0" smtClean="0"/>
              <a:t>コミッター，非コミッター別に中央値を求め，統計的に有意か検定を行う．</a:t>
            </a:r>
            <a:endParaRPr lang="en-US" altLang="ja-JP" sz="2400" dirty="0" smtClean="0"/>
          </a:p>
          <a:p>
            <a:pPr lvl="1"/>
            <a:endParaRPr lang="en-US" altLang="ja-JP" sz="2400" dirty="0" smtClean="0"/>
          </a:p>
          <a:p>
            <a:r>
              <a:rPr kumimoji="1" lang="en-US" altLang="ja-JP" dirty="0" smtClean="0"/>
              <a:t>RQ3</a:t>
            </a:r>
            <a:r>
              <a:rPr kumimoji="1" lang="ja-JP" altLang="en-US" dirty="0" smtClean="0"/>
              <a:t>：コミッター</a:t>
            </a:r>
            <a:r>
              <a:rPr lang="ja-JP" altLang="en-US" dirty="0" smtClean="0"/>
              <a:t>の</a:t>
            </a:r>
            <a:r>
              <a:rPr lang="ja-JP" altLang="en-US" dirty="0" smtClean="0"/>
              <a:t>レビューとパッチ</a:t>
            </a:r>
            <a:r>
              <a:rPr lang="ja-JP" altLang="en-US" dirty="0" smtClean="0"/>
              <a:t>編集の</a:t>
            </a:r>
            <a:r>
              <a:rPr kumimoji="1" lang="ja-JP" altLang="en-US" dirty="0" smtClean="0"/>
              <a:t>関係</a:t>
            </a:r>
            <a:endParaRPr kumimoji="1" lang="en-US" altLang="ja-JP" dirty="0" smtClean="0"/>
          </a:p>
          <a:p>
            <a:pPr lvl="1"/>
            <a:r>
              <a:rPr lang="ja-JP" altLang="en-US" sz="2400" dirty="0" smtClean="0"/>
              <a:t>各項目において，全開発者の中央値を基準とし，基準値より大きいか小さいかで，コミッターを分類し，コミッターの傾向を分析する．</a:t>
            </a:r>
            <a:endParaRPr kumimoji="1" lang="ja-JP" altLang="en-US" sz="2400" dirty="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8</a:t>
            </a:fld>
            <a:endParaRPr lang="en-US" altLang="ja-JP"/>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対象プロジェクト</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t>PostgreSQL</a:t>
            </a:r>
            <a:endParaRPr lang="en-US" altLang="ja-JP" dirty="0" smtClean="0"/>
          </a:p>
          <a:p>
            <a:pPr lvl="1"/>
            <a:r>
              <a:rPr kumimoji="1" lang="ja-JP" altLang="en-US" dirty="0" smtClean="0"/>
              <a:t>対象データ：</a:t>
            </a:r>
            <a:r>
              <a:rPr kumimoji="1" lang="en-US" altLang="ja-JP" dirty="0" smtClean="0"/>
              <a:t>ML</a:t>
            </a:r>
            <a:r>
              <a:rPr kumimoji="1" lang="ja-JP" altLang="en-US" dirty="0" smtClean="0"/>
              <a:t>アーカイブ</a:t>
            </a:r>
            <a:endParaRPr kumimoji="1" lang="en-US" altLang="ja-JP" dirty="0" smtClean="0"/>
          </a:p>
          <a:p>
            <a:pPr lvl="2"/>
            <a:r>
              <a:rPr lang="en-US" altLang="ja-JP" dirty="0" err="1" smtClean="0"/>
              <a:t>pgsql</a:t>
            </a:r>
            <a:r>
              <a:rPr lang="en-US" altLang="ja-JP" dirty="0" smtClean="0"/>
              <a:t>-hackers</a:t>
            </a:r>
          </a:p>
          <a:p>
            <a:pPr lvl="2"/>
            <a:r>
              <a:rPr lang="en-US" altLang="ja-JP" dirty="0" err="1" smtClean="0"/>
              <a:t>p</a:t>
            </a:r>
            <a:r>
              <a:rPr kumimoji="1" lang="en-US" altLang="ja-JP" dirty="0" err="1" smtClean="0"/>
              <a:t>gsql</a:t>
            </a:r>
            <a:r>
              <a:rPr lang="en-US" altLang="ja-JP" dirty="0" smtClean="0"/>
              <a:t>-patches</a:t>
            </a:r>
            <a:endParaRPr kumimoji="1" lang="en-US" altLang="ja-JP" dirty="0" smtClean="0"/>
          </a:p>
          <a:p>
            <a:pPr lvl="1"/>
            <a:r>
              <a:rPr kumimoji="1" lang="ja-JP" altLang="en-US" dirty="0" smtClean="0"/>
              <a:t>期間：</a:t>
            </a:r>
            <a:r>
              <a:rPr kumimoji="1" lang="en-US" altLang="ja-JP" dirty="0" smtClean="0"/>
              <a:t>2001/01/01 – </a:t>
            </a:r>
            <a:r>
              <a:rPr kumimoji="1" lang="en-US" altLang="ja-JP" dirty="0" smtClean="0"/>
              <a:t>2008/12/31</a:t>
            </a:r>
          </a:p>
          <a:p>
            <a:pPr lvl="1"/>
            <a:r>
              <a:rPr lang="ja-JP" altLang="en-US" dirty="0" smtClean="0"/>
              <a:t>総レビュー数：</a:t>
            </a:r>
            <a:r>
              <a:rPr lang="en-US" altLang="ja-JP" dirty="0" smtClean="0"/>
              <a:t>3352</a:t>
            </a:r>
            <a:r>
              <a:rPr lang="ja-JP" altLang="en-US" dirty="0" smtClean="0"/>
              <a:t>回</a:t>
            </a:r>
            <a:endParaRPr lang="en-US" altLang="ja-JP" dirty="0" smtClean="0"/>
          </a:p>
          <a:p>
            <a:pPr lvl="1"/>
            <a:r>
              <a:rPr kumimoji="1" lang="ja-JP" altLang="en-US" dirty="0" smtClean="0"/>
              <a:t>総パッチ編集数：</a:t>
            </a:r>
            <a:r>
              <a:rPr kumimoji="1" lang="en-US" altLang="ja-JP" dirty="0" smtClean="0"/>
              <a:t>1848</a:t>
            </a:r>
            <a:r>
              <a:rPr kumimoji="1" lang="ja-JP" altLang="en-US" dirty="0" smtClean="0"/>
              <a:t>回</a:t>
            </a:r>
            <a:endParaRPr kumimoji="1" lang="en-US" altLang="ja-JP" dirty="0" smtClean="0"/>
          </a:p>
          <a:p>
            <a:pPr lvl="1"/>
            <a:r>
              <a:rPr kumimoji="1" lang="ja-JP" altLang="en-US" dirty="0" smtClean="0"/>
              <a:t>コミッター人数：</a:t>
            </a:r>
            <a:r>
              <a:rPr kumimoji="1" lang="en-US" altLang="ja-JP" dirty="0" smtClean="0"/>
              <a:t>14</a:t>
            </a:r>
            <a:r>
              <a:rPr kumimoji="1" lang="ja-JP" altLang="en-US" dirty="0" smtClean="0"/>
              <a:t>人</a:t>
            </a:r>
            <a:endParaRPr kumimoji="1" lang="en-US" altLang="ja-JP" dirty="0" smtClean="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9</a:t>
            </a:fld>
            <a:endParaRPr lang="en-US" altLang="ja-JP"/>
          </a:p>
        </p:txBody>
      </p:sp>
      <p:pic>
        <p:nvPicPr>
          <p:cNvPr id="5" name="図 4" descr="150px-Pg_logo.png"/>
          <p:cNvPicPr>
            <a:picLocks noChangeAspect="1"/>
          </p:cNvPicPr>
          <p:nvPr/>
        </p:nvPicPr>
        <p:blipFill>
          <a:blip r:embed="rId2"/>
          <a:stretch>
            <a:fillRect/>
          </a:stretch>
        </p:blipFill>
        <p:spPr>
          <a:xfrm>
            <a:off x="3214678" y="1000108"/>
            <a:ext cx="650875" cy="58578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RQ1</a:t>
            </a:r>
            <a:r>
              <a:rPr kumimoji="1" lang="ja-JP" altLang="en-US" dirty="0" smtClean="0"/>
              <a:t>：レビュー時間とパッチ編集時間</a:t>
            </a:r>
            <a:endParaRPr kumimoji="1" lang="ja-JP" altLang="en-US" dirty="0"/>
          </a:p>
        </p:txBody>
      </p:sp>
      <p:sp>
        <p:nvSpPr>
          <p:cNvPr id="3" name="コンテンツ プレースホルダ 2"/>
          <p:cNvSpPr>
            <a:spLocks noGrp="1"/>
          </p:cNvSpPr>
          <p:nvPr>
            <p:ph idx="1"/>
          </p:nvPr>
        </p:nvSpPr>
        <p:spPr>
          <a:xfrm>
            <a:off x="457200" y="1020763"/>
            <a:ext cx="4114800" cy="5408633"/>
          </a:xfrm>
        </p:spPr>
        <p:txBody>
          <a:bodyPr/>
          <a:lstStyle/>
          <a:p>
            <a:r>
              <a:rPr kumimoji="1" lang="ja-JP" altLang="en-US" dirty="0" smtClean="0"/>
              <a:t>結果</a:t>
            </a:r>
            <a:endParaRPr kumimoji="1" lang="en-US" altLang="ja-JP" dirty="0" smtClean="0"/>
          </a:p>
          <a:p>
            <a:pPr lvl="1"/>
            <a:r>
              <a:rPr kumimoji="1" lang="ja-JP" altLang="en-US" dirty="0" smtClean="0"/>
              <a:t>レビュー時間</a:t>
            </a:r>
            <a:endParaRPr kumimoji="1" lang="en-US" altLang="ja-JP" dirty="0" smtClean="0"/>
          </a:p>
          <a:p>
            <a:pPr lvl="2"/>
            <a:r>
              <a:rPr lang="ja-JP" altLang="en-US" sz="2000" dirty="0" smtClean="0"/>
              <a:t>コミッター，非コミッター間の有意差なし</a:t>
            </a:r>
            <a:endParaRPr kumimoji="1" lang="en-US" altLang="ja-JP" sz="2000" dirty="0" smtClean="0"/>
          </a:p>
          <a:p>
            <a:pPr lvl="1"/>
            <a:r>
              <a:rPr lang="ja-JP" altLang="en-US" dirty="0" smtClean="0"/>
              <a:t>パッチ編集時間</a:t>
            </a:r>
            <a:endParaRPr lang="en-US" altLang="ja-JP" dirty="0" smtClean="0"/>
          </a:p>
          <a:p>
            <a:pPr lvl="2"/>
            <a:r>
              <a:rPr lang="ja-JP" altLang="en-US" sz="2000" dirty="0" smtClean="0"/>
              <a:t>コミッター，非コミッター間の有意差なし</a:t>
            </a:r>
            <a:endParaRPr lang="en-US" altLang="ja-JP" sz="2000" dirty="0" smtClean="0"/>
          </a:p>
          <a:p>
            <a:r>
              <a:rPr lang="ja-JP" altLang="en-US" dirty="0" smtClean="0"/>
              <a:t>考察</a:t>
            </a:r>
            <a:endParaRPr lang="en-US" altLang="ja-JP" dirty="0" smtClean="0"/>
          </a:p>
          <a:p>
            <a:pPr lvl="1"/>
            <a:r>
              <a:rPr lang="en-US" altLang="ja-JP" sz="2000" dirty="0" smtClean="0"/>
              <a:t>OSS</a:t>
            </a:r>
            <a:r>
              <a:rPr lang="ja-JP" altLang="en-US" sz="2000" dirty="0" smtClean="0"/>
              <a:t>開発には締切や時間の制約がないため，自由な活動</a:t>
            </a:r>
            <a:endParaRPr lang="en-US" altLang="ja-JP" sz="2000" dirty="0" smtClean="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10</a:t>
            </a:fld>
            <a:endParaRPr lang="en-US" altLang="ja-JP"/>
          </a:p>
        </p:txBody>
      </p:sp>
      <p:pic>
        <p:nvPicPr>
          <p:cNvPr id="1027" name="Picture 3"/>
          <p:cNvPicPr>
            <a:picLocks noChangeAspect="1" noChangeArrowheads="1"/>
          </p:cNvPicPr>
          <p:nvPr/>
        </p:nvPicPr>
        <p:blipFill>
          <a:blip r:embed="rId2"/>
          <a:srcRect/>
          <a:stretch>
            <a:fillRect/>
          </a:stretch>
        </p:blipFill>
        <p:spPr bwMode="auto">
          <a:xfrm>
            <a:off x="4929190" y="1000108"/>
            <a:ext cx="3953838" cy="2628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4929190" y="3714752"/>
            <a:ext cx="3953836" cy="262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RQ2</a:t>
            </a:r>
            <a:r>
              <a:rPr kumimoji="1" lang="ja-JP" altLang="en-US" dirty="0" smtClean="0"/>
              <a:t>：レビュー回数とパッチ編集回数</a:t>
            </a:r>
            <a:endParaRPr kumimoji="1" lang="ja-JP" altLang="en-US" dirty="0"/>
          </a:p>
        </p:txBody>
      </p:sp>
      <p:sp>
        <p:nvSpPr>
          <p:cNvPr id="3" name="コンテンツ プレースホルダ 2"/>
          <p:cNvSpPr>
            <a:spLocks noGrp="1"/>
          </p:cNvSpPr>
          <p:nvPr>
            <p:ph idx="1"/>
          </p:nvPr>
        </p:nvSpPr>
        <p:spPr>
          <a:xfrm>
            <a:off x="457200" y="1020763"/>
            <a:ext cx="4114800" cy="5408633"/>
          </a:xfrm>
        </p:spPr>
        <p:txBody>
          <a:bodyPr/>
          <a:lstStyle/>
          <a:p>
            <a:r>
              <a:rPr lang="ja-JP" altLang="en-US" dirty="0" smtClean="0"/>
              <a:t>結果</a:t>
            </a:r>
            <a:endParaRPr kumimoji="1" lang="en-US" altLang="ja-JP" dirty="0" smtClean="0"/>
          </a:p>
          <a:p>
            <a:pPr lvl="1"/>
            <a:r>
              <a:rPr kumimoji="1" lang="ja-JP" altLang="en-US" dirty="0" smtClean="0"/>
              <a:t>レビュー回数</a:t>
            </a:r>
            <a:endParaRPr kumimoji="1" lang="en-US" altLang="ja-JP" dirty="0" smtClean="0"/>
          </a:p>
          <a:p>
            <a:pPr lvl="2"/>
            <a:r>
              <a:rPr lang="ja-JP" altLang="en-US" sz="2000" dirty="0" smtClean="0"/>
              <a:t>コミッターのレビュー回数は非コミッターより多い</a:t>
            </a:r>
            <a:endParaRPr lang="en-US" altLang="ja-JP" sz="2000" dirty="0" smtClean="0"/>
          </a:p>
          <a:p>
            <a:pPr lvl="3"/>
            <a:r>
              <a:rPr kumimoji="1" lang="ja-JP" altLang="en-US" sz="1800" dirty="0" smtClean="0"/>
              <a:t>統計的有意差あり</a:t>
            </a:r>
            <a:endParaRPr kumimoji="1" lang="en-US" altLang="ja-JP" sz="1800" dirty="0" smtClean="0"/>
          </a:p>
          <a:p>
            <a:pPr lvl="1"/>
            <a:r>
              <a:rPr lang="ja-JP" altLang="en-US" dirty="0" smtClean="0"/>
              <a:t>パッチ編集回数</a:t>
            </a:r>
            <a:endParaRPr lang="en-US" altLang="ja-JP" dirty="0" smtClean="0"/>
          </a:p>
          <a:p>
            <a:pPr lvl="2"/>
            <a:r>
              <a:rPr lang="ja-JP" altLang="en-US" sz="2000" dirty="0" smtClean="0"/>
              <a:t>コミッターのパッチ編集回数は非コミッターより多い</a:t>
            </a:r>
            <a:endParaRPr lang="en-US" altLang="ja-JP" sz="2000" dirty="0" smtClean="0"/>
          </a:p>
          <a:p>
            <a:pPr lvl="3"/>
            <a:r>
              <a:rPr lang="ja-JP" altLang="en-US" sz="1800" dirty="0" smtClean="0"/>
              <a:t>統計的有意差あり</a:t>
            </a:r>
            <a:endParaRPr lang="en-US" altLang="ja-JP" sz="1800" dirty="0" smtClean="0"/>
          </a:p>
          <a:p>
            <a:r>
              <a:rPr lang="ja-JP" altLang="en-US" dirty="0" smtClean="0"/>
              <a:t>考察</a:t>
            </a:r>
            <a:endParaRPr lang="en-US" altLang="ja-JP" dirty="0" smtClean="0"/>
          </a:p>
          <a:p>
            <a:pPr lvl="1"/>
            <a:r>
              <a:rPr lang="ja-JP" altLang="en-US" sz="2000" dirty="0" smtClean="0"/>
              <a:t>多くのレビューやパッチ編集を行った開発者が貢献を認められてコミッターへと昇格している</a:t>
            </a:r>
            <a:endParaRPr lang="en-US" altLang="ja-JP" sz="2000" dirty="0" smtClean="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11</a:t>
            </a:fld>
            <a:endParaRPr lang="en-US" altLang="ja-JP"/>
          </a:p>
        </p:txBody>
      </p:sp>
      <p:pic>
        <p:nvPicPr>
          <p:cNvPr id="1026" name="Picture 2"/>
          <p:cNvPicPr>
            <a:picLocks noChangeAspect="1" noChangeArrowheads="1"/>
          </p:cNvPicPr>
          <p:nvPr/>
        </p:nvPicPr>
        <p:blipFill>
          <a:blip r:embed="rId2"/>
          <a:srcRect/>
          <a:stretch>
            <a:fillRect/>
          </a:stretch>
        </p:blipFill>
        <p:spPr bwMode="auto">
          <a:xfrm>
            <a:off x="4929190" y="857232"/>
            <a:ext cx="3929058" cy="258016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4929190" y="3500438"/>
            <a:ext cx="3929058" cy="2567193"/>
          </a:xfrm>
          <a:prstGeom prst="rect">
            <a:avLst/>
          </a:prstGeom>
          <a:noFill/>
          <a:ln w="9525">
            <a:noFill/>
            <a:miter lim="800000"/>
            <a:headEnd/>
            <a:tailEnd/>
          </a:ln>
          <a:effectLst/>
        </p:spPr>
      </p:pic>
      <p:sp>
        <p:nvSpPr>
          <p:cNvPr id="7" name="テキスト ボックス 6"/>
          <p:cNvSpPr txBox="1"/>
          <p:nvPr/>
        </p:nvSpPr>
        <p:spPr>
          <a:xfrm>
            <a:off x="4929190" y="6143644"/>
            <a:ext cx="3929090" cy="276999"/>
          </a:xfrm>
          <a:prstGeom prst="rect">
            <a:avLst/>
          </a:prstGeom>
          <a:noFill/>
        </p:spPr>
        <p:txBody>
          <a:bodyPr wrap="square" rtlCol="0">
            <a:spAutoFit/>
          </a:bodyPr>
          <a:lstStyle/>
          <a:p>
            <a:r>
              <a:rPr kumimoji="1" lang="en-US" altLang="ja-JP" sz="1200" dirty="0" smtClean="0"/>
              <a:t>※</a:t>
            </a:r>
            <a:r>
              <a:rPr kumimoji="1" lang="ja-JP" altLang="en-US" sz="1200" dirty="0" smtClean="0"/>
              <a:t>回数</a:t>
            </a:r>
            <a:r>
              <a:rPr kumimoji="1" lang="en-US" altLang="ja-JP" sz="1200" dirty="0" smtClean="0"/>
              <a:t>5</a:t>
            </a:r>
            <a:r>
              <a:rPr kumimoji="1" lang="ja-JP" altLang="en-US" sz="1200" dirty="0" smtClean="0"/>
              <a:t>回未満の非コミッターはグラフに非掲載</a:t>
            </a:r>
            <a:endParaRPr kumimoji="1" lang="ja-JP" altLang="en-US" sz="1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kumimoji="1" lang="ja-JP" altLang="en-US" dirty="0" smtClean="0"/>
              <a:t>：コミッターのレビューとパッチ編集の関係</a:t>
            </a:r>
            <a:endParaRPr kumimoji="1" lang="ja-JP" altLang="en-US" dirty="0"/>
          </a:p>
        </p:txBody>
      </p:sp>
      <p:sp>
        <p:nvSpPr>
          <p:cNvPr id="3" name="コンテンツ プレースホルダ 2"/>
          <p:cNvSpPr>
            <a:spLocks noGrp="1"/>
          </p:cNvSpPr>
          <p:nvPr>
            <p:ph idx="1"/>
          </p:nvPr>
        </p:nvSpPr>
        <p:spPr>
          <a:xfrm>
            <a:off x="457200" y="1020763"/>
            <a:ext cx="5543560" cy="5337195"/>
          </a:xfrm>
        </p:spPr>
        <p:txBody>
          <a:bodyPr/>
          <a:lstStyle/>
          <a:p>
            <a:r>
              <a:rPr lang="ja-JP" altLang="en-US" dirty="0" smtClean="0"/>
              <a:t>結果</a:t>
            </a:r>
            <a:endParaRPr lang="en-US" altLang="ja-JP" dirty="0" smtClean="0"/>
          </a:p>
          <a:p>
            <a:pPr lvl="1"/>
            <a:r>
              <a:rPr lang="ja-JP" altLang="en-US" sz="2600" dirty="0" smtClean="0"/>
              <a:t>レビュー時間とパッチ編集時間</a:t>
            </a:r>
            <a:endParaRPr lang="en-US" altLang="ja-JP" sz="2600" dirty="0" smtClean="0"/>
          </a:p>
          <a:p>
            <a:pPr lvl="2"/>
            <a:r>
              <a:rPr lang="ja-JP" altLang="en-US" sz="2000" dirty="0" smtClean="0"/>
              <a:t>パッチ編集時間の長いコミッターが多い</a:t>
            </a:r>
            <a:endParaRPr lang="en-US" altLang="ja-JP" sz="2000" dirty="0" smtClean="0"/>
          </a:p>
          <a:p>
            <a:pPr lvl="1"/>
            <a:r>
              <a:rPr lang="ja-JP" altLang="en-US" sz="2600" dirty="0" smtClean="0"/>
              <a:t>レビュー回数とパッチ編集回数</a:t>
            </a:r>
            <a:endParaRPr lang="en-US" altLang="ja-JP" sz="2600" dirty="0" smtClean="0"/>
          </a:p>
          <a:p>
            <a:pPr lvl="2"/>
            <a:r>
              <a:rPr lang="en-US" altLang="ja-JP" sz="2000" dirty="0" smtClean="0"/>
              <a:t>14</a:t>
            </a:r>
            <a:r>
              <a:rPr lang="ja-JP" altLang="en-US" sz="2000" dirty="0" smtClean="0"/>
              <a:t>人全員が基準値よりも多い</a:t>
            </a:r>
            <a:endParaRPr lang="en-US" altLang="ja-JP" sz="2000" dirty="0" smtClean="0"/>
          </a:p>
          <a:p>
            <a:r>
              <a:rPr lang="ja-JP" altLang="en-US" dirty="0" smtClean="0"/>
              <a:t>考察</a:t>
            </a:r>
            <a:endParaRPr lang="en-US" altLang="ja-JP" dirty="0" smtClean="0"/>
          </a:p>
          <a:p>
            <a:pPr lvl="1"/>
            <a:r>
              <a:rPr lang="en-US" altLang="ja-JP" sz="2000" dirty="0" err="1" smtClean="0"/>
              <a:t>PostgreSQL</a:t>
            </a:r>
            <a:r>
              <a:rPr lang="ja-JP" altLang="en-US" sz="2000" dirty="0" smtClean="0"/>
              <a:t>はデータベースソフトウェアとして，高品質を要求されるため，コミッターは慎重にパッチ編集を行った</a:t>
            </a:r>
            <a:endParaRPr lang="en-US" altLang="ja-JP" sz="2000" dirty="0" smtClean="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12</a:t>
            </a:fld>
            <a:endParaRPr lang="en-US" altLang="ja-JP"/>
          </a:p>
        </p:txBody>
      </p:sp>
      <p:pic>
        <p:nvPicPr>
          <p:cNvPr id="2051" name="Picture 3"/>
          <p:cNvPicPr>
            <a:picLocks noChangeAspect="1" noChangeArrowheads="1"/>
          </p:cNvPicPr>
          <p:nvPr/>
        </p:nvPicPr>
        <p:blipFill>
          <a:blip r:embed="rId2"/>
          <a:srcRect/>
          <a:stretch>
            <a:fillRect/>
          </a:stretch>
        </p:blipFill>
        <p:spPr bwMode="auto">
          <a:xfrm>
            <a:off x="6115565" y="928671"/>
            <a:ext cx="2885591" cy="2714644"/>
          </a:xfrm>
          <a:prstGeom prst="rect">
            <a:avLst/>
          </a:prstGeom>
          <a:noFill/>
          <a:ln w="9525">
            <a:noFill/>
            <a:miter lim="800000"/>
            <a:headEnd/>
            <a:tailEnd/>
          </a:ln>
          <a:effectLst/>
        </p:spPr>
      </p:pic>
      <p:pic>
        <p:nvPicPr>
          <p:cNvPr id="2053" name="Picture 5"/>
          <p:cNvPicPr>
            <a:picLocks noChangeAspect="1" noChangeArrowheads="1"/>
          </p:cNvPicPr>
          <p:nvPr/>
        </p:nvPicPr>
        <p:blipFill>
          <a:blip r:embed="rId3"/>
          <a:srcRect/>
          <a:stretch>
            <a:fillRect/>
          </a:stretch>
        </p:blipFill>
        <p:spPr bwMode="auto">
          <a:xfrm>
            <a:off x="6124615" y="3746249"/>
            <a:ext cx="2867017" cy="26831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 2"/>
          <p:cNvSpPr>
            <a:spLocks noGrp="1"/>
          </p:cNvSpPr>
          <p:nvPr>
            <p:ph idx="1"/>
          </p:nvPr>
        </p:nvSpPr>
        <p:spPr>
          <a:xfrm>
            <a:off x="457200" y="1020763"/>
            <a:ext cx="8329642" cy="5145087"/>
          </a:xfrm>
        </p:spPr>
        <p:txBody>
          <a:bodyPr/>
          <a:lstStyle/>
          <a:p>
            <a:r>
              <a:rPr kumimoji="1" lang="ja-JP" altLang="en-US" dirty="0" smtClean="0"/>
              <a:t>まとめ</a:t>
            </a:r>
            <a:endParaRPr kumimoji="1" lang="en-US" altLang="ja-JP" dirty="0" smtClean="0"/>
          </a:p>
          <a:p>
            <a:pPr lvl="1"/>
            <a:r>
              <a:rPr kumimoji="1" lang="ja-JP" altLang="en-US" dirty="0" smtClean="0"/>
              <a:t>パッチレビュープロセスの実態をコミッターと非コミッターそれぞれにおいて調査した</a:t>
            </a:r>
            <a:endParaRPr kumimoji="1" lang="en-US" altLang="ja-JP" dirty="0" smtClean="0"/>
          </a:p>
          <a:p>
            <a:pPr lvl="2"/>
            <a:r>
              <a:rPr kumimoji="1" lang="ja-JP" altLang="en-US" sz="1800" dirty="0" smtClean="0"/>
              <a:t>レビュー時間とパッチ編集時間において有意差は見られなかった</a:t>
            </a:r>
            <a:endParaRPr kumimoji="1" lang="en-US" altLang="ja-JP" sz="1800" dirty="0" smtClean="0"/>
          </a:p>
          <a:p>
            <a:pPr lvl="2"/>
            <a:r>
              <a:rPr lang="ja-JP" altLang="en-US" sz="1800" dirty="0" smtClean="0"/>
              <a:t>レビュー回数とパッチ編集回数はコミッターが多く，有意差が見られた</a:t>
            </a:r>
            <a:endParaRPr lang="en-US" altLang="ja-JP" sz="1800" dirty="0" smtClean="0"/>
          </a:p>
          <a:p>
            <a:pPr lvl="2"/>
            <a:r>
              <a:rPr kumimoji="1" lang="ja-JP" altLang="en-US" sz="1800" dirty="0" smtClean="0"/>
              <a:t>コミッターはレビュー回数・パッチ編集回数共に多いが，パッチ編集に要する時間が必ずしも早いわけではない</a:t>
            </a:r>
            <a:endParaRPr kumimoji="1" lang="en-US" altLang="ja-JP" sz="1800" dirty="0" smtClean="0"/>
          </a:p>
          <a:p>
            <a:r>
              <a:rPr kumimoji="1" lang="ja-JP" altLang="en-US" dirty="0" smtClean="0"/>
              <a:t>今後の課題</a:t>
            </a:r>
            <a:endParaRPr kumimoji="1" lang="en-US" altLang="ja-JP" dirty="0" smtClean="0"/>
          </a:p>
          <a:p>
            <a:pPr lvl="1"/>
            <a:r>
              <a:rPr lang="ja-JP" altLang="en-US" dirty="0" smtClean="0"/>
              <a:t>投稿されたパッチの品質を</a:t>
            </a:r>
            <a:r>
              <a:rPr lang="ja-JP" altLang="en-US" dirty="0" smtClean="0"/>
              <a:t>考慮</a:t>
            </a:r>
            <a:endParaRPr kumimoji="1" lang="en-US" altLang="ja-JP" dirty="0" smtClean="0"/>
          </a:p>
          <a:p>
            <a:pPr lvl="1"/>
            <a:r>
              <a:rPr lang="ja-JP" altLang="en-US" dirty="0" smtClean="0"/>
              <a:t>分析結果の一般性</a:t>
            </a:r>
            <a:endParaRPr lang="en-US" altLang="ja-JP" dirty="0" smtClean="0"/>
          </a:p>
          <a:p>
            <a:pPr lvl="2"/>
            <a:r>
              <a:rPr kumimoji="1" lang="ja-JP" altLang="en-US" sz="1800" dirty="0" smtClean="0"/>
              <a:t>複数プロジェクトでのケーススタディ</a:t>
            </a:r>
            <a:endParaRPr kumimoji="1" lang="en-US" altLang="ja-JP" sz="1800" dirty="0" smtClean="0"/>
          </a:p>
        </p:txBody>
      </p:sp>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13</a:t>
            </a:fld>
            <a:endParaRPr lang="en-US" altLang="ja-JP"/>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graphicFrame>
        <p:nvGraphicFramePr>
          <p:cNvPr id="5" name="コンテンツ プレースホルダ 4"/>
          <p:cNvGraphicFramePr>
            <a:graphicFrameLocks noGrp="1"/>
          </p:cNvGraphicFramePr>
          <p:nvPr>
            <p:ph idx="1"/>
          </p:nvPr>
        </p:nvGraphicFramePr>
        <p:xfrm>
          <a:off x="4572000" y="2357430"/>
          <a:ext cx="3937000" cy="885825"/>
        </p:xfrm>
        <a:graphic>
          <a:graphicData uri="http://schemas.openxmlformats.org/drawingml/2006/table">
            <a:tbl>
              <a:tblPr/>
              <a:tblGrid>
                <a:gridCol w="1092200"/>
                <a:gridCol w="977900"/>
                <a:gridCol w="977900"/>
                <a:gridCol w="889000"/>
              </a:tblGrid>
              <a:tr h="171450">
                <a:tc>
                  <a:txBody>
                    <a:bodyPr/>
                    <a:lstStyle/>
                    <a:p>
                      <a:pPr algn="ctr" fontAlgn="ctr"/>
                      <a:r>
                        <a:rPr lang="ja-JP" altLang="en-US" sz="1100" b="0" i="0" u="none" strike="noStrike" dirty="0">
                          <a:solidFill>
                            <a:srgbClr val="000000"/>
                          </a:solidFill>
                          <a:latin typeface="ＭＳ Ｐゴシック"/>
                        </a:rPr>
                        <a:t>パッチ編集時間</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全開発者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非コミッター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コミッター</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r>
              <a:tr h="171450">
                <a:tc>
                  <a:txBody>
                    <a:bodyPr/>
                    <a:lstStyle/>
                    <a:p>
                      <a:pPr algn="ctr" fontAlgn="ctr"/>
                      <a:r>
                        <a:rPr lang="ja-JP" altLang="en-US" sz="1100" b="0" i="0" u="none" strike="noStrike">
                          <a:solidFill>
                            <a:srgbClr val="000000"/>
                          </a:solidFill>
                          <a:latin typeface="ＭＳ Ｐゴシック"/>
                        </a:rPr>
                        <a:t>人数</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36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14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中央値</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411.00(2.61)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324.50(2.51)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583.00(2.77)</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平均</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1188.88(3.07)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1394.47(3.14)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660.21(2.82)</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標準偏差</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3317.03(3.52)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latin typeface="ＭＳ Ｐゴシック"/>
                        </a:rPr>
                        <a:t>3877.61(3.59)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latin typeface="ＭＳ Ｐゴシック"/>
                        </a:rPr>
                        <a:t>493.46(2.69)</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スライド番号プレースホルダ 3"/>
          <p:cNvSpPr>
            <a:spLocks noGrp="1"/>
          </p:cNvSpPr>
          <p:nvPr>
            <p:ph type="sldNum" sz="quarter" idx="12"/>
          </p:nvPr>
        </p:nvSpPr>
        <p:spPr/>
        <p:txBody>
          <a:bodyPr/>
          <a:lstStyle/>
          <a:p>
            <a:fld id="{F92429EF-CC36-4027-8A23-5B262E590B44}" type="slidenum">
              <a:rPr lang="en-US" altLang="ja-JP" smtClean="0"/>
              <a:pPr/>
              <a:t>14</a:t>
            </a:fld>
            <a:endParaRPr lang="en-US" altLang="ja-JP"/>
          </a:p>
        </p:txBody>
      </p:sp>
      <p:graphicFrame>
        <p:nvGraphicFramePr>
          <p:cNvPr id="6" name="表 5"/>
          <p:cNvGraphicFramePr>
            <a:graphicFrameLocks noGrp="1"/>
          </p:cNvGraphicFramePr>
          <p:nvPr/>
        </p:nvGraphicFramePr>
        <p:xfrm>
          <a:off x="4572000" y="3429000"/>
          <a:ext cx="3937000" cy="885825"/>
        </p:xfrm>
        <a:graphic>
          <a:graphicData uri="http://schemas.openxmlformats.org/drawingml/2006/table">
            <a:tbl>
              <a:tblPr/>
              <a:tblGrid>
                <a:gridCol w="1092200"/>
                <a:gridCol w="977900"/>
                <a:gridCol w="977900"/>
                <a:gridCol w="889000"/>
              </a:tblGrid>
              <a:tr h="171450">
                <a:tc>
                  <a:txBody>
                    <a:bodyPr/>
                    <a:lstStyle/>
                    <a:p>
                      <a:pPr algn="ctr" fontAlgn="ctr"/>
                      <a:r>
                        <a:rPr lang="ja-JP" altLang="en-US" sz="1100" b="0" i="0" u="none" strike="noStrike">
                          <a:solidFill>
                            <a:srgbClr val="000000"/>
                          </a:solidFill>
                          <a:latin typeface="ＭＳ Ｐゴシック"/>
                        </a:rPr>
                        <a:t>レビュー時間</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全開発者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非コミッター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コミッター</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r>
              <a:tr h="171450">
                <a:tc>
                  <a:txBody>
                    <a:bodyPr/>
                    <a:lstStyle/>
                    <a:p>
                      <a:pPr algn="ctr" fontAlgn="ctr"/>
                      <a:r>
                        <a:rPr lang="ja-JP" altLang="en-US" sz="1100" b="0" i="0" u="none" strike="noStrike">
                          <a:solidFill>
                            <a:srgbClr val="000000"/>
                          </a:solidFill>
                          <a:latin typeface="ＭＳ Ｐゴシック"/>
                        </a:rPr>
                        <a:t>人数</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64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50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14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中央値</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507.50(2.71)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507.50(2.70)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533.00(2.72)</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平均</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1479.07(3.17)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1579.25(3.20)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1121.29(3.05)</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標準偏差</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3572.63(3.55)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3875.23(3.59)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latin typeface="ＭＳ Ｐゴシック"/>
                        </a:rPr>
                        <a:t>2132.97(3.33)</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 name="表 6"/>
          <p:cNvGraphicFramePr>
            <a:graphicFrameLocks noGrp="1"/>
          </p:cNvGraphicFramePr>
          <p:nvPr/>
        </p:nvGraphicFramePr>
        <p:xfrm>
          <a:off x="4572000" y="4500570"/>
          <a:ext cx="3937000" cy="885825"/>
        </p:xfrm>
        <a:graphic>
          <a:graphicData uri="http://schemas.openxmlformats.org/drawingml/2006/table">
            <a:tbl>
              <a:tblPr/>
              <a:tblGrid>
                <a:gridCol w="1092200"/>
                <a:gridCol w="977900"/>
                <a:gridCol w="977900"/>
                <a:gridCol w="889000"/>
              </a:tblGrid>
              <a:tr h="171450">
                <a:tc>
                  <a:txBody>
                    <a:bodyPr/>
                    <a:lstStyle/>
                    <a:p>
                      <a:pPr algn="ctr" fontAlgn="ctr"/>
                      <a:r>
                        <a:rPr lang="ja-JP" altLang="en-US" sz="1100" b="0" i="0" u="none" strike="noStrike">
                          <a:solidFill>
                            <a:srgbClr val="000000"/>
                          </a:solidFill>
                          <a:latin typeface="ＭＳ Ｐゴシック"/>
                        </a:rPr>
                        <a:t>パッチ編集回数</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全開発者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非コミッター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コミッター</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r>
              <a:tr h="171450">
                <a:tc>
                  <a:txBody>
                    <a:bodyPr/>
                    <a:lstStyle/>
                    <a:p>
                      <a:pPr algn="ctr" fontAlgn="ctr"/>
                      <a:r>
                        <a:rPr lang="ja-JP" altLang="en-US" sz="1100" b="0" i="0" u="none" strike="noStrike">
                          <a:solidFill>
                            <a:srgbClr val="000000"/>
                          </a:solidFill>
                          <a:latin typeface="ＭＳ Ｐゴシック"/>
                        </a:rPr>
                        <a:t>人数</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146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132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14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中央値</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2.00(0.30)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1.00(0.00)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34.50(1.54)</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平均</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12.62(1.10)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8.24(0.92)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53.93(1.73)</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標準偏差</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50.24(1.70)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48.33(1.68)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latin typeface="ＭＳ Ｐゴシック"/>
                        </a:rPr>
                        <a:t>49.18(1.69)</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表 7"/>
          <p:cNvGraphicFramePr>
            <a:graphicFrameLocks noGrp="1"/>
          </p:cNvGraphicFramePr>
          <p:nvPr/>
        </p:nvGraphicFramePr>
        <p:xfrm>
          <a:off x="4572000" y="5500702"/>
          <a:ext cx="3937000" cy="885825"/>
        </p:xfrm>
        <a:graphic>
          <a:graphicData uri="http://schemas.openxmlformats.org/drawingml/2006/table">
            <a:tbl>
              <a:tblPr/>
              <a:tblGrid>
                <a:gridCol w="1092200"/>
                <a:gridCol w="977900"/>
                <a:gridCol w="977900"/>
                <a:gridCol w="889000"/>
              </a:tblGrid>
              <a:tr h="171450">
                <a:tc>
                  <a:txBody>
                    <a:bodyPr/>
                    <a:lstStyle/>
                    <a:p>
                      <a:pPr algn="ctr" fontAlgn="ctr"/>
                      <a:r>
                        <a:rPr lang="ja-JP" altLang="en-US" sz="1100" b="0" i="0" u="none" strike="noStrike">
                          <a:solidFill>
                            <a:srgbClr val="000000"/>
                          </a:solidFill>
                          <a:latin typeface="ＭＳ Ｐゴシック"/>
                        </a:rPr>
                        <a:t>レビュー回数</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全開発者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非コミッター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ja-JP" altLang="en-US" sz="1100" b="0" i="0" u="none" strike="noStrike">
                          <a:solidFill>
                            <a:srgbClr val="000000"/>
                          </a:solidFill>
                          <a:latin typeface="ＭＳ Ｐゴシック"/>
                        </a:rPr>
                        <a:t>コミッター</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r>
              <a:tr h="171450">
                <a:tc>
                  <a:txBody>
                    <a:bodyPr/>
                    <a:lstStyle/>
                    <a:p>
                      <a:pPr algn="ctr" fontAlgn="ctr"/>
                      <a:r>
                        <a:rPr lang="ja-JP" altLang="en-US" sz="1100" b="0" i="0" u="none" strike="noStrike">
                          <a:solidFill>
                            <a:srgbClr val="000000"/>
                          </a:solidFill>
                          <a:latin typeface="ＭＳ Ｐゴシック"/>
                        </a:rPr>
                        <a:t>人数</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214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200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14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中央値</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2.00(0.30)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1.00(0.00)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35.00(1.54)</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平均</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15.55(1.19)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10.56(1.02)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86.93(1.94)</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ctr" fontAlgn="ctr"/>
                      <a:r>
                        <a:rPr lang="ja-JP" altLang="en-US" sz="1100" b="0" i="0" u="none" strike="noStrike">
                          <a:solidFill>
                            <a:srgbClr val="000000"/>
                          </a:solidFill>
                          <a:latin typeface="ＭＳ Ｐゴシック"/>
                        </a:rPr>
                        <a:t>標準偏差</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100.93(2.00)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a:solidFill>
                            <a:srgbClr val="000000"/>
                          </a:solidFill>
                          <a:latin typeface="ＭＳ Ｐゴシック"/>
                        </a:rPr>
                        <a:t>99.65(1.99)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100" b="0" i="0" u="none" strike="noStrike" dirty="0">
                          <a:solidFill>
                            <a:srgbClr val="000000"/>
                          </a:solidFill>
                          <a:latin typeface="ＭＳ Ｐゴシック"/>
                        </a:rPr>
                        <a:t>91.79(1.96)</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ld>
</file>

<file path=ppt/theme/theme1.xml><?xml version="1.0" encoding="utf-8"?>
<a:theme xmlns:a="http://schemas.openxmlformats.org/drawingml/2006/main" name="cool7-s-2">
  <a:themeElements>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7-s-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7-s-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7-s-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7-s-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7-s-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7-s-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7-s-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7-s-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7-s-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7-s-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7-s-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7-s-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cool7-s-2</Template>
  <TotalTime>1838</TotalTime>
  <Words>968</Words>
  <Application>Microsoft PowerPoint</Application>
  <PresentationFormat>画面に合わせる (4:3)</PresentationFormat>
  <Paragraphs>278</Paragraphs>
  <Slides>15</Slides>
  <Notes>0</Notes>
  <HiddenSlides>1</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cool7-s-2</vt:lpstr>
      <vt:lpstr>OSS開発におけるパッチレビュープロセスの効率化に向けたコミッターの分類</vt:lpstr>
      <vt:lpstr>スライドの構成</vt:lpstr>
      <vt:lpstr>背景</vt:lpstr>
      <vt:lpstr>背景（関連研究）</vt:lpstr>
      <vt:lpstr>OSS開発におけるパッチレビュープロセス</vt:lpstr>
      <vt:lpstr>目的とアプローチ</vt:lpstr>
      <vt:lpstr>Research Questions</vt:lpstr>
      <vt:lpstr>分析方法</vt:lpstr>
      <vt:lpstr>分析方法</vt:lpstr>
      <vt:lpstr>対象プロジェクト</vt:lpstr>
      <vt:lpstr>RQ1：レビュー時間とパッチ編集時間</vt:lpstr>
      <vt:lpstr>RQ2：レビュー回数とパッチ編集回数</vt:lpstr>
      <vt:lpstr>RQ3：コミッターのレビューとパッチ編集の関係</vt:lpstr>
      <vt:lpstr>まとめと今後の課題</vt:lpstr>
      <vt:lpstr>スライド 14</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shoji-f</dc:creator>
  <cp:lastModifiedBy>shoji-f</cp:lastModifiedBy>
  <cp:revision>159</cp:revision>
  <dcterms:created xsi:type="dcterms:W3CDTF">2010-09-01T11:05:10Z</dcterms:created>
  <dcterms:modified xsi:type="dcterms:W3CDTF">2010-09-08T05:59:20Z</dcterms:modified>
</cp:coreProperties>
</file>