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91" r:id="rId3"/>
    <p:sldId id="257" r:id="rId4"/>
    <p:sldId id="275" r:id="rId5"/>
    <p:sldId id="276" r:id="rId6"/>
    <p:sldId id="278" r:id="rId7"/>
    <p:sldId id="294" r:id="rId8"/>
    <p:sldId id="280" r:id="rId9"/>
    <p:sldId id="279" r:id="rId10"/>
    <p:sldId id="295" r:id="rId11"/>
    <p:sldId id="281" r:id="rId12"/>
    <p:sldId id="282" r:id="rId13"/>
    <p:sldId id="283" r:id="rId14"/>
    <p:sldId id="296" r:id="rId15"/>
    <p:sldId id="284" r:id="rId16"/>
    <p:sldId id="293" r:id="rId17"/>
    <p:sldId id="289"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7473" autoAdjust="0"/>
  </p:normalViewPr>
  <p:slideViewPr>
    <p:cSldViewPr>
      <p:cViewPr varScale="1">
        <p:scale>
          <a:sx n="94" d="100"/>
          <a:sy n="94" d="100"/>
        </p:scale>
        <p:origin x="-1464" y="-90"/>
      </p:cViewPr>
      <p:guideLst>
        <p:guide orient="horz" pos="2160"/>
        <p:guide pos="2880"/>
      </p:guideLst>
    </p:cSldViewPr>
  </p:slideViewPr>
  <p:outlineViewPr>
    <p:cViewPr>
      <p:scale>
        <a:sx n="33" d="100"/>
        <a:sy n="33" d="100"/>
      </p:scale>
      <p:origin x="0" y="225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B37825-B6AD-407F-8FB5-DDCB713E0FAE}" type="datetimeFigureOut">
              <a:rPr kumimoji="1" lang="ja-JP" altLang="en-US" smtClean="0"/>
              <a:pPr/>
              <a:t>2010/5/12</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C79059-29A3-46B9-B799-19B2A11C672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開発者とって修正の際に必要な情報を明確にするため</a:t>
            </a:r>
            <a:endParaRPr kumimoji="1" lang="en-US" altLang="ja-JP" dirty="0" smtClean="0"/>
          </a:p>
          <a:p>
            <a:r>
              <a:rPr kumimoji="1" lang="ja-JP" altLang="en-US" dirty="0" smtClean="0"/>
              <a:t>これは，</a:t>
            </a:r>
            <a:r>
              <a:rPr kumimoji="1" lang="en-US" altLang="ja-JP" dirty="0" smtClean="0"/>
              <a:t>Eli</a:t>
            </a:r>
            <a:r>
              <a:rPr kumimoji="1" lang="en-US" altLang="ja-JP" baseline="0" dirty="0" smtClean="0"/>
              <a:t> Goldberg’s bug guideline</a:t>
            </a:r>
            <a:r>
              <a:rPr kumimoji="1" lang="ja-JP" altLang="en-US" baseline="0" dirty="0" err="1" smtClean="0"/>
              <a:t>，</a:t>
            </a:r>
            <a:r>
              <a:rPr kumimoji="1" lang="en-US" altLang="ja-JP" baseline="0" dirty="0" smtClean="0"/>
              <a:t>BUGZILLA database format</a:t>
            </a:r>
          </a:p>
          <a:p>
            <a:endParaRPr kumimoji="1" lang="en-US" altLang="ja-JP" baseline="0" dirty="0" smtClean="0"/>
          </a:p>
          <a:p>
            <a:r>
              <a:rPr kumimoji="1" lang="ja-JP" altLang="en-US" baseline="0" dirty="0" smtClean="0"/>
              <a:t>報告者が開発者にとって何が重要であるか，どれが開発者を助けると思っているのかを明確にするため</a:t>
            </a:r>
            <a:endParaRPr kumimoji="1" lang="en-US" altLang="ja-JP" baseline="0" dirty="0" smtClean="0"/>
          </a:p>
          <a:p>
            <a:r>
              <a:rPr kumimoji="1" lang="ja-JP" altLang="en-US" baseline="0" dirty="0" smtClean="0"/>
              <a:t>報告者が提供するのが難しい情報を明確にする</a:t>
            </a:r>
            <a:endParaRPr kumimoji="1" lang="ja-JP" altLang="en-US" dirty="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6</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逆にどのような報告が開発者を困惑させたり，修正時間に影響を及ぼすのかを明確にするため</a:t>
            </a:r>
            <a:endParaRPr kumimoji="1" lang="ja-JP" altLang="en-US" dirty="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9</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知識レベルの差</a:t>
            </a:r>
            <a:endParaRPr kumimoji="1" lang="en-US" altLang="ja-JP" dirty="0" smtClean="0"/>
          </a:p>
          <a:p>
            <a:r>
              <a:rPr kumimoji="1" lang="ja-JP" altLang="en-US" dirty="0" smtClean="0"/>
              <a:t>ネチケット違反</a:t>
            </a:r>
            <a:endParaRPr kumimoji="1" lang="en-US" altLang="ja-JP" dirty="0" smtClean="0"/>
          </a:p>
          <a:p>
            <a:r>
              <a:rPr kumimoji="1" lang="ja-JP" altLang="en-US" dirty="0" smtClean="0"/>
              <a:t>再現方法がわからない</a:t>
            </a:r>
            <a:endParaRPr kumimoji="1" lang="en-US" altLang="ja-JP" dirty="0" smtClean="0"/>
          </a:p>
          <a:p>
            <a:r>
              <a:rPr kumimoji="1" lang="en-US" altLang="ja-JP" dirty="0" smtClean="0"/>
              <a:t>BTS</a:t>
            </a:r>
            <a:r>
              <a:rPr kumimoji="1" lang="ja-JP" altLang="en-US" dirty="0" smtClean="0"/>
              <a:t>を悪用しているケースなど</a:t>
            </a:r>
            <a:r>
              <a:rPr kumimoji="1" lang="en-US" altLang="ja-JP" dirty="0" smtClean="0"/>
              <a:t>…</a:t>
            </a:r>
          </a:p>
          <a:p>
            <a:endParaRPr kumimoji="1" lang="en-US" altLang="ja-JP" dirty="0" smtClean="0"/>
          </a:p>
          <a:p>
            <a:r>
              <a:rPr kumimoji="1" lang="ja-JP" altLang="en-US" dirty="0" smtClean="0"/>
              <a:t>ヒューマンファクター</a:t>
            </a:r>
            <a:endParaRPr kumimoji="1" lang="en-US" altLang="ja-JP" dirty="0" smtClean="0"/>
          </a:p>
          <a:p>
            <a:r>
              <a:rPr kumimoji="1" lang="ja-JP" altLang="en-US" dirty="0" smtClean="0"/>
              <a:t>・言語的な問題とかね</a:t>
            </a:r>
            <a:r>
              <a:rPr kumimoji="1" lang="en-US" altLang="ja-JP" dirty="0" smtClean="0"/>
              <a:t>…</a:t>
            </a:r>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11</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参加は自由なのね</a:t>
            </a:r>
            <a:endParaRPr kumimoji="1" lang="en-US" altLang="ja-JP" dirty="0" smtClean="0"/>
          </a:p>
          <a:p>
            <a:r>
              <a:rPr kumimoji="1" lang="en-US" altLang="ja-JP" dirty="0" err="1" smtClean="0"/>
              <a:t>RateMyFace</a:t>
            </a:r>
            <a:endParaRPr kumimoji="1" lang="en-US" altLang="ja-JP" dirty="0" smtClean="0"/>
          </a:p>
          <a:p>
            <a:r>
              <a:rPr kumimoji="1" lang="en-US" altLang="ja-JP" dirty="0" err="1" smtClean="0"/>
              <a:t>HotOrNot</a:t>
            </a:r>
            <a:endParaRPr kumimoji="1" lang="en-US" altLang="ja-JP" dirty="0" smtClean="0"/>
          </a:p>
          <a:p>
            <a:r>
              <a:rPr kumimoji="1" lang="ja-JP" altLang="en-US" dirty="0" smtClean="0"/>
              <a:t>なんかみたいのね</a:t>
            </a:r>
            <a:endParaRPr kumimoji="1" lang="en-US" altLang="ja-JP" dirty="0" smtClean="0"/>
          </a:p>
          <a:p>
            <a:endParaRPr kumimoji="1" lang="en-US" altLang="ja-JP" dirty="0" smtClean="0"/>
          </a:p>
          <a:p>
            <a:r>
              <a:rPr kumimoji="1" lang="ja-JP" altLang="en-US" dirty="0" smtClean="0"/>
              <a:t>ランダムに</a:t>
            </a:r>
            <a:r>
              <a:rPr kumimoji="1" lang="en-US" altLang="ja-JP" dirty="0" smtClean="0"/>
              <a:t>100</a:t>
            </a:r>
            <a:r>
              <a:rPr kumimoji="1" lang="ja-JP" altLang="en-US" dirty="0" smtClean="0"/>
              <a:t>個を選択して</a:t>
            </a:r>
            <a:endParaRPr kumimoji="1" lang="en-US" altLang="ja-JP" dirty="0" smtClean="0"/>
          </a:p>
          <a:p>
            <a:r>
              <a:rPr kumimoji="1" lang="ja-JP" altLang="en-US" dirty="0" smtClean="0"/>
              <a:t>開発者に評価してもらいました</a:t>
            </a:r>
            <a:endParaRPr kumimoji="1" lang="en-US" altLang="ja-JP" dirty="0" smtClean="0"/>
          </a:p>
          <a:p>
            <a:endParaRPr kumimoji="1" lang="en-US" altLang="ja-JP" dirty="0" smtClean="0"/>
          </a:p>
          <a:p>
            <a:r>
              <a:rPr kumimoji="1" lang="en-US" altLang="ja-JP" dirty="0" err="1" smtClean="0"/>
              <a:t>Goog</a:t>
            </a:r>
            <a:r>
              <a:rPr kumimoji="1" lang="en-US" altLang="ja-JP" dirty="0" smtClean="0"/>
              <a:t> bug report</a:t>
            </a:r>
            <a:r>
              <a:rPr kumimoji="1" lang="ja-JP" altLang="en-US" dirty="0" err="1" smtClean="0"/>
              <a:t>，</a:t>
            </a:r>
            <a:r>
              <a:rPr kumimoji="1" lang="en-US" altLang="ja-JP" dirty="0" smtClean="0"/>
              <a:t> bud</a:t>
            </a:r>
            <a:r>
              <a:rPr kumimoji="1" lang="en-US" altLang="ja-JP" baseline="0" dirty="0" smtClean="0"/>
              <a:t> bug report </a:t>
            </a:r>
            <a:r>
              <a:rPr kumimoji="1" lang="ja-JP" altLang="en-US" baseline="0" dirty="0" smtClean="0"/>
              <a:t>について</a:t>
            </a:r>
            <a:endParaRPr kumimoji="1" lang="ja-JP" altLang="en-US" dirty="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12</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アイテムを判別してそれを加点していくことで，不具合報告の質を自動的に評価できるようにした</a:t>
            </a:r>
            <a:endParaRPr kumimoji="1" lang="en-US" altLang="ja-JP" dirty="0" smtClean="0"/>
          </a:p>
          <a:p>
            <a:r>
              <a:rPr kumimoji="1" lang="ja-JP" altLang="en-US" dirty="0" smtClean="0"/>
              <a:t>・箇条書きになっているか</a:t>
            </a:r>
            <a:endParaRPr kumimoji="1" lang="en-US" altLang="ja-JP" dirty="0" smtClean="0"/>
          </a:p>
          <a:p>
            <a:r>
              <a:rPr kumimoji="1" lang="ja-JP" altLang="en-US" dirty="0" smtClean="0"/>
              <a:t>・コードサンプルがあるかどうか</a:t>
            </a:r>
            <a:endParaRPr kumimoji="1" lang="en-US" altLang="ja-JP" dirty="0" smtClean="0"/>
          </a:p>
          <a:p>
            <a:r>
              <a:rPr kumimoji="1" lang="ja-JP" altLang="en-US" dirty="0" smtClean="0"/>
              <a:t>・パッチがあるかどうか</a:t>
            </a:r>
            <a:endParaRPr kumimoji="1" lang="en-US" altLang="ja-JP" dirty="0" smtClean="0"/>
          </a:p>
          <a:p>
            <a:r>
              <a:rPr kumimoji="1" lang="ja-JP" altLang="en-US" dirty="0" smtClean="0"/>
              <a:t>・スクリーンショットがあるかどうか</a:t>
            </a:r>
            <a:endParaRPr kumimoji="1" lang="en-US" altLang="ja-JP" dirty="0" smtClean="0"/>
          </a:p>
          <a:p>
            <a:r>
              <a:rPr kumimoji="1" lang="ja-JP" altLang="en-US" dirty="0" smtClean="0"/>
              <a:t>・可読性などもね</a:t>
            </a:r>
            <a:r>
              <a:rPr kumimoji="1" lang="en-US" altLang="ja-JP" dirty="0" smtClean="0"/>
              <a:t>([10]</a:t>
            </a:r>
            <a:r>
              <a:rPr kumimoji="1" lang="ja-JP" altLang="en-US" dirty="0" smtClean="0"/>
              <a:t>参照</a:t>
            </a:r>
            <a:r>
              <a:rPr kumimoji="1" lang="en-US" altLang="ja-JP" dirty="0" smtClean="0"/>
              <a:t>)</a:t>
            </a:r>
          </a:p>
          <a:p>
            <a:endParaRPr kumimoji="1" lang="en-US" altLang="ja-JP" dirty="0" smtClean="0"/>
          </a:p>
          <a:p>
            <a:r>
              <a:rPr kumimoji="1" lang="ja-JP" altLang="en-US" dirty="0" smtClean="0"/>
              <a:t>その結果を５段階で</a:t>
            </a:r>
            <a:r>
              <a:rPr kumimoji="1" lang="ja-JP" altLang="en-US" dirty="0" err="1" smtClean="0"/>
              <a:t>示しまー</a:t>
            </a:r>
            <a:r>
              <a:rPr kumimoji="1" lang="ja-JP" altLang="en-US" dirty="0" smtClean="0"/>
              <a:t>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13</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不具合報告がもたらす恩恵</a:t>
            </a:r>
            <a:endParaRPr kumimoji="1" lang="en-US" altLang="ja-JP" dirty="0" smtClean="0"/>
          </a:p>
          <a:p>
            <a:r>
              <a:rPr kumimoji="1" lang="ja-JP" altLang="en-US" dirty="0" smtClean="0"/>
              <a:t>・解決に直結しているか</a:t>
            </a:r>
            <a:endParaRPr kumimoji="1" lang="en-US" altLang="ja-JP" dirty="0" smtClean="0"/>
          </a:p>
          <a:p>
            <a:r>
              <a:rPr kumimoji="1" lang="ja-JP" altLang="en-US" dirty="0" smtClean="0"/>
              <a:t>・修正時間を短くしているか</a:t>
            </a:r>
            <a:endParaRPr kumimoji="1" lang="en-US" altLang="ja-JP" dirty="0" smtClean="0"/>
          </a:p>
          <a:p>
            <a:endParaRPr kumimoji="1" lang="en-US" altLang="ja-JP" dirty="0" smtClean="0"/>
          </a:p>
          <a:p>
            <a:r>
              <a:rPr kumimoji="1" lang="ja-JP" altLang="en-US" dirty="0" smtClean="0"/>
              <a:t>してるみたいですね</a:t>
            </a:r>
            <a:r>
              <a:rPr kumimoji="1" lang="en-US" altLang="ja-JP" dirty="0" smtClean="0"/>
              <a:t>…</a:t>
            </a:r>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15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再現性とか大事ですよね</a:t>
            </a:r>
            <a:endParaRPr kumimoji="1" lang="en-US" altLang="ja-JP" dirty="0" smtClean="0"/>
          </a:p>
          <a:p>
            <a:endParaRPr kumimoji="1" lang="en-US" altLang="ja-JP" dirty="0" smtClean="0"/>
          </a:p>
          <a:p>
            <a:r>
              <a:rPr kumimoji="1" lang="ja-JP" altLang="en-US" dirty="0" smtClean="0"/>
              <a:t>前の結果からわかるように，開発者と報告者との意間には認識の差がある</a:t>
            </a:r>
            <a:endParaRPr kumimoji="1" lang="en-US" altLang="ja-JP" dirty="0" smtClean="0"/>
          </a:p>
          <a:p>
            <a:endParaRPr kumimoji="1" lang="en-US" altLang="ja-JP" dirty="0" smtClean="0"/>
          </a:p>
          <a:p>
            <a:r>
              <a:rPr kumimoji="1" lang="ja-JP" altLang="en-US" dirty="0" smtClean="0"/>
              <a:t>不具合報告を開発者に評価してもらって，</a:t>
            </a:r>
            <a:r>
              <a:rPr kumimoji="1" lang="en-US" altLang="ja-JP" dirty="0" smtClean="0"/>
              <a:t>CUEZILLA</a:t>
            </a:r>
            <a:r>
              <a:rPr kumimoji="1" lang="ja-JP" altLang="en-US" dirty="0" err="1" smtClean="0"/>
              <a:t>で評</a:t>
            </a:r>
            <a:r>
              <a:rPr kumimoji="1" lang="ja-JP" altLang="en-US" dirty="0" smtClean="0"/>
              <a:t>価したものと比較をした</a:t>
            </a:r>
            <a:endParaRPr kumimoji="1" lang="en-US" altLang="ja-JP" dirty="0" smtClean="0"/>
          </a:p>
          <a:p>
            <a:r>
              <a:rPr kumimoji="1" lang="ja-JP" altLang="en-US" dirty="0" smtClean="0"/>
              <a:t>結果としては４１％の確率で同じ評価に</a:t>
            </a:r>
            <a:r>
              <a:rPr kumimoji="1" lang="ja-JP" altLang="en-US" dirty="0" smtClean="0"/>
              <a:t>なった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17</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pPr>
              <a:defRPr/>
            </a:pPr>
            <a:endParaRPr lang="ja-JP" altLang="en-US">
              <a:ea typeface="ＭＳ Ｐゴシック" pitchFamily="50" charset="-128"/>
            </a:endParaRPr>
          </a:p>
        </p:txBody>
      </p:sp>
      <p:sp>
        <p:nvSpPr>
          <p:cNvPr id="5"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6"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7"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8" name="Line 11"/>
          <p:cNvSpPr>
            <a:spLocks noChangeShapeType="1"/>
          </p:cNvSpPr>
          <p:nvPr/>
        </p:nvSpPr>
        <p:spPr bwMode="auto">
          <a:xfrm flipH="1">
            <a:off x="415925" y="3748088"/>
            <a:ext cx="8385175" cy="0"/>
          </a:xfrm>
          <a:prstGeom prst="line">
            <a:avLst/>
          </a:prstGeom>
          <a:noFill/>
          <a:ln w="12700">
            <a:solidFill>
              <a:schemeClr val="tx1"/>
            </a:solidFill>
            <a:round/>
            <a:headEnd/>
            <a:tailEnd/>
          </a:ln>
          <a:effectLst/>
        </p:spPr>
        <p:txBody>
          <a:bodyPr/>
          <a:lstStyle/>
          <a:p>
            <a:pPr>
              <a:defRPr/>
            </a:pPr>
            <a:endParaRPr lang="ja-JP" altLang="en-US">
              <a:ea typeface="ＭＳ Ｐゴシック" pitchFamily="50" charset="-128"/>
            </a:endParaRPr>
          </a:p>
        </p:txBody>
      </p:sp>
      <p:sp>
        <p:nvSpPr>
          <p:cNvPr id="174082" name="Rectangle 2"/>
          <p:cNvSpPr>
            <a:spLocks noGrp="1" noChangeArrowheads="1"/>
          </p:cNvSpPr>
          <p:nvPr>
            <p:ph type="ctrTitle"/>
          </p:nvPr>
        </p:nvSpPr>
        <p:spPr>
          <a:xfrm>
            <a:off x="2133600" y="1371600"/>
            <a:ext cx="6477000" cy="1752600"/>
          </a:xfrm>
        </p:spPr>
        <p:txBody>
          <a:bodyPr/>
          <a:lstStyle>
            <a:lvl1pPr>
              <a:defRPr sz="2900"/>
            </a:lvl1pPr>
          </a:lstStyle>
          <a:p>
            <a:r>
              <a:rPr lang="ja-JP" altLang="en-US" smtClean="0"/>
              <a:t>マスタ タイトルの書式設定</a:t>
            </a:r>
            <a:endParaRPr lang="ja-JP" altLang="en-US"/>
          </a:p>
        </p:txBody>
      </p:sp>
      <p:sp>
        <p:nvSpPr>
          <p:cNvPr id="174083"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sz="1400"/>
            </a:lvl1pPr>
          </a:lstStyle>
          <a:p>
            <a:r>
              <a:rPr lang="ja-JP" altLang="en-US" smtClean="0"/>
              <a:t>マスタ サブタイトルの書式設定</a:t>
            </a:r>
            <a:endParaRPr lang="ja-JP" altLang="en-US"/>
          </a:p>
        </p:txBody>
      </p:sp>
      <p:sp>
        <p:nvSpPr>
          <p:cNvPr id="9" name="Rectangle 4"/>
          <p:cNvSpPr>
            <a:spLocks noGrp="1" noChangeArrowheads="1"/>
          </p:cNvSpPr>
          <p:nvPr>
            <p:ph type="dt" sz="half" idx="10"/>
          </p:nvPr>
        </p:nvSpPr>
        <p:spPr>
          <a:xfrm>
            <a:off x="7086600" y="6248400"/>
            <a:ext cx="1524000" cy="457200"/>
          </a:xfrm>
        </p:spPr>
        <p:txBody>
          <a:bodyPr anchor="t"/>
          <a:lstStyle>
            <a:lvl1pPr algn="r">
              <a:defRPr sz="1000"/>
            </a:lvl1pPr>
          </a:lstStyle>
          <a:p>
            <a:fld id="{15A6225A-0944-4A0D-B755-AF3947E904A4}" type="datetimeFigureOut">
              <a:rPr kumimoji="1" lang="ja-JP" altLang="en-US" smtClean="0"/>
              <a:pPr/>
              <a:t>2010/5/12</a:t>
            </a:fld>
            <a:endParaRPr kumimoji="1" lang="ja-JP" altLang="en-US"/>
          </a:p>
        </p:txBody>
      </p:sp>
      <p:sp>
        <p:nvSpPr>
          <p:cNvPr id="10" name="Rectangle 5"/>
          <p:cNvSpPr>
            <a:spLocks noGrp="1" noChangeArrowheads="1"/>
          </p:cNvSpPr>
          <p:nvPr>
            <p:ph type="ftr" sz="quarter" idx="11"/>
          </p:nvPr>
        </p:nvSpPr>
        <p:spPr>
          <a:xfrm>
            <a:off x="3810000" y="6248400"/>
            <a:ext cx="2895600" cy="457200"/>
          </a:xfrm>
        </p:spPr>
        <p:txBody>
          <a:bodyPr anchor="t"/>
          <a:lstStyle>
            <a:lvl1pPr>
              <a:defRPr sz="1000"/>
            </a:lvl1pPr>
          </a:lstStyle>
          <a:p>
            <a:endParaRPr kumimoji="1" lang="ja-JP" altLang="en-US"/>
          </a:p>
        </p:txBody>
      </p:sp>
      <p:sp>
        <p:nvSpPr>
          <p:cNvPr id="11" name="Rectangle 6"/>
          <p:cNvSpPr>
            <a:spLocks noGrp="1" noChangeArrowheads="1"/>
          </p:cNvSpPr>
          <p:nvPr>
            <p:ph type="sldNum" sz="quarter" idx="12"/>
          </p:nvPr>
        </p:nvSpPr>
        <p:spPr>
          <a:xfrm>
            <a:off x="2209800" y="6248400"/>
            <a:ext cx="1219200" cy="457200"/>
          </a:xfrm>
        </p:spPr>
        <p:txBody>
          <a:bodyPr anchor="t"/>
          <a:lstStyle>
            <a:lvl1pPr algn="l">
              <a:defRPr sz="1400"/>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52400" y="1104900"/>
            <a:ext cx="8515350" cy="5203825"/>
          </a:xfrm>
        </p:spPr>
        <p:txBody>
          <a:bodyPr/>
          <a:lstStyle>
            <a:lvl1pPr algn="just">
              <a:defRPr sz="2400"/>
            </a:lvl1pPr>
            <a:lvl2pPr algn="just">
              <a:defRPr sz="2000"/>
            </a:lvl2pPr>
            <a:lvl3pPr algn="just">
              <a:defRPr sz="1800"/>
            </a:lvl3pPr>
            <a:lvl4pPr algn="just">
              <a:defRPr sz="1600"/>
            </a:lvl4pPr>
            <a:lvl5pPr algn="just">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7" name="タイトル 6"/>
          <p:cNvSpPr>
            <a:spLocks noGrp="1"/>
          </p:cNvSpPr>
          <p:nvPr>
            <p:ph type="title"/>
          </p:nvPr>
        </p:nvSpPr>
        <p:spPr>
          <a:xfrm>
            <a:off x="1238250" y="123825"/>
            <a:ext cx="7797800" cy="781050"/>
          </a:xfrm>
        </p:spPr>
        <p:txBody>
          <a:bodyPr/>
          <a:lstStyle/>
          <a:p>
            <a:r>
              <a:rPr lang="ja-JP" altLang="en-US" smtClean="0"/>
              <a:t>マスタ タイトルの書式設定</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5240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1054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8" name="Rectangle 5"/>
          <p:cNvSpPr>
            <a:spLocks noGrp="1" noChangeArrowheads="1"/>
          </p:cNvSpPr>
          <p:nvPr>
            <p:ph type="ftr" sz="quarter" idx="11"/>
          </p:nvPr>
        </p:nvSpPr>
        <p:spPr>
          <a:ln/>
        </p:spPr>
        <p:txBody>
          <a:bodyPr/>
          <a:lstStyle>
            <a:lvl1pPr>
              <a:defRPr/>
            </a:lvl1pPr>
          </a:lstStyle>
          <a:p>
            <a:endParaRPr kumimoji="1" lang="ja-JP" altLang="en-US"/>
          </a:p>
        </p:txBody>
      </p:sp>
      <p:sp>
        <p:nvSpPr>
          <p:cNvPr id="9"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4" name="Rectangle 5"/>
          <p:cNvSpPr>
            <a:spLocks noGrp="1" noChangeArrowheads="1"/>
          </p:cNvSpPr>
          <p:nvPr>
            <p:ph type="ftr" sz="quarter" idx="11"/>
          </p:nvPr>
        </p:nvSpPr>
        <p:spPr>
          <a:ln/>
        </p:spPr>
        <p:txBody>
          <a:bodyPr/>
          <a:lstStyle>
            <a:lvl1pPr>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3" name="Rectangle 5"/>
          <p:cNvSpPr>
            <a:spLocks noGrp="1" noChangeArrowheads="1"/>
          </p:cNvSpPr>
          <p:nvPr>
            <p:ph type="ftr" sz="quarter" idx="11"/>
          </p:nvPr>
        </p:nvSpPr>
        <p:spPr>
          <a:ln/>
        </p:spPr>
        <p:txBody>
          <a:bodyPr/>
          <a:lstStyle>
            <a:lvl1pPr>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90500"/>
            <a:ext cx="1752600" cy="61182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524000" y="190500"/>
            <a:ext cx="5105400" cy="61182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15A6225A-0944-4A0D-B755-AF3947E904A4}" type="datetimeFigureOut">
              <a:rPr kumimoji="1" lang="ja-JP" altLang="en-US" smtClean="0"/>
              <a:pPr/>
              <a:t>2010/5/12</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524000" y="1905000"/>
            <a:ext cx="7010400" cy="440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3060" name="Rectangle 4"/>
          <p:cNvSpPr>
            <a:spLocks noGrp="1" noChangeArrowheads="1"/>
          </p:cNvSpPr>
          <p:nvPr>
            <p:ph type="dt" sz="half" idx="2"/>
          </p:nvPr>
        </p:nvSpPr>
        <p:spPr bwMode="auto">
          <a:xfrm>
            <a:off x="152400" y="6480175"/>
            <a:ext cx="12192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15A6225A-0944-4A0D-B755-AF3947E904A4}" type="datetimeFigureOut">
              <a:rPr kumimoji="1" lang="ja-JP" altLang="en-US" smtClean="0"/>
              <a:pPr/>
              <a:t>2010/5/12</a:t>
            </a:fld>
            <a:endParaRPr kumimoji="1" lang="ja-JP" altLang="en-US"/>
          </a:p>
        </p:txBody>
      </p:sp>
      <p:sp>
        <p:nvSpPr>
          <p:cNvPr id="173061" name="Rectangle 5"/>
          <p:cNvSpPr>
            <a:spLocks noGrp="1" noChangeArrowheads="1"/>
          </p:cNvSpPr>
          <p:nvPr>
            <p:ph type="ftr" sz="quarter" idx="3"/>
          </p:nvPr>
        </p:nvSpPr>
        <p:spPr bwMode="auto">
          <a:xfrm>
            <a:off x="1524000" y="6480175"/>
            <a:ext cx="6072188"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endParaRPr kumimoji="1" lang="ja-JP" altLang="en-US"/>
          </a:p>
        </p:txBody>
      </p:sp>
      <p:sp>
        <p:nvSpPr>
          <p:cNvPr id="173062" name="Rectangle 6"/>
          <p:cNvSpPr>
            <a:spLocks noGrp="1" noChangeArrowheads="1"/>
          </p:cNvSpPr>
          <p:nvPr>
            <p:ph type="sldNum" sz="quarter" idx="4"/>
          </p:nvPr>
        </p:nvSpPr>
        <p:spPr bwMode="auto">
          <a:xfrm>
            <a:off x="7740650" y="6480175"/>
            <a:ext cx="12954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99B7946D-795D-4104-BCE4-443865A53456}" type="slidenum">
              <a:rPr kumimoji="1" lang="ja-JP" altLang="en-US" smtClean="0"/>
              <a:pPr/>
              <a:t>&lt;#&gt;</a:t>
            </a:fld>
            <a:endParaRPr kumimoji="1" lang="ja-JP" altLang="en-US"/>
          </a:p>
        </p:txBody>
      </p:sp>
      <p:grpSp>
        <p:nvGrpSpPr>
          <p:cNvPr id="2" name="グループ化 10"/>
          <p:cNvGrpSpPr>
            <a:grpSpLocks/>
          </p:cNvGrpSpPr>
          <p:nvPr/>
        </p:nvGrpSpPr>
        <p:grpSpPr bwMode="auto">
          <a:xfrm>
            <a:off x="115888" y="73025"/>
            <a:ext cx="774700" cy="822325"/>
            <a:chOff x="152400" y="304800"/>
            <a:chExt cx="1219200" cy="1295400"/>
          </a:xfrm>
        </p:grpSpPr>
        <p:sp>
          <p:nvSpPr>
            <p:cNvPr id="173063"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pPr>
                <a:defRPr/>
              </a:pPr>
              <a:endParaRPr lang="ja-JP" altLang="en-US">
                <a:ea typeface="ＭＳ Ｐゴシック" pitchFamily="50" charset="-128"/>
              </a:endParaRPr>
            </a:p>
          </p:txBody>
        </p:sp>
        <p:sp>
          <p:nvSpPr>
            <p:cNvPr id="173064" name="Oval 8"/>
            <p:cNvSpPr>
              <a:spLocks noChangeArrowheads="1"/>
            </p:cNvSpPr>
            <p:nvPr/>
          </p:nvSpPr>
          <p:spPr bwMode="auto">
            <a:xfrm>
              <a:off x="152400" y="837465"/>
              <a:ext cx="229849" cy="230071"/>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5" name="Oval 9"/>
            <p:cNvSpPr>
              <a:spLocks noChangeArrowheads="1"/>
            </p:cNvSpPr>
            <p:nvPr/>
          </p:nvSpPr>
          <p:spPr bwMode="auto">
            <a:xfrm>
              <a:off x="539645" y="837465"/>
              <a:ext cx="229849" cy="230071"/>
            </a:xfrm>
            <a:prstGeom prst="ellipse">
              <a:avLst/>
            </a:prstGeom>
            <a:solidFill>
              <a:schemeClr val="accent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6" name="Oval 10"/>
            <p:cNvSpPr>
              <a:spLocks noChangeArrowheads="1"/>
            </p:cNvSpPr>
            <p:nvPr/>
          </p:nvSpPr>
          <p:spPr bwMode="auto">
            <a:xfrm>
              <a:off x="926892" y="837465"/>
              <a:ext cx="229849" cy="230071"/>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fontAlgn="base" hangingPunct="1">
        <a:spcBef>
          <a:spcPct val="0"/>
        </a:spcBef>
        <a:spcAft>
          <a:spcPct val="0"/>
        </a:spcAft>
        <a:defRPr kumimoji="1" sz="3000" i="1">
          <a:solidFill>
            <a:schemeClr val="tx2"/>
          </a:solidFill>
          <a:latin typeface="+mj-lt"/>
          <a:ea typeface="+mj-ea"/>
          <a:cs typeface="+mj-cs"/>
        </a:defRPr>
      </a:lvl1pPr>
      <a:lvl2pPr algn="l" rtl="0" eaLnBrk="1" fontAlgn="base" hangingPunct="1">
        <a:spcBef>
          <a:spcPct val="0"/>
        </a:spcBef>
        <a:spcAft>
          <a:spcPct val="0"/>
        </a:spcAft>
        <a:defRPr kumimoji="1" sz="3000" i="1">
          <a:solidFill>
            <a:schemeClr val="tx2"/>
          </a:solidFill>
          <a:latin typeface="Arial" charset="0"/>
          <a:ea typeface="ＭＳ Ｐゴシック" pitchFamily="50" charset="-128"/>
        </a:defRPr>
      </a:lvl2pPr>
      <a:lvl3pPr algn="l" rtl="0" eaLnBrk="1" fontAlgn="base" hangingPunct="1">
        <a:spcBef>
          <a:spcPct val="0"/>
        </a:spcBef>
        <a:spcAft>
          <a:spcPct val="0"/>
        </a:spcAft>
        <a:defRPr kumimoji="1" sz="3000" i="1">
          <a:solidFill>
            <a:schemeClr val="tx2"/>
          </a:solidFill>
          <a:latin typeface="Arial" charset="0"/>
          <a:ea typeface="ＭＳ Ｐゴシック" pitchFamily="50" charset="-128"/>
        </a:defRPr>
      </a:lvl3pPr>
      <a:lvl4pPr algn="l" rtl="0" eaLnBrk="1" fontAlgn="base" hangingPunct="1">
        <a:spcBef>
          <a:spcPct val="0"/>
        </a:spcBef>
        <a:spcAft>
          <a:spcPct val="0"/>
        </a:spcAft>
        <a:defRPr kumimoji="1" sz="3000" i="1">
          <a:solidFill>
            <a:schemeClr val="tx2"/>
          </a:solidFill>
          <a:latin typeface="Arial" charset="0"/>
          <a:ea typeface="ＭＳ Ｐゴシック" pitchFamily="50" charset="-128"/>
        </a:defRPr>
      </a:lvl4pPr>
      <a:lvl5pPr algn="l" rtl="0" eaLnBrk="1" fontAlgn="base" hangingPunct="1">
        <a:spcBef>
          <a:spcPct val="0"/>
        </a:spcBef>
        <a:spcAft>
          <a:spcPct val="0"/>
        </a:spcAft>
        <a:defRPr kumimoji="1" sz="3000" i="1">
          <a:solidFill>
            <a:schemeClr val="tx2"/>
          </a:solidFill>
          <a:latin typeface="Arial" charset="0"/>
          <a:ea typeface="ＭＳ Ｐゴシック" pitchFamily="50" charset="-128"/>
        </a:defRPr>
      </a:lvl5pPr>
      <a:lvl6pPr marL="457200" algn="l" rtl="0" eaLnBrk="1" fontAlgn="base" hangingPunct="1">
        <a:spcBef>
          <a:spcPct val="0"/>
        </a:spcBef>
        <a:spcAft>
          <a:spcPct val="0"/>
        </a:spcAft>
        <a:defRPr kumimoji="1" sz="3000" i="1">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3000" i="1">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3000" i="1">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3000" i="1">
          <a:solidFill>
            <a:schemeClr val="tx2"/>
          </a:solidFill>
          <a:latin typeface="Arial" charset="0"/>
          <a:ea typeface="ＭＳ Ｐゴシック" pitchFamily="50" charset="-128"/>
        </a:defRPr>
      </a:lvl9pPr>
    </p:titleStyle>
    <p:bodyStyle>
      <a:lvl1pPr marL="342900" indent="-342900" algn="l" rtl="0" eaLnBrk="1" fontAlgn="base" hangingPunct="1">
        <a:spcBef>
          <a:spcPct val="20000"/>
        </a:spcBef>
        <a:spcAft>
          <a:spcPct val="0"/>
        </a:spcAft>
        <a:buClr>
          <a:schemeClr val="tx1"/>
        </a:buClr>
        <a:buSzPct val="70000"/>
        <a:buFont typeface="Wingdings" pitchFamily="2" charset="2"/>
        <a:buChar char="¢"/>
        <a:defRPr kumimoji="1" sz="20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itchFamily="2" charset="2"/>
        <a:buChar char="l"/>
        <a:defRPr kumimoji="1" sz="2800">
          <a:solidFill>
            <a:schemeClr val="tx2"/>
          </a:solidFill>
          <a:latin typeface="+mn-lt"/>
          <a:ea typeface="+mn-ea"/>
        </a:defRPr>
      </a:lvl2pPr>
      <a:lvl3pPr marL="1143000" indent="-228600" algn="l" rtl="0" eaLnBrk="1" fontAlgn="base" hangingPunct="1">
        <a:spcBef>
          <a:spcPct val="20000"/>
        </a:spcBef>
        <a:spcAft>
          <a:spcPct val="0"/>
        </a:spcAft>
        <a:buClr>
          <a:schemeClr val="accent2"/>
        </a:buClr>
        <a:buChar char="•"/>
        <a:defRPr kumimoji="1" sz="1600">
          <a:solidFill>
            <a:schemeClr val="tx2"/>
          </a:solidFill>
          <a:latin typeface="+mn-lt"/>
          <a:ea typeface="+mn-ea"/>
        </a:defRPr>
      </a:lvl3pPr>
      <a:lvl4pPr marL="1600200" indent="-228600" algn="l" rtl="0" eaLnBrk="1" fontAlgn="base" hangingPunct="1">
        <a:spcBef>
          <a:spcPct val="20000"/>
        </a:spcBef>
        <a:spcAft>
          <a:spcPct val="0"/>
        </a:spcAft>
        <a:buClr>
          <a:schemeClr val="tx1"/>
        </a:buClr>
        <a:buChar char="•"/>
        <a:defRPr kumimoji="1" sz="1400">
          <a:solidFill>
            <a:schemeClr val="tx2"/>
          </a:solidFill>
          <a:latin typeface="+mn-lt"/>
          <a:ea typeface="+mn-ea"/>
        </a:defRPr>
      </a:lvl4pPr>
      <a:lvl5pPr marL="2057400" indent="-228600" algn="l" rtl="0" eaLnBrk="1" fontAlgn="base" hangingPunct="1">
        <a:spcBef>
          <a:spcPct val="20000"/>
        </a:spcBef>
        <a:spcAft>
          <a:spcPct val="0"/>
        </a:spcAft>
        <a:buChar char="•"/>
        <a:defRPr kumimoji="1" sz="1400">
          <a:solidFill>
            <a:schemeClr val="tx2"/>
          </a:solidFill>
          <a:latin typeface="+mn-lt"/>
          <a:ea typeface="+mn-ea"/>
        </a:defRPr>
      </a:lvl5pPr>
      <a:lvl6pPr marL="2514600" indent="-228600" algn="l" rtl="0" eaLnBrk="1" fontAlgn="base" hangingPunct="1">
        <a:spcBef>
          <a:spcPct val="20000"/>
        </a:spcBef>
        <a:spcAft>
          <a:spcPct val="0"/>
        </a:spcAft>
        <a:buChar char="•"/>
        <a:defRPr kumimoji="1" sz="1400">
          <a:solidFill>
            <a:schemeClr val="tx2"/>
          </a:solidFill>
          <a:latin typeface="+mn-lt"/>
          <a:ea typeface="+mn-ea"/>
        </a:defRPr>
      </a:lvl6pPr>
      <a:lvl7pPr marL="2971800" indent="-228600" algn="l" rtl="0" eaLnBrk="1" fontAlgn="base" hangingPunct="1">
        <a:spcBef>
          <a:spcPct val="20000"/>
        </a:spcBef>
        <a:spcAft>
          <a:spcPct val="0"/>
        </a:spcAft>
        <a:buChar char="•"/>
        <a:defRPr kumimoji="1" sz="1400">
          <a:solidFill>
            <a:schemeClr val="tx2"/>
          </a:solidFill>
          <a:latin typeface="+mn-lt"/>
          <a:ea typeface="+mn-ea"/>
        </a:defRPr>
      </a:lvl7pPr>
      <a:lvl8pPr marL="3429000" indent="-228600" algn="l" rtl="0" eaLnBrk="1" fontAlgn="base" hangingPunct="1">
        <a:spcBef>
          <a:spcPct val="20000"/>
        </a:spcBef>
        <a:spcAft>
          <a:spcPct val="0"/>
        </a:spcAft>
        <a:buChar char="•"/>
        <a:defRPr kumimoji="1" sz="1400">
          <a:solidFill>
            <a:schemeClr val="tx2"/>
          </a:solidFill>
          <a:latin typeface="+mn-lt"/>
          <a:ea typeface="+mn-ea"/>
        </a:defRPr>
      </a:lvl8pPr>
      <a:lvl9pPr marL="3886200" indent="-228600" algn="l" rtl="0" eaLnBrk="1" fontAlgn="base" hangingPunct="1">
        <a:spcBef>
          <a:spcPct val="20000"/>
        </a:spcBef>
        <a:spcAft>
          <a:spcPct val="0"/>
        </a:spcAft>
        <a:buChar char="•"/>
        <a:defRPr kumimoji="1" sz="1400">
          <a:solidFill>
            <a:schemeClr val="tx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p:txBody>
          <a:bodyPr/>
          <a:lstStyle/>
          <a:p>
            <a:endParaRPr kumimoji="1" lang="ja-JP" altLang="en-US"/>
          </a:p>
        </p:txBody>
      </p:sp>
      <p:pic>
        <p:nvPicPr>
          <p:cNvPr id="4" name="図 3" descr="who.PNG"/>
          <p:cNvPicPr>
            <a:picLocks noChangeAspect="1"/>
          </p:cNvPicPr>
          <p:nvPr/>
        </p:nvPicPr>
        <p:blipFill>
          <a:blip r:embed="rId2" cstate="print"/>
          <a:stretch>
            <a:fillRect/>
          </a:stretch>
        </p:blipFill>
        <p:spPr>
          <a:xfrm>
            <a:off x="1462087" y="4052904"/>
            <a:ext cx="6219825" cy="1733550"/>
          </a:xfrm>
          <a:prstGeom prst="rect">
            <a:avLst/>
          </a:prstGeom>
        </p:spPr>
      </p:pic>
      <p:sp>
        <p:nvSpPr>
          <p:cNvPr id="5" name="Text Box 6"/>
          <p:cNvSpPr txBox="1">
            <a:spLocks noChangeArrowheads="1"/>
          </p:cNvSpPr>
          <p:nvPr/>
        </p:nvSpPr>
        <p:spPr bwMode="auto">
          <a:xfrm>
            <a:off x="5688013" y="115888"/>
            <a:ext cx="3276600" cy="369332"/>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a:t>
            </a:r>
            <a:r>
              <a:rPr lang="ja-JP" altLang="en-US" dirty="0" smtClean="0"/>
              <a:t>（</a:t>
            </a:r>
            <a:r>
              <a:rPr lang="ja-JP" altLang="en-US" dirty="0" smtClean="0"/>
              <a:t>大澤</a:t>
            </a:r>
            <a:r>
              <a:rPr lang="ja-JP" altLang="en-US" dirty="0" smtClean="0"/>
              <a:t>）</a:t>
            </a:r>
            <a:r>
              <a:rPr lang="en-US" altLang="ja-JP" dirty="0" smtClean="0"/>
              <a:t>2010/05/12</a:t>
            </a:r>
            <a:endParaRPr lang="en-US" altLang="ja-JP" dirty="0"/>
          </a:p>
        </p:txBody>
      </p:sp>
      <p:sp>
        <p:nvSpPr>
          <p:cNvPr id="6" name="Rectangle 2"/>
          <p:cNvSpPr>
            <a:spLocks noGrp="1" noChangeArrowheads="1"/>
          </p:cNvSpPr>
          <p:nvPr>
            <p:ph type="ctrTitle"/>
          </p:nvPr>
        </p:nvSpPr>
        <p:spPr>
          <a:xfrm>
            <a:off x="2133600" y="1143000"/>
            <a:ext cx="6831013" cy="2214563"/>
          </a:xfrm>
        </p:spPr>
        <p:txBody>
          <a:bodyPr/>
          <a:lstStyle/>
          <a:p>
            <a:pPr eaLnBrk="1" hangingPunct="1"/>
            <a:r>
              <a:rPr lang="en-US" altLang="ja-JP" sz="1400" i="0" smtClean="0"/>
              <a:t>SIGSOFT </a:t>
            </a:r>
            <a:r>
              <a:rPr lang="en-US" altLang="ja-JP" sz="1400" i="0" dirty="0" smtClean="0"/>
              <a:t>2008/FSE-16 November 9-15 Atlanta Georgia USA</a:t>
            </a:r>
            <a:r>
              <a:rPr lang="en-US" altLang="ja-JP" sz="1400" i="0" dirty="0" smtClean="0"/>
              <a:t/>
            </a:r>
            <a:br>
              <a:rPr lang="en-US" altLang="ja-JP" sz="1400" i="0" dirty="0" smtClean="0"/>
            </a:br>
            <a:r>
              <a:rPr lang="en-US" altLang="ja-JP" sz="1400" i="0" dirty="0" smtClean="0"/>
              <a:t/>
            </a:r>
            <a:br>
              <a:rPr lang="en-US" altLang="ja-JP" sz="1400" i="0" dirty="0" smtClean="0"/>
            </a:br>
            <a:r>
              <a:rPr lang="en-US" altLang="ja-JP" dirty="0" smtClean="0"/>
              <a:t>What Makes a Good Bug Report?</a:t>
            </a:r>
            <a:endParaRPr lang="en-US" altLang="ja-JP"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en-US" altLang="ja-JP" dirty="0" smtClean="0"/>
              <a:t>Who should Fix this Bug?</a:t>
            </a:r>
          </a:p>
          <a:p>
            <a:r>
              <a:rPr lang="en-US" altLang="ja-JP" dirty="0" smtClean="0"/>
              <a:t>Is It New or a Duplicate.</a:t>
            </a:r>
          </a:p>
          <a:p>
            <a:r>
              <a:rPr lang="en-US" altLang="ja-JP" dirty="0" smtClean="0"/>
              <a:t>How long will it take to Fix </a:t>
            </a:r>
            <a:r>
              <a:rPr lang="en-US" altLang="ja-JP" dirty="0" err="1" smtClean="0"/>
              <a:t>thi</a:t>
            </a:r>
            <a:r>
              <a:rPr lang="en-US" altLang="ja-JP" dirty="0" smtClean="0"/>
              <a:t> Bug?</a:t>
            </a:r>
          </a:p>
        </p:txBody>
      </p:sp>
      <p:sp>
        <p:nvSpPr>
          <p:cNvPr id="2" name="タイトル 1"/>
          <p:cNvSpPr>
            <a:spLocks noGrp="1"/>
          </p:cNvSpPr>
          <p:nvPr>
            <p:ph type="title"/>
          </p:nvPr>
        </p:nvSpPr>
        <p:spPr/>
        <p:txBody>
          <a:bodyPr/>
          <a:lstStyle/>
          <a:p>
            <a:r>
              <a:rPr lang="en-US" altLang="ja-JP" dirty="0" smtClean="0"/>
              <a:t>Research topic</a:t>
            </a:r>
            <a:endParaRPr kumimoji="1" lang="ja-JP"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ja-JP" altLang="en-US" dirty="0" smtClean="0"/>
              <a:t>不具合報告</a:t>
            </a:r>
            <a:r>
              <a:rPr kumimoji="1" lang="ja-JP" altLang="en-US" dirty="0" smtClean="0"/>
              <a:t>は開発者にとって重要な情報である</a:t>
            </a:r>
            <a:endParaRPr kumimoji="1" lang="en-US" altLang="ja-JP" dirty="0" smtClean="0"/>
          </a:p>
          <a:p>
            <a:endParaRPr kumimoji="1" lang="en-US" altLang="ja-JP" dirty="0" smtClean="0"/>
          </a:p>
          <a:p>
            <a:r>
              <a:rPr kumimoji="1" lang="ja-JP" altLang="en-US" dirty="0" smtClean="0"/>
              <a:t>報告者によって，報告の質に差がある</a:t>
            </a:r>
            <a:endParaRPr lang="en-US" altLang="ja-JP" dirty="0" smtClean="0"/>
          </a:p>
          <a:p>
            <a:pPr lvl="1"/>
            <a:r>
              <a:rPr lang="en-US" altLang="ja-JP" dirty="0" smtClean="0"/>
              <a:t>Bad</a:t>
            </a:r>
            <a:endParaRPr kumimoji="1" lang="en-US" altLang="ja-JP" dirty="0" smtClean="0"/>
          </a:p>
          <a:p>
            <a:pPr lvl="2"/>
            <a:r>
              <a:rPr kumimoji="1" lang="en-US" altLang="ja-JP" dirty="0" err="1" smtClean="0"/>
              <a:t>wqqwqw</a:t>
            </a:r>
            <a:r>
              <a:rPr kumimoji="1" lang="en-US" altLang="ja-JP" dirty="0" smtClean="0"/>
              <a:t>(ECLIPSE#145133)</a:t>
            </a:r>
            <a:endParaRPr kumimoji="1" lang="en-US" altLang="ja-JP" dirty="0" smtClean="0"/>
          </a:p>
          <a:p>
            <a:pPr lvl="2"/>
            <a:r>
              <a:rPr kumimoji="1" lang="en-US" altLang="ja-JP" dirty="0" smtClean="0"/>
              <a:t>GUI</a:t>
            </a:r>
            <a:r>
              <a:rPr kumimoji="1" lang="ja-JP" altLang="en-US" dirty="0" err="1" smtClean="0"/>
              <a:t>，</a:t>
            </a:r>
            <a:r>
              <a:rPr lang="en-US" altLang="ja-JP" dirty="0" smtClean="0"/>
              <a:t>The </a:t>
            </a:r>
            <a:r>
              <a:rPr lang="en-US" altLang="ja-JP" dirty="0" smtClean="0"/>
              <a:t>page is so </a:t>
            </a:r>
            <a:r>
              <a:rPr lang="en-US" altLang="ja-JP" dirty="0" smtClean="0"/>
              <a:t>clumsy(MOZILLA #109242)</a:t>
            </a:r>
          </a:p>
          <a:p>
            <a:endParaRPr lang="en-US" altLang="ja-JP" dirty="0" smtClean="0"/>
          </a:p>
          <a:p>
            <a:r>
              <a:rPr lang="ja-JP" altLang="en-US" dirty="0" smtClean="0"/>
              <a:t>新型</a:t>
            </a:r>
            <a:r>
              <a:rPr lang="en-US" altLang="ja-JP" dirty="0" smtClean="0"/>
              <a:t>BTS(CUEZILLA)</a:t>
            </a:r>
            <a:r>
              <a:rPr lang="ja-JP" altLang="en-US" dirty="0" smtClean="0"/>
              <a:t>の提案する</a:t>
            </a:r>
            <a:endParaRPr lang="en-US" altLang="ja-JP" dirty="0" smtClean="0"/>
          </a:p>
          <a:p>
            <a:pPr lvl="1"/>
            <a:r>
              <a:rPr lang="ja-JP" altLang="en-US" dirty="0" smtClean="0"/>
              <a:t>不具合報告の質を評価して，改善方法を提案</a:t>
            </a:r>
            <a:endParaRPr lang="en-US" altLang="ja-JP" dirty="0" smtClean="0"/>
          </a:p>
        </p:txBody>
      </p:sp>
      <p:sp>
        <p:nvSpPr>
          <p:cNvPr id="2" name="タイトル 1"/>
          <p:cNvSpPr>
            <a:spLocks noGrp="1"/>
          </p:cNvSpPr>
          <p:nvPr>
            <p:ph type="title"/>
          </p:nvPr>
        </p:nvSpPr>
        <p:spPr/>
        <p:txBody>
          <a:bodyPr/>
          <a:lstStyle/>
          <a:p>
            <a:r>
              <a:rPr lang="en-US" altLang="ja-JP" dirty="0" err="1" smtClean="0"/>
              <a:t>Intoroduction</a:t>
            </a:r>
            <a:endParaRPr kumimoji="1" lang="ja-JP" altLang="en-US" dirty="0"/>
          </a:p>
        </p:txBody>
      </p:sp>
      <p:pic>
        <p:nvPicPr>
          <p:cNvPr id="1028" name="Picture 4" descr="C:\naoya\SNA\preRinko\image\cuezilla6.PNG"/>
          <p:cNvPicPr>
            <a:picLocks noChangeAspect="1" noChangeArrowheads="1"/>
          </p:cNvPicPr>
          <p:nvPr/>
        </p:nvPicPr>
        <p:blipFill>
          <a:blip r:embed="rId2" cstate="print"/>
          <a:srcRect/>
          <a:stretch>
            <a:fillRect/>
          </a:stretch>
        </p:blipFill>
        <p:spPr bwMode="auto">
          <a:xfrm>
            <a:off x="4214810" y="4857760"/>
            <a:ext cx="4408694" cy="200024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en-US" altLang="ja-JP" dirty="0" smtClean="0"/>
              <a:t>Step1</a:t>
            </a:r>
            <a:r>
              <a:rPr lang="ja-JP" altLang="en-US" dirty="0" smtClean="0"/>
              <a:t> </a:t>
            </a:r>
            <a:r>
              <a:rPr lang="ja-JP" altLang="en-US" dirty="0" smtClean="0"/>
              <a:t>開発者と報告者との間の差を明確にする</a:t>
            </a:r>
            <a:endParaRPr kumimoji="1" lang="en-US" altLang="ja-JP" dirty="0" smtClean="0"/>
          </a:p>
          <a:p>
            <a:pPr lvl="1"/>
            <a:r>
              <a:rPr kumimoji="1" lang="ja-JP" altLang="en-US" dirty="0" smtClean="0"/>
              <a:t>開発者</a:t>
            </a:r>
            <a:r>
              <a:rPr kumimoji="1" lang="en-US" altLang="ja-JP" dirty="0" smtClean="0"/>
              <a:t>	</a:t>
            </a:r>
            <a:r>
              <a:rPr kumimoji="1" lang="ja-JP" altLang="en-US" dirty="0" smtClean="0"/>
              <a:t>修正の際に必要としている情報を収集</a:t>
            </a:r>
            <a:endParaRPr kumimoji="1" lang="en-US" altLang="ja-JP" dirty="0" smtClean="0"/>
          </a:p>
          <a:p>
            <a:pPr lvl="1">
              <a:buNone/>
            </a:pPr>
            <a:r>
              <a:rPr lang="en-US" altLang="ja-JP" dirty="0" smtClean="0"/>
              <a:t>	</a:t>
            </a:r>
            <a:r>
              <a:rPr lang="en-US" altLang="ja-JP" dirty="0" smtClean="0"/>
              <a:t>		</a:t>
            </a:r>
            <a:r>
              <a:rPr lang="ja-JP" altLang="en-US" dirty="0" smtClean="0"/>
              <a:t>どのような報告だと問題があるか</a:t>
            </a:r>
            <a:endParaRPr lang="en-US" altLang="ja-JP" dirty="0" smtClean="0"/>
          </a:p>
          <a:p>
            <a:pPr lvl="1">
              <a:buNone/>
            </a:pPr>
            <a:r>
              <a:rPr lang="en-US" altLang="ja-JP" dirty="0" smtClean="0"/>
              <a:t>	</a:t>
            </a:r>
            <a:r>
              <a:rPr lang="en-US" altLang="ja-JP" dirty="0" smtClean="0"/>
              <a:t>				(</a:t>
            </a:r>
            <a:r>
              <a:rPr lang="ja-JP" altLang="en-US" dirty="0" smtClean="0"/>
              <a:t>修正できない，修正時間がかかる</a:t>
            </a:r>
            <a:r>
              <a:rPr lang="en-US" altLang="ja-JP" dirty="0" smtClean="0"/>
              <a:t>)</a:t>
            </a:r>
          </a:p>
          <a:p>
            <a:pPr lvl="1">
              <a:buNone/>
            </a:pPr>
            <a:endParaRPr kumimoji="1" lang="en-US" altLang="ja-JP" dirty="0" smtClean="0"/>
          </a:p>
          <a:p>
            <a:pPr lvl="1"/>
            <a:r>
              <a:rPr lang="ja-JP" altLang="en-US" dirty="0" smtClean="0"/>
              <a:t>報告者</a:t>
            </a:r>
            <a:r>
              <a:rPr lang="en-US" altLang="ja-JP" dirty="0" smtClean="0"/>
              <a:t>	</a:t>
            </a:r>
            <a:r>
              <a:rPr lang="ja-JP" altLang="en-US" dirty="0" smtClean="0"/>
              <a:t>報告の際に報告している情報を収集</a:t>
            </a:r>
            <a:endParaRPr lang="en-US" altLang="ja-JP" dirty="0" smtClean="0"/>
          </a:p>
          <a:p>
            <a:pPr lvl="1">
              <a:buNone/>
            </a:pPr>
            <a:r>
              <a:rPr lang="en-US" altLang="ja-JP" dirty="0" smtClean="0"/>
              <a:t>	</a:t>
            </a:r>
            <a:r>
              <a:rPr lang="en-US" altLang="ja-JP" dirty="0" smtClean="0"/>
              <a:t>		</a:t>
            </a:r>
            <a:r>
              <a:rPr lang="ja-JP" altLang="en-US" dirty="0" smtClean="0"/>
              <a:t>どのよう</a:t>
            </a:r>
            <a:r>
              <a:rPr lang="ja-JP" altLang="en-US" dirty="0" smtClean="0"/>
              <a:t>な情報が有用だと思っているか</a:t>
            </a:r>
            <a:endParaRPr lang="en-US" altLang="ja-JP" dirty="0" smtClean="0"/>
          </a:p>
          <a:p>
            <a:pPr lvl="1"/>
            <a:endParaRPr lang="en-US" altLang="ja-JP" dirty="0" smtClean="0"/>
          </a:p>
          <a:p>
            <a:r>
              <a:rPr kumimoji="1" lang="en-US" altLang="ja-JP" dirty="0" smtClean="0"/>
              <a:t>Step2 </a:t>
            </a:r>
            <a:r>
              <a:rPr kumimoji="1" lang="ja-JP" altLang="en-US" dirty="0" smtClean="0"/>
              <a:t>報告の内容を評価し，</a:t>
            </a:r>
            <a:r>
              <a:rPr lang="ja-JP" altLang="en-US" dirty="0" smtClean="0"/>
              <a:t>改善方法を提案する</a:t>
            </a:r>
            <a:endParaRPr lang="en-US" altLang="ja-JP" dirty="0" smtClean="0"/>
          </a:p>
          <a:p>
            <a:pPr lvl="1"/>
            <a:r>
              <a:rPr kumimoji="1" lang="ja-JP" altLang="en-US" dirty="0" smtClean="0"/>
              <a:t>開発者に不具合報告の質を評価してもらう</a:t>
            </a:r>
            <a:endParaRPr kumimoji="1" lang="en-US" altLang="ja-JP" dirty="0" smtClean="0"/>
          </a:p>
          <a:p>
            <a:pPr lvl="1"/>
            <a:r>
              <a:rPr kumimoji="1" lang="en-US" altLang="ja-JP" dirty="0" smtClean="0"/>
              <a:t>CUEZILLA</a:t>
            </a:r>
            <a:r>
              <a:rPr kumimoji="1" lang="ja-JP" altLang="en-US" dirty="0" smtClean="0"/>
              <a:t>を利用して不具合報告の質を評価する</a:t>
            </a:r>
            <a:endParaRPr kumimoji="1" lang="en-US" altLang="ja-JP" dirty="0" smtClean="0"/>
          </a:p>
          <a:p>
            <a:pPr lvl="1"/>
            <a:endParaRPr kumimoji="1" lang="en-US" altLang="ja-JP" dirty="0" smtClean="0"/>
          </a:p>
          <a:p>
            <a:pPr lvl="1"/>
            <a:r>
              <a:rPr lang="ja-JP" altLang="en-US" dirty="0" smtClean="0"/>
              <a:t>開発者にとって有用となる情報を追加するように勧める</a:t>
            </a:r>
            <a:endParaRPr kumimoji="1" lang="en-US" altLang="ja-JP" dirty="0" smtClean="0"/>
          </a:p>
        </p:txBody>
      </p:sp>
      <p:sp>
        <p:nvSpPr>
          <p:cNvPr id="2" name="タイトル 1"/>
          <p:cNvSpPr>
            <a:spLocks noGrp="1"/>
          </p:cNvSpPr>
          <p:nvPr>
            <p:ph type="title"/>
          </p:nvPr>
        </p:nvSpPr>
        <p:spPr/>
        <p:txBody>
          <a:bodyPr/>
          <a:lstStyle/>
          <a:p>
            <a:r>
              <a:rPr lang="en-US" altLang="ja-JP" dirty="0" smtClean="0"/>
              <a:t>Survey step</a:t>
            </a:r>
            <a:endParaRPr kumimoji="1" lang="ja-JP" altLang="en-US" dirty="0"/>
          </a:p>
        </p:txBody>
      </p:sp>
      <p:sp>
        <p:nvSpPr>
          <p:cNvPr id="5" name="右中かっこ 4"/>
          <p:cNvSpPr/>
          <p:nvPr/>
        </p:nvSpPr>
        <p:spPr bwMode="auto">
          <a:xfrm>
            <a:off x="6362714" y="4561122"/>
            <a:ext cx="285752" cy="714380"/>
          </a:xfrm>
          <a:prstGeom prst="rightBrace">
            <a:avLst/>
          </a:prstGeom>
          <a:solidFill>
            <a:schemeClr val="bg1"/>
          </a:solidFill>
          <a:ln w="12700" cap="sq" cmpd="sng" algn="ctr">
            <a:solidFill>
              <a:schemeClr val="tx2"/>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6" name="テキスト ボックス 5"/>
          <p:cNvSpPr txBox="1"/>
          <p:nvPr/>
        </p:nvSpPr>
        <p:spPr>
          <a:xfrm>
            <a:off x="6710376" y="4676104"/>
            <a:ext cx="1362874" cy="461665"/>
          </a:xfrm>
          <a:prstGeom prst="rect">
            <a:avLst/>
          </a:prstGeom>
          <a:noFill/>
        </p:spPr>
        <p:txBody>
          <a:bodyPr wrap="none" rtlCol="0">
            <a:spAutoFit/>
          </a:bodyPr>
          <a:lstStyle/>
          <a:p>
            <a:r>
              <a:rPr kumimoji="1" lang="ja-JP" altLang="en-US" sz="2400" dirty="0" smtClean="0">
                <a:solidFill>
                  <a:schemeClr val="tx2"/>
                </a:solidFill>
              </a:rPr>
              <a:t>比較する</a:t>
            </a:r>
            <a:endParaRPr kumimoji="1" lang="ja-JP" altLang="en-US" sz="2400"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en-US" altLang="ja-JP" dirty="0" smtClean="0"/>
              <a:t>OSS</a:t>
            </a:r>
            <a:r>
              <a:rPr lang="ja-JP" altLang="en-US" dirty="0" smtClean="0"/>
              <a:t>の開発者，報告者にメールを送る</a:t>
            </a:r>
            <a:endParaRPr kumimoji="1" lang="en-US" altLang="ja-JP" dirty="0" smtClean="0"/>
          </a:p>
          <a:p>
            <a:pPr lvl="1"/>
            <a:r>
              <a:rPr kumimoji="1" lang="ja-JP" altLang="en-US" dirty="0" smtClean="0"/>
              <a:t>５分</a:t>
            </a:r>
            <a:r>
              <a:rPr kumimoji="1" lang="ja-JP" altLang="en-US" dirty="0" smtClean="0"/>
              <a:t>でできる</a:t>
            </a:r>
            <a:r>
              <a:rPr kumimoji="1" lang="ja-JP" altLang="en-US" dirty="0" smtClean="0"/>
              <a:t>アンケート</a:t>
            </a:r>
            <a:endParaRPr kumimoji="1" lang="en-US" altLang="ja-JP" dirty="0" smtClean="0"/>
          </a:p>
          <a:p>
            <a:endParaRPr lang="en-US" altLang="ja-JP" dirty="0" smtClean="0"/>
          </a:p>
          <a:p>
            <a:r>
              <a:rPr kumimoji="1" lang="ja-JP" altLang="en-US" dirty="0" smtClean="0"/>
              <a:t>対象者</a:t>
            </a:r>
            <a:endParaRPr kumimoji="1" lang="en-US" altLang="ja-JP" dirty="0" smtClean="0"/>
          </a:p>
          <a:p>
            <a:pPr lvl="1"/>
            <a:r>
              <a:rPr lang="ja-JP" altLang="en-US" dirty="0" smtClean="0"/>
              <a:t>ベテラン開発者：</a:t>
            </a:r>
            <a:r>
              <a:rPr lang="en-US" altLang="ja-JP" dirty="0" smtClean="0"/>
              <a:t>50</a:t>
            </a:r>
            <a:r>
              <a:rPr lang="ja-JP" altLang="en-US" dirty="0" smtClean="0"/>
              <a:t>個以上の不具合修正に関与している</a:t>
            </a:r>
            <a:endParaRPr lang="en-US" altLang="ja-JP" dirty="0" smtClean="0"/>
          </a:p>
          <a:p>
            <a:pPr lvl="1"/>
            <a:r>
              <a:rPr kumimoji="1" lang="ja-JP" altLang="en-US" dirty="0" smtClean="0"/>
              <a:t>ベテラン</a:t>
            </a:r>
            <a:r>
              <a:rPr kumimoji="1" lang="en-US" altLang="ja-JP" dirty="0" smtClean="0"/>
              <a:t>(</a:t>
            </a:r>
            <a:r>
              <a:rPr kumimoji="1" lang="ja-JP" altLang="en-US" dirty="0" smtClean="0"/>
              <a:t>純</a:t>
            </a:r>
            <a:r>
              <a:rPr kumimoji="1" lang="en-US" altLang="ja-JP" dirty="0" smtClean="0"/>
              <a:t>)</a:t>
            </a:r>
            <a:r>
              <a:rPr kumimoji="1" lang="ja-JP" altLang="en-US" dirty="0" smtClean="0"/>
              <a:t>報告者：</a:t>
            </a:r>
            <a:r>
              <a:rPr kumimoji="1" lang="en-US" altLang="ja-JP" dirty="0" smtClean="0"/>
              <a:t>25</a:t>
            </a:r>
            <a:r>
              <a:rPr kumimoji="1" lang="ja-JP" altLang="en-US" dirty="0" smtClean="0"/>
              <a:t>個以上の不具合を報告，修正に関与していない</a:t>
            </a:r>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lang="en-US" altLang="ja-JP" dirty="0" smtClean="0"/>
          </a:p>
          <a:p>
            <a:pPr lvl="1">
              <a:buNone/>
            </a:pPr>
            <a:r>
              <a:rPr kumimoji="1" lang="en-US" altLang="ja-JP" dirty="0" smtClean="0"/>
              <a:t>		</a:t>
            </a:r>
          </a:p>
        </p:txBody>
      </p:sp>
      <p:sp>
        <p:nvSpPr>
          <p:cNvPr id="2" name="タイトル 1"/>
          <p:cNvSpPr>
            <a:spLocks noGrp="1"/>
          </p:cNvSpPr>
          <p:nvPr>
            <p:ph type="title"/>
          </p:nvPr>
        </p:nvSpPr>
        <p:spPr/>
        <p:txBody>
          <a:bodyPr/>
          <a:lstStyle/>
          <a:p>
            <a:r>
              <a:rPr lang="en-US" altLang="ja-JP" dirty="0" smtClean="0"/>
              <a:t>Questionnaire</a:t>
            </a:r>
            <a:endParaRPr kumimoji="1" lang="ja-JP" altLang="en-US" dirty="0"/>
          </a:p>
        </p:txBody>
      </p:sp>
      <p:pic>
        <p:nvPicPr>
          <p:cNvPr id="3074" name="Picture 2" descr="C:\naoya\SNA\preRinko\image\表1.PNG"/>
          <p:cNvPicPr>
            <a:picLocks noChangeAspect="1" noChangeArrowheads="1"/>
          </p:cNvPicPr>
          <p:nvPr/>
        </p:nvPicPr>
        <p:blipFill>
          <a:blip r:embed="rId2" cstate="print"/>
          <a:srcRect/>
          <a:stretch>
            <a:fillRect/>
          </a:stretch>
        </p:blipFill>
        <p:spPr bwMode="auto">
          <a:xfrm>
            <a:off x="-43544" y="3710370"/>
            <a:ext cx="9210668" cy="1933208"/>
          </a:xfrm>
          <a:prstGeom prst="rect">
            <a:avLst/>
          </a:prstGeom>
          <a:noFill/>
        </p:spPr>
      </p:pic>
      <p:sp>
        <p:nvSpPr>
          <p:cNvPr id="6" name="コンテンツ プレースホルダ 2"/>
          <p:cNvSpPr txBox="1">
            <a:spLocks/>
          </p:cNvSpPr>
          <p:nvPr/>
        </p:nvSpPr>
        <p:spPr bwMode="auto">
          <a:xfrm>
            <a:off x="142844" y="5715016"/>
            <a:ext cx="8515350" cy="6429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
                <a:schemeClr val="tx1"/>
              </a:buClr>
              <a:buSzPct val="70000"/>
              <a:tabLst/>
              <a:defRPr/>
            </a:pPr>
            <a:r>
              <a:rPr lang="ja-JP" altLang="en-US" sz="2000" kern="0" noProof="0" dirty="0" smtClean="0">
                <a:solidFill>
                  <a:schemeClr val="tx2"/>
                </a:solidFill>
              </a:rPr>
              <a:t>インターネット</a:t>
            </a:r>
            <a:r>
              <a:rPr lang="ja-JP" altLang="en-US" sz="2000" kern="0" noProof="0" dirty="0" smtClean="0">
                <a:solidFill>
                  <a:schemeClr val="tx2"/>
                </a:solidFill>
              </a:rPr>
              <a:t>を利用してのアンケートの平均返信率は</a:t>
            </a:r>
            <a:r>
              <a:rPr lang="en-US" altLang="ja-JP" sz="2000" kern="0" noProof="0" dirty="0" smtClean="0">
                <a:solidFill>
                  <a:schemeClr val="tx2"/>
                </a:solidFill>
              </a:rPr>
              <a:t>14-20%</a:t>
            </a:r>
            <a:endParaRPr kumimoji="1" lang="en-US" altLang="ja-JP" sz="2000" b="0" i="0" u="none" strike="noStrike" kern="0" cap="none" spc="0" normalizeH="0" baseline="0" noProof="0" dirty="0" smtClean="0">
              <a:ln>
                <a:noFill/>
              </a:ln>
              <a:solidFill>
                <a:schemeClr val="tx2"/>
              </a:solidFill>
              <a:effectLst/>
              <a:uLnTx/>
              <a:uFillTx/>
              <a:latin typeface="+mn-lt"/>
              <a:ea typeface="+mn-ea"/>
            </a:endParaRPr>
          </a:p>
        </p:txBody>
      </p:sp>
      <p:sp>
        <p:nvSpPr>
          <p:cNvPr id="7" name="円/楕円 6"/>
          <p:cNvSpPr/>
          <p:nvPr/>
        </p:nvSpPr>
        <p:spPr bwMode="auto">
          <a:xfrm>
            <a:off x="3286116" y="4500570"/>
            <a:ext cx="714380" cy="1071570"/>
          </a:xfrm>
          <a:prstGeom prst="ellipse">
            <a:avLst/>
          </a:prstGeom>
          <a:noFill/>
          <a:ln w="4445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8" name="円/楕円 7"/>
          <p:cNvSpPr/>
          <p:nvPr/>
        </p:nvSpPr>
        <p:spPr bwMode="auto">
          <a:xfrm>
            <a:off x="7143768" y="4500570"/>
            <a:ext cx="714380" cy="1071570"/>
          </a:xfrm>
          <a:prstGeom prst="ellipse">
            <a:avLst/>
          </a:prstGeom>
          <a:noFill/>
          <a:ln w="4445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Content of bug reports</a:t>
            </a:r>
            <a:endParaRPr kumimoji="1" lang="ja-JP" altLang="en-US" dirty="0"/>
          </a:p>
        </p:txBody>
      </p:sp>
      <p:pic>
        <p:nvPicPr>
          <p:cNvPr id="1027" name="Picture 3" descr="C:\naoya\SNA\preRinko\image\infomation.PNG"/>
          <p:cNvPicPr>
            <a:picLocks noChangeAspect="1" noChangeArrowheads="1"/>
          </p:cNvPicPr>
          <p:nvPr/>
        </p:nvPicPr>
        <p:blipFill>
          <a:blip r:embed="rId3" cstate="print"/>
          <a:srcRect/>
          <a:stretch>
            <a:fillRect/>
          </a:stretch>
        </p:blipFill>
        <p:spPr bwMode="auto">
          <a:xfrm>
            <a:off x="-142908" y="785794"/>
            <a:ext cx="9412176" cy="495377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 4" descr="result1.PNG"/>
          <p:cNvPicPr>
            <a:picLocks noGrp="1" noChangeAspect="1"/>
          </p:cNvPicPr>
          <p:nvPr>
            <p:ph idx="1"/>
          </p:nvPr>
        </p:nvPicPr>
        <p:blipFill>
          <a:blip r:embed="rId2" cstate="print"/>
          <a:stretch>
            <a:fillRect/>
          </a:stretch>
        </p:blipFill>
        <p:spPr>
          <a:xfrm>
            <a:off x="967217" y="1268717"/>
            <a:ext cx="6885715" cy="4876191"/>
          </a:xfrm>
        </p:spPr>
      </p:pic>
      <p:sp>
        <p:nvSpPr>
          <p:cNvPr id="3" name="タイトル 2"/>
          <p:cNvSpPr>
            <a:spLocks noGrp="1"/>
          </p:cNvSpPr>
          <p:nvPr>
            <p:ph type="title"/>
          </p:nvPr>
        </p:nvSpPr>
        <p:spPr/>
        <p:txBody>
          <a:bodyPr/>
          <a:lstStyle/>
          <a:p>
            <a:r>
              <a:rPr lang="en-US" altLang="ja-JP" dirty="0" smtClean="0"/>
              <a:t>Result(Developer)</a:t>
            </a:r>
            <a:endParaRPr kumimoji="1" lang="ja-JP"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Missmatch</a:t>
            </a:r>
            <a:endParaRPr kumimoji="1" lang="ja-JP" altLang="en-US" dirty="0"/>
          </a:p>
        </p:txBody>
      </p:sp>
      <p:pic>
        <p:nvPicPr>
          <p:cNvPr id="4098" name="Picture 2" descr="C:\naoya\SNA\preRinko\image\図3.PNG"/>
          <p:cNvPicPr>
            <a:picLocks noChangeAspect="1" noChangeArrowheads="1"/>
          </p:cNvPicPr>
          <p:nvPr/>
        </p:nvPicPr>
        <p:blipFill>
          <a:blip r:embed="rId2" cstate="print"/>
          <a:srcRect/>
          <a:stretch>
            <a:fillRect/>
          </a:stretch>
        </p:blipFill>
        <p:spPr bwMode="auto">
          <a:xfrm>
            <a:off x="-126180" y="1285140"/>
            <a:ext cx="9601460" cy="4219636"/>
          </a:xfrm>
          <a:prstGeom prst="rect">
            <a:avLst/>
          </a:prstGeom>
          <a:noFill/>
        </p:spPr>
      </p:pic>
      <p:sp>
        <p:nvSpPr>
          <p:cNvPr id="4" name="円/楕円 3"/>
          <p:cNvSpPr/>
          <p:nvPr/>
        </p:nvSpPr>
        <p:spPr bwMode="auto">
          <a:xfrm>
            <a:off x="0" y="1571612"/>
            <a:ext cx="1071538" cy="214314"/>
          </a:xfrm>
          <a:prstGeom prst="ellipse">
            <a:avLst/>
          </a:prstGeom>
          <a:noFill/>
          <a:ln w="254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6" name="円/楕円 5"/>
          <p:cNvSpPr/>
          <p:nvPr/>
        </p:nvSpPr>
        <p:spPr bwMode="auto">
          <a:xfrm>
            <a:off x="-1348" y="1756380"/>
            <a:ext cx="1071538" cy="214314"/>
          </a:xfrm>
          <a:prstGeom prst="ellipse">
            <a:avLst/>
          </a:prstGeom>
          <a:noFill/>
          <a:ln w="254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7" name="円/楕円 6"/>
          <p:cNvSpPr/>
          <p:nvPr/>
        </p:nvSpPr>
        <p:spPr bwMode="auto">
          <a:xfrm>
            <a:off x="16184" y="1928802"/>
            <a:ext cx="1071538" cy="214314"/>
          </a:xfrm>
          <a:prstGeom prst="ellipse">
            <a:avLst/>
          </a:prstGeom>
          <a:noFill/>
          <a:ln w="254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8" name="円/楕円 7"/>
          <p:cNvSpPr/>
          <p:nvPr/>
        </p:nvSpPr>
        <p:spPr bwMode="auto">
          <a:xfrm>
            <a:off x="1714480" y="2104046"/>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9" name="円/楕円 8"/>
          <p:cNvSpPr/>
          <p:nvPr/>
        </p:nvSpPr>
        <p:spPr bwMode="auto">
          <a:xfrm>
            <a:off x="1667318" y="2484122"/>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0" name="円/楕円 9"/>
          <p:cNvSpPr/>
          <p:nvPr/>
        </p:nvSpPr>
        <p:spPr bwMode="auto">
          <a:xfrm>
            <a:off x="1737366" y="3547600"/>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1" name="円/楕円 10"/>
          <p:cNvSpPr/>
          <p:nvPr/>
        </p:nvSpPr>
        <p:spPr bwMode="auto">
          <a:xfrm>
            <a:off x="1651134" y="3904790"/>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2" name="円/楕円 11"/>
          <p:cNvSpPr/>
          <p:nvPr/>
        </p:nvSpPr>
        <p:spPr bwMode="auto">
          <a:xfrm>
            <a:off x="1651134" y="4261980"/>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0" name="円/楕円 19"/>
          <p:cNvSpPr/>
          <p:nvPr/>
        </p:nvSpPr>
        <p:spPr bwMode="auto">
          <a:xfrm>
            <a:off x="3159424" y="1579704"/>
            <a:ext cx="1071538" cy="214314"/>
          </a:xfrm>
          <a:prstGeom prst="ellipse">
            <a:avLst/>
          </a:prstGeom>
          <a:noFill/>
          <a:ln w="254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1" name="円/楕円 20"/>
          <p:cNvSpPr/>
          <p:nvPr/>
        </p:nvSpPr>
        <p:spPr bwMode="auto">
          <a:xfrm>
            <a:off x="4833476" y="2104046"/>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2" name="円/楕円 21"/>
          <p:cNvSpPr/>
          <p:nvPr/>
        </p:nvSpPr>
        <p:spPr bwMode="auto">
          <a:xfrm>
            <a:off x="4810590" y="2489434"/>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3" name="円/楕円 22"/>
          <p:cNvSpPr/>
          <p:nvPr/>
        </p:nvSpPr>
        <p:spPr bwMode="auto">
          <a:xfrm>
            <a:off x="4795796" y="3000372"/>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4" name="円/楕円 23"/>
          <p:cNvSpPr/>
          <p:nvPr/>
        </p:nvSpPr>
        <p:spPr bwMode="auto">
          <a:xfrm>
            <a:off x="4833476" y="3524714"/>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5" name="円/楕円 24"/>
          <p:cNvSpPr/>
          <p:nvPr/>
        </p:nvSpPr>
        <p:spPr bwMode="auto">
          <a:xfrm>
            <a:off x="4818682" y="3883294"/>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6" name="円/楕円 25"/>
          <p:cNvSpPr/>
          <p:nvPr/>
        </p:nvSpPr>
        <p:spPr bwMode="auto">
          <a:xfrm>
            <a:off x="4794406" y="4245796"/>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7" name="円/楕円 26"/>
          <p:cNvSpPr/>
          <p:nvPr/>
        </p:nvSpPr>
        <p:spPr bwMode="auto">
          <a:xfrm>
            <a:off x="7953862" y="3524714"/>
            <a:ext cx="1071538" cy="214314"/>
          </a:xfrm>
          <a:prstGeom prst="ellipse">
            <a:avLst/>
          </a:prstGeom>
          <a:noFill/>
          <a:ln w="25400" cap="sq" cmpd="sng" algn="ctr">
            <a:solidFill>
              <a:srgbClr val="0070C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8" name="円/楕円 27"/>
          <p:cNvSpPr/>
          <p:nvPr/>
        </p:nvSpPr>
        <p:spPr bwMode="auto">
          <a:xfrm>
            <a:off x="6325582" y="1602590"/>
            <a:ext cx="1071538" cy="214314"/>
          </a:xfrm>
          <a:prstGeom prst="ellipse">
            <a:avLst/>
          </a:prstGeom>
          <a:noFill/>
          <a:ln w="254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Proble</a:t>
            </a:r>
            <a:r>
              <a:rPr lang="en-US" altLang="ja-JP" dirty="0" smtClean="0"/>
              <a:t>m with bug report</a:t>
            </a:r>
            <a:endParaRPr kumimoji="1" lang="ja-JP" altLang="en-US" dirty="0"/>
          </a:p>
        </p:txBody>
      </p:sp>
      <p:pic>
        <p:nvPicPr>
          <p:cNvPr id="3074" name="Picture 2" descr="C:\naoya\SNA\preRinko\image\problem.PNG"/>
          <p:cNvPicPr>
            <a:picLocks noChangeAspect="1" noChangeArrowheads="1"/>
          </p:cNvPicPr>
          <p:nvPr/>
        </p:nvPicPr>
        <p:blipFill>
          <a:blip r:embed="rId3" cstate="print"/>
          <a:srcRect/>
          <a:stretch>
            <a:fillRect/>
          </a:stretch>
        </p:blipFill>
        <p:spPr bwMode="auto">
          <a:xfrm>
            <a:off x="79226" y="1114382"/>
            <a:ext cx="8970530" cy="488638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 3" descr="result2.PNG"/>
          <p:cNvPicPr>
            <a:picLocks noGrp="1" noChangeAspect="1"/>
          </p:cNvPicPr>
          <p:nvPr>
            <p:ph idx="1"/>
          </p:nvPr>
        </p:nvPicPr>
        <p:blipFill>
          <a:blip r:embed="rId2" cstate="print"/>
          <a:stretch>
            <a:fillRect/>
          </a:stretch>
        </p:blipFill>
        <p:spPr>
          <a:xfrm>
            <a:off x="838646" y="1292526"/>
            <a:ext cx="7142858" cy="4828572"/>
          </a:xfrm>
        </p:spPr>
      </p:pic>
      <p:sp>
        <p:nvSpPr>
          <p:cNvPr id="3" name="タイトル 2"/>
          <p:cNvSpPr>
            <a:spLocks noGrp="1"/>
          </p:cNvSpPr>
          <p:nvPr>
            <p:ph type="title"/>
          </p:nvPr>
        </p:nvSpPr>
        <p:spPr/>
        <p:txBody>
          <a:bodyPr/>
          <a:lstStyle/>
          <a:p>
            <a:r>
              <a:rPr lang="en-US" altLang="ja-JP" dirty="0" smtClean="0"/>
              <a:t>Result(Developer)</a:t>
            </a:r>
            <a:endParaRPr kumimoji="1" lang="ja-JP"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en-US" altLang="ja-JP" dirty="0" smtClean="0"/>
              <a:t>Different knowledge levels</a:t>
            </a:r>
            <a:endParaRPr lang="en-US" altLang="ja-JP" dirty="0" smtClean="0"/>
          </a:p>
          <a:p>
            <a:r>
              <a:rPr lang="en-US" altLang="ja-JP" dirty="0" smtClean="0"/>
              <a:t>Violating netiquette</a:t>
            </a:r>
          </a:p>
          <a:p>
            <a:r>
              <a:rPr kumimoji="1" lang="en-US" altLang="ja-JP" dirty="0" smtClean="0"/>
              <a:t>Complicated steps to reproduce</a:t>
            </a:r>
          </a:p>
          <a:p>
            <a:r>
              <a:rPr lang="en-US" altLang="ja-JP" dirty="0" smtClean="0"/>
              <a:t>Misuse of bug tracking system</a:t>
            </a:r>
          </a:p>
        </p:txBody>
      </p:sp>
      <p:sp>
        <p:nvSpPr>
          <p:cNvPr id="2" name="タイトル 1"/>
          <p:cNvSpPr>
            <a:spLocks noGrp="1"/>
          </p:cNvSpPr>
          <p:nvPr>
            <p:ph type="title"/>
          </p:nvPr>
        </p:nvSpPr>
        <p:spPr/>
        <p:txBody>
          <a:bodyPr/>
          <a:lstStyle/>
          <a:p>
            <a:r>
              <a:rPr kumimoji="1" lang="en-US" altLang="ja-JP" dirty="0" smtClean="0"/>
              <a:t>Developer comments</a:t>
            </a:r>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Rate by Developer</a:t>
            </a:r>
            <a:endParaRPr kumimoji="1" lang="ja-JP" altLang="en-US" dirty="0"/>
          </a:p>
        </p:txBody>
      </p:sp>
      <p:pic>
        <p:nvPicPr>
          <p:cNvPr id="5122" name="Picture 2" descr="C:\naoya\SNA\preRinko\image\図4.PNG"/>
          <p:cNvPicPr>
            <a:picLocks noChangeAspect="1" noChangeArrowheads="1"/>
          </p:cNvPicPr>
          <p:nvPr/>
        </p:nvPicPr>
        <p:blipFill>
          <a:blip r:embed="rId3" cstate="print"/>
          <a:srcRect/>
          <a:stretch>
            <a:fillRect/>
          </a:stretch>
        </p:blipFill>
        <p:spPr bwMode="auto">
          <a:xfrm>
            <a:off x="1063524" y="1270292"/>
            <a:ext cx="7009332" cy="478156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Rate by CUEZILLA</a:t>
            </a:r>
            <a:endParaRPr kumimoji="1" lang="ja-JP" altLang="en-US" dirty="0"/>
          </a:p>
        </p:txBody>
      </p:sp>
      <p:pic>
        <p:nvPicPr>
          <p:cNvPr id="6147" name="Picture 3" descr="C:\naoya\SNA\preRinko\image\cuezilla1.PNG"/>
          <p:cNvPicPr>
            <a:picLocks noChangeAspect="1" noChangeArrowheads="1"/>
          </p:cNvPicPr>
          <p:nvPr/>
        </p:nvPicPr>
        <p:blipFill>
          <a:blip r:embed="rId3" cstate="print"/>
          <a:srcRect/>
          <a:stretch>
            <a:fillRect/>
          </a:stretch>
        </p:blipFill>
        <p:spPr bwMode="auto">
          <a:xfrm>
            <a:off x="329359" y="1266030"/>
            <a:ext cx="8473768" cy="436250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endParaRPr kumimoji="1" lang="ja-JP" altLang="en-US"/>
          </a:p>
        </p:txBody>
      </p:sp>
      <p:sp>
        <p:nvSpPr>
          <p:cNvPr id="3" name="タイトル 2"/>
          <p:cNvSpPr>
            <a:spLocks noGrp="1"/>
          </p:cNvSpPr>
          <p:nvPr>
            <p:ph type="title"/>
          </p:nvPr>
        </p:nvSpPr>
        <p:spPr/>
        <p:txBody>
          <a:bodyPr/>
          <a:lstStyle/>
          <a:p>
            <a:r>
              <a:rPr kumimoji="1" lang="en-US" altLang="ja-JP" dirty="0" smtClean="0"/>
              <a:t>Rate </a:t>
            </a:r>
            <a:r>
              <a:rPr kumimoji="1" lang="en-US" altLang="ja-JP" dirty="0" err="1" smtClean="0"/>
              <a:t>rusult</a:t>
            </a:r>
            <a:endParaRPr kumimoji="1" lang="ja-JP" altLang="en-US" dirty="0"/>
          </a:p>
        </p:txBody>
      </p:sp>
      <p:pic>
        <p:nvPicPr>
          <p:cNvPr id="5122" name="Picture 2" descr="C:\naoya\SNA\preRinko\image\cuezilla2.PNG"/>
          <p:cNvPicPr>
            <a:picLocks noChangeAspect="1" noChangeArrowheads="1"/>
          </p:cNvPicPr>
          <p:nvPr/>
        </p:nvPicPr>
        <p:blipFill>
          <a:blip r:embed="rId2" cstate="print"/>
          <a:srcRect/>
          <a:stretch>
            <a:fillRect/>
          </a:stretch>
        </p:blipFill>
        <p:spPr bwMode="auto">
          <a:xfrm>
            <a:off x="1071538" y="2071678"/>
            <a:ext cx="6943726" cy="3581400"/>
          </a:xfrm>
          <a:prstGeom prst="rect">
            <a:avLst/>
          </a:prstGeom>
          <a:noFill/>
        </p:spPr>
      </p:pic>
      <p:pic>
        <p:nvPicPr>
          <p:cNvPr id="5123" name="Picture 3" descr="C:\naoya\SNA\preRinko\image\cuezilla3.PNG"/>
          <p:cNvPicPr>
            <a:picLocks noChangeAspect="1" noChangeArrowheads="1"/>
          </p:cNvPicPr>
          <p:nvPr/>
        </p:nvPicPr>
        <p:blipFill>
          <a:blip r:embed="rId3" cstate="print"/>
          <a:srcRect/>
          <a:stretch>
            <a:fillRect/>
          </a:stretch>
        </p:blipFill>
        <p:spPr bwMode="auto">
          <a:xfrm>
            <a:off x="1071538" y="2071678"/>
            <a:ext cx="7134225" cy="3800475"/>
          </a:xfrm>
          <a:prstGeom prst="rect">
            <a:avLst/>
          </a:prstGeom>
          <a:noFill/>
        </p:spPr>
      </p:pic>
      <p:pic>
        <p:nvPicPr>
          <p:cNvPr id="5124" name="Picture 4" descr="C:\naoya\SNA\preRinko\image\cuezilla4.PNG"/>
          <p:cNvPicPr>
            <a:picLocks noChangeAspect="1" noChangeArrowheads="1"/>
          </p:cNvPicPr>
          <p:nvPr/>
        </p:nvPicPr>
        <p:blipFill>
          <a:blip r:embed="rId4" cstate="print"/>
          <a:srcRect/>
          <a:stretch>
            <a:fillRect/>
          </a:stretch>
        </p:blipFill>
        <p:spPr bwMode="auto">
          <a:xfrm>
            <a:off x="1071538" y="1928802"/>
            <a:ext cx="6962775" cy="39338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Incentive for reporter</a:t>
            </a:r>
            <a:endParaRPr kumimoji="1" lang="ja-JP" altLang="en-US" dirty="0"/>
          </a:p>
        </p:txBody>
      </p:sp>
      <p:pic>
        <p:nvPicPr>
          <p:cNvPr id="7170" name="Picture 2" descr="C:\naoya\SNA\preRinko\image\cuezilla5.PNG"/>
          <p:cNvPicPr>
            <a:picLocks noChangeAspect="1" noChangeArrowheads="1"/>
          </p:cNvPicPr>
          <p:nvPr/>
        </p:nvPicPr>
        <p:blipFill>
          <a:blip r:embed="rId3" cstate="print"/>
          <a:srcRect/>
          <a:stretch>
            <a:fillRect/>
          </a:stretch>
        </p:blipFill>
        <p:spPr bwMode="auto">
          <a:xfrm>
            <a:off x="428596" y="1437388"/>
            <a:ext cx="8353434" cy="449194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en-US" altLang="ja-JP" dirty="0" smtClean="0"/>
              <a:t>Bug reports containing stack traces get fixed sooner.</a:t>
            </a:r>
          </a:p>
          <a:p>
            <a:pPr lvl="1"/>
            <a:r>
              <a:rPr lang="en-US" altLang="ja-JP" dirty="0" smtClean="0"/>
              <a:t>APACEH/ECLIPSE/MOZILLA</a:t>
            </a:r>
          </a:p>
          <a:p>
            <a:pPr lvl="1"/>
            <a:endParaRPr lang="en-US" altLang="ja-JP" dirty="0" smtClean="0"/>
          </a:p>
          <a:p>
            <a:r>
              <a:rPr kumimoji="1" lang="en-US" altLang="ja-JP" dirty="0" smtClean="0"/>
              <a:t>Bug reports that are easier to read have lower life times.</a:t>
            </a:r>
          </a:p>
          <a:p>
            <a:pPr lvl="1"/>
            <a:r>
              <a:rPr lang="en-US" altLang="ja-JP" dirty="0" smtClean="0"/>
              <a:t>APACHE/ECLIPSE/MOZILLA</a:t>
            </a:r>
          </a:p>
          <a:p>
            <a:pPr lvl="1"/>
            <a:endParaRPr lang="en-US" altLang="ja-JP" dirty="0" smtClean="0"/>
          </a:p>
          <a:p>
            <a:r>
              <a:rPr kumimoji="1" lang="en-US" altLang="ja-JP" dirty="0" smtClean="0"/>
              <a:t>Including code samples in your bug report increases the chances of it getting fixed.</a:t>
            </a:r>
          </a:p>
          <a:p>
            <a:pPr lvl="1"/>
            <a:r>
              <a:rPr lang="en-US" altLang="ja-JP" dirty="0" smtClean="0"/>
              <a:t>MOZIILA</a:t>
            </a:r>
            <a:endParaRPr kumimoji="1" lang="ja-JP" altLang="en-US" dirty="0"/>
          </a:p>
        </p:txBody>
      </p:sp>
      <p:sp>
        <p:nvSpPr>
          <p:cNvPr id="2" name="タイトル 1"/>
          <p:cNvSpPr>
            <a:spLocks noGrp="1"/>
          </p:cNvSpPr>
          <p:nvPr>
            <p:ph type="title"/>
          </p:nvPr>
        </p:nvSpPr>
        <p:spPr/>
        <p:txBody>
          <a:bodyPr/>
          <a:lstStyle/>
          <a:p>
            <a:r>
              <a:rPr lang="en-US" altLang="ja-JP" dirty="0" smtClean="0"/>
              <a:t>Relation of bug report(to reporter)</a:t>
            </a:r>
            <a:endParaRPr kumimoji="1" lang="ja-JP"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normAutofit/>
          </a:bodyPr>
          <a:lstStyle/>
          <a:p>
            <a:r>
              <a:rPr lang="ja-JP" altLang="en-US" dirty="0" smtClean="0"/>
              <a:t>どのような要因がよい不具合報告を形成するのかを分析した</a:t>
            </a:r>
            <a:endParaRPr lang="en-US" altLang="ja-JP" dirty="0" smtClean="0"/>
          </a:p>
          <a:p>
            <a:r>
              <a:rPr lang="ja-JP" altLang="en-US" dirty="0" smtClean="0"/>
              <a:t>開発者が必要としている情報と報告者が提供している情報との間にはミスマッチがある</a:t>
            </a:r>
            <a:endParaRPr lang="en-US" altLang="ja-JP" dirty="0" smtClean="0"/>
          </a:p>
          <a:p>
            <a:r>
              <a:rPr lang="en-US" altLang="ja-JP" dirty="0" smtClean="0"/>
              <a:t>CUEZILLA</a:t>
            </a:r>
            <a:r>
              <a:rPr lang="ja-JP" altLang="en-US" dirty="0" smtClean="0"/>
              <a:t>を使って実際に不具合報告を</a:t>
            </a:r>
            <a:r>
              <a:rPr lang="ja-JP" altLang="en-US" dirty="0" smtClean="0"/>
              <a:t>評価した</a:t>
            </a:r>
            <a:endParaRPr lang="en-US" altLang="ja-JP" dirty="0" smtClean="0"/>
          </a:p>
          <a:p>
            <a:endParaRPr lang="en-US" altLang="ja-JP" dirty="0" smtClean="0"/>
          </a:p>
          <a:p>
            <a:r>
              <a:rPr lang="en-US" altLang="ja-JP" dirty="0" smtClean="0"/>
              <a:t>Future</a:t>
            </a:r>
          </a:p>
          <a:p>
            <a:pPr lvl="1"/>
            <a:r>
              <a:rPr kumimoji="1" lang="en-US" altLang="ja-JP" dirty="0" smtClean="0"/>
              <a:t>Proble</a:t>
            </a:r>
            <a:r>
              <a:rPr lang="en-US" altLang="ja-JP" dirty="0" smtClean="0"/>
              <a:t>matic contents in reports.</a:t>
            </a:r>
          </a:p>
          <a:p>
            <a:pPr lvl="1"/>
            <a:r>
              <a:rPr kumimoji="1" lang="en-US" altLang="ja-JP" dirty="0" smtClean="0"/>
              <a:t>Usability studies for new reporting tool.</a:t>
            </a:r>
          </a:p>
          <a:p>
            <a:pPr lvl="1"/>
            <a:r>
              <a:rPr lang="en-US" altLang="ja-JP" dirty="0" smtClean="0"/>
              <a:t>Impact on other research</a:t>
            </a:r>
            <a:endParaRPr kumimoji="1" lang="ja-JP" altLang="en-US" dirty="0"/>
          </a:p>
        </p:txBody>
      </p:sp>
      <p:sp>
        <p:nvSpPr>
          <p:cNvPr id="2" name="タイトル 1"/>
          <p:cNvSpPr>
            <a:spLocks noGrp="1"/>
          </p:cNvSpPr>
          <p:nvPr>
            <p:ph type="title"/>
          </p:nvPr>
        </p:nvSpPr>
        <p:spPr/>
        <p:txBody>
          <a:bodyPr/>
          <a:lstStyle/>
          <a:p>
            <a:r>
              <a:rPr kumimoji="1" lang="en-US" altLang="ja-JP" dirty="0" smtClean="0"/>
              <a:t>Conclusion and </a:t>
            </a:r>
            <a:r>
              <a:rPr kumimoji="1" lang="en-US" altLang="ja-JP" dirty="0" err="1" smtClean="0"/>
              <a:t>censequences</a:t>
            </a:r>
            <a:endParaRPr kumimoji="1" lang="ja-JP"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テーマ2">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テーマ2</Template>
  <TotalTime>196</TotalTime>
  <Words>626</Words>
  <Application>Microsoft Office PowerPoint</Application>
  <PresentationFormat>画面に合わせる (4:3)</PresentationFormat>
  <Paragraphs>126</Paragraphs>
  <Slides>17</Slides>
  <Notes>7</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テーマ2</vt:lpstr>
      <vt:lpstr>SIGSOFT 2008/FSE-16 November 9-15 Atlanta Georgia USA  What Makes a Good Bug Report?</vt:lpstr>
      <vt:lpstr>Research topic</vt:lpstr>
      <vt:lpstr>Intoroduction</vt:lpstr>
      <vt:lpstr>Survey step</vt:lpstr>
      <vt:lpstr>Questionnaire</vt:lpstr>
      <vt:lpstr>Content of bug reports</vt:lpstr>
      <vt:lpstr>Result(Developer)</vt:lpstr>
      <vt:lpstr>Missmatch</vt:lpstr>
      <vt:lpstr>Problem with bug report</vt:lpstr>
      <vt:lpstr>Result(Developer)</vt:lpstr>
      <vt:lpstr>Developer comments</vt:lpstr>
      <vt:lpstr>Rate by Developer</vt:lpstr>
      <vt:lpstr>Rate by CUEZILLA</vt:lpstr>
      <vt:lpstr>Rate rusult</vt:lpstr>
      <vt:lpstr>Incentive for reporter</vt:lpstr>
      <vt:lpstr>Relation of bug report(to reporter)</vt:lpstr>
      <vt:lpstr>Conclusion and censequences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a Good Bug Report?</dc:title>
  <dc:creator>naoya-osa</dc:creator>
  <cp:lastModifiedBy>大澤 直哉</cp:lastModifiedBy>
  <cp:revision>198</cp:revision>
  <dcterms:created xsi:type="dcterms:W3CDTF">2010-05-11T14:15:44Z</dcterms:created>
  <dcterms:modified xsi:type="dcterms:W3CDTF">2010-05-12T06:03:26Z</dcterms:modified>
</cp:coreProperties>
</file>