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9"/>
  </p:notesMasterIdLst>
  <p:handoutMasterIdLst>
    <p:handoutMasterId r:id="rId20"/>
  </p:handoutMasterIdLst>
  <p:sldIdLst>
    <p:sldId id="256" r:id="rId2"/>
    <p:sldId id="260" r:id="rId3"/>
    <p:sldId id="261" r:id="rId4"/>
    <p:sldId id="279" r:id="rId5"/>
    <p:sldId id="257" r:id="rId6"/>
    <p:sldId id="269" r:id="rId7"/>
    <p:sldId id="265" r:id="rId8"/>
    <p:sldId id="264" r:id="rId9"/>
    <p:sldId id="267" r:id="rId10"/>
    <p:sldId id="272" r:id="rId11"/>
    <p:sldId id="273" r:id="rId12"/>
    <p:sldId id="276" r:id="rId13"/>
    <p:sldId id="277" r:id="rId14"/>
    <p:sldId id="275" r:id="rId15"/>
    <p:sldId id="270" r:id="rId16"/>
    <p:sldId id="271" r:id="rId17"/>
    <p:sldId id="278" r:id="rId18"/>
  </p:sldIdLst>
  <p:sldSz cx="9144000" cy="6858000" type="screen4x3"/>
  <p:notesSz cx="6807200" cy="9939338"/>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6600"/>
    <a:srgbClr val="CECEFA"/>
    <a:srgbClr val="E4E4FC"/>
    <a:srgbClr val="E8E8F6"/>
    <a:srgbClr val="D1EBFF"/>
    <a:srgbClr val="FFCDCD"/>
    <a:srgbClr val="FFFFFF"/>
    <a:srgbClr val="00CC00"/>
    <a:srgbClr val="BBBBDB"/>
    <a:srgbClr val="9F9FCD"/>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10" autoAdjust="0"/>
    <p:restoredTop sz="80966" autoAdjust="0"/>
  </p:normalViewPr>
  <p:slideViewPr>
    <p:cSldViewPr snapToGrid="0" snapToObjects="1">
      <p:cViewPr varScale="1">
        <p:scale>
          <a:sx n="59" d="100"/>
          <a:sy n="59" d="100"/>
        </p:scale>
        <p:origin x="-1026" y="-90"/>
      </p:cViewPr>
      <p:guideLst>
        <p:guide orient="horz" pos="2160"/>
        <p:guide pos="2880"/>
      </p:guideLst>
    </p:cSldViewPr>
  </p:slideViewPr>
  <p:outlineViewPr>
    <p:cViewPr>
      <p:scale>
        <a:sx n="33" d="100"/>
        <a:sy n="33" d="100"/>
      </p:scale>
      <p:origin x="0" y="7794"/>
    </p:cViewPr>
  </p:outlineViewPr>
  <p:notesTextViewPr>
    <p:cViewPr>
      <p:scale>
        <a:sx n="125" d="100"/>
        <a:sy n="125" d="100"/>
      </p:scale>
      <p:origin x="0" y="0"/>
    </p:cViewPr>
  </p:notesTextViewPr>
  <p:notesViewPr>
    <p:cSldViewPr snapToGrid="0" snapToObjects="1">
      <p:cViewPr varScale="1">
        <p:scale>
          <a:sx n="54" d="100"/>
          <a:sy n="54" d="100"/>
        </p:scale>
        <p:origin x="-2682" y="-114"/>
      </p:cViewPr>
      <p:guideLst>
        <p:guide orient="horz" pos="3131"/>
        <p:guide pos="2145"/>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787" cy="496967"/>
          </a:xfrm>
          <a:prstGeom prst="rect">
            <a:avLst/>
          </a:prstGeom>
        </p:spPr>
        <p:txBody>
          <a:bodyPr vert="horz" lIns="91433" tIns="45716" rIns="91433" bIns="45716" rtlCol="0"/>
          <a:lstStyle>
            <a:lvl1pPr algn="l">
              <a:defRPr sz="1200">
                <a:latin typeface="Times New Roman" charset="0"/>
              </a:defRPr>
            </a:lvl1pPr>
          </a:lstStyle>
          <a:p>
            <a:pPr>
              <a:defRPr/>
            </a:pPr>
            <a:endParaRPr lang="ja-JP" altLang="en-US"/>
          </a:p>
        </p:txBody>
      </p:sp>
      <p:sp>
        <p:nvSpPr>
          <p:cNvPr id="3" name="日付プレースホルダ 2"/>
          <p:cNvSpPr>
            <a:spLocks noGrp="1"/>
          </p:cNvSpPr>
          <p:nvPr>
            <p:ph type="dt" sz="quarter" idx="1"/>
          </p:nvPr>
        </p:nvSpPr>
        <p:spPr>
          <a:xfrm>
            <a:off x="3855839" y="0"/>
            <a:ext cx="2949787" cy="496967"/>
          </a:xfrm>
          <a:prstGeom prst="rect">
            <a:avLst/>
          </a:prstGeom>
        </p:spPr>
        <p:txBody>
          <a:bodyPr vert="horz" lIns="91433" tIns="45716" rIns="91433" bIns="45716" rtlCol="0"/>
          <a:lstStyle>
            <a:lvl1pPr algn="r">
              <a:defRPr sz="1200" smtClean="0">
                <a:latin typeface="Times New Roman" charset="0"/>
              </a:defRPr>
            </a:lvl1pPr>
          </a:lstStyle>
          <a:p>
            <a:pPr>
              <a:defRPr/>
            </a:pPr>
            <a:fld id="{51C0BB18-22FB-438D-A7C0-88697E42B8D4}" type="datetimeFigureOut">
              <a:rPr lang="ja-JP" altLang="en-US"/>
              <a:pPr>
                <a:defRPr/>
              </a:pPr>
              <a:t>2009/7/5</a:t>
            </a:fld>
            <a:endParaRPr lang="ja-JP" altLang="en-US"/>
          </a:p>
        </p:txBody>
      </p:sp>
      <p:sp>
        <p:nvSpPr>
          <p:cNvPr id="4" name="フッター プレースホルダ 3"/>
          <p:cNvSpPr>
            <a:spLocks noGrp="1"/>
          </p:cNvSpPr>
          <p:nvPr>
            <p:ph type="ftr" sz="quarter" idx="2"/>
          </p:nvPr>
        </p:nvSpPr>
        <p:spPr>
          <a:xfrm>
            <a:off x="1" y="9440646"/>
            <a:ext cx="2949787" cy="496967"/>
          </a:xfrm>
          <a:prstGeom prst="rect">
            <a:avLst/>
          </a:prstGeom>
        </p:spPr>
        <p:txBody>
          <a:bodyPr vert="horz" lIns="91433" tIns="45716" rIns="91433" bIns="45716" rtlCol="0" anchor="b"/>
          <a:lstStyle>
            <a:lvl1pPr algn="l">
              <a:defRPr sz="1200">
                <a:latin typeface="Times New Roman" charset="0"/>
              </a:defRPr>
            </a:lvl1pPr>
          </a:lstStyle>
          <a:p>
            <a:pPr>
              <a:defRPr/>
            </a:pPr>
            <a:endParaRPr lang="ja-JP" altLang="en-US"/>
          </a:p>
        </p:txBody>
      </p:sp>
      <p:sp>
        <p:nvSpPr>
          <p:cNvPr id="5" name="スライド番号プレースホルダ 4"/>
          <p:cNvSpPr>
            <a:spLocks noGrp="1"/>
          </p:cNvSpPr>
          <p:nvPr>
            <p:ph type="sldNum" sz="quarter" idx="3"/>
          </p:nvPr>
        </p:nvSpPr>
        <p:spPr>
          <a:xfrm>
            <a:off x="3855839" y="9440646"/>
            <a:ext cx="2949787" cy="496967"/>
          </a:xfrm>
          <a:prstGeom prst="rect">
            <a:avLst/>
          </a:prstGeom>
        </p:spPr>
        <p:txBody>
          <a:bodyPr vert="horz" lIns="91433" tIns="45716" rIns="91433" bIns="45716" rtlCol="0" anchor="b"/>
          <a:lstStyle>
            <a:lvl1pPr algn="r">
              <a:defRPr sz="1200" smtClean="0">
                <a:latin typeface="Times New Roman" charset="0"/>
              </a:defRPr>
            </a:lvl1pPr>
          </a:lstStyle>
          <a:p>
            <a:pPr>
              <a:defRPr/>
            </a:pPr>
            <a:fld id="{2E03D221-E0A2-4924-8043-910AC9D09334}"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0"/>
            <a:ext cx="2949787" cy="496967"/>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5" name="Rectangle 3"/>
          <p:cNvSpPr>
            <a:spLocks noGrp="1" noChangeArrowheads="1"/>
          </p:cNvSpPr>
          <p:nvPr>
            <p:ph type="dt" idx="1"/>
          </p:nvPr>
        </p:nvSpPr>
        <p:spPr bwMode="auto">
          <a:xfrm>
            <a:off x="3855839" y="0"/>
            <a:ext cx="2949787" cy="496967"/>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a:defRPr sz="1200">
                <a:latin typeface="Times New Roman" charset="0"/>
              </a:defRPr>
            </a:lvl1pPr>
          </a:lstStyle>
          <a:p>
            <a:pPr>
              <a:defRPr/>
            </a:pPr>
            <a:endParaRPr lang="en-US" altLang="ja-JP"/>
          </a:p>
        </p:txBody>
      </p:sp>
      <p:sp>
        <p:nvSpPr>
          <p:cNvPr id="31748" name="Rectangle 4"/>
          <p:cNvSpPr>
            <a:spLocks noGrp="1" noRot="1" noChangeAspect="1" noChangeArrowheads="1" noTextEdit="1"/>
          </p:cNvSpPr>
          <p:nvPr>
            <p:ph type="sldImg" idx="2"/>
          </p:nvPr>
        </p:nvSpPr>
        <p:spPr bwMode="auto">
          <a:xfrm>
            <a:off x="919163" y="746125"/>
            <a:ext cx="4968875" cy="3725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0721" y="4721187"/>
            <a:ext cx="5445760" cy="4472702"/>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1" y="9440646"/>
            <a:ext cx="2949787" cy="496967"/>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9" name="Rectangle 7"/>
          <p:cNvSpPr>
            <a:spLocks noGrp="1" noChangeArrowheads="1"/>
          </p:cNvSpPr>
          <p:nvPr>
            <p:ph type="sldNum" sz="quarter" idx="5"/>
          </p:nvPr>
        </p:nvSpPr>
        <p:spPr bwMode="auto">
          <a:xfrm>
            <a:off x="3855839" y="9440646"/>
            <a:ext cx="2949787" cy="496967"/>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a:defRPr sz="1200">
                <a:latin typeface="Times New Roman" charset="0"/>
              </a:defRPr>
            </a:lvl1pPr>
          </a:lstStyle>
          <a:p>
            <a:pPr>
              <a:defRPr/>
            </a:pPr>
            <a:fld id="{BF6DDF87-BFCB-4969-A5DA-99987E200CE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b="0" dirty="0" smtClean="0"/>
              <a:t>これから</a:t>
            </a:r>
            <a:r>
              <a:rPr lang="ja-JP" altLang="en-US" dirty="0" smtClean="0"/>
              <a:t>不具合管理システム利用時の不具合修正プロセス改善のための滞留時間分析手法の提案</a:t>
            </a:r>
            <a:r>
              <a:rPr kumimoji="1" lang="ja-JP" altLang="en-US" b="0" dirty="0" smtClean="0"/>
              <a:t>と</a:t>
            </a:r>
            <a:r>
              <a:rPr kumimoji="1" lang="ja-JP" altLang="en-US" b="0" dirty="0" smtClean="0"/>
              <a:t>題しまして奈良先端大の伊原が発表します</a:t>
            </a:r>
            <a:endParaRPr kumimoji="1" lang="en-US" altLang="ja-JP" b="0" dirty="0" smtClean="0"/>
          </a:p>
          <a:p>
            <a:endParaRPr kumimoji="1" lang="en-US" altLang="ja-JP" b="0" dirty="0" smtClean="0"/>
          </a:p>
          <a:p>
            <a:r>
              <a:rPr kumimoji="1" lang="ja-JP" altLang="en-US" b="0" dirty="0" smtClean="0"/>
              <a:t>この研究は</a:t>
            </a:r>
            <a:r>
              <a:rPr kumimoji="1" lang="en-US" altLang="ja-JP" b="0" dirty="0" smtClean="0"/>
              <a:t>BTS</a:t>
            </a:r>
            <a:r>
              <a:rPr kumimoji="1" lang="ja-JP" altLang="en-US" b="0" dirty="0" err="1" smtClean="0"/>
              <a:t>に登</a:t>
            </a:r>
            <a:r>
              <a:rPr kumimoji="1" lang="ja-JP" altLang="en-US" b="0" dirty="0" smtClean="0"/>
              <a:t>録された不具合データを対象に</a:t>
            </a:r>
            <a:endParaRPr kumimoji="1" lang="en-US" altLang="ja-JP" b="0" dirty="0" smtClean="0"/>
          </a:p>
          <a:p>
            <a:r>
              <a:rPr kumimoji="1" lang="ja-JP" altLang="en-US" b="0" dirty="0" smtClean="0"/>
              <a:t>不具合の修正に長い時間を要する作業を特定するための分析手法です</a:t>
            </a:r>
            <a:endParaRPr kumimoji="1" lang="en-US" altLang="ja-JP" b="0" dirty="0" smtClean="0"/>
          </a:p>
          <a:p>
            <a:endParaRPr kumimoji="1" lang="en-US" altLang="ja-JP" b="0" dirty="0" smtClean="0"/>
          </a:p>
          <a:p>
            <a:endParaRPr kumimoji="1" lang="en-US" altLang="ja-JP" b="0" dirty="0" smtClean="0"/>
          </a:p>
          <a:p>
            <a:r>
              <a:rPr kumimoji="1" lang="ja-JP" altLang="en-US" b="0" dirty="0" smtClean="0"/>
              <a:t>☆質問</a:t>
            </a:r>
            <a:endParaRPr kumimoji="1" lang="en-US" altLang="ja-JP" b="0" dirty="0" smtClean="0"/>
          </a:p>
          <a:p>
            <a:pPr>
              <a:buFontTx/>
              <a:buChar char="-"/>
            </a:pPr>
            <a:r>
              <a:rPr kumimoji="1" lang="ja-JP" altLang="en-US" b="0" dirty="0" smtClean="0"/>
              <a:t>予測モデルを作る必要性は？</a:t>
            </a:r>
            <a:endParaRPr kumimoji="1" lang="en-US" altLang="ja-JP" b="0" dirty="0" smtClean="0"/>
          </a:p>
          <a:p>
            <a:pPr>
              <a:buFontTx/>
              <a:buChar char="-"/>
            </a:pPr>
            <a:r>
              <a:rPr kumimoji="1" lang="ja-JP" altLang="en-US" b="0" dirty="0" smtClean="0"/>
              <a:t>モジュール単位でする必要性は？</a:t>
            </a:r>
            <a:endParaRPr kumimoji="1" lang="en-US" altLang="ja-JP" b="0" dirty="0" smtClean="0"/>
          </a:p>
          <a:p>
            <a:pPr>
              <a:buFontTx/>
              <a:buChar char="-"/>
            </a:pPr>
            <a:r>
              <a:rPr kumimoji="1" lang="ja-JP" altLang="en-US" b="0" dirty="0" smtClean="0"/>
              <a:t>不具合の特徴とは？</a:t>
            </a:r>
            <a:endParaRPr kumimoji="1" lang="en-US" altLang="ja-JP" b="0" dirty="0" smtClean="0"/>
          </a:p>
          <a:p>
            <a:pPr>
              <a:buFontTx/>
              <a:buChar char="-"/>
            </a:pPr>
            <a:r>
              <a:rPr kumimoji="1" lang="ja-JP" altLang="en-US" b="0" dirty="0" smtClean="0"/>
              <a:t>自動的に導出できる？</a:t>
            </a:r>
            <a:endParaRPr kumimoji="1" lang="en-US" altLang="ja-JP" b="0"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0</a:t>
            </a:fld>
            <a:endParaRPr lang="en-US"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高品質かつ高機能な</a:t>
            </a:r>
            <a:r>
              <a:rPr kumimoji="1" lang="ja-JP" altLang="en-US" dirty="0" smtClean="0"/>
              <a:t>オープンソースソフトウェア（</a:t>
            </a:r>
            <a:r>
              <a:rPr kumimoji="1" lang="en-US" altLang="ja-JP" dirty="0" smtClean="0"/>
              <a:t>OSS</a:t>
            </a:r>
            <a:r>
              <a:rPr kumimoji="1" lang="ja-JP" altLang="en-US" dirty="0" smtClean="0"/>
              <a:t>）が社会的に広く普及しています</a:t>
            </a:r>
            <a:endParaRPr kumimoji="1" lang="en-US" altLang="ja-JP" dirty="0" smtClean="0"/>
          </a:p>
          <a:p>
            <a:endParaRPr lang="en-US" altLang="ja-JP" dirty="0" smtClean="0"/>
          </a:p>
          <a:p>
            <a:r>
              <a:rPr kumimoji="1" lang="ja-JP" altLang="en-US" dirty="0" smtClean="0"/>
              <a:t>しかし機能が充実するにつれ</a:t>
            </a:r>
            <a:endParaRPr kumimoji="1" lang="en-US" altLang="ja-JP" dirty="0" smtClean="0"/>
          </a:p>
          <a:p>
            <a:r>
              <a:rPr kumimoji="1" lang="ja-JP" altLang="en-US" dirty="0" smtClean="0"/>
              <a:t>大規模かつ複雑になり，不具合の報告数が増加傾向にあります</a:t>
            </a:r>
            <a:endParaRPr kumimoji="1" lang="en-US" altLang="ja-JP" dirty="0" smtClean="0"/>
          </a:p>
          <a:p>
            <a:endParaRPr lang="en-US" altLang="ja-JP" dirty="0" smtClean="0"/>
          </a:p>
          <a:p>
            <a:r>
              <a:rPr kumimoji="1" lang="ja-JP" altLang="en-US" dirty="0" smtClean="0"/>
              <a:t>そこで</a:t>
            </a:r>
            <a:endParaRPr kumimoji="1" lang="en-US" altLang="ja-JP" dirty="0" smtClean="0"/>
          </a:p>
          <a:p>
            <a:r>
              <a:rPr kumimoji="1" lang="ja-JP" altLang="en-US" dirty="0" smtClean="0"/>
              <a:t>多くの</a:t>
            </a:r>
            <a:r>
              <a:rPr kumimoji="1" lang="en-US" altLang="ja-JP" dirty="0" smtClean="0"/>
              <a:t>OSS</a:t>
            </a:r>
            <a:r>
              <a:rPr kumimoji="1" lang="ja-JP" altLang="en-US" dirty="0" smtClean="0"/>
              <a:t>開発では不具合を一元管理するために不具合管理システム（</a:t>
            </a:r>
            <a:r>
              <a:rPr kumimoji="1" lang="en-US" altLang="ja-JP" dirty="0" smtClean="0"/>
              <a:t>BTS</a:t>
            </a:r>
            <a:r>
              <a:rPr kumimoji="1" lang="ja-JP" altLang="en-US" dirty="0" smtClean="0"/>
              <a:t>）を利用している</a:t>
            </a:r>
            <a:endParaRPr kumimoji="1" lang="en-US" altLang="ja-JP" dirty="0" smtClean="0"/>
          </a:p>
          <a:p>
            <a:r>
              <a:rPr kumimoji="1" lang="en-US" altLang="ja-JP" dirty="0" smtClean="0"/>
              <a:t>BTS</a:t>
            </a:r>
            <a:r>
              <a:rPr kumimoji="1" lang="ja-JP" altLang="en-US" dirty="0" smtClean="0"/>
              <a:t>は不具合修正漏れの防止，修正の進捗状況を開発者間で把握することを目的として開発中に発生した不具合をデータベースに登録し情報を共有するために利用される</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しかし大規模なソフトウェアになるにつれ</a:t>
            </a:r>
            <a:endParaRPr kumimoji="1" lang="en-US" altLang="ja-JP" dirty="0" smtClean="0"/>
          </a:p>
          <a:p>
            <a:r>
              <a:rPr kumimoji="1" lang="ja-JP" altLang="en-US" dirty="0" smtClean="0"/>
              <a:t>数多くの不具合の報告に対応しなければならないため</a:t>
            </a:r>
            <a:r>
              <a:rPr lang="ja-JP" altLang="en-US" dirty="0" smtClean="0"/>
              <a:t>，修正活動が停止している不具合や修正</a:t>
            </a:r>
            <a:r>
              <a:rPr kumimoji="1" lang="ja-JP" altLang="en-US" dirty="0" smtClean="0"/>
              <a:t>が開始されていない不具合が存在する</a:t>
            </a:r>
            <a:endParaRPr kumimoji="1" lang="en-US" altLang="ja-JP" dirty="0" smtClean="0"/>
          </a:p>
          <a:p>
            <a:r>
              <a:rPr kumimoji="1" lang="ja-JP" altLang="en-US" dirty="0" smtClean="0"/>
              <a:t>例えば</a:t>
            </a:r>
            <a:endParaRPr kumimoji="1" lang="en-US" altLang="ja-JP" dirty="0" smtClean="0"/>
          </a:p>
          <a:p>
            <a:r>
              <a:rPr lang="en-US" altLang="ja-JP" dirty="0" err="1" smtClean="0"/>
              <a:t>Ubuntu</a:t>
            </a:r>
            <a:r>
              <a:rPr lang="ja-JP" altLang="en-US" dirty="0" smtClean="0"/>
              <a:t>プロジェクトでは</a:t>
            </a:r>
            <a:r>
              <a:rPr lang="ja-JP" altLang="en-US" dirty="0" smtClean="0">
                <a:solidFill>
                  <a:srgbClr val="FF0000"/>
                </a:solidFill>
              </a:rPr>
              <a:t>報告された不具合の</a:t>
            </a:r>
            <a:r>
              <a:rPr lang="en-US" altLang="ja-JP" dirty="0" smtClean="0">
                <a:solidFill>
                  <a:srgbClr val="FF0000"/>
                </a:solidFill>
              </a:rPr>
              <a:t>20%</a:t>
            </a:r>
            <a:r>
              <a:rPr lang="ja-JP" altLang="en-US" dirty="0" err="1" smtClean="0">
                <a:solidFill>
                  <a:srgbClr val="FF0000"/>
                </a:solidFill>
              </a:rPr>
              <a:t>は解</a:t>
            </a:r>
            <a:r>
              <a:rPr lang="ja-JP" altLang="en-US" dirty="0" smtClean="0">
                <a:solidFill>
                  <a:srgbClr val="FF0000"/>
                </a:solidFill>
              </a:rPr>
              <a:t>決しておらず</a:t>
            </a:r>
            <a:r>
              <a:rPr lang="ja-JP" altLang="en-US" dirty="0" smtClean="0"/>
              <a:t>，</a:t>
            </a:r>
            <a:endParaRPr lang="en-US" altLang="ja-JP" dirty="0" smtClean="0"/>
          </a:p>
          <a:p>
            <a:r>
              <a:rPr lang="ja-JP" altLang="en-US" dirty="0" smtClean="0"/>
              <a:t>多くの不具合は</a:t>
            </a:r>
            <a:r>
              <a:rPr lang="ja-JP" altLang="en-US" dirty="0" smtClean="0">
                <a:solidFill>
                  <a:srgbClr val="FF0000"/>
                </a:solidFill>
              </a:rPr>
              <a:t>修正担当者を決定されていないという報告があります</a:t>
            </a:r>
            <a:endParaRPr lang="en-US" altLang="ja-JP" dirty="0" smtClean="0">
              <a:solidFill>
                <a:schemeClr val="tx1"/>
              </a:solidFill>
            </a:endParaRPr>
          </a:p>
          <a:p>
            <a:endParaRPr lang="en-US" altLang="ja-JP" dirty="0" smtClean="0">
              <a:solidFill>
                <a:schemeClr val="tx1"/>
              </a:solidFill>
            </a:endParaRPr>
          </a:p>
          <a:p>
            <a:r>
              <a:rPr lang="ja-JP" altLang="en-US" dirty="0" smtClean="0">
                <a:solidFill>
                  <a:schemeClr val="tx1"/>
                </a:solidFill>
              </a:rPr>
              <a:t>また</a:t>
            </a:r>
            <a:endParaRPr lang="en-US" altLang="ja-JP" dirty="0" smtClean="0"/>
          </a:p>
          <a:p>
            <a:r>
              <a:rPr lang="ja-JP" altLang="en-US" dirty="0" smtClean="0"/>
              <a:t>不具合が</a:t>
            </a:r>
            <a:r>
              <a:rPr lang="ja-JP" altLang="en-US" dirty="0" smtClean="0">
                <a:solidFill>
                  <a:srgbClr val="FF0000"/>
                </a:solidFill>
              </a:rPr>
              <a:t>報告されてから</a:t>
            </a:r>
            <a:r>
              <a:rPr kumimoji="1" lang="ja-JP" altLang="en-US" dirty="0" smtClean="0">
                <a:solidFill>
                  <a:srgbClr val="FF0000"/>
                </a:solidFill>
              </a:rPr>
              <a:t>修正が完了するまでの時間が長期化している傾向にあると指摘されています</a:t>
            </a:r>
            <a:endParaRPr kumimoji="1" lang="en-US" altLang="ja-JP" dirty="0" smtClean="0">
              <a:solidFill>
                <a:schemeClr val="tx1"/>
              </a:solidFill>
            </a:endParaRPr>
          </a:p>
          <a:p>
            <a:r>
              <a:rPr kumimoji="1" lang="ja-JP" altLang="en-US" dirty="0" smtClean="0">
                <a:solidFill>
                  <a:schemeClr val="tx1"/>
                </a:solidFill>
              </a:rPr>
              <a:t>例えば</a:t>
            </a:r>
            <a:endParaRPr kumimoji="1" lang="en-US" altLang="ja-JP" dirty="0" smtClean="0">
              <a:solidFill>
                <a:schemeClr val="tx1"/>
              </a:solidFill>
            </a:endParaRPr>
          </a:p>
          <a:p>
            <a:r>
              <a:rPr lang="en-US" altLang="ja-JP" dirty="0" smtClean="0"/>
              <a:t>Linux</a:t>
            </a:r>
            <a:r>
              <a:rPr lang="ja-JP" altLang="en-US" dirty="0" smtClean="0"/>
              <a:t>カーネルの開発における不具合修正に要する滞留時間は平均</a:t>
            </a:r>
            <a:r>
              <a:rPr lang="en-US" altLang="ja-JP" dirty="0" smtClean="0"/>
              <a:t>1.8</a:t>
            </a:r>
            <a:r>
              <a:rPr lang="ja-JP" altLang="en-US" dirty="0" smtClean="0"/>
              <a:t>年（中央値では</a:t>
            </a:r>
            <a:r>
              <a:rPr lang="en-US" altLang="ja-JP" dirty="0" smtClean="0"/>
              <a:t>1.25</a:t>
            </a:r>
            <a:r>
              <a:rPr lang="ja-JP" altLang="en-US" dirty="0" smtClean="0"/>
              <a:t>年）</a:t>
            </a:r>
            <a:endParaRPr lang="en-US" altLang="ja-JP" dirty="0" smtClean="0"/>
          </a:p>
          <a:p>
            <a:r>
              <a:rPr lang="ja-JP" altLang="en-US" dirty="0" smtClean="0"/>
              <a:t>と言われています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これ以外にも滞留時間に関する研究は数多く行われており，</a:t>
            </a:r>
            <a:endParaRPr kumimoji="1" lang="en-US" altLang="ja-JP" dirty="0" smtClean="0"/>
          </a:p>
          <a:p>
            <a:endParaRPr kumimoji="1" lang="en-US" altLang="ja-JP" dirty="0" smtClean="0"/>
          </a:p>
          <a:p>
            <a:r>
              <a:rPr lang="en-US" altLang="ja-JP" dirty="0" smtClean="0"/>
              <a:t>OSS</a:t>
            </a:r>
            <a:r>
              <a:rPr lang="ja-JP" altLang="en-US" dirty="0" smtClean="0"/>
              <a:t>開発の実態を把握するための一つの分析として</a:t>
            </a:r>
            <a:endParaRPr lang="en-US" altLang="ja-JP" dirty="0" smtClean="0"/>
          </a:p>
          <a:p>
            <a:r>
              <a:rPr lang="ja-JP" altLang="en-US" dirty="0" smtClean="0"/>
              <a:t>不具合修正の状況を把握するために，不具合の滞留時間を調査した</a:t>
            </a:r>
            <a:r>
              <a:rPr kumimoji="1" lang="ja-JP" altLang="en-US" dirty="0" smtClean="0"/>
              <a:t>研究</a:t>
            </a:r>
            <a:r>
              <a:rPr lang="ja-JP" altLang="en-US" dirty="0" smtClean="0"/>
              <a:t>が行われている</a:t>
            </a:r>
            <a:endParaRPr lang="en-US" altLang="ja-JP" dirty="0" smtClean="0"/>
          </a:p>
          <a:p>
            <a:pPr lvl="1"/>
            <a:r>
              <a:rPr lang="ja-JP" altLang="en-US" dirty="0" smtClean="0"/>
              <a:t>カーネルやプロトコルに関係するモジュールに存在知る不具合は滞留時間が短い</a:t>
            </a:r>
            <a:endParaRPr lang="en-US" altLang="ja-JP" dirty="0" smtClean="0"/>
          </a:p>
          <a:p>
            <a:pPr lvl="3"/>
            <a:endParaRPr lang="en-US" altLang="ja-JP" dirty="0" smtClean="0"/>
          </a:p>
          <a:p>
            <a:r>
              <a:rPr lang="ja-JP" altLang="en-US" dirty="0" smtClean="0"/>
              <a:t>重要度や優先度の分類項目を簡略化するために，</a:t>
            </a:r>
            <a:r>
              <a:rPr lang="en-US" altLang="ja-JP" dirty="0" smtClean="0"/>
              <a:t>Eclipse</a:t>
            </a:r>
            <a:r>
              <a:rPr lang="ja-JP" altLang="en-US" dirty="0" smtClean="0"/>
              <a:t>を対象に重要度や優先度別の不具合の滞留時間を分析が行われている</a:t>
            </a:r>
            <a:endParaRPr lang="en-US" altLang="ja-JP" dirty="0" smtClean="0"/>
          </a:p>
          <a:p>
            <a:r>
              <a:rPr lang="ja-JP" altLang="en-US" dirty="0" smtClean="0"/>
              <a:t>重要度が高い不具合は低い不具合に滞留時間が短い</a:t>
            </a:r>
            <a:endParaRPr lang="en-US" altLang="ja-JP" dirty="0" smtClean="0"/>
          </a:p>
          <a:p>
            <a:endParaRPr kumimoji="1" lang="ja-JP" altLang="en-US" dirty="0" smtClean="0"/>
          </a:p>
          <a:p>
            <a:pPr marL="0" marR="0" indent="0" algn="l" defTabSz="914400" rtl="0" eaLnBrk="1" fontAlgn="base" latinLnBrk="0" hangingPunct="1">
              <a:lnSpc>
                <a:spcPct val="100000"/>
              </a:lnSpc>
              <a:spcBef>
                <a:spcPct val="0"/>
              </a:spcBef>
              <a:spcAft>
                <a:spcPct val="0"/>
              </a:spcAft>
              <a:buClrTx/>
              <a:buSzTx/>
              <a:buFontTx/>
              <a:buNone/>
              <a:tabLst/>
            </a:pPr>
            <a:r>
              <a:rPr lang="ja-JP" altLang="en-US" dirty="0" smtClean="0">
                <a:solidFill>
                  <a:schemeClr val="tx1"/>
                </a:solidFill>
                <a:latin typeface="Times New Roman" charset="0"/>
                <a:ea typeface="ＭＳ Ｐゴシック" charset="-128"/>
              </a:rPr>
              <a:t>滞留時間の長い不具合は</a:t>
            </a:r>
            <a:endParaRPr lang="en-US" altLang="ja-JP" dirty="0" smtClean="0">
              <a:solidFill>
                <a:schemeClr val="tx1"/>
              </a:solidFill>
              <a:latin typeface="Times New Roman" charset="0"/>
              <a:ea typeface="ＭＳ Ｐゴシック"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dirty="0" smtClean="0">
                <a:solidFill>
                  <a:srgbClr val="FF0000"/>
                </a:solidFill>
                <a:latin typeface="Times New Roman" charset="0"/>
                <a:ea typeface="ＭＳ Ｐゴシック" charset="-128"/>
              </a:rPr>
              <a:t>どの作業に長い時間を要しているか</a:t>
            </a:r>
            <a:r>
              <a:rPr lang="ja-JP" altLang="en-US" dirty="0" smtClean="0">
                <a:solidFill>
                  <a:schemeClr val="tx1"/>
                </a:solidFill>
                <a:latin typeface="Times New Roman" charset="0"/>
                <a:ea typeface="ＭＳ Ｐゴシック" charset="-128"/>
              </a:rPr>
              <a:t>明らかにされていない</a:t>
            </a:r>
            <a:endParaRPr kumimoji="1" lang="ja-JP" altLang="en-US" sz="1200" b="0" i="0" u="none" strike="noStrike" cap="none" normalizeH="0" baseline="0" dirty="0" smtClean="0">
              <a:ln>
                <a:noFill/>
              </a:ln>
              <a:solidFill>
                <a:schemeClr val="tx1"/>
              </a:solidFill>
              <a:effectLst/>
              <a:latin typeface="Times New Roman" charset="0"/>
              <a:ea typeface="ＭＳ Ｐゴシック" charset="-128"/>
            </a:endParaRPr>
          </a:p>
          <a:p>
            <a:endParaRPr kumimoji="1" lang="en-US" altLang="ja-JP" dirty="0" smtClean="0"/>
          </a:p>
          <a:p>
            <a:r>
              <a:rPr kumimoji="1" lang="ja-JP" altLang="en-US" dirty="0" smtClean="0"/>
              <a:t>これらの研究をさらに詳細に分析するためには</a:t>
            </a:r>
            <a:endParaRPr kumimoji="1" lang="en-US" altLang="ja-JP" dirty="0" smtClean="0"/>
          </a:p>
          <a:p>
            <a:r>
              <a:rPr kumimoji="1" lang="ja-JP" altLang="en-US" dirty="0" smtClean="0"/>
              <a:t>滞留時間のどの作業に時間を要しているのかを分析する必要があります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a:t>
            </a:r>
            <a:endParaRPr kumimoji="1" lang="en-US" altLang="ja-JP" dirty="0" smtClean="0"/>
          </a:p>
          <a:p>
            <a:r>
              <a:rPr kumimoji="1" lang="ja-JP" altLang="en-US" dirty="0" smtClean="0"/>
              <a:t>不具合の滞留時間短縮のために，長い時間を要している修正作業（ボトルネック）を特定する</a:t>
            </a:r>
            <a:endParaRPr kumimoji="1" lang="en-US" altLang="ja-JP" dirty="0" smtClean="0"/>
          </a:p>
          <a:p>
            <a:r>
              <a:rPr kumimoji="1" lang="ja-JP" altLang="en-US" dirty="0" smtClean="0"/>
              <a:t>ことを目的とします</a:t>
            </a:r>
            <a:endParaRPr kumimoji="1" lang="en-US" altLang="ja-JP" dirty="0" smtClean="0"/>
          </a:p>
          <a:p>
            <a:endParaRPr kumimoji="1" lang="en-US" altLang="ja-JP" dirty="0" smtClean="0"/>
          </a:p>
          <a:p>
            <a:r>
              <a:rPr kumimoji="1" lang="ja-JP" altLang="en-US" dirty="0" smtClean="0"/>
              <a:t>そのために</a:t>
            </a:r>
            <a:endParaRPr kumimoji="1" lang="en-US" altLang="ja-JP" dirty="0" smtClean="0"/>
          </a:p>
          <a:p>
            <a:r>
              <a:rPr kumimoji="1" lang="ja-JP" altLang="en-US" dirty="0" smtClean="0"/>
              <a:t>滞留時間の分析手法を提案します</a:t>
            </a:r>
            <a:endParaRPr kumimoji="1" lang="en-US" altLang="ja-JP" dirty="0" smtClean="0"/>
          </a:p>
          <a:p>
            <a:r>
              <a:rPr kumimoji="1" lang="ja-JP" altLang="en-US" dirty="0" smtClean="0"/>
              <a:t>一つは不具合修正プロセス向上のために，どういった不具合修正の作業を行っているときに長い時間を要しているか明らかにする分析手法を提案します</a:t>
            </a:r>
            <a:endParaRPr kumimoji="1" lang="en-US" altLang="ja-JP" dirty="0" smtClean="0"/>
          </a:p>
          <a:p>
            <a:r>
              <a:rPr kumimoji="1" lang="en-US" altLang="ja-JP" dirty="0" smtClean="0"/>
              <a:t>2</a:t>
            </a:r>
            <a:r>
              <a:rPr kumimoji="1" lang="ja-JP" altLang="en-US" dirty="0" smtClean="0"/>
              <a:t>つ目に不具合修正プロセスを下の図のように状態遷移図で表し，ボトルネックとなる状態を特定する分析手法を提案します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a:t>
            </a:r>
            <a:r>
              <a:rPr kumimoji="1" lang="en-US" altLang="ja-JP" dirty="0" smtClean="0"/>
              <a:t>2</a:t>
            </a:r>
            <a:r>
              <a:rPr kumimoji="1" lang="ja-JP" altLang="en-US" dirty="0" err="1" smtClean="0"/>
              <a:t>つの</a:t>
            </a:r>
            <a:r>
              <a:rPr kumimoji="1" lang="ja-JP" altLang="en-US" dirty="0" smtClean="0"/>
              <a:t>分析手法を行う前に状態遷移図の構築手順について説明します</a:t>
            </a:r>
            <a:endParaRPr kumimoji="1" lang="en-US" altLang="ja-JP" dirty="0" smtClean="0"/>
          </a:p>
          <a:p>
            <a:endParaRPr kumimoji="1" lang="en-US" altLang="ja-JP" dirty="0" smtClean="0"/>
          </a:p>
          <a:p>
            <a:r>
              <a:rPr kumimoji="1" lang="ja-JP" altLang="en-US" dirty="0" smtClean="0"/>
              <a:t>不具合修正プロセスは</a:t>
            </a:r>
            <a:r>
              <a:rPr kumimoji="1" lang="en-US" altLang="ja-JP" dirty="0" smtClean="0"/>
              <a:t>BTS</a:t>
            </a:r>
            <a:r>
              <a:rPr kumimoji="1" lang="ja-JP" altLang="en-US" dirty="0" smtClean="0"/>
              <a:t>や</a:t>
            </a:r>
            <a:r>
              <a:rPr kumimoji="1" lang="en-US" altLang="ja-JP" dirty="0" smtClean="0"/>
              <a:t>OSS</a:t>
            </a:r>
            <a:r>
              <a:rPr kumimoji="1" lang="ja-JP" altLang="en-US" dirty="0" smtClean="0"/>
              <a:t>プロジェクトの運営方針によって異なるため修正プロセスを定義します</a:t>
            </a:r>
            <a:endParaRPr kumimoji="1" lang="en-US" altLang="ja-JP" dirty="0" smtClean="0"/>
          </a:p>
          <a:p>
            <a:r>
              <a:rPr kumimoji="1" lang="ja-JP" altLang="en-US" dirty="0" smtClean="0"/>
              <a:t>その後，</a:t>
            </a:r>
            <a:r>
              <a:rPr kumimoji="1" lang="en-US" altLang="ja-JP" dirty="0" smtClean="0"/>
              <a:t>BTS</a:t>
            </a:r>
            <a:r>
              <a:rPr kumimoji="1" lang="ja-JP" altLang="en-US" dirty="0" err="1" smtClean="0"/>
              <a:t>に登</a:t>
            </a:r>
            <a:r>
              <a:rPr kumimoji="1" lang="ja-JP" altLang="en-US" dirty="0" smtClean="0"/>
              <a:t>録された各不具合について，いつ状態が遷移したのかを記してある不具合の状態変更データを収集します</a:t>
            </a:r>
            <a:endParaRPr kumimoji="1" lang="en-US" altLang="ja-JP" dirty="0" smtClean="0"/>
          </a:p>
          <a:p>
            <a:endParaRPr kumimoji="1" lang="en-US" altLang="ja-JP" dirty="0" smtClean="0"/>
          </a:p>
          <a:p>
            <a:r>
              <a:rPr kumimoji="1" lang="ja-JP" altLang="en-US" dirty="0" smtClean="0"/>
              <a:t>そして，収集したデータから状態遷移図の構築</a:t>
            </a:r>
            <a:r>
              <a:rPr kumimoji="1" lang="ja-JP" altLang="en-US" smtClean="0"/>
              <a:t>を行います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8</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9</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10</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モジュールごとに分析するとプロジェクトが遅れる原因を突き止めたり，</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滞留時間は不具合が報告されてから修正が完了するまでを指していますが，</a:t>
            </a:r>
            <a:endParaRPr kumimoji="1" lang="en-US" altLang="ja-JP" dirty="0" smtClean="0"/>
          </a:p>
          <a:p>
            <a:r>
              <a:rPr kumimoji="1" lang="ja-JP" altLang="en-US" dirty="0" smtClean="0"/>
              <a:t>報告されてから修正が完了するまでには票のような様々な修正プロセスが存在し，</a:t>
            </a:r>
            <a:endParaRPr kumimoji="1" lang="en-US" altLang="ja-JP" dirty="0" smtClean="0"/>
          </a:p>
          <a:p>
            <a:r>
              <a:rPr kumimoji="1" lang="ja-JP" altLang="en-US" dirty="0" smtClean="0"/>
              <a:t>修正プロセスは下の図のように状態遷移図で表すことができます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16</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tx1">
                  <a:lumMod val="50000"/>
                  <a:lumOff val="50000"/>
                </a:schemeClr>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tx1">
                  <a:lumMod val="50000"/>
                  <a:lumOff val="50000"/>
                </a:schemeClr>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chemeClr val="bg2"/>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chemeClr val="bg2"/>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8" name="Freeform 9"/>
          <p:cNvSpPr>
            <a:spLocks/>
          </p:cNvSpPr>
          <p:nvPr/>
        </p:nvSpPr>
        <p:spPr bwMode="auto">
          <a:xfrm>
            <a:off x="206451" y="2160588"/>
            <a:ext cx="8729724"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bg2">
                <a:lumMod val="60000"/>
                <a:lumOff val="40000"/>
              </a:schemeClr>
            </a:solidFill>
            <a:round/>
            <a:headEnd/>
            <a:tailEnd/>
          </a:ln>
          <a:effectLst/>
        </p:spPr>
        <p:txBody>
          <a:bodyPr/>
          <a:lstStyle/>
          <a:p>
            <a:pPr algn="ctr">
              <a:defRPr/>
            </a:pPr>
            <a:endParaRPr lang="ja-JP" altLang="en-US">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chemeClr val="bg2"/>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chemeClr val="bg2"/>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bg2">
                <a:lumMod val="60000"/>
                <a:lumOff val="40000"/>
              </a:schemeClr>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bg2">
                <a:lumMod val="60000"/>
                <a:lumOff val="40000"/>
              </a:schemeClr>
            </a:solidFill>
            <a:round/>
            <a:headEnd/>
            <a:tailEnd/>
          </a:ln>
          <a:effectLst/>
        </p:spPr>
        <p:txBody>
          <a:bodyPr/>
          <a:lstStyle/>
          <a:p>
            <a:pPr algn="ctr">
              <a:defRPr/>
            </a:pPr>
            <a:endParaRPr lang="ja-JP" altLang="en-US">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tx1">
                <a:lumMod val="50000"/>
                <a:lumOff val="50000"/>
              </a:schemeClr>
            </a:solidFill>
            <a:round/>
            <a:headEnd/>
            <a:tailEnd/>
          </a:ln>
          <a:effectLst/>
        </p:spPr>
        <p:txBody>
          <a:bodyPr/>
          <a:lstStyle/>
          <a:p>
            <a:pPr algn="ctr">
              <a:defRPr/>
            </a:pPr>
            <a:endParaRPr lang="ja-JP" altLang="en-US">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28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buSzPct val="80000"/>
              <a:buFont typeface="Wingdings" pitchFamily="2" charset="2"/>
              <a:buChar char="n"/>
              <a:tabLst/>
              <a:defRPr sz="2800" baseline="0">
                <a:latin typeface="Arial" pitchFamily="34" charset="0"/>
              </a:defRPr>
            </a:lvl1pPr>
            <a:lvl2pPr>
              <a:buClr>
                <a:schemeClr val="tx1">
                  <a:lumMod val="50000"/>
                  <a:lumOff val="50000"/>
                </a:schemeClr>
              </a:buClr>
              <a:buFont typeface="Wingdings" pitchFamily="2" charset="2"/>
              <a:buChar char="Ø"/>
              <a:defRPr sz="2400" baseline="0">
                <a:latin typeface="Arial" pitchFamily="34" charset="0"/>
              </a:defRPr>
            </a:lvl2pPr>
            <a:lvl3pPr>
              <a:buClr>
                <a:schemeClr val="bg2"/>
              </a:buClr>
              <a:buFont typeface="Wingdings" pitchFamily="2" charset="2"/>
              <a:buChar char="l"/>
              <a:defRPr sz="2000" baseline="0">
                <a:latin typeface="Arial" pitchFamily="34" charset="0"/>
              </a:defRPr>
            </a:lvl3pPr>
            <a:lvl4pPr marL="1522413" indent="-150813">
              <a:buClr>
                <a:schemeClr val="bg2"/>
              </a:buClr>
              <a:buFont typeface="Wingdings" pitchFamily="2" charset="2"/>
              <a:buChar char="ü"/>
              <a:defRPr sz="1800" baseline="0">
                <a:latin typeface="Arial" pitchFamily="34" charset="0"/>
              </a:defRPr>
            </a:lvl4pPr>
            <a:lvl5pPr marL="1970088" indent="-141288">
              <a:buClr>
                <a:schemeClr val="bg2"/>
              </a:buClr>
              <a:buFont typeface="Arial" pitchFamily="34" charset="0"/>
              <a:buChar char="•"/>
              <a:defRPr sz="16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フッター プレースホルダ 4"/>
          <p:cNvSpPr>
            <a:spLocks noGrp="1"/>
          </p:cNvSpPr>
          <p:nvPr>
            <p:ph type="ftr" sz="quarter" idx="10"/>
          </p:nvPr>
        </p:nvSpPr>
        <p:spPr>
          <a:xfrm>
            <a:off x="0" y="6451600"/>
            <a:ext cx="6667500" cy="276225"/>
          </a:xfrm>
          <a:prstGeom prst="rect">
            <a:avLst/>
          </a:prstGeom>
        </p:spPr>
        <p:txBody>
          <a:bodyPr/>
          <a:lstStyle>
            <a:lvl1pPr algn="ctr">
              <a:defRPr sz="1200"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3"/>
          <p:cNvSpPr>
            <a:spLocks noGrp="1"/>
          </p:cNvSpPr>
          <p:nvPr>
            <p:ph type="dt" sz="half" idx="11"/>
          </p:nvPr>
        </p:nvSpPr>
        <p:spPr>
          <a:xfrm>
            <a:off x="6654800" y="6465888"/>
            <a:ext cx="1676400" cy="261937"/>
          </a:xfrm>
          <a:prstGeom prst="rect">
            <a:avLst/>
          </a:prstGeom>
        </p:spPr>
        <p:txBody>
          <a:bodyPr/>
          <a:lstStyle>
            <a:lvl1pPr algn="ctr">
              <a:defRPr sz="1400" smtClean="0">
                <a:latin typeface="Times New Roman" charset="0"/>
              </a:defRPr>
            </a:lvl1p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2FE2DC3D-A132-4D9D-898F-105E24610479}" type="slidenum">
              <a:rPr lang="ja-JP" altLang="en-US"/>
              <a:pPr>
                <a:defRPr/>
              </a:pPr>
              <a:t>&lt;#&gt;</a:t>
            </a:fld>
            <a:endParaRPr lang="en-US" altLang="ja-JP"/>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pPr>
                <a:defRPr/>
              </a:pPr>
              <a:t>&lt;#&gt;</a:t>
            </a:fld>
            <a:endParaRPr lang="en-US" altLang="ja-JP"/>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pPr>
                <a:defRPr/>
              </a:pPr>
              <a:t>&lt;#&gt;</a:t>
            </a:fld>
            <a:endParaRPr lang="en-US" altLang="ja-JP"/>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pPr>
                <a:defRPr/>
              </a:pPr>
              <a:t>&lt;#&gt;</a:t>
            </a:fld>
            <a:endParaRPr lang="en-US" altLang="ja-JP"/>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pPr>
                <a:defRPr/>
              </a:pPr>
              <a:t>&lt;#&gt;</a:t>
            </a:fld>
            <a:endParaRPr lang="en-US" altLang="ja-JP"/>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pPr>
                <a:defRPr/>
              </a:pPr>
              <a:t>&lt;#&gt;</a:t>
            </a:fld>
            <a:endParaRPr lang="en-US" altLang="ja-JP"/>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pPr>
                <a:defRPr/>
              </a:pPr>
              <a:t>&lt;#&gt;</a:t>
            </a:fld>
            <a:endParaRPr lang="en-US" altLang="ja-JP"/>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pPr>
                <a:defRPr/>
              </a:pPr>
              <a:t>&lt;#&gt;</a:t>
            </a:fld>
            <a:endParaRPr lang="en-US" altLang="ja-JP"/>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pPr>
                <a:defRPr/>
              </a:pPr>
              <a:t>&lt;#&gt;</a:t>
            </a:fld>
            <a:endParaRPr lang="en-US" altLang="ja-JP"/>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smtClean="0"/>
              <a:t>2009/7/9</a:t>
            </a:r>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不具合管理システム利用時の不具合修正プロセス改善のための滞留時間分析手法の提案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pPr>
                <a:defRPr/>
              </a:pPr>
              <a:t>&lt;#&gt;</a:t>
            </a:fld>
            <a:endParaRPr lang="en-US" altLang="ja-JP"/>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p:nvSpPr>
        <p:spPr bwMode="auto">
          <a:xfrm flipH="1">
            <a:off x="2003425" y="6215063"/>
            <a:ext cx="7164388" cy="642937"/>
          </a:xfrm>
          <a:prstGeom prst="rtTriangle">
            <a:avLst/>
          </a:prstGeom>
          <a:gradFill rotWithShape="1">
            <a:gsLst>
              <a:gs pos="0">
                <a:schemeClr val="tx1">
                  <a:lumMod val="50000"/>
                  <a:lumOff val="50000"/>
                </a:schemeClr>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30" name="Freeform 9"/>
          <p:cNvSpPr>
            <a:spLocks/>
          </p:cNvSpPr>
          <p:nvPr/>
        </p:nvSpPr>
        <p:spPr bwMode="auto">
          <a:xfrm flipH="1">
            <a:off x="8364538" y="6426200"/>
            <a:ext cx="795337" cy="354013"/>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lumMod val="85000"/>
            </a:schemeClr>
          </a:solidFill>
          <a:ln w="19050"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47" name="Freeform 11"/>
          <p:cNvSpPr>
            <a:spLocks/>
          </p:cNvSpPr>
          <p:nvPr/>
        </p:nvSpPr>
        <p:spPr bwMode="auto">
          <a:xfrm>
            <a:off x="6121400" y="6343650"/>
            <a:ext cx="692150"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lumMod val="85000"/>
            </a:schemeClr>
          </a:solidFill>
          <a:ln w="28575" cap="flat" cmpd="sng">
            <a:noFill/>
            <a:prstDash val="solid"/>
            <a:round/>
            <a:headEnd type="none" w="med" len="med"/>
            <a:tailEnd type="none" w="med" len="med"/>
          </a:ln>
          <a:effectLst/>
        </p:spPr>
        <p:txBody>
          <a:bodyPr/>
          <a:lstStyle/>
          <a:p>
            <a:pPr algn="ctr">
              <a:defRPr/>
            </a:pPr>
            <a:endParaRPr lang="ja-JP" altLang="en-US" dirty="0">
              <a:latin typeface="Times New Roman" charset="0"/>
            </a:endParaRPr>
          </a:p>
        </p:txBody>
      </p:sp>
      <p:grpSp>
        <p:nvGrpSpPr>
          <p:cNvPr id="1029" name="グループ化 52"/>
          <p:cNvGrpSpPr>
            <a:grpSpLocks/>
          </p:cNvGrpSpPr>
          <p:nvPr userDrawn="1"/>
        </p:nvGrpSpPr>
        <p:grpSpPr bwMode="auto">
          <a:xfrm>
            <a:off x="-2325" y="6349151"/>
            <a:ext cx="6484937" cy="441325"/>
            <a:chOff x="-12192" y="6310904"/>
            <a:chExt cx="6485138" cy="442278"/>
          </a:xfrm>
          <a:solidFill>
            <a:schemeClr val="bg1">
              <a:lumMod val="85000"/>
            </a:schemeClr>
          </a:solidFill>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grp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grp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tx1">
                  <a:lumMod val="50000"/>
                  <a:lumOff val="50000"/>
                </a:schemeClr>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defRPr/>
            </a:pPr>
            <a:endParaRPr lang="ja-JP" altLang="en-US">
              <a:latin typeface="Times New Roman" charset="0"/>
            </a:endParaRPr>
          </a:p>
        </p:txBody>
      </p:sp>
      <p:sp>
        <p:nvSpPr>
          <p:cNvPr id="1033" name="Freeform 9"/>
          <p:cNvSpPr>
            <a:spLocks/>
          </p:cNvSpPr>
          <p:nvPr/>
        </p:nvSpPr>
        <p:spPr bwMode="auto">
          <a:xfrm flipH="1">
            <a:off x="8205788" y="6308725"/>
            <a:ext cx="969962"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bg2"/>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031" name="Freeform 7"/>
          <p:cNvSpPr>
            <a:spLocks/>
          </p:cNvSpPr>
          <p:nvPr/>
        </p:nvSpPr>
        <p:spPr bwMode="auto">
          <a:xfrm>
            <a:off x="0" y="142875"/>
            <a:ext cx="9144000" cy="6551613"/>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solidFill>
              <a:schemeClr val="bg1"/>
            </a:solidFill>
            <a:round/>
            <a:headEnd/>
            <a:tailEnd/>
          </a:ln>
          <a:effectLst/>
        </p:spPr>
        <p:txBody>
          <a:bodyPr/>
          <a:lstStyle/>
          <a:p>
            <a:pPr algn="ctr">
              <a:defRPr/>
            </a:pPr>
            <a:endParaRPr lang="ja-JP" altLang="en-US" b="1" dirty="0">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sldNum" sz="quarter" idx="4"/>
          </p:nvPr>
        </p:nvSpPr>
        <p:spPr bwMode="auto">
          <a:xfrm>
            <a:off x="8497888" y="6459538"/>
            <a:ext cx="646112" cy="349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atin typeface="Times New Roman" charset="0"/>
              </a:defRPr>
            </a:lvl1pPr>
          </a:lstStyle>
          <a:p>
            <a:pPr>
              <a:defRPr/>
            </a:pPr>
            <a:fld id="{29DC1870-00BF-4AF3-8BE4-6EA2D75822D1}" type="slidenum">
              <a:rPr lang="ja-JP" altLang="en-US"/>
              <a:pPr>
                <a:defRPr/>
              </a:pPr>
              <a:t>&lt;#&gt;</a:t>
            </a:fld>
            <a:endParaRPr lang="en-US" altLang="ja-JP"/>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bg2">
                <a:lumMod val="60000"/>
                <a:lumOff val="40000"/>
              </a:schemeClr>
            </a:solidFill>
            <a:round/>
            <a:headEnd/>
            <a:tailEnd/>
          </a:ln>
          <a:effectLst/>
        </p:spPr>
        <p:txBody>
          <a:bodyPr/>
          <a:lstStyle/>
          <a:p>
            <a:pPr algn="ctr">
              <a:defRPr/>
            </a:pPr>
            <a:endParaRPr lang="ja-JP" altLang="en-US">
              <a:latin typeface="Times New Roman" charset="0"/>
            </a:endParaRPr>
          </a:p>
        </p:txBody>
      </p:sp>
      <p:sp>
        <p:nvSpPr>
          <p:cNvPr id="3" name="AutoShape 14"/>
          <p:cNvSpPr>
            <a:spLocks noChangeArrowheads="1"/>
          </p:cNvSpPr>
          <p:nvPr/>
        </p:nvSpPr>
        <p:spPr bwMode="auto">
          <a:xfrm rot="13436319">
            <a:off x="333375" y="290513"/>
            <a:ext cx="808038" cy="760412"/>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solidFill>
              <a:schemeClr val="bg2"/>
            </a:solidFill>
            <a:miter lim="800000"/>
            <a:headEnd/>
            <a:tailEnd/>
          </a:ln>
          <a:effectLst/>
        </p:spPr>
        <p:txBody>
          <a:bodyPr wrap="none" anchor="ctr"/>
          <a:lstStyle/>
          <a:p>
            <a:pPr algn="ctr">
              <a:defRPr/>
            </a:pPr>
            <a:endParaRPr lang="ja-JP" altLang="en-US">
              <a:latin typeface="Times New Roman" charset="0"/>
            </a:endParaRPr>
          </a:p>
        </p:txBody>
      </p:sp>
      <p:sp>
        <p:nvSpPr>
          <p:cNvPr id="1040" name="AutoShape 16"/>
          <p:cNvSpPr>
            <a:spLocks noChangeArrowheads="1"/>
          </p:cNvSpPr>
          <p:nvPr/>
        </p:nvSpPr>
        <p:spPr bwMode="auto">
          <a:xfrm rot="21310680">
            <a:off x="412750" y="214313"/>
            <a:ext cx="763588" cy="719137"/>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chemeClr val="bg2"/>
          </a:solidFill>
          <a:ln w="9525">
            <a:solidFill>
              <a:schemeClr val="bg2"/>
            </a:solidFill>
            <a:miter lim="800000"/>
            <a:headEnd/>
            <a:tailEnd/>
          </a:ln>
          <a:effectLst/>
        </p:spPr>
        <p:txBody>
          <a:bodyPr wrap="none" anchor="ctr"/>
          <a:lstStyle/>
          <a:p>
            <a:pPr algn="ctr">
              <a:defRPr/>
            </a:pPr>
            <a:endParaRPr lang="ja-JP" altLang="en-US">
              <a:latin typeface="Times New Roman" charset="0"/>
            </a:endParaRPr>
          </a:p>
        </p:txBody>
      </p:sp>
      <p:sp>
        <p:nvSpPr>
          <p:cNvPr id="4" name="AutoShape 13"/>
          <p:cNvSpPr>
            <a:spLocks noChangeArrowheads="1"/>
          </p:cNvSpPr>
          <p:nvPr/>
        </p:nvSpPr>
        <p:spPr bwMode="auto">
          <a:xfrm rot="16200000">
            <a:off x="427831" y="269082"/>
            <a:ext cx="733425" cy="741362"/>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chemeClr val="bg2"/>
          </a:solidFill>
          <a:ln w="9525">
            <a:solidFill>
              <a:schemeClr val="bg2"/>
            </a:solidFill>
            <a:miter lim="800000"/>
            <a:headEnd/>
            <a:tailEnd/>
          </a:ln>
          <a:effectLst/>
        </p:spPr>
        <p:txBody>
          <a:bodyPr wrap="none" anchor="ctr"/>
          <a:lstStyle/>
          <a:p>
            <a:pPr algn="ctr">
              <a:defRPr/>
            </a:pPr>
            <a:endParaRPr lang="ja-JP" altLang="en-US">
              <a:latin typeface="Times New Roman" charset="0"/>
            </a:endParaRPr>
          </a:p>
        </p:txBody>
      </p:sp>
      <p:sp>
        <p:nvSpPr>
          <p:cNvPr id="5" name="AutoShape 18"/>
          <p:cNvSpPr>
            <a:spLocks noChangeArrowheads="1"/>
          </p:cNvSpPr>
          <p:nvPr/>
        </p:nvSpPr>
        <p:spPr bwMode="auto">
          <a:xfrm rot="8466482">
            <a:off x="436563" y="266700"/>
            <a:ext cx="735012" cy="74771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chemeClr val="bg2"/>
          </a:solidFill>
          <a:ln w="9525">
            <a:solidFill>
              <a:schemeClr val="bg2"/>
            </a:solidFill>
            <a:miter lim="800000"/>
            <a:headEnd/>
            <a:tailEnd/>
          </a:ln>
          <a:effectLst/>
        </p:spPr>
        <p:txBody>
          <a:bodyPr wrap="none" anchor="ctr"/>
          <a:lstStyle/>
          <a:p>
            <a:pPr algn="ctr">
              <a:defRPr/>
            </a:pPr>
            <a:endParaRPr lang="ja-JP" altLang="en-US">
              <a:latin typeface="Times New Roman" charset="0"/>
            </a:endParaRPr>
          </a:p>
        </p:txBody>
      </p:sp>
      <p:cxnSp>
        <p:nvCxnSpPr>
          <p:cNvPr id="1038" name="直線コネクタ 18"/>
          <p:cNvCxnSpPr>
            <a:cxnSpLocks noChangeShapeType="1"/>
          </p:cNvCxnSpPr>
          <p:nvPr userDrawn="1"/>
        </p:nvCxnSpPr>
        <p:spPr bwMode="auto">
          <a:xfrm>
            <a:off x="-12700" y="136525"/>
            <a:ext cx="9156700" cy="1588"/>
          </a:xfrm>
          <a:prstGeom prst="line">
            <a:avLst/>
          </a:prstGeom>
          <a:noFill/>
          <a:ln w="19050" algn="ctr">
            <a:solidFill>
              <a:schemeClr val="tx1">
                <a:lumMod val="50000"/>
                <a:lumOff val="50000"/>
              </a:schemeClr>
            </a:solidFill>
            <a:round/>
            <a:headEnd/>
            <a:tailEnd/>
          </a:ln>
        </p:spPr>
      </p:cxnSp>
      <p:cxnSp>
        <p:nvCxnSpPr>
          <p:cNvPr id="1039" name="直線コネクタ 33"/>
          <p:cNvCxnSpPr>
            <a:cxnSpLocks noChangeShapeType="1"/>
          </p:cNvCxnSpPr>
          <p:nvPr userDrawn="1"/>
        </p:nvCxnSpPr>
        <p:spPr bwMode="auto">
          <a:xfrm>
            <a:off x="9525" y="6475413"/>
            <a:ext cx="9180513" cy="1587"/>
          </a:xfrm>
          <a:prstGeom prst="line">
            <a:avLst/>
          </a:prstGeom>
          <a:noFill/>
          <a:ln w="19050" algn="ctr">
            <a:solidFill>
              <a:schemeClr val="bg2"/>
            </a:solidFill>
            <a:round/>
            <a:headEnd/>
            <a:tailEnd/>
          </a:ln>
        </p:spPr>
      </p:cxnSp>
      <p:sp>
        <p:nvSpPr>
          <p:cNvPr id="36" name="正方形/長方形 35"/>
          <p:cNvSpPr/>
          <p:nvPr userDrawn="1"/>
        </p:nvSpPr>
        <p:spPr bwMode="auto">
          <a:xfrm>
            <a:off x="-5500" y="5995138"/>
            <a:ext cx="6645275"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cxnSp>
        <p:nvCxnSpPr>
          <p:cNvPr id="6" name="直線コネクタ 42"/>
          <p:cNvCxnSpPr>
            <a:cxnSpLocks noChangeShapeType="1"/>
          </p:cNvCxnSpPr>
          <p:nvPr userDrawn="1"/>
        </p:nvCxnSpPr>
        <p:spPr bwMode="auto">
          <a:xfrm>
            <a:off x="-9525" y="6715125"/>
            <a:ext cx="6515100" cy="1588"/>
          </a:xfrm>
          <a:prstGeom prst="line">
            <a:avLst/>
          </a:prstGeom>
          <a:noFill/>
          <a:ln w="19050" algn="ctr">
            <a:solidFill>
              <a:schemeClr val="bg2"/>
            </a:solidFill>
            <a:round/>
            <a:headEnd/>
            <a:tailEnd/>
          </a:ln>
        </p:spPr>
      </p:cxnSp>
      <p:cxnSp>
        <p:nvCxnSpPr>
          <p:cNvPr id="1042" name="直線コネクタ 43"/>
          <p:cNvCxnSpPr>
            <a:cxnSpLocks noChangeShapeType="1"/>
          </p:cNvCxnSpPr>
          <p:nvPr userDrawn="1"/>
        </p:nvCxnSpPr>
        <p:spPr bwMode="auto">
          <a:xfrm rot="6660000">
            <a:off x="6355556" y="6363494"/>
            <a:ext cx="658813" cy="142875"/>
          </a:xfrm>
          <a:prstGeom prst="line">
            <a:avLst/>
          </a:prstGeom>
          <a:noFill/>
          <a:ln w="19050" algn="ctr">
            <a:solidFill>
              <a:schemeClr val="bg2"/>
            </a:solidFill>
            <a:round/>
            <a:headEnd/>
            <a:tailEnd/>
          </a:ln>
        </p:spPr>
      </p:cxnSp>
      <p:sp>
        <p:nvSpPr>
          <p:cNvPr id="35" name="正方形/長方形 34"/>
          <p:cNvSpPr/>
          <p:nvPr userDrawn="1"/>
        </p:nvSpPr>
        <p:spPr bwMode="auto">
          <a:xfrm>
            <a:off x="5227638" y="5962650"/>
            <a:ext cx="3929062"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 name="Rectangle 3"/>
          <p:cNvSpPr>
            <a:spLocks noGrp="1" noChangeArrowheads="1"/>
          </p:cNvSpPr>
          <p:nvPr userDrawn="1">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userDrawn="1"/>
        </p:nvCxnSpPr>
        <p:spPr bwMode="auto">
          <a:xfrm>
            <a:off x="1547813" y="849313"/>
            <a:ext cx="7239000" cy="7937"/>
          </a:xfrm>
          <a:prstGeom prst="line">
            <a:avLst/>
          </a:prstGeom>
          <a:solidFill>
            <a:srgbClr val="9999FF"/>
          </a:solidFill>
          <a:ln w="28575" cap="flat" cmpd="sng" algn="ctr">
            <a:solidFill>
              <a:schemeClr val="bg2">
                <a:lumMod val="60000"/>
                <a:lumOff val="40000"/>
              </a:schemeClr>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hf hdr="0"/>
  <p:txStyles>
    <p:titleStyle>
      <a:lvl1pPr algn="l" rtl="0" fontAlgn="base">
        <a:spcBef>
          <a:spcPct val="0"/>
        </a:spcBef>
        <a:spcAft>
          <a:spcPct val="0"/>
        </a:spcAft>
        <a:defRPr kumimoji="1" sz="28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l" rtl="0" fontAlgn="base">
        <a:spcBef>
          <a:spcPct val="20000"/>
        </a:spcBef>
        <a:spcAft>
          <a:spcPct val="0"/>
        </a:spcAft>
        <a:buClr>
          <a:schemeClr val="tx1"/>
        </a:buClr>
        <a:buFont typeface="Wingdings" pitchFamily="2" charset="2"/>
        <a:buChar char="n"/>
        <a:defRPr kumimoji="1" sz="2400">
          <a:solidFill>
            <a:schemeClr val="tx1"/>
          </a:solidFill>
          <a:latin typeface="+mn-lt"/>
          <a:ea typeface="+mn-ea"/>
          <a:cs typeface="+mn-cs"/>
        </a:defRPr>
      </a:lvl1pPr>
      <a:lvl2pPr marL="742950" indent="-285750" algn="l" rtl="0" fontAlgn="base">
        <a:spcBef>
          <a:spcPct val="20000"/>
        </a:spcBef>
        <a:spcAft>
          <a:spcPct val="0"/>
        </a:spcAft>
        <a:buClr>
          <a:schemeClr val="tx1">
            <a:lumMod val="50000"/>
            <a:lumOff val="50000"/>
          </a:schemeClr>
        </a:buClr>
        <a:buFont typeface="Wingdings" pitchFamily="2" charset="2"/>
        <a:buChar char="Ø"/>
        <a:defRPr kumimoji="1" sz="2200">
          <a:solidFill>
            <a:schemeClr val="tx1"/>
          </a:solidFill>
          <a:latin typeface="+mn-lt"/>
          <a:ea typeface="+mn-ea"/>
        </a:defRPr>
      </a:lvl2pPr>
      <a:lvl3pPr marL="1143000" indent="-228600" algn="l" rtl="0" fontAlgn="base">
        <a:spcBef>
          <a:spcPct val="20000"/>
        </a:spcBef>
        <a:spcAft>
          <a:spcPct val="0"/>
        </a:spcAft>
        <a:buClr>
          <a:schemeClr val="bg2"/>
        </a:buClr>
        <a:buFont typeface="Wingdings" pitchFamily="2" charset="2"/>
        <a:buChar char="l"/>
        <a:defRPr kumimoji="1" sz="2000">
          <a:solidFill>
            <a:schemeClr val="tx1"/>
          </a:solidFill>
          <a:latin typeface="+mn-lt"/>
          <a:ea typeface="+mn-ea"/>
        </a:defRPr>
      </a:lvl3pPr>
      <a:lvl4pPr marL="1600200" indent="-228600" algn="l" rtl="0" fontAlgn="base">
        <a:spcBef>
          <a:spcPct val="20000"/>
        </a:spcBef>
        <a:spcAft>
          <a:spcPct val="0"/>
        </a:spcAft>
        <a:buClr>
          <a:schemeClr val="bg2"/>
        </a:buClr>
        <a:buFont typeface="Wingdings" pitchFamily="2" charset="2"/>
        <a:buChar char="ü"/>
        <a:defRPr kumimoji="1">
          <a:solidFill>
            <a:schemeClr val="tx1"/>
          </a:solidFill>
          <a:latin typeface="+mn-lt"/>
          <a:ea typeface="+mn-ea"/>
        </a:defRPr>
      </a:lvl4pPr>
      <a:lvl5pPr marL="2057400" indent="-228600" algn="l" rtl="0" fontAlgn="base">
        <a:spcBef>
          <a:spcPct val="20000"/>
        </a:spcBef>
        <a:spcAft>
          <a:spcPct val="0"/>
        </a:spcAft>
        <a:buClr>
          <a:schemeClr val="bg2"/>
        </a:buClr>
        <a:buFont typeface="Arial" pitchFamily="34" charset="0"/>
        <a:buChar char="•"/>
        <a:defRPr kumimoji="1" sz="16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971927" y="2300286"/>
            <a:ext cx="7979568" cy="1089821"/>
          </a:xfrm>
        </p:spPr>
        <p:txBody>
          <a:bodyPr/>
          <a:lstStyle/>
          <a:p>
            <a:r>
              <a:rPr lang="ja-JP" altLang="en-US" dirty="0" smtClean="0"/>
              <a:t>不具合管理システム利用時の不具合修正プロセス改善のための滞留</a:t>
            </a:r>
            <a:r>
              <a:rPr lang="ja-JP" altLang="en-US" dirty="0" smtClean="0"/>
              <a:t>時間分析手法の提案</a:t>
            </a:r>
            <a:endParaRPr lang="en-US" altLang="ja-JP" dirty="0" smtClean="0"/>
          </a:p>
        </p:txBody>
      </p:sp>
      <p:sp>
        <p:nvSpPr>
          <p:cNvPr id="13315" name="Rectangle 3"/>
          <p:cNvSpPr>
            <a:spLocks noGrp="1" noChangeArrowheads="1"/>
          </p:cNvSpPr>
          <p:nvPr>
            <p:ph type="subTitle" idx="1"/>
          </p:nvPr>
        </p:nvSpPr>
        <p:spPr>
          <a:xfrm>
            <a:off x="4221957" y="3886200"/>
            <a:ext cx="4929187" cy="1752600"/>
          </a:xfrm>
        </p:spPr>
        <p:txBody>
          <a:bodyPr/>
          <a:lstStyle/>
          <a:p>
            <a:r>
              <a:rPr lang="ja-JP" altLang="en-US" sz="2000" dirty="0" smtClean="0"/>
              <a:t>奈良先端科学技術</a:t>
            </a:r>
            <a:r>
              <a:rPr lang="ja-JP" altLang="en-US" sz="2000" dirty="0" smtClean="0"/>
              <a:t>大学院大学</a:t>
            </a:r>
            <a:endParaRPr lang="en-US" altLang="ja-JP" sz="2000" dirty="0" smtClean="0"/>
          </a:p>
          <a:p>
            <a:r>
              <a:rPr lang="ja-JP" altLang="en-US" sz="2000" dirty="0" smtClean="0"/>
              <a:t>情報科学研究科</a:t>
            </a:r>
            <a:endParaRPr lang="en-US" altLang="ja-JP" sz="2200" dirty="0" smtClean="0"/>
          </a:p>
          <a:p>
            <a:r>
              <a:rPr lang="ja-JP" altLang="en-US" sz="2000" dirty="0" smtClean="0"/>
              <a:t>◎</a:t>
            </a:r>
            <a:r>
              <a:rPr lang="ja-JP" altLang="en-US" sz="2000" dirty="0" smtClean="0"/>
              <a:t>伊原 彰紀</a:t>
            </a:r>
            <a:r>
              <a:rPr lang="en-US" altLang="ja-JP" sz="2000" dirty="0" smtClean="0"/>
              <a:t>, </a:t>
            </a:r>
            <a:r>
              <a:rPr lang="ja-JP" altLang="en-US" sz="2000" dirty="0" smtClean="0"/>
              <a:t>大平雅雄</a:t>
            </a:r>
            <a:r>
              <a:rPr lang="en-US" altLang="ja-JP" sz="2000" dirty="0" smtClean="0"/>
              <a:t>, </a:t>
            </a:r>
            <a:r>
              <a:rPr lang="ja-JP" altLang="en-US" sz="2000" dirty="0" smtClean="0"/>
              <a:t>松本健一</a:t>
            </a:r>
            <a:endParaRPr lang="en-US" altLang="ja-JP" sz="2000"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高品質かつ高機能な</a:t>
            </a:r>
            <a:r>
              <a:rPr kumimoji="1" lang="ja-JP" altLang="en-US" dirty="0" smtClean="0"/>
              <a:t>オープンソースソフトウェア（</a:t>
            </a:r>
            <a:r>
              <a:rPr kumimoji="1" lang="en-US" altLang="ja-JP" dirty="0" smtClean="0"/>
              <a:t>OSS</a:t>
            </a:r>
            <a:r>
              <a:rPr kumimoji="1" lang="ja-JP" altLang="en-US" dirty="0" smtClean="0"/>
              <a:t>）が</a:t>
            </a:r>
            <a:r>
              <a:rPr lang="ja-JP" altLang="en-US" dirty="0" smtClean="0"/>
              <a:t>社会的に広く普及している</a:t>
            </a:r>
            <a:endParaRPr kumimoji="1" lang="en-US" altLang="ja-JP" dirty="0" smtClean="0"/>
          </a:p>
          <a:p>
            <a:pPr lvl="3"/>
            <a:endParaRPr lang="en-US" altLang="ja-JP" dirty="0" smtClean="0"/>
          </a:p>
          <a:p>
            <a:r>
              <a:rPr kumimoji="1" lang="en-US" altLang="ja-JP" dirty="0" smtClean="0"/>
              <a:t>OSS</a:t>
            </a:r>
            <a:r>
              <a:rPr kumimoji="1" lang="ja-JP" altLang="en-US" dirty="0" smtClean="0"/>
              <a:t>は大規模かつ複雑になり，開発中の不具合数が</a:t>
            </a:r>
            <a:r>
              <a:rPr kumimoji="1" lang="ja-JP" altLang="en-US" dirty="0" smtClean="0">
                <a:solidFill>
                  <a:srgbClr val="FF0000"/>
                </a:solidFill>
              </a:rPr>
              <a:t>増加</a:t>
            </a:r>
            <a:r>
              <a:rPr kumimoji="1" lang="ja-JP" altLang="en-US" dirty="0" smtClean="0"/>
              <a:t>傾向にある</a:t>
            </a:r>
            <a:endParaRPr kumimoji="1" lang="en-US" altLang="ja-JP" dirty="0" smtClean="0"/>
          </a:p>
          <a:p>
            <a:pPr lvl="3"/>
            <a:endParaRPr lang="en-US" altLang="ja-JP" dirty="0" smtClean="0"/>
          </a:p>
          <a:p>
            <a:r>
              <a:rPr lang="ja-JP" altLang="en-US" dirty="0" smtClean="0"/>
              <a:t>多くの</a:t>
            </a:r>
            <a:r>
              <a:rPr lang="en-US" altLang="ja-JP" dirty="0" smtClean="0"/>
              <a:t>OSS</a:t>
            </a:r>
            <a:r>
              <a:rPr lang="ja-JP" altLang="en-US" dirty="0" smtClean="0"/>
              <a:t>開発では</a:t>
            </a:r>
            <a:r>
              <a:rPr kumimoji="1" lang="ja-JP" altLang="en-US" dirty="0" smtClean="0"/>
              <a:t>不具合を一元管理するために</a:t>
            </a:r>
            <a:r>
              <a:rPr kumimoji="1" lang="ja-JP" altLang="en-US" dirty="0" smtClean="0">
                <a:solidFill>
                  <a:srgbClr val="FF0000"/>
                </a:solidFill>
              </a:rPr>
              <a:t>不具合管理システム（</a:t>
            </a:r>
            <a:r>
              <a:rPr kumimoji="1" lang="en-US" altLang="ja-JP" dirty="0" smtClean="0">
                <a:solidFill>
                  <a:srgbClr val="FF0000"/>
                </a:solidFill>
              </a:rPr>
              <a:t>BTS</a:t>
            </a:r>
            <a:r>
              <a:rPr kumimoji="1" lang="ja-JP" altLang="en-US" dirty="0" smtClean="0">
                <a:solidFill>
                  <a:srgbClr val="FF0000"/>
                </a:solidFill>
              </a:rPr>
              <a:t>）</a:t>
            </a:r>
            <a:r>
              <a:rPr kumimoji="1" lang="ja-JP" altLang="en-US" dirty="0" smtClean="0"/>
              <a:t>を利用している</a:t>
            </a:r>
            <a:endParaRPr kumimoji="1" lang="en-US" altLang="ja-JP" dirty="0" smtClean="0"/>
          </a:p>
          <a:p>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a:t>
            </a:fld>
            <a:endParaRPr lang="en-US" altLang="ja-JP"/>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 2"/>
          <p:cNvSpPr>
            <a:spLocks noGrp="1"/>
          </p:cNvSpPr>
          <p:nvPr>
            <p:ph idx="1"/>
          </p:nvPr>
        </p:nvSpPr>
        <p:spPr>
          <a:xfrm>
            <a:off x="214282" y="990584"/>
            <a:ext cx="8929718" cy="5438812"/>
          </a:xfrm>
        </p:spPr>
        <p:txBody>
          <a:bodyPr/>
          <a:lstStyle/>
          <a:p>
            <a:r>
              <a:rPr kumimoji="1" lang="ja-JP" altLang="en-US" dirty="0" smtClean="0"/>
              <a:t>数多くの不具合が報告され，対応しきれなくなり</a:t>
            </a:r>
            <a:r>
              <a:rPr lang="ja-JP" altLang="en-US" dirty="0" smtClean="0"/>
              <a:t>，修正活動が停止している不具合や修正</a:t>
            </a:r>
            <a:r>
              <a:rPr kumimoji="1" lang="ja-JP" altLang="en-US" dirty="0" smtClean="0"/>
              <a:t>が開始されていない不具合が存在する</a:t>
            </a:r>
            <a:endParaRPr kumimoji="1" lang="en-US" altLang="ja-JP" dirty="0" smtClean="0"/>
          </a:p>
          <a:p>
            <a:pPr lvl="1"/>
            <a:r>
              <a:rPr lang="en-US" altLang="ja-JP" dirty="0" err="1" smtClean="0"/>
              <a:t>Ubuntu</a:t>
            </a:r>
            <a:r>
              <a:rPr lang="ja-JP" altLang="en-US" dirty="0" smtClean="0"/>
              <a:t>プロジェクトでは</a:t>
            </a:r>
            <a:r>
              <a:rPr lang="ja-JP" altLang="en-US" dirty="0" smtClean="0">
                <a:solidFill>
                  <a:srgbClr val="FF0000"/>
                </a:solidFill>
              </a:rPr>
              <a:t>報告された不具合の</a:t>
            </a:r>
            <a:r>
              <a:rPr lang="en-US" altLang="ja-JP" dirty="0" smtClean="0">
                <a:solidFill>
                  <a:srgbClr val="FF0000"/>
                </a:solidFill>
              </a:rPr>
              <a:t>20%</a:t>
            </a:r>
            <a:r>
              <a:rPr lang="ja-JP" altLang="en-US" dirty="0" err="1" smtClean="0">
                <a:solidFill>
                  <a:srgbClr val="FF0000"/>
                </a:solidFill>
              </a:rPr>
              <a:t>は解</a:t>
            </a:r>
            <a:r>
              <a:rPr lang="ja-JP" altLang="en-US" dirty="0" smtClean="0">
                <a:solidFill>
                  <a:srgbClr val="FF0000"/>
                </a:solidFill>
              </a:rPr>
              <a:t>決しておらず</a:t>
            </a:r>
            <a:r>
              <a:rPr lang="ja-JP" altLang="en-US" dirty="0" smtClean="0"/>
              <a:t>，多くの不具合は</a:t>
            </a:r>
            <a:r>
              <a:rPr lang="ja-JP" altLang="en-US" dirty="0" smtClean="0">
                <a:solidFill>
                  <a:srgbClr val="FF0000"/>
                </a:solidFill>
              </a:rPr>
              <a:t>修正担当者を決定していない</a:t>
            </a:r>
            <a:r>
              <a:rPr lang="en-US" altLang="ja-JP" sz="1600" dirty="0" smtClean="0"/>
              <a:t>[1]</a:t>
            </a:r>
            <a:endParaRPr lang="en-US" altLang="ja-JP" dirty="0" smtClean="0"/>
          </a:p>
          <a:p>
            <a:pPr lvl="3"/>
            <a:endParaRPr lang="en-US" altLang="ja-JP" dirty="0" smtClean="0"/>
          </a:p>
          <a:p>
            <a:r>
              <a:rPr lang="ja-JP" altLang="en-US" dirty="0" smtClean="0">
                <a:solidFill>
                  <a:srgbClr val="FF0000"/>
                </a:solidFill>
              </a:rPr>
              <a:t>報告されてから</a:t>
            </a:r>
            <a:r>
              <a:rPr kumimoji="1" lang="ja-JP" altLang="en-US" dirty="0" smtClean="0">
                <a:solidFill>
                  <a:srgbClr val="FF0000"/>
                </a:solidFill>
              </a:rPr>
              <a:t>修正が完了するまでの時間（滞留時間）が長い</a:t>
            </a:r>
            <a:r>
              <a:rPr kumimoji="1" lang="ja-JP" altLang="en-US" dirty="0" smtClean="0"/>
              <a:t>不具合が多く存在するプロジェクトが存在する</a:t>
            </a:r>
            <a:endParaRPr kumimoji="1" lang="en-US" altLang="ja-JP" dirty="0" smtClean="0"/>
          </a:p>
          <a:p>
            <a:pPr lvl="1"/>
            <a:r>
              <a:rPr lang="en-US" altLang="ja-JP" dirty="0" smtClean="0"/>
              <a:t>Linux</a:t>
            </a:r>
            <a:r>
              <a:rPr lang="ja-JP" altLang="en-US" dirty="0" smtClean="0"/>
              <a:t>カーネルの開発における不具合修正に要する滞留時間は平均</a:t>
            </a:r>
            <a:r>
              <a:rPr lang="en-US" altLang="ja-JP" dirty="0" smtClean="0"/>
              <a:t>1.8</a:t>
            </a:r>
            <a:r>
              <a:rPr lang="ja-JP" altLang="en-US" dirty="0" smtClean="0"/>
              <a:t>年（中央値では</a:t>
            </a:r>
            <a:r>
              <a:rPr lang="en-US" altLang="ja-JP" dirty="0" smtClean="0"/>
              <a:t>1.25</a:t>
            </a:r>
            <a:r>
              <a:rPr lang="ja-JP" altLang="en-US" dirty="0" smtClean="0"/>
              <a:t>年）である</a:t>
            </a:r>
            <a:r>
              <a:rPr lang="en-US" altLang="ja-JP" sz="1600" dirty="0" smtClean="0"/>
              <a:t>[2]</a:t>
            </a:r>
            <a:endParaRPr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a:t>
            </a:fld>
            <a:endParaRPr lang="en-US" altLang="ja-JP"/>
          </a:p>
        </p:txBody>
      </p:sp>
      <p:sp>
        <p:nvSpPr>
          <p:cNvPr id="7" name="コンテンツ プレースホルダ 2"/>
          <p:cNvSpPr txBox="1">
            <a:spLocks/>
          </p:cNvSpPr>
          <p:nvPr/>
        </p:nvSpPr>
        <p:spPr bwMode="auto">
          <a:xfrm>
            <a:off x="214282" y="6005189"/>
            <a:ext cx="8715436" cy="7459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6700" lvl="2" indent="-266700" algn="just">
              <a:spcBef>
                <a:spcPct val="20000"/>
              </a:spcBef>
              <a:buClr>
                <a:srgbClr val="8243FF"/>
              </a:buClr>
              <a:defRPr/>
            </a:pPr>
            <a:r>
              <a:rPr kumimoji="1" lang="en-US" altLang="ja-JP" sz="1100" b="0" i="0" u="none" strike="noStrike" kern="0" cap="none" spc="0" normalizeH="0" baseline="0" noProof="0" dirty="0" smtClean="0">
                <a:ln>
                  <a:noFill/>
                </a:ln>
                <a:solidFill>
                  <a:srgbClr val="000000"/>
                </a:solidFill>
                <a:effectLst/>
                <a:uLnTx/>
                <a:uFillTx/>
                <a:latin typeface="Arial" pitchFamily="34" charset="0"/>
                <a:ea typeface="+mn-ea"/>
              </a:rPr>
              <a:t>[1]</a:t>
            </a:r>
            <a:r>
              <a:rPr kumimoji="1" lang="ja-JP" altLang="en-US" sz="1100" b="0" i="0" u="none" strike="noStrike" kern="0" cap="none" spc="0" normalizeH="0" baseline="0" noProof="0" dirty="0" smtClean="0">
                <a:ln>
                  <a:noFill/>
                </a:ln>
                <a:solidFill>
                  <a:srgbClr val="000000"/>
                </a:solidFill>
                <a:effectLst/>
                <a:uLnTx/>
                <a:uFillTx/>
                <a:latin typeface="Arial" pitchFamily="34" charset="0"/>
                <a:ea typeface="+mn-ea"/>
              </a:rPr>
              <a:t>　</a:t>
            </a:r>
            <a:r>
              <a:rPr kumimoji="1" lang="en-US" altLang="ja-JP" sz="1100" b="0" i="0" u="none" strike="noStrike" kern="0" cap="none" spc="0" normalizeH="0" baseline="0" noProof="0" dirty="0" smtClean="0">
                <a:ln>
                  <a:noFill/>
                </a:ln>
                <a:solidFill>
                  <a:schemeClr val="tx1"/>
                </a:solidFill>
                <a:effectLst/>
                <a:uLnTx/>
                <a:uFillTx/>
                <a:latin typeface="Arial" pitchFamily="34" charset="0"/>
                <a:ea typeface="+mn-ea"/>
              </a:rPr>
              <a:t>Wang, Y.</a:t>
            </a:r>
            <a:r>
              <a:rPr lang="en-US" altLang="ja-JP" sz="1100" kern="0" dirty="0" smtClean="0">
                <a:solidFill>
                  <a:srgbClr val="000000"/>
                </a:solidFill>
                <a:latin typeface="Arial" pitchFamily="34" charset="0"/>
              </a:rPr>
              <a:t> et al</a:t>
            </a:r>
            <a:r>
              <a:rPr kumimoji="1" lang="en-US" altLang="ja-JP" sz="1100" b="0" i="0" u="none" strike="noStrike" kern="0" cap="none" spc="0" normalizeH="0" baseline="0" noProof="0" dirty="0" smtClean="0">
                <a:ln>
                  <a:noFill/>
                </a:ln>
                <a:solidFill>
                  <a:schemeClr val="tx1"/>
                </a:solidFill>
                <a:effectLst/>
                <a:uLnTx/>
                <a:uFillTx/>
                <a:latin typeface="Arial" pitchFamily="34" charset="0"/>
                <a:ea typeface="+mn-ea"/>
              </a:rPr>
              <a:t>: Measuring the evolution of open source software systems with their communities.</a:t>
            </a:r>
          </a:p>
          <a:p>
            <a:pPr marL="266700" lvl="2" indent="-266700" algn="just">
              <a:spcBef>
                <a:spcPct val="20000"/>
              </a:spcBef>
              <a:buClr>
                <a:srgbClr val="8243FF"/>
              </a:buClr>
              <a:defRPr/>
            </a:pPr>
            <a:r>
              <a:rPr lang="en-US" altLang="ja-JP" sz="1100" kern="0" dirty="0" smtClean="0">
                <a:solidFill>
                  <a:srgbClr val="000000"/>
                </a:solidFill>
                <a:latin typeface="Arial" pitchFamily="34" charset="0"/>
              </a:rPr>
              <a:t>[2]</a:t>
            </a:r>
            <a:r>
              <a:rPr lang="ja-JP" altLang="en-US" sz="1100" kern="0" dirty="0" smtClean="0">
                <a:solidFill>
                  <a:srgbClr val="000000"/>
                </a:solidFill>
                <a:latin typeface="Arial" pitchFamily="34" charset="0"/>
              </a:rPr>
              <a:t>　</a:t>
            </a:r>
            <a:r>
              <a:rPr lang="en-US" altLang="ja-JP" sz="1100" kern="0" dirty="0" err="1" smtClean="0">
                <a:solidFill>
                  <a:srgbClr val="000000"/>
                </a:solidFill>
                <a:latin typeface="Arial" pitchFamily="34" charset="0"/>
              </a:rPr>
              <a:t>A.Michail</a:t>
            </a:r>
            <a:r>
              <a:rPr lang="en-US" altLang="ja-JP" sz="1100" kern="0" dirty="0" smtClean="0">
                <a:latin typeface="Arial" pitchFamily="34" charset="0"/>
              </a:rPr>
              <a:t>.</a:t>
            </a:r>
            <a:r>
              <a:rPr lang="en-US" altLang="ja-JP" sz="1100" kern="0" dirty="0" smtClean="0">
                <a:solidFill>
                  <a:srgbClr val="000000"/>
                </a:solidFill>
                <a:latin typeface="Arial" pitchFamily="34" charset="0"/>
              </a:rPr>
              <a:t> et al</a:t>
            </a:r>
            <a:r>
              <a:rPr lang="en-US" altLang="ja-JP" sz="1100" kern="0" dirty="0" smtClean="0">
                <a:latin typeface="Arial" pitchFamily="34" charset="0"/>
              </a:rPr>
              <a:t>: Helping users avoid bugs in </a:t>
            </a:r>
            <a:r>
              <a:rPr lang="en-US" altLang="ja-JP" sz="1100" kern="0" dirty="0" err="1" smtClean="0">
                <a:latin typeface="Arial" pitchFamily="34" charset="0"/>
              </a:rPr>
              <a:t>gui</a:t>
            </a:r>
            <a:r>
              <a:rPr lang="en-US" altLang="ja-JP" sz="1100" kern="0" dirty="0" smtClean="0">
                <a:latin typeface="Arial" pitchFamily="34" charset="0"/>
              </a:rPr>
              <a:t> applications.</a:t>
            </a:r>
            <a:endParaRPr lang="en-US" altLang="ja-JP" sz="1100" kern="0" dirty="0" smtClean="0">
              <a:solidFill>
                <a:srgbClr val="000000"/>
              </a:solidFill>
              <a:latin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滞留時間に関する研究</a:t>
            </a:r>
            <a:endParaRPr kumimoji="1" lang="ja-JP" altLang="en-US" dirty="0"/>
          </a:p>
        </p:txBody>
      </p:sp>
      <p:sp>
        <p:nvSpPr>
          <p:cNvPr id="3" name="コンテンツ プレースホルダ 2"/>
          <p:cNvSpPr>
            <a:spLocks noGrp="1"/>
          </p:cNvSpPr>
          <p:nvPr>
            <p:ph idx="1"/>
          </p:nvPr>
        </p:nvSpPr>
        <p:spPr>
          <a:xfrm>
            <a:off x="214282" y="990584"/>
            <a:ext cx="8929718" cy="5438812"/>
          </a:xfrm>
        </p:spPr>
        <p:txBody>
          <a:bodyPr/>
          <a:lstStyle/>
          <a:p>
            <a:r>
              <a:rPr lang="en-US" altLang="ja-JP" dirty="0" smtClean="0"/>
              <a:t>OSS</a:t>
            </a:r>
            <a:r>
              <a:rPr lang="ja-JP" altLang="en-US" dirty="0" smtClean="0"/>
              <a:t>開発の実態を把握するために，分析の一つとして，不具合の滞留時間を調査した</a:t>
            </a:r>
            <a:r>
              <a:rPr kumimoji="1" lang="ja-JP" altLang="en-US" dirty="0" smtClean="0"/>
              <a:t>研究</a:t>
            </a:r>
            <a:r>
              <a:rPr lang="ja-JP" altLang="en-US" dirty="0" smtClean="0"/>
              <a:t>が行われている</a:t>
            </a:r>
            <a:r>
              <a:rPr lang="en-US" altLang="ja-JP" sz="2000" dirty="0" smtClean="0"/>
              <a:t>[3]</a:t>
            </a:r>
            <a:endParaRPr lang="en-US" altLang="ja-JP" dirty="0" smtClean="0"/>
          </a:p>
          <a:p>
            <a:pPr lvl="1"/>
            <a:r>
              <a:rPr lang="ja-JP" altLang="en-US" dirty="0" smtClean="0"/>
              <a:t>カーネルやプロトコルに関係するモジュールに存在する不具合は滞留時間が短い</a:t>
            </a:r>
            <a:endParaRPr lang="en-US" altLang="ja-JP" dirty="0" smtClean="0"/>
          </a:p>
          <a:p>
            <a:pPr lvl="3"/>
            <a:endParaRPr lang="en-US" altLang="ja-JP" dirty="0" smtClean="0"/>
          </a:p>
          <a:p>
            <a:r>
              <a:rPr lang="ja-JP" altLang="en-US" dirty="0" smtClean="0"/>
              <a:t>重要度や優先度の分類項目を簡略化するために，</a:t>
            </a:r>
            <a:r>
              <a:rPr lang="en-US" altLang="ja-JP" dirty="0" smtClean="0"/>
              <a:t>Eclipse</a:t>
            </a:r>
            <a:r>
              <a:rPr lang="ja-JP" altLang="en-US" dirty="0" smtClean="0"/>
              <a:t>を対象に重要度や優先度別の不具合の滞留時間を把握するための分析が行われている</a:t>
            </a:r>
            <a:r>
              <a:rPr lang="en-US" altLang="ja-JP" sz="2000" dirty="0" smtClean="0"/>
              <a:t>[4]</a:t>
            </a:r>
            <a:endParaRPr lang="en-US" altLang="ja-JP" dirty="0" smtClean="0"/>
          </a:p>
          <a:p>
            <a:pPr lvl="1"/>
            <a:r>
              <a:rPr lang="ja-JP" altLang="en-US" dirty="0" smtClean="0"/>
              <a:t>重要度が高い不具合は低い不具合</a:t>
            </a:r>
            <a:r>
              <a:rPr lang="ja-JP" altLang="en-US" dirty="0" smtClean="0"/>
              <a:t>に比べて滞留</a:t>
            </a:r>
            <a:r>
              <a:rPr lang="ja-JP" altLang="en-US" dirty="0" smtClean="0"/>
              <a:t>時間が短い</a:t>
            </a:r>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a:t>
            </a:fld>
            <a:endParaRPr lang="en-US" altLang="ja-JP"/>
          </a:p>
        </p:txBody>
      </p:sp>
      <p:sp>
        <p:nvSpPr>
          <p:cNvPr id="7" name="正方形/長方形 6"/>
          <p:cNvSpPr/>
          <p:nvPr/>
        </p:nvSpPr>
        <p:spPr bwMode="auto">
          <a:xfrm>
            <a:off x="214282" y="4947553"/>
            <a:ext cx="8715436" cy="898052"/>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dirty="0" smtClean="0">
                <a:solidFill>
                  <a:schemeClr val="tx1"/>
                </a:solidFill>
                <a:latin typeface="Times New Roman" charset="0"/>
                <a:ea typeface="ＭＳ Ｐゴシック" charset="-128"/>
              </a:rPr>
              <a:t>滞留時間の長い不具合は</a:t>
            </a:r>
            <a:endParaRPr lang="en-US" altLang="ja-JP" dirty="0" smtClean="0">
              <a:solidFill>
                <a:schemeClr val="tx1"/>
              </a:solidFill>
              <a:latin typeface="Times New Roman" charset="0"/>
              <a:ea typeface="ＭＳ Ｐゴシック"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smtClean="0">
                <a:solidFill>
                  <a:srgbClr val="FF0000"/>
                </a:solidFill>
                <a:latin typeface="Times New Roman" charset="0"/>
                <a:ea typeface="ＭＳ Ｐゴシック" charset="-128"/>
              </a:rPr>
              <a:t>どの作業に長い時間を要しているか</a:t>
            </a:r>
            <a:r>
              <a:rPr lang="ja-JP" altLang="en-US" dirty="0" smtClean="0">
                <a:solidFill>
                  <a:schemeClr val="tx1"/>
                </a:solidFill>
                <a:latin typeface="Times New Roman" charset="0"/>
                <a:ea typeface="ＭＳ Ｐゴシック" charset="-128"/>
              </a:rPr>
              <a:t>明らかにされていない</a:t>
            </a:r>
            <a:endParaRPr kumimoji="1" lang="ja-JP" altLang="en-US" sz="2400" b="0" i="0" u="none" strike="noStrike" cap="none" normalizeH="0" baseline="0" dirty="0" smtClean="0">
              <a:ln>
                <a:noFill/>
              </a:ln>
              <a:solidFill>
                <a:schemeClr val="tx1"/>
              </a:solidFill>
              <a:effectLst/>
              <a:latin typeface="Times New Roman" charset="0"/>
              <a:ea typeface="ＭＳ Ｐゴシック" charset="-128"/>
            </a:endParaRPr>
          </a:p>
        </p:txBody>
      </p:sp>
      <p:sp>
        <p:nvSpPr>
          <p:cNvPr id="8" name="コンテンツ プレースホルダ 2"/>
          <p:cNvSpPr txBox="1">
            <a:spLocks/>
          </p:cNvSpPr>
          <p:nvPr/>
        </p:nvSpPr>
        <p:spPr bwMode="auto">
          <a:xfrm>
            <a:off x="216287" y="6035946"/>
            <a:ext cx="8715436" cy="7459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6700" lvl="2" indent="-266700" algn="just">
              <a:spcBef>
                <a:spcPct val="20000"/>
              </a:spcBef>
              <a:buClr>
                <a:srgbClr val="8243FF"/>
              </a:buClr>
              <a:defRPr/>
            </a:pPr>
            <a:r>
              <a:rPr lang="en-US" altLang="ja-JP" sz="1100" kern="0" dirty="0" smtClean="0">
                <a:solidFill>
                  <a:srgbClr val="000000"/>
                </a:solidFill>
                <a:latin typeface="Arial" pitchFamily="34" charset="0"/>
              </a:rPr>
              <a:t>[3]</a:t>
            </a:r>
            <a:r>
              <a:rPr lang="ja-JP" altLang="en-US" sz="1100" kern="0" dirty="0" smtClean="0">
                <a:solidFill>
                  <a:srgbClr val="000000"/>
                </a:solidFill>
                <a:latin typeface="Arial" pitchFamily="34" charset="0"/>
              </a:rPr>
              <a:t>　</a:t>
            </a:r>
            <a:r>
              <a:rPr lang="en-US" altLang="ja-JP" sz="1100" kern="0" dirty="0" err="1" smtClean="0">
                <a:solidFill>
                  <a:srgbClr val="000000"/>
                </a:solidFill>
                <a:latin typeface="Arial" pitchFamily="34" charset="0"/>
              </a:rPr>
              <a:t>Mockus</a:t>
            </a:r>
            <a:r>
              <a:rPr lang="en-US" altLang="ja-JP" sz="1100" kern="0" dirty="0" smtClean="0">
                <a:solidFill>
                  <a:srgbClr val="000000"/>
                </a:solidFill>
                <a:latin typeface="Arial" pitchFamily="34" charset="0"/>
              </a:rPr>
              <a:t>, A. et al: Two case studies of open source software development: apache and </a:t>
            </a:r>
            <a:r>
              <a:rPr lang="en-US" altLang="ja-JP" sz="1100" kern="0" dirty="0" err="1" smtClean="0">
                <a:solidFill>
                  <a:srgbClr val="000000"/>
                </a:solidFill>
                <a:latin typeface="Arial" pitchFamily="34" charset="0"/>
              </a:rPr>
              <a:t>mozilla</a:t>
            </a:r>
            <a:r>
              <a:rPr lang="ja-JP" altLang="en-US" sz="1100" kern="0" dirty="0" err="1" smtClean="0">
                <a:solidFill>
                  <a:srgbClr val="000000"/>
                </a:solidFill>
                <a:latin typeface="Arial" pitchFamily="34" charset="0"/>
              </a:rPr>
              <a:t>．</a:t>
            </a:r>
            <a:endParaRPr lang="en-US" altLang="ja-JP" sz="1100" kern="0" dirty="0" smtClean="0">
              <a:solidFill>
                <a:srgbClr val="000000"/>
              </a:solidFill>
              <a:latin typeface="Arial" pitchFamily="34" charset="0"/>
            </a:endParaRPr>
          </a:p>
          <a:p>
            <a:pPr marL="266700" lvl="2" indent="-266700" algn="just">
              <a:spcBef>
                <a:spcPct val="20000"/>
              </a:spcBef>
              <a:buClr>
                <a:srgbClr val="8243FF"/>
              </a:buClr>
              <a:defRPr/>
            </a:pPr>
            <a:r>
              <a:rPr lang="en-US" altLang="ja-JP" sz="1100" kern="0" dirty="0" smtClean="0">
                <a:solidFill>
                  <a:srgbClr val="000000"/>
                </a:solidFill>
                <a:latin typeface="Arial" pitchFamily="34" charset="0"/>
              </a:rPr>
              <a:t>[4]</a:t>
            </a:r>
            <a:r>
              <a:rPr lang="ja-JP" altLang="en-US" sz="1100" kern="0" dirty="0" smtClean="0">
                <a:solidFill>
                  <a:srgbClr val="000000"/>
                </a:solidFill>
                <a:latin typeface="Arial" pitchFamily="34" charset="0"/>
              </a:rPr>
              <a:t>　</a:t>
            </a:r>
            <a:r>
              <a:rPr lang="en-US" altLang="ja-JP" sz="1100" kern="0" dirty="0" err="1" smtClean="0">
                <a:latin typeface="Arial" pitchFamily="34" charset="0"/>
              </a:rPr>
              <a:t>Herraiz</a:t>
            </a:r>
            <a:r>
              <a:rPr lang="en-US" altLang="ja-JP" sz="1100" kern="0" dirty="0" smtClean="0">
                <a:latin typeface="Arial" pitchFamily="34" charset="0"/>
              </a:rPr>
              <a:t>, I.</a:t>
            </a:r>
            <a:r>
              <a:rPr lang="en-US" altLang="ja-JP" sz="1100" kern="0" dirty="0" smtClean="0">
                <a:solidFill>
                  <a:srgbClr val="000000"/>
                </a:solidFill>
                <a:latin typeface="Arial" pitchFamily="34" charset="0"/>
              </a:rPr>
              <a:t> et al</a:t>
            </a:r>
            <a:r>
              <a:rPr lang="en-US" altLang="ja-JP" sz="1100" kern="0" dirty="0" smtClean="0">
                <a:latin typeface="Arial" pitchFamily="34" charset="0"/>
              </a:rPr>
              <a:t>: Towards a simplification of the bug report form in eclipse.</a:t>
            </a:r>
            <a:endParaRPr lang="en-US" altLang="ja-JP" sz="1100" kern="0" dirty="0" smtClean="0">
              <a:solidFill>
                <a:srgbClr val="000000"/>
              </a:solidFill>
              <a:latin typeface="Arial" pitchFamily="34" charset="0"/>
            </a:endParaRPr>
          </a:p>
          <a:p>
            <a:pPr marL="266700" marR="0" lvl="2" indent="-266700" algn="just" defTabSz="914400" rtl="0" eaLnBrk="1" fontAlgn="base" latinLnBrk="0" hangingPunct="1">
              <a:lnSpc>
                <a:spcPct val="100000"/>
              </a:lnSpc>
              <a:spcBef>
                <a:spcPct val="20000"/>
              </a:spcBef>
              <a:spcAft>
                <a:spcPct val="0"/>
              </a:spcAft>
              <a:buClr>
                <a:srgbClr val="8243FF"/>
              </a:buClr>
              <a:buSzTx/>
              <a:buFont typeface="Wingdings" pitchFamily="2" charset="2"/>
              <a:buNone/>
              <a:tabLst/>
              <a:defRPr/>
            </a:pPr>
            <a:endParaRPr kumimoji="1" lang="en-US" altLang="ja-JP" sz="1800" b="0" i="0" u="none" strike="noStrike" kern="0" cap="none" spc="0" normalizeH="0" baseline="0" noProof="0" dirty="0" smtClean="0">
              <a:ln>
                <a:noFill/>
              </a:ln>
              <a:solidFill>
                <a:schemeClr val="tx1"/>
              </a:solidFill>
              <a:effectLst/>
              <a:uLnTx/>
              <a:uFillTx/>
              <a:latin typeface="Arial" pitchFamily="34" charset="0"/>
              <a:ea typeface="+mn-ea"/>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7" name="コンテンツ プレースホルダ 6"/>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不具合の滞留時間短縮のために，</a:t>
            </a:r>
            <a:r>
              <a:rPr lang="ja-JP" altLang="en-US" dirty="0" smtClean="0">
                <a:solidFill>
                  <a:srgbClr val="FF0000"/>
                </a:solidFill>
              </a:rPr>
              <a:t>各修正プロセスの滞留時間の違いを把握</a:t>
            </a:r>
            <a:r>
              <a:rPr lang="ja-JP" altLang="en-US" dirty="0" smtClean="0"/>
              <a:t>し，</a:t>
            </a:r>
            <a:r>
              <a:rPr lang="ja-JP" altLang="en-US" dirty="0" smtClean="0">
                <a:solidFill>
                  <a:srgbClr val="FF0000"/>
                </a:solidFill>
              </a:rPr>
              <a:t>長い時間を要している修正作業（ボトルネック）</a:t>
            </a:r>
            <a:r>
              <a:rPr lang="ja-JP" altLang="en-US" dirty="0" smtClean="0"/>
              <a:t>を特定する</a:t>
            </a:r>
            <a:endParaRPr lang="en-US" altLang="ja-JP" dirty="0" smtClean="0"/>
          </a:p>
          <a:p>
            <a:pPr lvl="4"/>
            <a:endParaRPr kumimoji="1" lang="en-US" altLang="ja-JP" dirty="0" smtClean="0"/>
          </a:p>
          <a:p>
            <a:r>
              <a:rPr lang="ja-JP" altLang="en-US" dirty="0" smtClean="0"/>
              <a:t>アプローチ</a:t>
            </a:r>
            <a:endParaRPr lang="en-US" altLang="ja-JP" dirty="0" smtClean="0"/>
          </a:p>
          <a:p>
            <a:pPr lvl="1"/>
            <a:r>
              <a:rPr lang="ja-JP" altLang="en-US" dirty="0" smtClean="0"/>
              <a:t>滞留時間の分析手法を提案する</a:t>
            </a:r>
            <a:endParaRPr lang="en-US" altLang="ja-JP" dirty="0" smtClean="0"/>
          </a:p>
          <a:p>
            <a:pPr lvl="2"/>
            <a:r>
              <a:rPr kumimoji="1" lang="ja-JP" altLang="en-US" dirty="0" smtClean="0"/>
              <a:t>不具合修正プロセスに基づく分析</a:t>
            </a:r>
            <a:endParaRPr kumimoji="1" lang="en-US" altLang="ja-JP" dirty="0" smtClean="0"/>
          </a:p>
          <a:p>
            <a:pPr lvl="2"/>
            <a:r>
              <a:rPr kumimoji="1" lang="ja-JP" altLang="en-US" dirty="0" smtClean="0"/>
              <a:t>状態遷移図に基づく分析</a:t>
            </a:r>
            <a:endParaRPr kumimoji="1" lang="en-US" altLang="ja-JP" dirty="0" smtClean="0"/>
          </a:p>
        </p:txBody>
      </p:sp>
      <p:sp>
        <p:nvSpPr>
          <p:cNvPr id="8" name="フッター プレースホルダ 7"/>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9" name="日付プレースホルダ 8"/>
          <p:cNvSpPr>
            <a:spLocks noGrp="1"/>
          </p:cNvSpPr>
          <p:nvPr>
            <p:ph type="dt" sz="half" idx="11"/>
          </p:nvPr>
        </p:nvSpPr>
        <p:spPr/>
        <p:txBody>
          <a:bodyPr/>
          <a:lstStyle/>
          <a:p>
            <a:pPr>
              <a:defRPr/>
            </a:pPr>
            <a:r>
              <a:rPr lang="en-US" altLang="ja-JP" smtClean="0"/>
              <a:t>2009/7/9</a:t>
            </a:r>
            <a:endParaRPr lang="en-US" altLang="ja-JP" dirty="0"/>
          </a:p>
        </p:txBody>
      </p:sp>
      <p:sp>
        <p:nvSpPr>
          <p:cNvPr id="10" name="スライド番号プレースホルダ 9"/>
          <p:cNvSpPr>
            <a:spLocks noGrp="1"/>
          </p:cNvSpPr>
          <p:nvPr>
            <p:ph type="sldNum" sz="quarter" idx="12"/>
          </p:nvPr>
        </p:nvSpPr>
        <p:spPr/>
        <p:txBody>
          <a:bodyPr/>
          <a:lstStyle/>
          <a:p>
            <a:pPr>
              <a:defRPr/>
            </a:pPr>
            <a:fld id="{2FE2DC3D-A132-4D9D-898F-105E24610479}" type="slidenum">
              <a:rPr lang="ja-JP" altLang="en-US" smtClean="0"/>
              <a:pPr>
                <a:defRPr/>
              </a:pPr>
              <a:t>4</a:t>
            </a:fld>
            <a:endParaRPr lang="en-US" altLang="ja-JP"/>
          </a:p>
        </p:txBody>
      </p:sp>
      <p:sp>
        <p:nvSpPr>
          <p:cNvPr id="31" name="円/楕円 30"/>
          <p:cNvSpPr>
            <a:spLocks noChangeAspect="1"/>
          </p:cNvSpPr>
          <p:nvPr/>
        </p:nvSpPr>
        <p:spPr>
          <a:xfrm>
            <a:off x="214282" y="5665861"/>
            <a:ext cx="168386" cy="1683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Arial" pitchFamily="34" charset="0"/>
              <a:cs typeface="Arial" pitchFamily="34" charset="0"/>
            </a:endParaRPr>
          </a:p>
        </p:txBody>
      </p:sp>
      <p:grpSp>
        <p:nvGrpSpPr>
          <p:cNvPr id="32" name="グループ化 31"/>
          <p:cNvGrpSpPr>
            <a:grpSpLocks noChangeAspect="1"/>
          </p:cNvGrpSpPr>
          <p:nvPr/>
        </p:nvGrpSpPr>
        <p:grpSpPr>
          <a:xfrm>
            <a:off x="8708287" y="5088049"/>
            <a:ext cx="175122" cy="175122"/>
            <a:chOff x="8713512" y="4671569"/>
            <a:chExt cx="218903" cy="218903"/>
          </a:xfrm>
        </p:grpSpPr>
        <p:sp>
          <p:nvSpPr>
            <p:cNvPr id="33" name="円/楕円 32"/>
            <p:cNvSpPr>
              <a:spLocks noChangeAspect="1"/>
            </p:cNvSpPr>
            <p:nvPr/>
          </p:nvSpPr>
          <p:spPr>
            <a:xfrm>
              <a:off x="8768896" y="4726953"/>
              <a:ext cx="108135" cy="108135"/>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sp>
          <p:nvSpPr>
            <p:cNvPr id="34" name="円/楕円 33"/>
            <p:cNvSpPr>
              <a:spLocks noChangeAspect="1"/>
            </p:cNvSpPr>
            <p:nvPr/>
          </p:nvSpPr>
          <p:spPr>
            <a:xfrm>
              <a:off x="8713512" y="4671569"/>
              <a:ext cx="218903" cy="218903"/>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grpSp>
      <p:grpSp>
        <p:nvGrpSpPr>
          <p:cNvPr id="35" name="グループ化 34"/>
          <p:cNvGrpSpPr/>
          <p:nvPr/>
        </p:nvGrpSpPr>
        <p:grpSpPr>
          <a:xfrm>
            <a:off x="362905" y="4366183"/>
            <a:ext cx="8336168" cy="2202751"/>
            <a:chOff x="-1709170" y="2076054"/>
            <a:chExt cx="11114890" cy="4032000"/>
          </a:xfrm>
        </p:grpSpPr>
        <p:cxnSp>
          <p:nvCxnSpPr>
            <p:cNvPr id="36" name="直線コネクタ 35"/>
            <p:cNvCxnSpPr/>
            <p:nvPr/>
          </p:nvCxnSpPr>
          <p:spPr>
            <a:xfrm rot="5400000">
              <a:off x="6941152"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rot="5400000">
              <a:off x="4609936"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rot="5400000">
              <a:off x="-1116682"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rot="5400000">
              <a:off x="-3227241"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0" name="角丸四角形 39"/>
            <p:cNvSpPr/>
            <p:nvPr/>
          </p:nvSpPr>
          <p:spPr>
            <a:xfrm>
              <a:off x="-1211935" y="4275081"/>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sp>
          <p:nvSpPr>
            <p:cNvPr id="41" name="角丸四角形 40"/>
            <p:cNvSpPr/>
            <p:nvPr/>
          </p:nvSpPr>
          <p:spPr>
            <a:xfrm>
              <a:off x="910935" y="517433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議論開始</a:t>
              </a:r>
              <a:endParaRPr kumimoji="1" lang="ja-JP" altLang="en-US" sz="1400" dirty="0">
                <a:solidFill>
                  <a:schemeClr val="tx1"/>
                </a:solidFill>
                <a:latin typeface="Arial" pitchFamily="34" charset="0"/>
                <a:cs typeface="Arial" pitchFamily="34" charset="0"/>
              </a:endParaRPr>
            </a:p>
          </p:txBody>
        </p:sp>
        <p:sp>
          <p:nvSpPr>
            <p:cNvPr id="42" name="角丸四角形 41"/>
            <p:cNvSpPr/>
            <p:nvPr/>
          </p:nvSpPr>
          <p:spPr>
            <a:xfrm>
              <a:off x="7412649"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修正確認</a:t>
              </a:r>
              <a:endParaRPr kumimoji="1" lang="en-US" altLang="ja-JP" sz="1400" dirty="0" smtClean="0">
                <a:solidFill>
                  <a:schemeClr val="tx1"/>
                </a:solidFill>
                <a:latin typeface="Arial" pitchFamily="34" charset="0"/>
                <a:cs typeface="Arial" pitchFamily="34" charset="0"/>
              </a:endParaRPr>
            </a:p>
          </p:txBody>
        </p:sp>
        <p:sp>
          <p:nvSpPr>
            <p:cNvPr id="43" name="角丸四角形 42"/>
            <p:cNvSpPr/>
            <p:nvPr/>
          </p:nvSpPr>
          <p:spPr>
            <a:xfrm>
              <a:off x="5080881" y="4254609"/>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不具合解決</a:t>
              </a:r>
              <a:endParaRPr kumimoji="1" lang="ja-JP" altLang="en-US" sz="1400" dirty="0">
                <a:solidFill>
                  <a:schemeClr val="tx1"/>
                </a:solidFill>
                <a:latin typeface="Arial" pitchFamily="34" charset="0"/>
                <a:cs typeface="Arial" pitchFamily="34" charset="0"/>
              </a:endParaRPr>
            </a:p>
          </p:txBody>
        </p:sp>
        <p:cxnSp>
          <p:nvCxnSpPr>
            <p:cNvPr id="44" name="直線矢印コネクタ 43"/>
            <p:cNvCxnSpPr>
              <a:stCxn id="40" idx="3"/>
              <a:endCxn id="48" idx="1"/>
            </p:cNvCxnSpPr>
            <p:nvPr/>
          </p:nvCxnSpPr>
          <p:spPr>
            <a:xfrm flipV="1">
              <a:off x="336065" y="3544657"/>
              <a:ext cx="579785" cy="109042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40" idx="3"/>
              <a:endCxn id="41" idx="1"/>
            </p:cNvCxnSpPr>
            <p:nvPr/>
          </p:nvCxnSpPr>
          <p:spPr>
            <a:xfrm>
              <a:off x="336065" y="4635081"/>
              <a:ext cx="574870" cy="89925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41" idx="0"/>
              <a:endCxn id="48" idx="2"/>
            </p:cNvCxnSpPr>
            <p:nvPr/>
          </p:nvCxnSpPr>
          <p:spPr>
            <a:xfrm rot="5400000" flipH="1" flipV="1">
              <a:off x="1052552" y="4537040"/>
              <a:ext cx="1269680" cy="491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a:stCxn id="61" idx="3"/>
              <a:endCxn id="43" idx="1"/>
            </p:cNvCxnSpPr>
            <p:nvPr/>
          </p:nvCxnSpPr>
          <p:spPr>
            <a:xfrm flipV="1">
              <a:off x="4470932" y="4614609"/>
              <a:ext cx="609949" cy="161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8" name="角丸四角形 47"/>
            <p:cNvSpPr/>
            <p:nvPr/>
          </p:nvSpPr>
          <p:spPr>
            <a:xfrm>
              <a:off x="915850"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不具合承認</a:t>
              </a:r>
              <a:endParaRPr kumimoji="1" lang="ja-JP" altLang="en-US" sz="1400" dirty="0">
                <a:solidFill>
                  <a:schemeClr val="tx1"/>
                </a:solidFill>
                <a:latin typeface="Arial" pitchFamily="34" charset="0"/>
                <a:cs typeface="Arial" pitchFamily="34" charset="0"/>
              </a:endParaRPr>
            </a:p>
          </p:txBody>
        </p:sp>
        <p:cxnSp>
          <p:nvCxnSpPr>
            <p:cNvPr id="49" name="直線矢印コネクタ 48"/>
            <p:cNvCxnSpPr>
              <a:stCxn id="43" idx="3"/>
              <a:endCxn id="42" idx="1"/>
            </p:cNvCxnSpPr>
            <p:nvPr/>
          </p:nvCxnSpPr>
          <p:spPr>
            <a:xfrm flipV="1">
              <a:off x="6628881" y="3544657"/>
              <a:ext cx="783768" cy="106995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0" name="角丸四角形 49"/>
            <p:cNvSpPr/>
            <p:nvPr/>
          </p:nvSpPr>
          <p:spPr>
            <a:xfrm>
              <a:off x="7412649" y="5174338"/>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再修正決定</a:t>
              </a:r>
              <a:endParaRPr lang="ja-JP" altLang="en-US" sz="1400" dirty="0">
                <a:solidFill>
                  <a:schemeClr val="tx1"/>
                </a:solidFill>
                <a:latin typeface="Arial" pitchFamily="34" charset="0"/>
                <a:cs typeface="Arial" pitchFamily="34" charset="0"/>
              </a:endParaRPr>
            </a:p>
          </p:txBody>
        </p:sp>
        <p:cxnSp>
          <p:nvCxnSpPr>
            <p:cNvPr id="51" name="直線矢印コネクタ 50"/>
            <p:cNvCxnSpPr>
              <a:stCxn id="42" idx="2"/>
              <a:endCxn id="50" idx="0"/>
            </p:cNvCxnSpPr>
            <p:nvPr/>
          </p:nvCxnSpPr>
          <p:spPr>
            <a:xfrm rot="5400000">
              <a:off x="7551809" y="4539497"/>
              <a:ext cx="1269681"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2" name="曲線コネクタ 88"/>
            <p:cNvCxnSpPr/>
            <p:nvPr/>
          </p:nvCxnSpPr>
          <p:spPr>
            <a:xfrm rot="6720000" flipH="1" flipV="1">
              <a:off x="3664713" y="4525367"/>
              <a:ext cx="67014" cy="662660"/>
            </a:xfrm>
            <a:prstGeom prst="curvedConnector4">
              <a:avLst>
                <a:gd name="adj1" fmla="val -694035"/>
                <a:gd name="adj2" fmla="val 103483"/>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1709170" y="4634287"/>
              <a:ext cx="497235"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50" idx="1"/>
              <a:endCxn id="43" idx="3"/>
            </p:cNvCxnSpPr>
            <p:nvPr/>
          </p:nvCxnSpPr>
          <p:spPr>
            <a:xfrm rot="10800000">
              <a:off x="6628881" y="4614610"/>
              <a:ext cx="783768" cy="91972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5" name="テキスト ボックス 54"/>
            <p:cNvSpPr txBox="1"/>
            <p:nvPr/>
          </p:nvSpPr>
          <p:spPr>
            <a:xfrm>
              <a:off x="-1211935" y="2549916"/>
              <a:ext cx="2110559" cy="563367"/>
            </a:xfrm>
            <a:prstGeom prst="rect">
              <a:avLst/>
            </a:prstGeom>
            <a:noFill/>
          </p:spPr>
          <p:txBody>
            <a:bodyPr wrap="square" rtlCol="0">
              <a:spAutoFit/>
            </a:bodyPr>
            <a:lstStyle/>
            <a:p>
              <a:pPr algn="ctr">
                <a:tabLst>
                  <a:tab pos="1435100" algn="l"/>
                </a:tabLst>
              </a:pPr>
              <a:r>
                <a:rPr lang="ja-JP" altLang="en-US" sz="1400" dirty="0" smtClean="0">
                  <a:latin typeface="Arial" pitchFamily="34" charset="0"/>
                  <a:cs typeface="Arial" pitchFamily="34" charset="0"/>
                </a:rPr>
                <a:t>未対応フェーズ</a:t>
              </a:r>
              <a:endParaRPr kumimoji="1" lang="ja-JP" altLang="en-US" sz="1400" dirty="0">
                <a:latin typeface="Arial" pitchFamily="34" charset="0"/>
                <a:cs typeface="Arial" pitchFamily="34" charset="0"/>
              </a:endParaRPr>
            </a:p>
          </p:txBody>
        </p:sp>
        <p:sp>
          <p:nvSpPr>
            <p:cNvPr id="56" name="テキスト ボックス 55"/>
            <p:cNvSpPr txBox="1"/>
            <p:nvPr/>
          </p:nvSpPr>
          <p:spPr>
            <a:xfrm>
              <a:off x="910935" y="2549916"/>
              <a:ext cx="5714308" cy="563367"/>
            </a:xfrm>
            <a:prstGeom prst="rect">
              <a:avLst/>
            </a:prstGeom>
            <a:noFill/>
          </p:spPr>
          <p:txBody>
            <a:bodyPr wrap="square" rtlCol="0">
              <a:spAutoFit/>
            </a:bodyPr>
            <a:lstStyle/>
            <a:p>
              <a:pPr algn="ctr">
                <a:tabLst>
                  <a:tab pos="1435100" algn="l"/>
                </a:tabLst>
              </a:pPr>
              <a:r>
                <a:rPr kumimoji="1" lang="ja-JP" altLang="en-US" sz="1400" dirty="0" smtClean="0">
                  <a:latin typeface="Arial" pitchFamily="34" charset="0"/>
                  <a:cs typeface="Arial" pitchFamily="34" charset="0"/>
                </a:rPr>
                <a:t>修正フェーズ</a:t>
              </a:r>
              <a:endParaRPr kumimoji="1" lang="ja-JP" altLang="en-US" sz="1400" dirty="0">
                <a:latin typeface="Arial" pitchFamily="34" charset="0"/>
                <a:cs typeface="Arial" pitchFamily="34" charset="0"/>
              </a:endParaRPr>
            </a:p>
          </p:txBody>
        </p:sp>
        <p:sp>
          <p:nvSpPr>
            <p:cNvPr id="57" name="テキスト ボックス 56"/>
            <p:cNvSpPr txBox="1"/>
            <p:nvPr/>
          </p:nvSpPr>
          <p:spPr>
            <a:xfrm>
              <a:off x="6626630" y="2549916"/>
              <a:ext cx="2329829" cy="563367"/>
            </a:xfrm>
            <a:prstGeom prst="rect">
              <a:avLst/>
            </a:prstGeom>
            <a:noFill/>
          </p:spPr>
          <p:txBody>
            <a:bodyPr wrap="square" rtlCol="0">
              <a:spAutoFit/>
            </a:bodyPr>
            <a:lstStyle/>
            <a:p>
              <a:pPr algn="ctr">
                <a:tabLst>
                  <a:tab pos="1435100" algn="l"/>
                </a:tabLst>
              </a:pPr>
              <a:r>
                <a:rPr lang="ja-JP" altLang="en-US" sz="1400" dirty="0" smtClean="0">
                  <a:latin typeface="Arial" pitchFamily="34" charset="0"/>
                  <a:cs typeface="Arial" pitchFamily="34" charset="0"/>
                </a:rPr>
                <a:t>確認フェーズ</a:t>
              </a:r>
              <a:endParaRPr kumimoji="1" lang="ja-JP" altLang="en-US" sz="1400" dirty="0">
                <a:latin typeface="Arial" pitchFamily="34" charset="0"/>
                <a:cs typeface="Arial" pitchFamily="34" charset="0"/>
              </a:endParaRPr>
            </a:p>
          </p:txBody>
        </p:sp>
        <p:cxnSp>
          <p:nvCxnSpPr>
            <p:cNvPr id="58" name="直線矢印コネクタ 57"/>
            <p:cNvCxnSpPr>
              <a:endCxn id="61" idx="1"/>
            </p:cNvCxnSpPr>
            <p:nvPr/>
          </p:nvCxnSpPr>
          <p:spPr>
            <a:xfrm rot="16200000" flipH="1">
              <a:off x="2157606" y="3850901"/>
              <a:ext cx="1071570" cy="45908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9" name="図形 58"/>
            <p:cNvCxnSpPr/>
            <p:nvPr/>
          </p:nvCxnSpPr>
          <p:spPr>
            <a:xfrm rot="10800000">
              <a:off x="4258269" y="4976228"/>
              <a:ext cx="3132000" cy="558113"/>
            </a:xfrm>
            <a:prstGeom prst="bentConnector2">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p:nvPr/>
          </p:nvCxnSpPr>
          <p:spPr>
            <a:xfrm>
              <a:off x="8973720" y="3552277"/>
              <a:ext cx="432000"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1" name="角丸四角形 60"/>
            <p:cNvSpPr/>
            <p:nvPr/>
          </p:nvSpPr>
          <p:spPr>
            <a:xfrm>
              <a:off x="2922932" y="425622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修正担当者</a:t>
              </a:r>
              <a:endParaRPr kumimoji="1" lang="en-US" altLang="ja-JP" sz="1400" dirty="0" smtClean="0">
                <a:solidFill>
                  <a:schemeClr val="tx1"/>
                </a:solidFill>
                <a:latin typeface="Arial" pitchFamily="34" charset="0"/>
                <a:cs typeface="Arial" pitchFamily="34" charset="0"/>
              </a:endParaRPr>
            </a:p>
            <a:p>
              <a:pPr algn="ctr"/>
              <a:r>
                <a:rPr kumimoji="1" lang="ja-JP" altLang="en-US" sz="1400" dirty="0" smtClean="0">
                  <a:solidFill>
                    <a:schemeClr val="tx1"/>
                  </a:solidFill>
                  <a:latin typeface="Arial" pitchFamily="34" charset="0"/>
                  <a:cs typeface="Arial" pitchFamily="34" charset="0"/>
                </a:rPr>
                <a:t>決定</a:t>
              </a:r>
              <a:endParaRPr kumimoji="1" lang="ja-JP" altLang="en-US" sz="1400" dirty="0">
                <a:solidFill>
                  <a:schemeClr val="tx1"/>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分析手順（</a:t>
            </a:r>
            <a:r>
              <a:rPr kumimoji="1" lang="en-US" altLang="ja-JP" dirty="0" smtClean="0"/>
              <a:t>1/3</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修正</a:t>
            </a:r>
            <a:r>
              <a:rPr lang="ja-JP" altLang="en-US" dirty="0" smtClean="0"/>
              <a:t>作業の定義とデータ収集</a:t>
            </a:r>
            <a:endParaRPr lang="en-US" altLang="ja-JP" dirty="0" smtClean="0"/>
          </a:p>
          <a:p>
            <a:pPr lvl="1"/>
            <a:r>
              <a:rPr lang="ja-JP" altLang="en-US" dirty="0" smtClean="0"/>
              <a:t>修正作業は</a:t>
            </a:r>
            <a:r>
              <a:rPr lang="en-US" altLang="ja-JP" dirty="0" smtClean="0"/>
              <a:t>BTS</a:t>
            </a:r>
            <a:r>
              <a:rPr lang="ja-JP" altLang="en-US" dirty="0" smtClean="0"/>
              <a:t>や</a:t>
            </a:r>
            <a:r>
              <a:rPr lang="en-US" altLang="ja-JP" dirty="0" smtClean="0"/>
              <a:t>OSS</a:t>
            </a:r>
            <a:r>
              <a:rPr lang="ja-JP" altLang="en-US" dirty="0" smtClean="0"/>
              <a:t>プロジェクトの運営方針によって異なるため修正プロセスを定義する</a:t>
            </a:r>
            <a:endParaRPr lang="en-US" altLang="ja-JP" dirty="0" smtClean="0"/>
          </a:p>
          <a:p>
            <a:pPr lvl="1"/>
            <a:r>
              <a:rPr lang="en-US" altLang="ja-JP" dirty="0" smtClean="0"/>
              <a:t>BTS</a:t>
            </a:r>
            <a:r>
              <a:rPr lang="ja-JP" altLang="en-US" dirty="0" err="1" smtClean="0"/>
              <a:t>に登</a:t>
            </a:r>
            <a:r>
              <a:rPr lang="ja-JP" altLang="en-US" dirty="0" smtClean="0"/>
              <a:t>録された不具合の状態変更データを収集する</a:t>
            </a:r>
            <a:endParaRPr lang="en-US" altLang="ja-JP" dirty="0" smtClean="0"/>
          </a:p>
          <a:p>
            <a:pPr lvl="3"/>
            <a:endParaRPr lang="en-US" altLang="ja-JP" dirty="0" smtClean="0"/>
          </a:p>
          <a:p>
            <a:r>
              <a:rPr kumimoji="1" lang="ja-JP" altLang="en-US" dirty="0" smtClean="0"/>
              <a:t>状態遷移図の構築</a:t>
            </a:r>
            <a:endParaRPr kumimoji="1" lang="en-US" altLang="ja-JP" dirty="0" smtClean="0"/>
          </a:p>
          <a:p>
            <a:pPr lvl="1"/>
            <a:r>
              <a:rPr kumimoji="1" lang="ja-JP" altLang="en-US" dirty="0" smtClean="0"/>
              <a:t>状態遷移図の作成</a:t>
            </a:r>
            <a:endParaRPr kumimoji="1" lang="en-US" altLang="ja-JP" dirty="0" smtClean="0"/>
          </a:p>
          <a:p>
            <a:pPr lvl="1"/>
            <a:r>
              <a:rPr kumimoji="1" lang="ja-JP" altLang="en-US" dirty="0" smtClean="0"/>
              <a:t>状態遷移数の導出</a:t>
            </a:r>
            <a:endParaRPr kumimoji="1" lang="en-US" altLang="ja-JP" dirty="0" smtClean="0"/>
          </a:p>
          <a:p>
            <a:pPr lvl="1"/>
            <a:r>
              <a:rPr lang="ja-JP" altLang="en-US" dirty="0" smtClean="0"/>
              <a:t>状態遷移に要する時間を導出</a:t>
            </a:r>
            <a:endParaRPr kumimoji="1"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a:t>
            </a:fld>
            <a:endParaRPr lang="en-US" altLang="ja-JP"/>
          </a:p>
        </p:txBody>
      </p:sp>
      <p:sp>
        <p:nvSpPr>
          <p:cNvPr id="31" name="円/楕円 30"/>
          <p:cNvSpPr>
            <a:spLocks noChangeAspect="1"/>
          </p:cNvSpPr>
          <p:nvPr/>
        </p:nvSpPr>
        <p:spPr>
          <a:xfrm>
            <a:off x="214282" y="5664116"/>
            <a:ext cx="168386" cy="1683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Arial" pitchFamily="34" charset="0"/>
              <a:cs typeface="Arial" pitchFamily="34" charset="0"/>
            </a:endParaRPr>
          </a:p>
        </p:txBody>
      </p:sp>
      <p:grpSp>
        <p:nvGrpSpPr>
          <p:cNvPr id="32" name="グループ化 31"/>
          <p:cNvGrpSpPr>
            <a:grpSpLocks noChangeAspect="1"/>
          </p:cNvGrpSpPr>
          <p:nvPr/>
        </p:nvGrpSpPr>
        <p:grpSpPr>
          <a:xfrm>
            <a:off x="8708287" y="5086304"/>
            <a:ext cx="175122" cy="175122"/>
            <a:chOff x="8713512" y="4671569"/>
            <a:chExt cx="218903" cy="218903"/>
          </a:xfrm>
        </p:grpSpPr>
        <p:sp>
          <p:nvSpPr>
            <p:cNvPr id="33" name="円/楕円 32"/>
            <p:cNvSpPr>
              <a:spLocks noChangeAspect="1"/>
            </p:cNvSpPr>
            <p:nvPr/>
          </p:nvSpPr>
          <p:spPr>
            <a:xfrm>
              <a:off x="8768896" y="4726953"/>
              <a:ext cx="108135" cy="108135"/>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sp>
          <p:nvSpPr>
            <p:cNvPr id="34" name="円/楕円 33"/>
            <p:cNvSpPr>
              <a:spLocks noChangeAspect="1"/>
            </p:cNvSpPr>
            <p:nvPr/>
          </p:nvSpPr>
          <p:spPr>
            <a:xfrm>
              <a:off x="8713512" y="4671569"/>
              <a:ext cx="218903" cy="218903"/>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grpSp>
      <p:grpSp>
        <p:nvGrpSpPr>
          <p:cNvPr id="35" name="グループ化 34"/>
          <p:cNvGrpSpPr/>
          <p:nvPr/>
        </p:nvGrpSpPr>
        <p:grpSpPr>
          <a:xfrm>
            <a:off x="362905" y="4970086"/>
            <a:ext cx="8336168" cy="1480345"/>
            <a:chOff x="-1709170" y="3184657"/>
            <a:chExt cx="11114890" cy="2709681"/>
          </a:xfrm>
        </p:grpSpPr>
        <p:sp>
          <p:nvSpPr>
            <p:cNvPr id="36" name="角丸四角形 35"/>
            <p:cNvSpPr/>
            <p:nvPr/>
          </p:nvSpPr>
          <p:spPr>
            <a:xfrm>
              <a:off x="-1211935" y="4275081"/>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sp>
          <p:nvSpPr>
            <p:cNvPr id="37" name="角丸四角形 36"/>
            <p:cNvSpPr/>
            <p:nvPr/>
          </p:nvSpPr>
          <p:spPr>
            <a:xfrm>
              <a:off x="910935" y="517433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議論開始</a:t>
              </a:r>
              <a:endParaRPr kumimoji="1" lang="ja-JP" altLang="en-US" sz="1400" dirty="0">
                <a:solidFill>
                  <a:schemeClr val="tx1"/>
                </a:solidFill>
                <a:latin typeface="Arial" pitchFamily="34" charset="0"/>
                <a:cs typeface="Arial" pitchFamily="34" charset="0"/>
              </a:endParaRPr>
            </a:p>
          </p:txBody>
        </p:sp>
        <p:sp>
          <p:nvSpPr>
            <p:cNvPr id="38" name="角丸四角形 37"/>
            <p:cNvSpPr/>
            <p:nvPr/>
          </p:nvSpPr>
          <p:spPr>
            <a:xfrm>
              <a:off x="7412649"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修正確認</a:t>
              </a:r>
              <a:endParaRPr kumimoji="1" lang="ja-JP" altLang="en-US" sz="1400" dirty="0">
                <a:solidFill>
                  <a:schemeClr val="tx1"/>
                </a:solidFill>
                <a:latin typeface="Arial" pitchFamily="34" charset="0"/>
                <a:cs typeface="Arial" pitchFamily="34" charset="0"/>
              </a:endParaRPr>
            </a:p>
          </p:txBody>
        </p:sp>
        <p:sp>
          <p:nvSpPr>
            <p:cNvPr id="39" name="角丸四角形 38"/>
            <p:cNvSpPr/>
            <p:nvPr/>
          </p:nvSpPr>
          <p:spPr>
            <a:xfrm>
              <a:off x="5080881" y="4254609"/>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不具合解決</a:t>
              </a:r>
              <a:endParaRPr kumimoji="1" lang="ja-JP" altLang="en-US" sz="1400" dirty="0">
                <a:solidFill>
                  <a:schemeClr val="tx1"/>
                </a:solidFill>
                <a:latin typeface="Arial" pitchFamily="34" charset="0"/>
                <a:cs typeface="Arial" pitchFamily="34" charset="0"/>
              </a:endParaRPr>
            </a:p>
          </p:txBody>
        </p:sp>
        <p:cxnSp>
          <p:nvCxnSpPr>
            <p:cNvPr id="40" name="直線矢印コネクタ 39"/>
            <p:cNvCxnSpPr>
              <a:stCxn id="36" idx="3"/>
              <a:endCxn id="44" idx="1"/>
            </p:cNvCxnSpPr>
            <p:nvPr/>
          </p:nvCxnSpPr>
          <p:spPr>
            <a:xfrm flipV="1">
              <a:off x="336065" y="3544657"/>
              <a:ext cx="579785" cy="109042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stCxn id="36" idx="3"/>
              <a:endCxn id="37" idx="1"/>
            </p:cNvCxnSpPr>
            <p:nvPr/>
          </p:nvCxnSpPr>
          <p:spPr>
            <a:xfrm>
              <a:off x="336065" y="4635081"/>
              <a:ext cx="574870" cy="89925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37" idx="0"/>
              <a:endCxn id="44" idx="2"/>
            </p:cNvCxnSpPr>
            <p:nvPr/>
          </p:nvCxnSpPr>
          <p:spPr>
            <a:xfrm rot="5400000" flipH="1" flipV="1">
              <a:off x="1052552" y="4537040"/>
              <a:ext cx="1269680" cy="491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a:stCxn id="54" idx="3"/>
              <a:endCxn id="39" idx="1"/>
            </p:cNvCxnSpPr>
            <p:nvPr/>
          </p:nvCxnSpPr>
          <p:spPr>
            <a:xfrm flipV="1">
              <a:off x="4470932" y="4614609"/>
              <a:ext cx="609949" cy="161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4" name="角丸四角形 43"/>
            <p:cNvSpPr/>
            <p:nvPr/>
          </p:nvSpPr>
          <p:spPr>
            <a:xfrm>
              <a:off x="915850"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不具合承認</a:t>
              </a:r>
              <a:endParaRPr kumimoji="1" lang="ja-JP" altLang="en-US" sz="1400" dirty="0">
                <a:solidFill>
                  <a:schemeClr val="tx1"/>
                </a:solidFill>
                <a:latin typeface="Arial" pitchFamily="34" charset="0"/>
                <a:cs typeface="Arial" pitchFamily="34" charset="0"/>
              </a:endParaRPr>
            </a:p>
          </p:txBody>
        </p:sp>
        <p:cxnSp>
          <p:nvCxnSpPr>
            <p:cNvPr id="45" name="直線矢印コネクタ 44"/>
            <p:cNvCxnSpPr>
              <a:stCxn id="39" idx="3"/>
              <a:endCxn id="38" idx="1"/>
            </p:cNvCxnSpPr>
            <p:nvPr/>
          </p:nvCxnSpPr>
          <p:spPr>
            <a:xfrm flipV="1">
              <a:off x="6628881" y="3544657"/>
              <a:ext cx="783768" cy="106995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6" name="角丸四角形 45"/>
            <p:cNvSpPr/>
            <p:nvPr/>
          </p:nvSpPr>
          <p:spPr>
            <a:xfrm>
              <a:off x="7412649" y="5174338"/>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再修正決定</a:t>
              </a:r>
              <a:endParaRPr lang="ja-JP" altLang="en-US" sz="1400" dirty="0">
                <a:solidFill>
                  <a:schemeClr val="tx1"/>
                </a:solidFill>
                <a:latin typeface="Arial" pitchFamily="34" charset="0"/>
                <a:cs typeface="Arial" pitchFamily="34" charset="0"/>
              </a:endParaRPr>
            </a:p>
          </p:txBody>
        </p:sp>
        <p:cxnSp>
          <p:nvCxnSpPr>
            <p:cNvPr id="47" name="直線矢印コネクタ 46"/>
            <p:cNvCxnSpPr>
              <a:stCxn id="38" idx="2"/>
              <a:endCxn id="46" idx="0"/>
            </p:cNvCxnSpPr>
            <p:nvPr/>
          </p:nvCxnSpPr>
          <p:spPr>
            <a:xfrm rot="5400000">
              <a:off x="7551809" y="4539497"/>
              <a:ext cx="1269681"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8" name="曲線コネクタ 88"/>
            <p:cNvCxnSpPr/>
            <p:nvPr/>
          </p:nvCxnSpPr>
          <p:spPr>
            <a:xfrm rot="6720000" flipH="1" flipV="1">
              <a:off x="3664713" y="4525367"/>
              <a:ext cx="67014" cy="662660"/>
            </a:xfrm>
            <a:prstGeom prst="curvedConnector4">
              <a:avLst>
                <a:gd name="adj1" fmla="val -694035"/>
                <a:gd name="adj2" fmla="val 103483"/>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a:off x="-1709170" y="4634287"/>
              <a:ext cx="497235"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a:stCxn id="46" idx="1"/>
              <a:endCxn id="39" idx="3"/>
            </p:cNvCxnSpPr>
            <p:nvPr/>
          </p:nvCxnSpPr>
          <p:spPr>
            <a:xfrm rot="10800000">
              <a:off x="6628881" y="4614610"/>
              <a:ext cx="783768" cy="91972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endCxn id="54" idx="1"/>
            </p:cNvCxnSpPr>
            <p:nvPr/>
          </p:nvCxnSpPr>
          <p:spPr>
            <a:xfrm rot="16200000" flipH="1">
              <a:off x="2157606" y="3850901"/>
              <a:ext cx="1071570" cy="45908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2" name="図形 51"/>
            <p:cNvCxnSpPr/>
            <p:nvPr/>
          </p:nvCxnSpPr>
          <p:spPr>
            <a:xfrm rot="10800000">
              <a:off x="4258269" y="4976228"/>
              <a:ext cx="3132000" cy="558113"/>
            </a:xfrm>
            <a:prstGeom prst="bentConnector2">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8973720" y="3552277"/>
              <a:ext cx="432000"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4" name="角丸四角形 53"/>
            <p:cNvSpPr/>
            <p:nvPr/>
          </p:nvSpPr>
          <p:spPr>
            <a:xfrm>
              <a:off x="2922932" y="425622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修正担当者</a:t>
              </a:r>
              <a:endParaRPr kumimoji="1" lang="en-US" altLang="ja-JP" sz="1400" dirty="0" smtClean="0">
                <a:solidFill>
                  <a:schemeClr val="tx1"/>
                </a:solidFill>
                <a:latin typeface="Arial" pitchFamily="34" charset="0"/>
                <a:cs typeface="Arial" pitchFamily="34" charset="0"/>
              </a:endParaRPr>
            </a:p>
            <a:p>
              <a:pPr algn="ctr"/>
              <a:r>
                <a:rPr kumimoji="1" lang="ja-JP" altLang="en-US" sz="1400" dirty="0" smtClean="0">
                  <a:solidFill>
                    <a:schemeClr val="tx1"/>
                  </a:solidFill>
                  <a:latin typeface="Arial" pitchFamily="34" charset="0"/>
                  <a:cs typeface="Arial" pitchFamily="34" charset="0"/>
                </a:rPr>
                <a:t>決定</a:t>
              </a:r>
              <a:endParaRPr kumimoji="1" lang="ja-JP" altLang="en-US" sz="1400" dirty="0">
                <a:solidFill>
                  <a:schemeClr val="tx1"/>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分析手順（</a:t>
            </a:r>
            <a:r>
              <a:rPr lang="en-US" altLang="ja-JP" dirty="0" smtClean="0"/>
              <a:t>2/3</a:t>
            </a:r>
            <a:r>
              <a:rPr lang="ja-JP" altLang="en-US" dirty="0" smtClean="0"/>
              <a:t>）：不具合修正プロセスに基づく分析</a:t>
            </a:r>
            <a:endParaRPr kumimoji="1" lang="ja-JP" altLang="en-US" dirty="0"/>
          </a:p>
        </p:txBody>
      </p:sp>
      <p:sp>
        <p:nvSpPr>
          <p:cNvPr id="3" name="コンテンツ プレースホルダ 2"/>
          <p:cNvSpPr>
            <a:spLocks noGrp="1"/>
          </p:cNvSpPr>
          <p:nvPr>
            <p:ph idx="1"/>
          </p:nvPr>
        </p:nvSpPr>
        <p:spPr>
          <a:xfrm>
            <a:off x="214282" y="990584"/>
            <a:ext cx="8929718" cy="5438812"/>
          </a:xfrm>
        </p:spPr>
        <p:txBody>
          <a:bodyPr/>
          <a:lstStyle/>
          <a:p>
            <a:r>
              <a:rPr kumimoji="1" lang="ja-JP" altLang="en-US" dirty="0" smtClean="0"/>
              <a:t>各修正プロセスの違い把握するために，修正プロセスを</a:t>
            </a:r>
            <a:r>
              <a:rPr kumimoji="1" lang="en-US" altLang="ja-JP" dirty="0" smtClean="0"/>
              <a:t>3</a:t>
            </a:r>
            <a:r>
              <a:rPr kumimoji="1" lang="ja-JP" altLang="en-US" dirty="0" err="1" smtClean="0"/>
              <a:t>つの</a:t>
            </a:r>
            <a:r>
              <a:rPr lang="ja-JP" altLang="en-US" dirty="0" smtClean="0"/>
              <a:t>期間（</a:t>
            </a:r>
            <a:r>
              <a:rPr kumimoji="1" lang="ja-JP" altLang="en-US" dirty="0" smtClean="0"/>
              <a:t>フェーズ）</a:t>
            </a:r>
            <a:r>
              <a:rPr lang="ja-JP" altLang="en-US" dirty="0" smtClean="0"/>
              <a:t>に分類して分析する</a:t>
            </a:r>
            <a:endParaRPr lang="en-US" altLang="ja-JP" dirty="0" smtClean="0"/>
          </a:p>
          <a:p>
            <a:pPr lvl="1"/>
            <a:r>
              <a:rPr kumimoji="1" lang="ja-JP" altLang="en-US" dirty="0" smtClean="0"/>
              <a:t>未対応フェーズ</a:t>
            </a:r>
            <a:endParaRPr kumimoji="1" lang="en-US" altLang="ja-JP" dirty="0" smtClean="0"/>
          </a:p>
          <a:p>
            <a:pPr lvl="2"/>
            <a:r>
              <a:rPr kumimoji="1" lang="ja-JP" altLang="en-US" dirty="0" smtClean="0"/>
              <a:t>報告後，修正に向けた</a:t>
            </a:r>
            <a:r>
              <a:rPr lang="ja-JP" altLang="en-US" dirty="0" smtClean="0"/>
              <a:t>活動</a:t>
            </a:r>
            <a:r>
              <a:rPr kumimoji="1" lang="ja-JP" altLang="en-US" dirty="0" smtClean="0"/>
              <a:t>が開始されるまで</a:t>
            </a:r>
            <a:endParaRPr kumimoji="1" lang="en-US" altLang="ja-JP" dirty="0" smtClean="0"/>
          </a:p>
          <a:p>
            <a:pPr lvl="1"/>
            <a:r>
              <a:rPr lang="ja-JP" altLang="en-US" dirty="0" smtClean="0"/>
              <a:t>修正フェーズ</a:t>
            </a:r>
            <a:endParaRPr lang="en-US" altLang="ja-JP" dirty="0" smtClean="0"/>
          </a:p>
          <a:p>
            <a:pPr lvl="2"/>
            <a:r>
              <a:rPr lang="ja-JP" altLang="en-US" dirty="0" smtClean="0"/>
              <a:t>修正に向けた活動開始から不具合が解決されるまで</a:t>
            </a:r>
            <a:endParaRPr lang="en-US" altLang="ja-JP" dirty="0" smtClean="0"/>
          </a:p>
          <a:p>
            <a:pPr lvl="1"/>
            <a:r>
              <a:rPr kumimoji="1" lang="ja-JP" altLang="en-US" dirty="0" smtClean="0"/>
              <a:t>確認フェーズ</a:t>
            </a:r>
            <a:endParaRPr kumimoji="1" lang="en-US" altLang="ja-JP" dirty="0" smtClean="0"/>
          </a:p>
          <a:p>
            <a:pPr lvl="2"/>
            <a:r>
              <a:rPr lang="ja-JP" altLang="en-US" dirty="0" smtClean="0"/>
              <a:t>不具合が解決されてから確認作業が完了するまで</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6</a:t>
            </a:fld>
            <a:endParaRPr lang="en-US" altLang="ja-JP"/>
          </a:p>
        </p:txBody>
      </p:sp>
      <p:sp>
        <p:nvSpPr>
          <p:cNvPr id="7" name="円/楕円 6"/>
          <p:cNvSpPr>
            <a:spLocks noChangeAspect="1"/>
          </p:cNvSpPr>
          <p:nvPr/>
        </p:nvSpPr>
        <p:spPr>
          <a:xfrm>
            <a:off x="214282" y="5665861"/>
            <a:ext cx="168386" cy="1683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Arial" pitchFamily="34" charset="0"/>
              <a:cs typeface="Arial" pitchFamily="34" charset="0"/>
            </a:endParaRPr>
          </a:p>
        </p:txBody>
      </p:sp>
      <p:grpSp>
        <p:nvGrpSpPr>
          <p:cNvPr id="8" name="グループ化 7"/>
          <p:cNvGrpSpPr>
            <a:grpSpLocks noChangeAspect="1"/>
          </p:cNvGrpSpPr>
          <p:nvPr/>
        </p:nvGrpSpPr>
        <p:grpSpPr>
          <a:xfrm>
            <a:off x="8708287" y="5088049"/>
            <a:ext cx="175122" cy="175122"/>
            <a:chOff x="8713512" y="4671569"/>
            <a:chExt cx="218903" cy="218903"/>
          </a:xfrm>
        </p:grpSpPr>
        <p:sp>
          <p:nvSpPr>
            <p:cNvPr id="9" name="円/楕円 8"/>
            <p:cNvSpPr>
              <a:spLocks noChangeAspect="1"/>
            </p:cNvSpPr>
            <p:nvPr/>
          </p:nvSpPr>
          <p:spPr>
            <a:xfrm>
              <a:off x="8768896" y="4726953"/>
              <a:ext cx="108135" cy="108135"/>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sp>
          <p:nvSpPr>
            <p:cNvPr id="10" name="円/楕円 9"/>
            <p:cNvSpPr>
              <a:spLocks noChangeAspect="1"/>
            </p:cNvSpPr>
            <p:nvPr/>
          </p:nvSpPr>
          <p:spPr>
            <a:xfrm>
              <a:off x="8713512" y="4671569"/>
              <a:ext cx="218903" cy="218903"/>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grpSp>
      <p:grpSp>
        <p:nvGrpSpPr>
          <p:cNvPr id="11" name="グループ化 10"/>
          <p:cNvGrpSpPr/>
          <p:nvPr/>
        </p:nvGrpSpPr>
        <p:grpSpPr>
          <a:xfrm>
            <a:off x="362905" y="4366183"/>
            <a:ext cx="8336168" cy="2202751"/>
            <a:chOff x="-1709170" y="2076054"/>
            <a:chExt cx="11114890" cy="4032000"/>
          </a:xfrm>
        </p:grpSpPr>
        <p:cxnSp>
          <p:nvCxnSpPr>
            <p:cNvPr id="12" name="直線コネクタ 11"/>
            <p:cNvCxnSpPr/>
            <p:nvPr/>
          </p:nvCxnSpPr>
          <p:spPr>
            <a:xfrm rot="5400000">
              <a:off x="6941152"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rot="5400000">
              <a:off x="4609936"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rot="5400000">
              <a:off x="-1116682"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5400000">
              <a:off x="-3227241" y="4091361"/>
              <a:ext cx="4032000" cy="138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角丸四角形 15"/>
            <p:cNvSpPr/>
            <p:nvPr/>
          </p:nvSpPr>
          <p:spPr>
            <a:xfrm>
              <a:off x="-1211935" y="4275081"/>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sp>
          <p:nvSpPr>
            <p:cNvPr id="17" name="角丸四角形 16"/>
            <p:cNvSpPr/>
            <p:nvPr/>
          </p:nvSpPr>
          <p:spPr>
            <a:xfrm>
              <a:off x="910935" y="517433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議論開始</a:t>
              </a:r>
              <a:endParaRPr kumimoji="1" lang="ja-JP" altLang="en-US" sz="1400" dirty="0">
                <a:solidFill>
                  <a:schemeClr val="tx1"/>
                </a:solidFill>
                <a:latin typeface="Arial" pitchFamily="34" charset="0"/>
                <a:cs typeface="Arial" pitchFamily="34" charset="0"/>
              </a:endParaRPr>
            </a:p>
          </p:txBody>
        </p:sp>
        <p:sp>
          <p:nvSpPr>
            <p:cNvPr id="18" name="角丸四角形 17"/>
            <p:cNvSpPr/>
            <p:nvPr/>
          </p:nvSpPr>
          <p:spPr>
            <a:xfrm>
              <a:off x="7412649"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修正確認</a:t>
              </a:r>
              <a:endParaRPr kumimoji="1" lang="en-US" altLang="ja-JP" sz="1400" dirty="0" smtClean="0">
                <a:solidFill>
                  <a:schemeClr val="tx1"/>
                </a:solidFill>
                <a:latin typeface="Arial" pitchFamily="34" charset="0"/>
                <a:cs typeface="Arial" pitchFamily="34" charset="0"/>
              </a:endParaRPr>
            </a:p>
          </p:txBody>
        </p:sp>
        <p:sp>
          <p:nvSpPr>
            <p:cNvPr id="19" name="角丸四角形 18"/>
            <p:cNvSpPr/>
            <p:nvPr/>
          </p:nvSpPr>
          <p:spPr>
            <a:xfrm>
              <a:off x="5080881" y="4254609"/>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不具合解決</a:t>
              </a:r>
              <a:endParaRPr kumimoji="1" lang="ja-JP" altLang="en-US" sz="1400" dirty="0">
                <a:solidFill>
                  <a:schemeClr val="tx1"/>
                </a:solidFill>
                <a:latin typeface="Arial" pitchFamily="34" charset="0"/>
                <a:cs typeface="Arial" pitchFamily="34" charset="0"/>
              </a:endParaRPr>
            </a:p>
          </p:txBody>
        </p:sp>
        <p:cxnSp>
          <p:nvCxnSpPr>
            <p:cNvPr id="20" name="直線矢印コネクタ 19"/>
            <p:cNvCxnSpPr>
              <a:stCxn id="16" idx="3"/>
              <a:endCxn id="24" idx="1"/>
            </p:cNvCxnSpPr>
            <p:nvPr/>
          </p:nvCxnSpPr>
          <p:spPr>
            <a:xfrm flipV="1">
              <a:off x="336065" y="3544657"/>
              <a:ext cx="579785" cy="109042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a:stCxn id="16" idx="3"/>
              <a:endCxn id="17" idx="1"/>
            </p:cNvCxnSpPr>
            <p:nvPr/>
          </p:nvCxnSpPr>
          <p:spPr>
            <a:xfrm>
              <a:off x="336065" y="4635081"/>
              <a:ext cx="574870" cy="89925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17" idx="0"/>
              <a:endCxn id="24" idx="2"/>
            </p:cNvCxnSpPr>
            <p:nvPr/>
          </p:nvCxnSpPr>
          <p:spPr>
            <a:xfrm rot="5400000" flipH="1" flipV="1">
              <a:off x="1052552" y="4537040"/>
              <a:ext cx="1269680" cy="491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37" idx="3"/>
              <a:endCxn id="19" idx="1"/>
            </p:cNvCxnSpPr>
            <p:nvPr/>
          </p:nvCxnSpPr>
          <p:spPr>
            <a:xfrm flipV="1">
              <a:off x="4470932" y="4614609"/>
              <a:ext cx="609949" cy="161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角丸四角形 23"/>
            <p:cNvSpPr/>
            <p:nvPr/>
          </p:nvSpPr>
          <p:spPr>
            <a:xfrm>
              <a:off x="915850"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不具合承認</a:t>
              </a:r>
              <a:endParaRPr kumimoji="1" lang="ja-JP" altLang="en-US" sz="1400" dirty="0">
                <a:solidFill>
                  <a:schemeClr val="tx1"/>
                </a:solidFill>
                <a:latin typeface="Arial" pitchFamily="34" charset="0"/>
                <a:cs typeface="Arial" pitchFamily="34" charset="0"/>
              </a:endParaRPr>
            </a:p>
          </p:txBody>
        </p:sp>
        <p:cxnSp>
          <p:nvCxnSpPr>
            <p:cNvPr id="25" name="直線矢印コネクタ 24"/>
            <p:cNvCxnSpPr>
              <a:stCxn id="19" idx="3"/>
              <a:endCxn id="18" idx="1"/>
            </p:cNvCxnSpPr>
            <p:nvPr/>
          </p:nvCxnSpPr>
          <p:spPr>
            <a:xfrm flipV="1">
              <a:off x="6628881" y="3544657"/>
              <a:ext cx="783768" cy="106995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6" name="角丸四角形 25"/>
            <p:cNvSpPr/>
            <p:nvPr/>
          </p:nvSpPr>
          <p:spPr>
            <a:xfrm>
              <a:off x="7412649" y="5174338"/>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再修正決定</a:t>
              </a:r>
              <a:endParaRPr lang="ja-JP" altLang="en-US" sz="1400" dirty="0">
                <a:solidFill>
                  <a:schemeClr val="tx1"/>
                </a:solidFill>
                <a:latin typeface="Arial" pitchFamily="34" charset="0"/>
                <a:cs typeface="Arial" pitchFamily="34" charset="0"/>
              </a:endParaRPr>
            </a:p>
          </p:txBody>
        </p:sp>
        <p:cxnSp>
          <p:nvCxnSpPr>
            <p:cNvPr id="27" name="直線矢印コネクタ 26"/>
            <p:cNvCxnSpPr>
              <a:stCxn id="18" idx="2"/>
              <a:endCxn id="26" idx="0"/>
            </p:cNvCxnSpPr>
            <p:nvPr/>
          </p:nvCxnSpPr>
          <p:spPr>
            <a:xfrm rot="5400000">
              <a:off x="7551809" y="4539497"/>
              <a:ext cx="1269681"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曲線コネクタ 88"/>
            <p:cNvCxnSpPr/>
            <p:nvPr/>
          </p:nvCxnSpPr>
          <p:spPr>
            <a:xfrm rot="6720000" flipH="1" flipV="1">
              <a:off x="3664713" y="4525367"/>
              <a:ext cx="67014" cy="662660"/>
            </a:xfrm>
            <a:prstGeom prst="curvedConnector4">
              <a:avLst>
                <a:gd name="adj1" fmla="val -694035"/>
                <a:gd name="adj2" fmla="val 103483"/>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1709170" y="4634287"/>
              <a:ext cx="497235"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26" idx="1"/>
              <a:endCxn id="19" idx="3"/>
            </p:cNvCxnSpPr>
            <p:nvPr/>
          </p:nvCxnSpPr>
          <p:spPr>
            <a:xfrm rot="10800000">
              <a:off x="6628881" y="4614610"/>
              <a:ext cx="783768" cy="91972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1211935" y="2277446"/>
              <a:ext cx="2110559" cy="563367"/>
            </a:xfrm>
            <a:prstGeom prst="rect">
              <a:avLst/>
            </a:prstGeom>
            <a:noFill/>
          </p:spPr>
          <p:txBody>
            <a:bodyPr wrap="square" rtlCol="0">
              <a:spAutoFit/>
            </a:bodyPr>
            <a:lstStyle/>
            <a:p>
              <a:pPr algn="ctr">
                <a:tabLst>
                  <a:tab pos="1435100" algn="l"/>
                </a:tabLst>
              </a:pPr>
              <a:r>
                <a:rPr lang="ja-JP" altLang="en-US" sz="1400" dirty="0" smtClean="0">
                  <a:latin typeface="Arial" pitchFamily="34" charset="0"/>
                  <a:cs typeface="Arial" pitchFamily="34" charset="0"/>
                </a:rPr>
                <a:t>未対応フェーズ</a:t>
              </a:r>
              <a:endParaRPr kumimoji="1" lang="ja-JP" altLang="en-US" sz="1400" dirty="0">
                <a:latin typeface="Arial" pitchFamily="34" charset="0"/>
                <a:cs typeface="Arial" pitchFamily="34" charset="0"/>
              </a:endParaRPr>
            </a:p>
          </p:txBody>
        </p:sp>
        <p:sp>
          <p:nvSpPr>
            <p:cNvPr id="32" name="テキスト ボックス 31"/>
            <p:cNvSpPr txBox="1"/>
            <p:nvPr/>
          </p:nvSpPr>
          <p:spPr>
            <a:xfrm>
              <a:off x="910935" y="2277446"/>
              <a:ext cx="5714308" cy="563367"/>
            </a:xfrm>
            <a:prstGeom prst="rect">
              <a:avLst/>
            </a:prstGeom>
            <a:noFill/>
          </p:spPr>
          <p:txBody>
            <a:bodyPr wrap="square" rtlCol="0">
              <a:spAutoFit/>
            </a:bodyPr>
            <a:lstStyle/>
            <a:p>
              <a:pPr algn="ctr">
                <a:tabLst>
                  <a:tab pos="1435100" algn="l"/>
                </a:tabLst>
              </a:pPr>
              <a:r>
                <a:rPr kumimoji="1" lang="ja-JP" altLang="en-US" sz="1400" dirty="0" smtClean="0">
                  <a:latin typeface="Arial" pitchFamily="34" charset="0"/>
                  <a:cs typeface="Arial" pitchFamily="34" charset="0"/>
                </a:rPr>
                <a:t>修正フェーズ</a:t>
              </a:r>
              <a:endParaRPr kumimoji="1" lang="ja-JP" altLang="en-US" sz="1400" dirty="0">
                <a:latin typeface="Arial" pitchFamily="34" charset="0"/>
                <a:cs typeface="Arial" pitchFamily="34" charset="0"/>
              </a:endParaRPr>
            </a:p>
          </p:txBody>
        </p:sp>
        <p:sp>
          <p:nvSpPr>
            <p:cNvPr id="33" name="テキスト ボックス 32"/>
            <p:cNvSpPr txBox="1"/>
            <p:nvPr/>
          </p:nvSpPr>
          <p:spPr>
            <a:xfrm>
              <a:off x="6626630" y="2277446"/>
              <a:ext cx="2329829" cy="563367"/>
            </a:xfrm>
            <a:prstGeom prst="rect">
              <a:avLst/>
            </a:prstGeom>
            <a:noFill/>
          </p:spPr>
          <p:txBody>
            <a:bodyPr wrap="square" rtlCol="0">
              <a:spAutoFit/>
            </a:bodyPr>
            <a:lstStyle/>
            <a:p>
              <a:pPr algn="ctr">
                <a:tabLst>
                  <a:tab pos="1435100" algn="l"/>
                </a:tabLst>
              </a:pPr>
              <a:r>
                <a:rPr lang="ja-JP" altLang="en-US" sz="1400" dirty="0" smtClean="0">
                  <a:latin typeface="Arial" pitchFamily="34" charset="0"/>
                  <a:cs typeface="Arial" pitchFamily="34" charset="0"/>
                </a:rPr>
                <a:t>確認フェーズ</a:t>
              </a:r>
              <a:endParaRPr kumimoji="1" lang="ja-JP" altLang="en-US" sz="1400" dirty="0">
                <a:latin typeface="Arial" pitchFamily="34" charset="0"/>
                <a:cs typeface="Arial" pitchFamily="34" charset="0"/>
              </a:endParaRPr>
            </a:p>
          </p:txBody>
        </p:sp>
        <p:cxnSp>
          <p:nvCxnSpPr>
            <p:cNvPr id="34" name="直線矢印コネクタ 33"/>
            <p:cNvCxnSpPr>
              <a:endCxn id="37" idx="1"/>
            </p:cNvCxnSpPr>
            <p:nvPr/>
          </p:nvCxnSpPr>
          <p:spPr>
            <a:xfrm rot="16200000" flipH="1">
              <a:off x="2157606" y="3850901"/>
              <a:ext cx="1071570" cy="45908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5" name="図形 34"/>
            <p:cNvCxnSpPr/>
            <p:nvPr/>
          </p:nvCxnSpPr>
          <p:spPr>
            <a:xfrm rot="10800000">
              <a:off x="4258269" y="4976228"/>
              <a:ext cx="3132000" cy="558113"/>
            </a:xfrm>
            <a:prstGeom prst="bentConnector2">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a:off x="8973720" y="3552277"/>
              <a:ext cx="432000"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7" name="角丸四角形 36"/>
            <p:cNvSpPr/>
            <p:nvPr/>
          </p:nvSpPr>
          <p:spPr>
            <a:xfrm>
              <a:off x="2922932" y="425622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修正担当者</a:t>
              </a:r>
              <a:endParaRPr kumimoji="1" lang="en-US" altLang="ja-JP" sz="1400" dirty="0" smtClean="0">
                <a:solidFill>
                  <a:schemeClr val="tx1"/>
                </a:solidFill>
                <a:latin typeface="Arial" pitchFamily="34" charset="0"/>
                <a:cs typeface="Arial" pitchFamily="34" charset="0"/>
              </a:endParaRPr>
            </a:p>
            <a:p>
              <a:pPr algn="ctr"/>
              <a:r>
                <a:rPr kumimoji="1" lang="ja-JP" altLang="en-US" sz="1400" dirty="0" smtClean="0">
                  <a:solidFill>
                    <a:schemeClr val="tx1"/>
                  </a:solidFill>
                  <a:latin typeface="Arial" pitchFamily="34" charset="0"/>
                  <a:cs typeface="Arial" pitchFamily="34" charset="0"/>
                </a:rPr>
                <a:t>決定</a:t>
              </a:r>
              <a:endParaRPr kumimoji="1" lang="ja-JP" altLang="en-US" sz="1400" dirty="0">
                <a:solidFill>
                  <a:schemeClr val="tx1"/>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分析手順（</a:t>
            </a:r>
            <a:r>
              <a:rPr lang="en-US" altLang="ja-JP" dirty="0" smtClean="0"/>
              <a:t>3/3</a:t>
            </a:r>
            <a:r>
              <a:rPr lang="ja-JP" altLang="en-US" dirty="0" smtClean="0"/>
              <a:t>）：</a:t>
            </a:r>
            <a:r>
              <a:rPr kumimoji="1" lang="ja-JP" altLang="en-US" dirty="0" smtClean="0"/>
              <a:t>状態遷移図に基づく分析</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修正</a:t>
            </a:r>
            <a:r>
              <a:rPr lang="ja-JP" altLang="en-US" dirty="0" smtClean="0"/>
              <a:t>作業の</a:t>
            </a:r>
            <a:r>
              <a:rPr kumimoji="1" lang="ja-JP" altLang="en-US" dirty="0" smtClean="0"/>
              <a:t>ボトルネックを発見するために，状態間に要する時間，状態遷移数を分析する</a:t>
            </a:r>
            <a:endParaRPr kumimoji="1" lang="en-US" altLang="ja-JP" dirty="0" smtClean="0"/>
          </a:p>
          <a:p>
            <a:pPr lvl="1"/>
            <a:r>
              <a:rPr lang="ja-JP" altLang="en-US" dirty="0" smtClean="0"/>
              <a:t>状態間に要する時間</a:t>
            </a:r>
            <a:endParaRPr lang="en-US" altLang="ja-JP" dirty="0" smtClean="0"/>
          </a:p>
          <a:p>
            <a:pPr lvl="2"/>
            <a:r>
              <a:rPr lang="ja-JP" altLang="en-US" dirty="0" smtClean="0"/>
              <a:t>長い時間を要する修正作業を特定することができる</a:t>
            </a:r>
            <a:endParaRPr lang="en-US" altLang="ja-JP" dirty="0" smtClean="0"/>
          </a:p>
          <a:p>
            <a:pPr lvl="4"/>
            <a:endParaRPr kumimoji="1" lang="en-US" altLang="ja-JP" dirty="0" smtClean="0"/>
          </a:p>
          <a:p>
            <a:pPr lvl="1"/>
            <a:r>
              <a:rPr kumimoji="1" lang="ja-JP" altLang="en-US" dirty="0" smtClean="0"/>
              <a:t>状態遷移数</a:t>
            </a:r>
            <a:endParaRPr kumimoji="1" lang="en-US" altLang="ja-JP" dirty="0" smtClean="0"/>
          </a:p>
          <a:p>
            <a:pPr lvl="2"/>
            <a:r>
              <a:rPr lang="ja-JP" altLang="en-US" dirty="0" smtClean="0"/>
              <a:t>プロジェクトによる状態遷移の特徴を理解することができる</a:t>
            </a:r>
            <a:endParaRPr kumimoji="1" lang="en-US" altLang="ja-JP" dirty="0" smtClean="0"/>
          </a:p>
          <a:p>
            <a:pPr lvl="2"/>
            <a:r>
              <a:rPr kumimoji="1" lang="ja-JP" altLang="en-US" dirty="0" smtClean="0"/>
              <a:t>担当者の再決定や不具合の再修正の回数を把握できる</a:t>
            </a:r>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7</a:t>
            </a:fld>
            <a:endParaRPr lang="en-US" altLang="ja-JP"/>
          </a:p>
        </p:txBody>
      </p:sp>
      <p:sp>
        <p:nvSpPr>
          <p:cNvPr id="128" name="円/楕円 127"/>
          <p:cNvSpPr>
            <a:spLocks noChangeAspect="1"/>
          </p:cNvSpPr>
          <p:nvPr/>
        </p:nvSpPr>
        <p:spPr>
          <a:xfrm>
            <a:off x="214282" y="5664116"/>
            <a:ext cx="168386" cy="1683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Arial" pitchFamily="34" charset="0"/>
              <a:cs typeface="Arial" pitchFamily="34" charset="0"/>
            </a:endParaRPr>
          </a:p>
        </p:txBody>
      </p:sp>
      <p:grpSp>
        <p:nvGrpSpPr>
          <p:cNvPr id="129" name="グループ化 128"/>
          <p:cNvGrpSpPr>
            <a:grpSpLocks noChangeAspect="1"/>
          </p:cNvGrpSpPr>
          <p:nvPr/>
        </p:nvGrpSpPr>
        <p:grpSpPr>
          <a:xfrm>
            <a:off x="8708287" y="5086304"/>
            <a:ext cx="175122" cy="175122"/>
            <a:chOff x="8713512" y="4671569"/>
            <a:chExt cx="218903" cy="218903"/>
          </a:xfrm>
        </p:grpSpPr>
        <p:sp>
          <p:nvSpPr>
            <p:cNvPr id="130" name="円/楕円 129"/>
            <p:cNvSpPr>
              <a:spLocks noChangeAspect="1"/>
            </p:cNvSpPr>
            <p:nvPr/>
          </p:nvSpPr>
          <p:spPr>
            <a:xfrm>
              <a:off x="8768896" y="4726953"/>
              <a:ext cx="108135" cy="108135"/>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sp>
          <p:nvSpPr>
            <p:cNvPr id="131" name="円/楕円 130"/>
            <p:cNvSpPr>
              <a:spLocks noChangeAspect="1"/>
            </p:cNvSpPr>
            <p:nvPr/>
          </p:nvSpPr>
          <p:spPr>
            <a:xfrm>
              <a:off x="8713512" y="4671569"/>
              <a:ext cx="218903" cy="218903"/>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grpSp>
      <p:grpSp>
        <p:nvGrpSpPr>
          <p:cNvPr id="132" name="グループ化 131"/>
          <p:cNvGrpSpPr/>
          <p:nvPr/>
        </p:nvGrpSpPr>
        <p:grpSpPr>
          <a:xfrm>
            <a:off x="362905" y="4970086"/>
            <a:ext cx="8336168" cy="1480345"/>
            <a:chOff x="-1709170" y="3184657"/>
            <a:chExt cx="11114890" cy="2709681"/>
          </a:xfrm>
        </p:grpSpPr>
        <p:sp>
          <p:nvSpPr>
            <p:cNvPr id="133" name="角丸四角形 132"/>
            <p:cNvSpPr/>
            <p:nvPr/>
          </p:nvSpPr>
          <p:spPr>
            <a:xfrm>
              <a:off x="-1211935" y="4275081"/>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sp>
          <p:nvSpPr>
            <p:cNvPr id="134" name="角丸四角形 133"/>
            <p:cNvSpPr/>
            <p:nvPr/>
          </p:nvSpPr>
          <p:spPr>
            <a:xfrm>
              <a:off x="910935" y="517433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議論開始</a:t>
              </a:r>
              <a:endParaRPr kumimoji="1" lang="ja-JP" altLang="en-US" sz="1400" dirty="0">
                <a:solidFill>
                  <a:schemeClr val="tx1"/>
                </a:solidFill>
                <a:latin typeface="Arial" pitchFamily="34" charset="0"/>
                <a:cs typeface="Arial" pitchFamily="34" charset="0"/>
              </a:endParaRPr>
            </a:p>
          </p:txBody>
        </p:sp>
        <p:sp>
          <p:nvSpPr>
            <p:cNvPr id="135" name="角丸四角形 134"/>
            <p:cNvSpPr/>
            <p:nvPr/>
          </p:nvSpPr>
          <p:spPr>
            <a:xfrm>
              <a:off x="7412649"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修正確認</a:t>
              </a:r>
              <a:endParaRPr kumimoji="1" lang="ja-JP" altLang="en-US" sz="1400" dirty="0">
                <a:solidFill>
                  <a:schemeClr val="tx1"/>
                </a:solidFill>
                <a:latin typeface="Arial" pitchFamily="34" charset="0"/>
                <a:cs typeface="Arial" pitchFamily="34" charset="0"/>
              </a:endParaRPr>
            </a:p>
          </p:txBody>
        </p:sp>
        <p:sp>
          <p:nvSpPr>
            <p:cNvPr id="136" name="角丸四角形 135"/>
            <p:cNvSpPr/>
            <p:nvPr/>
          </p:nvSpPr>
          <p:spPr>
            <a:xfrm>
              <a:off x="5080881" y="4254609"/>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不具合解決</a:t>
              </a:r>
              <a:endParaRPr kumimoji="1" lang="ja-JP" altLang="en-US" sz="1400" dirty="0">
                <a:solidFill>
                  <a:schemeClr val="tx1"/>
                </a:solidFill>
                <a:latin typeface="Arial" pitchFamily="34" charset="0"/>
                <a:cs typeface="Arial" pitchFamily="34" charset="0"/>
              </a:endParaRPr>
            </a:p>
          </p:txBody>
        </p:sp>
        <p:cxnSp>
          <p:nvCxnSpPr>
            <p:cNvPr id="137" name="直線矢印コネクタ 136"/>
            <p:cNvCxnSpPr>
              <a:stCxn id="133" idx="3"/>
              <a:endCxn id="141" idx="1"/>
            </p:cNvCxnSpPr>
            <p:nvPr/>
          </p:nvCxnSpPr>
          <p:spPr>
            <a:xfrm flipV="1">
              <a:off x="336065" y="3544657"/>
              <a:ext cx="579785" cy="109042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a:stCxn id="133" idx="3"/>
              <a:endCxn id="134" idx="1"/>
            </p:cNvCxnSpPr>
            <p:nvPr/>
          </p:nvCxnSpPr>
          <p:spPr>
            <a:xfrm>
              <a:off x="336065" y="4635081"/>
              <a:ext cx="574870" cy="89925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a:stCxn id="134" idx="0"/>
              <a:endCxn id="141" idx="2"/>
            </p:cNvCxnSpPr>
            <p:nvPr/>
          </p:nvCxnSpPr>
          <p:spPr>
            <a:xfrm rot="5400000" flipH="1" flipV="1">
              <a:off x="1052552" y="4537040"/>
              <a:ext cx="1269680" cy="491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a:stCxn id="151" idx="3"/>
              <a:endCxn id="136" idx="1"/>
            </p:cNvCxnSpPr>
            <p:nvPr/>
          </p:nvCxnSpPr>
          <p:spPr>
            <a:xfrm flipV="1">
              <a:off x="4470932" y="4614609"/>
              <a:ext cx="609949" cy="161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41" name="角丸四角形 140"/>
            <p:cNvSpPr/>
            <p:nvPr/>
          </p:nvSpPr>
          <p:spPr>
            <a:xfrm>
              <a:off x="915850"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不具合承認</a:t>
              </a:r>
              <a:endParaRPr kumimoji="1" lang="ja-JP" altLang="en-US" sz="1400" dirty="0">
                <a:solidFill>
                  <a:schemeClr val="tx1"/>
                </a:solidFill>
                <a:latin typeface="Arial" pitchFamily="34" charset="0"/>
                <a:cs typeface="Arial" pitchFamily="34" charset="0"/>
              </a:endParaRPr>
            </a:p>
          </p:txBody>
        </p:sp>
        <p:cxnSp>
          <p:nvCxnSpPr>
            <p:cNvPr id="142" name="直線矢印コネクタ 141"/>
            <p:cNvCxnSpPr>
              <a:stCxn id="136" idx="3"/>
              <a:endCxn id="135" idx="1"/>
            </p:cNvCxnSpPr>
            <p:nvPr/>
          </p:nvCxnSpPr>
          <p:spPr>
            <a:xfrm flipV="1">
              <a:off x="6628881" y="3544657"/>
              <a:ext cx="783768" cy="106995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43" name="角丸四角形 142"/>
            <p:cNvSpPr/>
            <p:nvPr/>
          </p:nvSpPr>
          <p:spPr>
            <a:xfrm>
              <a:off x="7412649" y="5174338"/>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再修正決定</a:t>
              </a:r>
              <a:endParaRPr lang="ja-JP" altLang="en-US" sz="1400" dirty="0">
                <a:solidFill>
                  <a:schemeClr val="tx1"/>
                </a:solidFill>
                <a:latin typeface="Arial" pitchFamily="34" charset="0"/>
                <a:cs typeface="Arial" pitchFamily="34" charset="0"/>
              </a:endParaRPr>
            </a:p>
          </p:txBody>
        </p:sp>
        <p:cxnSp>
          <p:nvCxnSpPr>
            <p:cNvPr id="144" name="直線矢印コネクタ 143"/>
            <p:cNvCxnSpPr>
              <a:stCxn id="135" idx="2"/>
              <a:endCxn id="143" idx="0"/>
            </p:cNvCxnSpPr>
            <p:nvPr/>
          </p:nvCxnSpPr>
          <p:spPr>
            <a:xfrm rot="5400000">
              <a:off x="7551809" y="4539497"/>
              <a:ext cx="1269681"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5" name="曲線コネクタ 88"/>
            <p:cNvCxnSpPr/>
            <p:nvPr/>
          </p:nvCxnSpPr>
          <p:spPr>
            <a:xfrm rot="6720000" flipH="1" flipV="1">
              <a:off x="3664713" y="4525367"/>
              <a:ext cx="67014" cy="662660"/>
            </a:xfrm>
            <a:prstGeom prst="curvedConnector4">
              <a:avLst>
                <a:gd name="adj1" fmla="val -694035"/>
                <a:gd name="adj2" fmla="val 103483"/>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a:xfrm>
              <a:off x="-1709170" y="4634287"/>
              <a:ext cx="497235"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a:stCxn id="143" idx="1"/>
              <a:endCxn id="136" idx="3"/>
            </p:cNvCxnSpPr>
            <p:nvPr/>
          </p:nvCxnSpPr>
          <p:spPr>
            <a:xfrm rot="10800000">
              <a:off x="6628881" y="4614610"/>
              <a:ext cx="783768" cy="91972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8" name="直線矢印コネクタ 147"/>
            <p:cNvCxnSpPr>
              <a:endCxn id="151" idx="1"/>
            </p:cNvCxnSpPr>
            <p:nvPr/>
          </p:nvCxnSpPr>
          <p:spPr>
            <a:xfrm rot="16200000" flipH="1">
              <a:off x="2157606" y="3850901"/>
              <a:ext cx="1071570" cy="45908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9" name="図形 148"/>
            <p:cNvCxnSpPr/>
            <p:nvPr/>
          </p:nvCxnSpPr>
          <p:spPr>
            <a:xfrm rot="10800000">
              <a:off x="4258269" y="4976228"/>
              <a:ext cx="3132000" cy="558113"/>
            </a:xfrm>
            <a:prstGeom prst="bentConnector2">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a:xfrm>
              <a:off x="8973720" y="3552277"/>
              <a:ext cx="432000"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51" name="角丸四角形 150"/>
            <p:cNvSpPr/>
            <p:nvPr/>
          </p:nvSpPr>
          <p:spPr>
            <a:xfrm>
              <a:off x="2922932" y="425622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修正担当者</a:t>
              </a:r>
              <a:endParaRPr kumimoji="1" lang="en-US" altLang="ja-JP" sz="1400" dirty="0" smtClean="0">
                <a:solidFill>
                  <a:schemeClr val="tx1"/>
                </a:solidFill>
                <a:latin typeface="Arial" pitchFamily="34" charset="0"/>
                <a:cs typeface="Arial" pitchFamily="34" charset="0"/>
              </a:endParaRPr>
            </a:p>
            <a:p>
              <a:pPr algn="ctr"/>
              <a:r>
                <a:rPr kumimoji="1" lang="ja-JP" altLang="en-US" sz="1400" dirty="0" smtClean="0">
                  <a:solidFill>
                    <a:schemeClr val="tx1"/>
                  </a:solidFill>
                  <a:latin typeface="Arial" pitchFamily="34" charset="0"/>
                  <a:cs typeface="Arial" pitchFamily="34" charset="0"/>
                </a:rPr>
                <a:t>決定</a:t>
              </a:r>
              <a:endParaRPr kumimoji="1" lang="ja-JP" altLang="en-US" sz="1400" dirty="0">
                <a:solidFill>
                  <a:schemeClr val="tx1"/>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分析手法の有用性を確認するために</a:t>
            </a:r>
            <a:r>
              <a:rPr lang="en-US" altLang="ja-JP" dirty="0" smtClean="0"/>
              <a:t>2</a:t>
            </a:r>
            <a:r>
              <a:rPr lang="ja-JP" altLang="en-US" dirty="0" err="1" smtClean="0"/>
              <a:t>つの</a:t>
            </a:r>
            <a:r>
              <a:rPr lang="ja-JP" altLang="en-US" dirty="0" smtClean="0"/>
              <a:t>プロジェクトを対象にケーススタディを行った</a:t>
            </a:r>
            <a:endParaRPr lang="en-US" altLang="ja-JP" dirty="0" smtClean="0"/>
          </a:p>
          <a:p>
            <a:pPr lvl="1"/>
            <a:r>
              <a:rPr lang="en-US" altLang="ja-JP" dirty="0" smtClean="0"/>
              <a:t>Mozilla Firefox Project</a:t>
            </a:r>
          </a:p>
          <a:p>
            <a:pPr lvl="1"/>
            <a:r>
              <a:rPr lang="en-US" altLang="ja-JP" dirty="0" smtClean="0"/>
              <a:t>Apache</a:t>
            </a:r>
            <a:r>
              <a:rPr lang="ja-JP" altLang="en-US" dirty="0" smtClean="0"/>
              <a:t> </a:t>
            </a:r>
            <a:r>
              <a:rPr lang="en-US" altLang="ja-JP" dirty="0" smtClean="0"/>
              <a:t>HTTP</a:t>
            </a:r>
            <a:r>
              <a:rPr lang="ja-JP" altLang="en-US" dirty="0" smtClean="0"/>
              <a:t> </a:t>
            </a:r>
            <a:r>
              <a:rPr lang="en-US" altLang="ja-JP" dirty="0" smtClean="0"/>
              <a:t>Server Project</a:t>
            </a:r>
          </a:p>
          <a:p>
            <a:pPr lvl="3"/>
            <a:endParaRPr lang="en-US" altLang="ja-JP" dirty="0" smtClean="0"/>
          </a:p>
          <a:p>
            <a:r>
              <a:rPr lang="ja-JP" altLang="en-US" dirty="0" smtClean="0"/>
              <a:t>分析データ</a:t>
            </a:r>
            <a:endParaRPr lang="en-US" altLang="ja-JP" dirty="0" smtClean="0"/>
          </a:p>
          <a:p>
            <a:endParaRPr lang="en-US" altLang="ja-JP" dirty="0" smtClean="0"/>
          </a:p>
          <a:p>
            <a:pPr lvl="1"/>
            <a:endParaRPr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8</a:t>
            </a:fld>
            <a:endParaRPr lang="en-US" altLang="ja-JP"/>
          </a:p>
        </p:txBody>
      </p:sp>
      <p:graphicFrame>
        <p:nvGraphicFramePr>
          <p:cNvPr id="94" name="表 93"/>
          <p:cNvGraphicFramePr>
            <a:graphicFrameLocks noGrp="1"/>
          </p:cNvGraphicFramePr>
          <p:nvPr/>
        </p:nvGraphicFramePr>
        <p:xfrm>
          <a:off x="584606" y="3762921"/>
          <a:ext cx="7913283" cy="2397760"/>
        </p:xfrm>
        <a:graphic>
          <a:graphicData uri="http://schemas.openxmlformats.org/drawingml/2006/table">
            <a:tbl>
              <a:tblPr firstRow="1" bandRow="1">
                <a:tableStyleId>{17292A2E-F333-43FB-9621-5CBBE7FDCDCB}</a:tableStyleId>
              </a:tblPr>
              <a:tblGrid>
                <a:gridCol w="2637761"/>
                <a:gridCol w="2637761"/>
                <a:gridCol w="2637761"/>
              </a:tblGrid>
              <a:tr h="370840">
                <a:tc>
                  <a:txBody>
                    <a:bodyPr/>
                    <a:lstStyle/>
                    <a:p>
                      <a:endParaRPr kumimoji="1" lang="ja-JP" altLang="en-US" dirty="0">
                        <a:latin typeface="Arial" pitchFamily="34" charset="0"/>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a:r>
                        <a:rPr kumimoji="1" lang="en-US" altLang="ja-JP" dirty="0" smtClean="0">
                          <a:solidFill>
                            <a:schemeClr val="tx1"/>
                          </a:solidFill>
                          <a:latin typeface="Arial" pitchFamily="34" charset="0"/>
                          <a:cs typeface="Arial" pitchFamily="34" charset="0"/>
                        </a:rPr>
                        <a:t>Firefox</a:t>
                      </a:r>
                      <a:endParaRPr kumimoji="1" lang="ja-JP" altLang="en-US" dirty="0">
                        <a:solidFill>
                          <a:schemeClr val="tx1"/>
                        </a:solidFill>
                        <a:latin typeface="Arial" pitchFamily="34" charset="0"/>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a:r>
                        <a:rPr kumimoji="1" lang="en-US" altLang="ja-JP" dirty="0" smtClean="0">
                          <a:solidFill>
                            <a:schemeClr val="tx1"/>
                          </a:solidFill>
                          <a:latin typeface="Arial" pitchFamily="34" charset="0"/>
                          <a:cs typeface="Arial" pitchFamily="34" charset="0"/>
                        </a:rPr>
                        <a:t>Apache</a:t>
                      </a:r>
                      <a:endParaRPr kumimoji="1" lang="ja-JP" altLang="en-US" dirty="0">
                        <a:solidFill>
                          <a:schemeClr val="tx1"/>
                        </a:solidFill>
                        <a:latin typeface="Arial" pitchFamily="34" charset="0"/>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r>
              <a:tr h="370840">
                <a:tc>
                  <a:txBody>
                    <a:bodyPr/>
                    <a:lstStyle/>
                    <a:p>
                      <a:r>
                        <a:rPr kumimoji="1" lang="ja-JP" altLang="en-US" smtClean="0"/>
                        <a:t>データ取得開始日</a:t>
                      </a:r>
                      <a:endParaRPr kumimoji="1" lang="ja-JP" altLang="en-US" b="0" dirty="0">
                        <a:latin typeface="+mn-ea"/>
                        <a:ea typeface="+mn-ea"/>
                        <a:cs typeface="Arial"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r>
                        <a:rPr kumimoji="1" lang="en-US" altLang="ja-JP" smtClean="0">
                          <a:latin typeface="Arial" pitchFamily="34" charset="0"/>
                          <a:cs typeface="Arial" pitchFamily="34" charset="0"/>
                        </a:rPr>
                        <a:t>2001</a:t>
                      </a:r>
                      <a:r>
                        <a:rPr kumimoji="1" lang="ja-JP" altLang="en-US" smtClean="0">
                          <a:latin typeface="Arial" pitchFamily="34" charset="0"/>
                          <a:cs typeface="Arial" pitchFamily="34" charset="0"/>
                        </a:rPr>
                        <a:t>年</a:t>
                      </a:r>
                      <a:r>
                        <a:rPr kumimoji="1" lang="en-US" altLang="ja-JP" smtClean="0">
                          <a:latin typeface="Arial" pitchFamily="34" charset="0"/>
                          <a:cs typeface="Arial" pitchFamily="34" charset="0"/>
                        </a:rPr>
                        <a:t>1</a:t>
                      </a:r>
                      <a:r>
                        <a:rPr kumimoji="1" lang="ja-JP" altLang="en-US" smtClean="0">
                          <a:latin typeface="Arial" pitchFamily="34" charset="0"/>
                          <a:cs typeface="Arial" pitchFamily="34" charset="0"/>
                        </a:rPr>
                        <a:t>月</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r>
                        <a:rPr kumimoji="1" lang="en-US" altLang="ja-JP" dirty="0" smtClean="0">
                          <a:latin typeface="Arial" pitchFamily="34" charset="0"/>
                          <a:cs typeface="Arial" pitchFamily="34" charset="0"/>
                        </a:rPr>
                        <a:t>2002</a:t>
                      </a:r>
                      <a:r>
                        <a:rPr kumimoji="1" lang="ja-JP" altLang="en-US" dirty="0" smtClean="0">
                          <a:latin typeface="Arial" pitchFamily="34" charset="0"/>
                          <a:cs typeface="Arial" pitchFamily="34" charset="0"/>
                        </a:rPr>
                        <a:t>年</a:t>
                      </a:r>
                      <a:r>
                        <a:rPr kumimoji="1" lang="en-US" altLang="ja-JP" dirty="0" smtClean="0">
                          <a:latin typeface="Arial" pitchFamily="34" charset="0"/>
                          <a:cs typeface="Arial" pitchFamily="34" charset="0"/>
                        </a:rPr>
                        <a:t>3</a:t>
                      </a:r>
                      <a:r>
                        <a:rPr kumimoji="1" lang="ja-JP" altLang="en-US" dirty="0" smtClean="0">
                          <a:latin typeface="Arial" pitchFamily="34" charset="0"/>
                          <a:cs typeface="Arial" pitchFamily="34" charset="0"/>
                        </a:rPr>
                        <a:t>月</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370840">
                <a:tc>
                  <a:txBody>
                    <a:bodyPr/>
                    <a:lstStyle/>
                    <a:p>
                      <a:r>
                        <a:rPr kumimoji="1" lang="ja-JP" altLang="en-US" smtClean="0"/>
                        <a:t>データ取得終了日</a:t>
                      </a:r>
                      <a:endParaRPr kumimoji="1" lang="ja-JP" altLang="en-US" b="0" dirty="0">
                        <a:latin typeface="+mn-ea"/>
                        <a:ea typeface="+mn-ea"/>
                        <a:cs typeface="Arial"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r>
                        <a:rPr kumimoji="1" lang="en-US" altLang="ja-JP" smtClean="0">
                          <a:latin typeface="Arial" pitchFamily="34" charset="0"/>
                          <a:cs typeface="Arial" pitchFamily="34" charset="0"/>
                        </a:rPr>
                        <a:t>2008</a:t>
                      </a:r>
                      <a:r>
                        <a:rPr kumimoji="1" lang="ja-JP" altLang="en-US" smtClean="0">
                          <a:latin typeface="Arial" pitchFamily="34" charset="0"/>
                          <a:cs typeface="Arial" pitchFamily="34" charset="0"/>
                        </a:rPr>
                        <a:t>年</a:t>
                      </a:r>
                      <a:r>
                        <a:rPr kumimoji="1" lang="en-US" altLang="ja-JP" smtClean="0">
                          <a:latin typeface="Arial" pitchFamily="34" charset="0"/>
                          <a:cs typeface="Arial" pitchFamily="34" charset="0"/>
                        </a:rPr>
                        <a:t>12</a:t>
                      </a:r>
                      <a:r>
                        <a:rPr kumimoji="1" lang="ja-JP" altLang="en-US" smtClean="0">
                          <a:latin typeface="Arial" pitchFamily="34" charset="0"/>
                          <a:cs typeface="Arial" pitchFamily="34" charset="0"/>
                        </a:rPr>
                        <a:t>月</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2008</a:t>
                      </a:r>
                      <a:r>
                        <a:rPr kumimoji="1" lang="ja-JP" altLang="en-US" dirty="0" smtClean="0">
                          <a:latin typeface="Arial" pitchFamily="34" charset="0"/>
                          <a:cs typeface="Arial" pitchFamily="34" charset="0"/>
                        </a:rPr>
                        <a:t>年</a:t>
                      </a:r>
                      <a:r>
                        <a:rPr kumimoji="1" lang="en-US" altLang="ja-JP" dirty="0" smtClean="0">
                          <a:latin typeface="Arial" pitchFamily="34" charset="0"/>
                          <a:cs typeface="Arial" pitchFamily="34" charset="0"/>
                        </a:rPr>
                        <a:t>11</a:t>
                      </a:r>
                      <a:r>
                        <a:rPr kumimoji="1" lang="ja-JP" altLang="en-US" dirty="0" smtClean="0">
                          <a:latin typeface="Arial" pitchFamily="34" charset="0"/>
                          <a:cs typeface="Arial" pitchFamily="34" charset="0"/>
                        </a:rPr>
                        <a:t>月</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r>
              <a:tr h="370840">
                <a:tc>
                  <a:txBody>
                    <a:bodyPr/>
                    <a:lstStyle/>
                    <a:p>
                      <a:r>
                        <a:rPr kumimoji="1" lang="ja-JP" altLang="en-US" smtClean="0"/>
                        <a:t>分析対象バージョン</a:t>
                      </a:r>
                      <a:endParaRPr kumimoji="1" lang="ja-JP" altLang="en-US" b="0" dirty="0">
                        <a:latin typeface="+mn-ea"/>
                        <a:ea typeface="+mn-ea"/>
                        <a:cs typeface="Arial"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ver.1.0</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ver.2.0</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ver.3.0</a:t>
                      </a:r>
                      <a:r>
                        <a:rPr kumimoji="1" lang="ja-JP" altLang="en-US" dirty="0" smtClean="0">
                          <a:latin typeface="Arial" pitchFamily="34" charset="0"/>
                          <a:cs typeface="Arial" pitchFamily="34" charset="0"/>
                        </a:rPr>
                        <a:t>系列</a:t>
                      </a:r>
                      <a:endParaRPr kumimoji="1" lang="ja-JP" altLang="en-US" dirty="0">
                        <a:solidFill>
                          <a:schemeClr val="tx1"/>
                        </a:solidFill>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ver.1.3</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ver.2.0</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ver.2.2</a:t>
                      </a:r>
                      <a:r>
                        <a:rPr kumimoji="1" lang="ja-JP" altLang="en-US" dirty="0" smtClean="0">
                          <a:latin typeface="Arial" pitchFamily="34" charset="0"/>
                          <a:cs typeface="Arial" pitchFamily="34" charset="0"/>
                        </a:rPr>
                        <a:t>系列</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r>
              <a:tr h="370840">
                <a:tc>
                  <a:txBody>
                    <a:bodyPr/>
                    <a:lstStyle/>
                    <a:p>
                      <a:r>
                        <a:rPr kumimoji="1" lang="ja-JP" altLang="en-US" dirty="0" smtClean="0"/>
                        <a:t>分析対象不具合件数</a:t>
                      </a:r>
                      <a:endParaRPr kumimoji="1" lang="ja-JP" altLang="en-US" b="0" dirty="0">
                        <a:latin typeface="+mn-ea"/>
                        <a:ea typeface="+mn-ea"/>
                        <a:cs typeface="Arial"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r>
                        <a:rPr kumimoji="1" lang="en-US" altLang="ja-JP" dirty="0" smtClean="0">
                          <a:latin typeface="Arial" pitchFamily="34" charset="0"/>
                          <a:cs typeface="Arial" pitchFamily="34" charset="0"/>
                        </a:rPr>
                        <a:t>2376</a:t>
                      </a:r>
                      <a:r>
                        <a:rPr kumimoji="1" lang="ja-JP" altLang="en-US" dirty="0" smtClean="0">
                          <a:latin typeface="Arial" pitchFamily="34" charset="0"/>
                          <a:cs typeface="Arial" pitchFamily="34" charset="0"/>
                        </a:rPr>
                        <a:t>件</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r>
                        <a:rPr kumimoji="1" lang="en-US" altLang="ja-JP" dirty="0" smtClean="0">
                          <a:latin typeface="Arial" pitchFamily="34" charset="0"/>
                          <a:cs typeface="Arial" pitchFamily="34" charset="0"/>
                        </a:rPr>
                        <a:t>747</a:t>
                      </a:r>
                      <a:r>
                        <a:rPr kumimoji="1" lang="ja-JP" altLang="en-US" dirty="0" smtClean="0">
                          <a:latin typeface="Arial" pitchFamily="34" charset="0"/>
                          <a:cs typeface="Arial" pitchFamily="34" charset="0"/>
                        </a:rPr>
                        <a:t>件</a:t>
                      </a:r>
                      <a:endParaRPr kumimoji="1" lang="ja-JP" altLang="en-US" dirty="0">
                        <a:latin typeface="Arial" pitchFamily="34" charset="0"/>
                        <a:ea typeface="+mn-ea"/>
                        <a:cs typeface="Arial"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Firefox</a:t>
            </a:r>
            <a:r>
              <a:rPr lang="ja-JP" altLang="en-US" dirty="0" smtClean="0"/>
              <a:t>や</a:t>
            </a:r>
            <a:r>
              <a:rPr lang="en-US" altLang="ja-JP" dirty="0" smtClean="0"/>
              <a:t>Apache</a:t>
            </a:r>
            <a:r>
              <a:rPr kumimoji="1" lang="ja-JP" altLang="en-US" dirty="0" smtClean="0"/>
              <a:t>の不具合</a:t>
            </a:r>
            <a:r>
              <a:rPr lang="ja-JP" altLang="en-US" dirty="0" smtClean="0"/>
              <a:t>作業</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Firefox </a:t>
            </a:r>
            <a:r>
              <a:rPr lang="ja-JP" altLang="en-US" dirty="0" err="1" smtClean="0"/>
              <a:t>，</a:t>
            </a:r>
            <a:r>
              <a:rPr lang="en-US" altLang="ja-JP" dirty="0" smtClean="0"/>
              <a:t>Apache</a:t>
            </a:r>
            <a:r>
              <a:rPr lang="ja-JP" altLang="en-US" dirty="0" smtClean="0"/>
              <a:t>では複雑な修正作業の遷移が存在する</a:t>
            </a:r>
            <a:endParaRPr lang="en-US" altLang="ja-JP" dirty="0" smtClean="0"/>
          </a:p>
          <a:p>
            <a:pPr lvl="1"/>
            <a:r>
              <a:rPr lang="ja-JP" altLang="en-US" dirty="0" smtClean="0"/>
              <a:t>「不具合報告」→「不具合解決」</a:t>
            </a:r>
            <a:endParaRPr lang="en-US" altLang="ja-JP" dirty="0" smtClean="0"/>
          </a:p>
          <a:p>
            <a:pPr lvl="1"/>
            <a:r>
              <a:rPr lang="ja-JP" altLang="en-US" dirty="0" smtClean="0"/>
              <a:t>「修正担当者決定」→「不具合承認」</a:t>
            </a:r>
            <a:endParaRPr lang="en-US" altLang="ja-JP" dirty="0" smtClean="0"/>
          </a:p>
          <a:p>
            <a:pPr lvl="1"/>
            <a:endParaRPr lang="en-US" altLang="ja-JP" dirty="0" smtClean="0"/>
          </a:p>
          <a:p>
            <a:pPr lvl="1"/>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9</a:t>
            </a:fld>
            <a:endParaRPr lang="en-US" altLang="ja-JP"/>
          </a:p>
        </p:txBody>
      </p:sp>
      <p:cxnSp>
        <p:nvCxnSpPr>
          <p:cNvPr id="7" name="直線コネクタ 6"/>
          <p:cNvCxnSpPr/>
          <p:nvPr/>
        </p:nvCxnSpPr>
        <p:spPr>
          <a:xfrm rot="5400000">
            <a:off x="6440195" y="4670504"/>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99073" y="4670504"/>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5400000">
            <a:off x="1195043" y="4666107"/>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1037900" y="4666107"/>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角丸四角形 10"/>
          <p:cNvSpPr/>
          <p:nvPr/>
        </p:nvSpPr>
        <p:spPr>
          <a:xfrm>
            <a:off x="2961137" y="4680540"/>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議論開始</a:t>
            </a:r>
            <a:endParaRPr lang="ja-JP" altLang="en-US" sz="1400" dirty="0">
              <a:solidFill>
                <a:schemeClr val="tx1"/>
              </a:solidFill>
              <a:latin typeface="Arial" pitchFamily="34" charset="0"/>
              <a:cs typeface="Arial" pitchFamily="34" charset="0"/>
            </a:endParaRPr>
          </a:p>
        </p:txBody>
      </p:sp>
      <p:sp>
        <p:nvSpPr>
          <p:cNvPr id="12" name="角丸四角形 11"/>
          <p:cNvSpPr/>
          <p:nvPr/>
        </p:nvSpPr>
        <p:spPr>
          <a:xfrm>
            <a:off x="5086441" y="4680540"/>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不具合解決</a:t>
            </a:r>
            <a:endParaRPr lang="ja-JP" altLang="en-US" sz="1400" dirty="0">
              <a:solidFill>
                <a:schemeClr val="tx1"/>
              </a:solidFill>
              <a:latin typeface="Arial" pitchFamily="34" charset="0"/>
              <a:cs typeface="Arial" pitchFamily="34" charset="0"/>
            </a:endParaRPr>
          </a:p>
        </p:txBody>
      </p:sp>
      <p:cxnSp>
        <p:nvCxnSpPr>
          <p:cNvPr id="13" name="直線矢印コネクタ 12"/>
          <p:cNvCxnSpPr>
            <a:stCxn id="27" idx="3"/>
            <a:endCxn id="22" idx="1"/>
          </p:cNvCxnSpPr>
          <p:nvPr/>
        </p:nvCxnSpPr>
        <p:spPr>
          <a:xfrm flipV="1">
            <a:off x="1801643" y="3740044"/>
            <a:ext cx="1160919" cy="114917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stCxn id="27" idx="3"/>
            <a:endCxn id="11" idx="1"/>
          </p:cNvCxnSpPr>
          <p:nvPr/>
        </p:nvCxnSpPr>
        <p:spPr>
          <a:xfrm flipV="1">
            <a:off x="1801643" y="4888298"/>
            <a:ext cx="1159494"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27" idx="3"/>
            <a:endCxn id="71" idx="1"/>
          </p:cNvCxnSpPr>
          <p:nvPr/>
        </p:nvCxnSpPr>
        <p:spPr>
          <a:xfrm>
            <a:off x="1801643" y="4889215"/>
            <a:ext cx="1159544" cy="1181931"/>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rot="16200000" flipH="1">
            <a:off x="3225648" y="5479697"/>
            <a:ext cx="767332" cy="5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rot="5400000" flipH="1" flipV="1">
            <a:off x="3243633" y="4313459"/>
            <a:ext cx="732738" cy="142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22" idx="3"/>
            <a:endCxn id="12" idx="0"/>
          </p:cNvCxnSpPr>
          <p:nvPr/>
        </p:nvCxnSpPr>
        <p:spPr>
          <a:xfrm>
            <a:off x="4034593" y="3740044"/>
            <a:ext cx="1587865" cy="94049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71" idx="3"/>
            <a:endCxn id="12" idx="2"/>
          </p:cNvCxnSpPr>
          <p:nvPr/>
        </p:nvCxnSpPr>
        <p:spPr>
          <a:xfrm flipV="1">
            <a:off x="4033217" y="5096056"/>
            <a:ext cx="1589240" cy="97508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 name="曲線コネクタ 19"/>
          <p:cNvCxnSpPr/>
          <p:nvPr/>
        </p:nvCxnSpPr>
        <p:spPr>
          <a:xfrm flipV="1">
            <a:off x="4033025" y="3829362"/>
            <a:ext cx="863" cy="2133280"/>
          </a:xfrm>
          <a:prstGeom prst="curvedConnector3">
            <a:avLst>
              <a:gd name="adj1" fmla="val 43186474"/>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1" name="曲線コネクタ 20"/>
          <p:cNvCxnSpPr/>
          <p:nvPr/>
        </p:nvCxnSpPr>
        <p:spPr>
          <a:xfrm flipH="1">
            <a:off x="4033025" y="3789229"/>
            <a:ext cx="1659" cy="2212977"/>
          </a:xfrm>
          <a:prstGeom prst="curvedConnector3">
            <a:avLst>
              <a:gd name="adj1" fmla="val -2839050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角丸四角形 21"/>
          <p:cNvSpPr/>
          <p:nvPr/>
        </p:nvSpPr>
        <p:spPr>
          <a:xfrm>
            <a:off x="2962562" y="353228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不具合承認</a:t>
            </a:r>
            <a:endParaRPr lang="ja-JP" altLang="en-US" sz="1400" dirty="0">
              <a:solidFill>
                <a:schemeClr val="tx1"/>
              </a:solidFill>
              <a:latin typeface="Arial" pitchFamily="34" charset="0"/>
              <a:cs typeface="Arial" pitchFamily="34" charset="0"/>
            </a:endParaRPr>
          </a:p>
        </p:txBody>
      </p:sp>
      <p:cxnSp>
        <p:nvCxnSpPr>
          <p:cNvPr id="23" name="直線矢印コネクタ 22"/>
          <p:cNvCxnSpPr>
            <a:stCxn id="12" idx="3"/>
          </p:cNvCxnSpPr>
          <p:nvPr/>
        </p:nvCxnSpPr>
        <p:spPr>
          <a:xfrm flipV="1">
            <a:off x="6158472" y="3722178"/>
            <a:ext cx="973047" cy="116612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a:stCxn id="27" idx="0"/>
            <a:endCxn id="12" idx="0"/>
          </p:cNvCxnSpPr>
          <p:nvPr/>
        </p:nvCxnSpPr>
        <p:spPr>
          <a:xfrm rot="5400000" flipH="1" flipV="1">
            <a:off x="3443584" y="2502584"/>
            <a:ext cx="916" cy="4356830"/>
          </a:xfrm>
          <a:prstGeom prst="bentConnector3">
            <a:avLst>
              <a:gd name="adj1" fmla="val 146853824"/>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曲線コネクタ 88"/>
          <p:cNvCxnSpPr/>
          <p:nvPr/>
        </p:nvCxnSpPr>
        <p:spPr>
          <a:xfrm rot="16080000" flipH="1" flipV="1">
            <a:off x="3235348" y="5661417"/>
            <a:ext cx="38674" cy="458909"/>
          </a:xfrm>
          <a:prstGeom prst="curvedConnector4">
            <a:avLst>
              <a:gd name="adj1" fmla="val -496138"/>
              <a:gd name="adj2" fmla="val 100479"/>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10800000">
            <a:off x="4033218" y="6147843"/>
            <a:ext cx="3098302" cy="358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7" name="角丸四角形 26"/>
          <p:cNvSpPr/>
          <p:nvPr/>
        </p:nvSpPr>
        <p:spPr>
          <a:xfrm>
            <a:off x="729612" y="468145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kumimoji="1"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cxnSp>
        <p:nvCxnSpPr>
          <p:cNvPr id="28" name="直線矢印コネクタ 27"/>
          <p:cNvCxnSpPr/>
          <p:nvPr/>
        </p:nvCxnSpPr>
        <p:spPr>
          <a:xfrm>
            <a:off x="385264" y="4888756"/>
            <a:ext cx="344348"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9" name="角丸四角形 28"/>
          <p:cNvSpPr/>
          <p:nvPr/>
        </p:nvSpPr>
        <p:spPr>
          <a:xfrm>
            <a:off x="7130967" y="353228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kumimoji="1" lang="ja-JP" altLang="en-US" sz="1400" dirty="0" smtClean="0">
                <a:solidFill>
                  <a:schemeClr val="tx1"/>
                </a:solidFill>
                <a:latin typeface="Arial" pitchFamily="34" charset="0"/>
                <a:cs typeface="Arial" pitchFamily="34" charset="0"/>
              </a:rPr>
              <a:t>不具合確認</a:t>
            </a:r>
            <a:endParaRPr kumimoji="1" lang="ja-JP" altLang="en-US" sz="1400" dirty="0">
              <a:solidFill>
                <a:schemeClr val="tx1"/>
              </a:solidFill>
              <a:latin typeface="Arial" pitchFamily="34" charset="0"/>
              <a:cs typeface="Arial" pitchFamily="34" charset="0"/>
            </a:endParaRPr>
          </a:p>
        </p:txBody>
      </p:sp>
      <p:sp>
        <p:nvSpPr>
          <p:cNvPr id="30" name="角丸四角形 29"/>
          <p:cNvSpPr/>
          <p:nvPr/>
        </p:nvSpPr>
        <p:spPr>
          <a:xfrm>
            <a:off x="7131519" y="5866971"/>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再修正決定</a:t>
            </a:r>
            <a:endParaRPr lang="ja-JP" altLang="en-US" sz="1400" dirty="0">
              <a:solidFill>
                <a:schemeClr val="tx1"/>
              </a:solidFill>
              <a:latin typeface="Arial" pitchFamily="34" charset="0"/>
              <a:cs typeface="Arial" pitchFamily="34" charset="0"/>
            </a:endParaRPr>
          </a:p>
        </p:txBody>
      </p:sp>
      <p:cxnSp>
        <p:nvCxnSpPr>
          <p:cNvPr id="31" name="直線矢印コネクタ 30"/>
          <p:cNvCxnSpPr>
            <a:stCxn id="30" idx="0"/>
            <a:endCxn id="29" idx="2"/>
          </p:cNvCxnSpPr>
          <p:nvPr/>
        </p:nvCxnSpPr>
        <p:spPr>
          <a:xfrm rot="16200000" flipV="1">
            <a:off x="6707674" y="4907111"/>
            <a:ext cx="1919169" cy="553"/>
          </a:xfrm>
          <a:prstGeom prst="straightConnector1">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rot="16200000" flipH="1">
            <a:off x="6152008" y="4983684"/>
            <a:ext cx="992446" cy="965470"/>
          </a:xfrm>
          <a:prstGeom prst="straightConnector1">
            <a:avLst/>
          </a:prstGeom>
          <a:ln w="22225">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729612" y="2801282"/>
            <a:ext cx="2230892" cy="338554"/>
          </a:xfrm>
          <a:prstGeom prst="rect">
            <a:avLst/>
          </a:prstGeom>
          <a:noFill/>
        </p:spPr>
        <p:txBody>
          <a:bodyPr wrap="square" lIns="0" rIns="0" rtlCol="0">
            <a:spAutoFit/>
          </a:bodyPr>
          <a:lstStyle/>
          <a:p>
            <a:pPr algn="ctr">
              <a:tabLst>
                <a:tab pos="1435100" algn="l"/>
              </a:tabLst>
            </a:pPr>
            <a:r>
              <a:rPr kumimoji="1" lang="ja-JP" altLang="en-US" sz="1600" dirty="0" smtClean="0">
                <a:latin typeface="Arial" pitchFamily="34" charset="0"/>
                <a:cs typeface="Arial" pitchFamily="34" charset="0"/>
              </a:rPr>
              <a:t>未対応フェーズ</a:t>
            </a:r>
            <a:endParaRPr kumimoji="1" lang="ja-JP" altLang="en-US" sz="1600" dirty="0">
              <a:latin typeface="Arial" pitchFamily="34" charset="0"/>
              <a:cs typeface="Arial" pitchFamily="34" charset="0"/>
            </a:endParaRPr>
          </a:p>
        </p:txBody>
      </p:sp>
      <p:sp>
        <p:nvSpPr>
          <p:cNvPr id="34" name="テキスト ボックス 33"/>
          <p:cNvSpPr txBox="1"/>
          <p:nvPr/>
        </p:nvSpPr>
        <p:spPr>
          <a:xfrm>
            <a:off x="2960505" y="2801282"/>
            <a:ext cx="3204029" cy="338554"/>
          </a:xfrm>
          <a:prstGeom prst="rect">
            <a:avLst/>
          </a:prstGeom>
          <a:noFill/>
        </p:spPr>
        <p:txBody>
          <a:bodyPr wrap="square" lIns="0" rIns="0" rtlCol="0">
            <a:spAutoFit/>
          </a:bodyPr>
          <a:lstStyle/>
          <a:p>
            <a:pPr algn="ctr">
              <a:tabLst>
                <a:tab pos="1435100" algn="l"/>
              </a:tabLst>
            </a:pPr>
            <a:r>
              <a:rPr kumimoji="1" lang="ja-JP" altLang="en-US" sz="1600" dirty="0" smtClean="0">
                <a:latin typeface="Arial" pitchFamily="34" charset="0"/>
                <a:cs typeface="Arial" pitchFamily="34" charset="0"/>
              </a:rPr>
              <a:t>修正フェーズ</a:t>
            </a:r>
            <a:endParaRPr kumimoji="1" lang="ja-JP" altLang="en-US" sz="1600" dirty="0">
              <a:latin typeface="Arial" pitchFamily="34" charset="0"/>
              <a:cs typeface="Arial" pitchFamily="34" charset="0"/>
            </a:endParaRPr>
          </a:p>
        </p:txBody>
      </p:sp>
      <p:sp>
        <p:nvSpPr>
          <p:cNvPr id="35" name="テキスト ボックス 34"/>
          <p:cNvSpPr txBox="1"/>
          <p:nvPr/>
        </p:nvSpPr>
        <p:spPr>
          <a:xfrm>
            <a:off x="6164535" y="2801282"/>
            <a:ext cx="2038463" cy="338554"/>
          </a:xfrm>
          <a:prstGeom prst="rect">
            <a:avLst/>
          </a:prstGeom>
          <a:noFill/>
        </p:spPr>
        <p:txBody>
          <a:bodyPr wrap="square" lIns="0" rIns="0" rtlCol="0">
            <a:spAutoFit/>
          </a:bodyPr>
          <a:lstStyle/>
          <a:p>
            <a:pPr algn="ctr">
              <a:tabLst>
                <a:tab pos="1435100" algn="l"/>
              </a:tabLst>
            </a:pPr>
            <a:r>
              <a:rPr kumimoji="1" lang="ja-JP" altLang="en-US" sz="1600" dirty="0" smtClean="0">
                <a:latin typeface="Arial" pitchFamily="34" charset="0"/>
                <a:cs typeface="Arial" pitchFamily="34" charset="0"/>
              </a:rPr>
              <a:t>確認フェーズ</a:t>
            </a:r>
            <a:endParaRPr kumimoji="1" lang="ja-JP" altLang="en-US" sz="1600" dirty="0">
              <a:latin typeface="Arial" pitchFamily="34" charset="0"/>
              <a:cs typeface="Arial" pitchFamily="34" charset="0"/>
            </a:endParaRPr>
          </a:p>
        </p:txBody>
      </p:sp>
      <p:cxnSp>
        <p:nvCxnSpPr>
          <p:cNvPr id="36" name="直線矢印コネクタ 35"/>
          <p:cNvCxnSpPr/>
          <p:nvPr/>
        </p:nvCxnSpPr>
        <p:spPr>
          <a:xfrm rot="16200000" flipH="1">
            <a:off x="6144984" y="5076019"/>
            <a:ext cx="992446" cy="965470"/>
          </a:xfrm>
          <a:prstGeom prst="straightConnector1">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8207723" y="3744488"/>
            <a:ext cx="548481"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71" name="角丸四角形 70"/>
          <p:cNvSpPr/>
          <p:nvPr/>
        </p:nvSpPr>
        <p:spPr>
          <a:xfrm>
            <a:off x="2961186" y="586338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修正担当者</a:t>
            </a:r>
            <a:endParaRPr lang="en-US" altLang="ja-JP" sz="1400" dirty="0" smtClean="0">
              <a:solidFill>
                <a:schemeClr val="tx1"/>
              </a:solidFill>
              <a:latin typeface="Arial" pitchFamily="34" charset="0"/>
              <a:cs typeface="Arial" pitchFamily="34" charset="0"/>
            </a:endParaRPr>
          </a:p>
          <a:p>
            <a:pPr algn="ctr"/>
            <a:r>
              <a:rPr lang="ja-JP" altLang="en-US" sz="1400" dirty="0" smtClean="0">
                <a:solidFill>
                  <a:schemeClr val="tx1"/>
                </a:solidFill>
                <a:latin typeface="Arial" pitchFamily="34" charset="0"/>
                <a:cs typeface="Arial" pitchFamily="34" charset="0"/>
              </a:rPr>
              <a:t>決定</a:t>
            </a:r>
            <a:endParaRPr lang="ja-JP" altLang="en-US" sz="1400" dirty="0">
              <a:solidFill>
                <a:schemeClr val="tx1"/>
              </a:solidFill>
              <a:latin typeface="Arial" pitchFamily="34" charset="0"/>
              <a:cs typeface="Arial" pitchFamily="34" charset="0"/>
            </a:endParaRPr>
          </a:p>
        </p:txBody>
      </p:sp>
      <p:sp>
        <p:nvSpPr>
          <p:cNvPr id="72" name="円/楕円 71"/>
          <p:cNvSpPr/>
          <p:nvPr/>
        </p:nvSpPr>
        <p:spPr>
          <a:xfrm>
            <a:off x="248030" y="4808234"/>
            <a:ext cx="161961" cy="16196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a:latin typeface="Arial" pitchFamily="34" charset="0"/>
              <a:cs typeface="Arial" pitchFamily="34" charset="0"/>
            </a:endParaRPr>
          </a:p>
        </p:txBody>
      </p:sp>
      <p:sp>
        <p:nvSpPr>
          <p:cNvPr id="73" name="円/楕円 72"/>
          <p:cNvSpPr>
            <a:spLocks noChangeAspect="1"/>
          </p:cNvSpPr>
          <p:nvPr/>
        </p:nvSpPr>
        <p:spPr>
          <a:xfrm>
            <a:off x="8802341" y="3704935"/>
            <a:ext cx="83207" cy="83207"/>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dirty="0">
              <a:latin typeface="Arial" pitchFamily="34" charset="0"/>
              <a:cs typeface="Arial" pitchFamily="34" charset="0"/>
            </a:endParaRPr>
          </a:p>
        </p:txBody>
      </p:sp>
      <p:sp>
        <p:nvSpPr>
          <p:cNvPr id="74" name="円/楕円 73"/>
          <p:cNvSpPr>
            <a:spLocks noChangeAspect="1"/>
          </p:cNvSpPr>
          <p:nvPr/>
        </p:nvSpPr>
        <p:spPr>
          <a:xfrm>
            <a:off x="8759724" y="3662319"/>
            <a:ext cx="168440" cy="168440"/>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不具合修正プロセスに基づく分析結果</a:t>
            </a:r>
            <a:endParaRPr kumimoji="1" lang="ja-JP" altLang="en-US" dirty="0"/>
          </a:p>
        </p:txBody>
      </p:sp>
      <p:sp>
        <p:nvSpPr>
          <p:cNvPr id="3" name="コンテンツ プレースホルダ 2"/>
          <p:cNvSpPr>
            <a:spLocks noGrp="1"/>
          </p:cNvSpPr>
          <p:nvPr>
            <p:ph idx="1"/>
          </p:nvPr>
        </p:nvSpPr>
        <p:spPr/>
        <p:txBody>
          <a:bodyPr/>
          <a:lstStyle/>
          <a:p>
            <a:pPr lvl="0"/>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10</a:t>
            </a:fld>
            <a:endParaRPr lang="en-US" altLang="ja-JP"/>
          </a:p>
        </p:txBody>
      </p:sp>
      <p:graphicFrame>
        <p:nvGraphicFramePr>
          <p:cNvPr id="7" name="コンテンツ プレースホルダ 6"/>
          <p:cNvGraphicFramePr>
            <a:graphicFrameLocks/>
          </p:cNvGraphicFramePr>
          <p:nvPr/>
        </p:nvGraphicFramePr>
        <p:xfrm>
          <a:off x="214279" y="1189822"/>
          <a:ext cx="8715438" cy="4673094"/>
        </p:xfrm>
        <a:graphic>
          <a:graphicData uri="http://schemas.openxmlformats.org/drawingml/2006/table">
            <a:tbl>
              <a:tblPr firstRow="1" bandRow="1">
                <a:tableStyleId>{7E9639D4-E3E2-4D34-9284-5A2195B3D0D7}</a:tableStyleId>
              </a:tblPr>
              <a:tblGrid>
                <a:gridCol w="968382"/>
                <a:gridCol w="968382"/>
                <a:gridCol w="968382"/>
                <a:gridCol w="968382"/>
                <a:gridCol w="968382"/>
                <a:gridCol w="968382"/>
                <a:gridCol w="968382"/>
                <a:gridCol w="968382"/>
                <a:gridCol w="968382"/>
              </a:tblGrid>
              <a:tr h="406356">
                <a:tc>
                  <a:txBody>
                    <a:bodyPr/>
                    <a:lstStyle/>
                    <a:p>
                      <a:endParaRPr kumimoji="1" lang="ja-JP" altLang="en-US" dirty="0">
                        <a:latin typeface="+mn-ea"/>
                        <a:ea typeface="+mn-ea"/>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gridSpan="4">
                  <a:txBody>
                    <a:bodyPr/>
                    <a:lstStyle/>
                    <a:p>
                      <a:pPr algn="ctr" rtl="0" fontAlgn="t"/>
                      <a:r>
                        <a:rPr lang="en-US" sz="1800" b="1" i="0" u="none" strike="noStrike" dirty="0">
                          <a:solidFill>
                            <a:srgbClr val="000000"/>
                          </a:solidFill>
                          <a:latin typeface="ＭＳ Ｐゴシック"/>
                        </a:rPr>
                        <a:t>Firefox　Project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hMerge="1">
                  <a:txBody>
                    <a:bodyPr/>
                    <a:lstStyle/>
                    <a:p>
                      <a:endParaRPr kumimoji="1" lang="ja-JP" altLang="en-US"/>
                    </a:p>
                  </a:txBody>
                  <a:tcPr>
                    <a:lnT w="28575" cap="flat" cmpd="sng" algn="ctr">
                      <a:solidFill>
                        <a:schemeClr val="tx1"/>
                      </a:solidFill>
                      <a:prstDash val="solid"/>
                      <a:round/>
                      <a:headEnd type="none" w="med" len="med"/>
                      <a:tailEnd type="none" w="med" len="med"/>
                    </a:lnT>
                  </a:tcPr>
                </a:tc>
                <a:tc hMerge="1">
                  <a:txBody>
                    <a:bodyPr/>
                    <a:lstStyle/>
                    <a:p>
                      <a:endParaRPr kumimoji="1" lang="ja-JP" altLang="en-US"/>
                    </a:p>
                  </a:txBody>
                  <a:tcPr>
                    <a:lnT w="28575" cap="flat" cmpd="sng" algn="ctr">
                      <a:solidFill>
                        <a:schemeClr val="tx1"/>
                      </a:solidFill>
                      <a:prstDash val="solid"/>
                      <a:round/>
                      <a:headEnd type="none" w="med" len="med"/>
                      <a:tailEnd type="none" w="med" len="med"/>
                    </a:lnT>
                  </a:tcPr>
                </a:tc>
                <a:tc hMerge="1">
                  <a:txBody>
                    <a:bodyPr/>
                    <a:lstStyle/>
                    <a:p>
                      <a:endParaRPr kumimoji="1" lang="ja-JP" altLang="en-US"/>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gridSpan="4">
                  <a:txBody>
                    <a:bodyPr/>
                    <a:lstStyle/>
                    <a:p>
                      <a:pPr algn="ctr"/>
                      <a:r>
                        <a:rPr kumimoji="1" lang="en-US" altLang="ja-JP" dirty="0" smtClean="0">
                          <a:solidFill>
                            <a:schemeClr val="tx1"/>
                          </a:solidFill>
                          <a:latin typeface="+mn-ea"/>
                          <a:ea typeface="+mn-ea"/>
                        </a:rPr>
                        <a:t>Apache</a:t>
                      </a:r>
                      <a:r>
                        <a:rPr kumimoji="1" lang="ja-JP" altLang="en-US" dirty="0" smtClean="0">
                          <a:solidFill>
                            <a:schemeClr val="tx1"/>
                          </a:solidFill>
                          <a:latin typeface="+mn-ea"/>
                          <a:ea typeface="+mn-ea"/>
                        </a:rPr>
                        <a:t>　</a:t>
                      </a:r>
                      <a:r>
                        <a:rPr kumimoji="1" lang="en-US" altLang="ja-JP" dirty="0" smtClean="0">
                          <a:solidFill>
                            <a:schemeClr val="tx1"/>
                          </a:solidFill>
                          <a:latin typeface="+mn-ea"/>
                          <a:ea typeface="+mn-ea"/>
                        </a:rPr>
                        <a:t>Project</a:t>
                      </a:r>
                      <a:endParaRPr kumimoji="1" lang="ja-JP" altLang="en-US" dirty="0">
                        <a:solidFill>
                          <a:schemeClr val="tx1"/>
                        </a:solidFill>
                        <a:latin typeface="+mn-ea"/>
                        <a:ea typeface="+mn-ea"/>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hMerge="1">
                  <a:txBody>
                    <a:bodyPr/>
                    <a:lstStyle/>
                    <a:p>
                      <a:pPr algn="ctr"/>
                      <a:endParaRPr kumimoji="1" lang="en-US" altLang="ja-JP" dirty="0" smtClean="0">
                        <a:latin typeface="+mn-ea"/>
                        <a:ea typeface="+mn-ea"/>
                      </a:endParaRPr>
                    </a:p>
                  </a:txBody>
                  <a:tcPr>
                    <a:lnT w="28575" cap="flat" cmpd="sng" algn="ctr">
                      <a:solidFill>
                        <a:schemeClr val="tx1"/>
                      </a:solidFill>
                      <a:prstDash val="solid"/>
                      <a:round/>
                      <a:headEnd type="none" w="med" len="med"/>
                      <a:tailEnd type="none" w="med" len="med"/>
                    </a:lnT>
                  </a:tcPr>
                </a:tc>
                <a:tc hMerge="1">
                  <a:txBody>
                    <a:bodyPr/>
                    <a:lstStyle/>
                    <a:p>
                      <a:pPr algn="ctr"/>
                      <a:endParaRPr kumimoji="1" lang="ja-JP" altLang="en-US" dirty="0">
                        <a:latin typeface="+mn-ea"/>
                        <a:ea typeface="+mn-ea"/>
                      </a:endParaRPr>
                    </a:p>
                  </a:txBody>
                  <a:tcPr>
                    <a:lnT w="28575" cap="flat" cmpd="sng" algn="ctr">
                      <a:solidFill>
                        <a:schemeClr val="tx1"/>
                      </a:solidFill>
                      <a:prstDash val="solid"/>
                      <a:round/>
                      <a:headEnd type="none" w="med" len="med"/>
                      <a:tailEnd type="none" w="med" len="med"/>
                    </a:lnT>
                  </a:tcPr>
                </a:tc>
                <a:tc hMerge="1">
                  <a:txBody>
                    <a:bodyPr/>
                    <a:lstStyle/>
                    <a:p>
                      <a:pPr algn="ctr"/>
                      <a:endParaRPr kumimoji="1" lang="ja-JP" altLang="en-US" dirty="0">
                        <a:latin typeface="+mn-ea"/>
                        <a:ea typeface="+mn-ea"/>
                      </a:endParaRP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406356">
                <a:tc>
                  <a:txBody>
                    <a:bodyPr/>
                    <a:lstStyle/>
                    <a:p>
                      <a:endParaRPr kumimoji="1" lang="ja-JP" altLang="en-US" dirty="0">
                        <a:solidFill>
                          <a:schemeClr val="bg1"/>
                        </a:solidFill>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rtl="0" fontAlgn="ctr"/>
                      <a:r>
                        <a:rPr lang="ja-JP" altLang="en-US" sz="1800" b="0" i="0" u="none" strike="noStrike">
                          <a:solidFill>
                            <a:srgbClr val="000000"/>
                          </a:solidFill>
                          <a:latin typeface="ＭＳ Ｐゴシック"/>
                        </a:rPr>
                        <a:t>未対応 </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rtl="0" fontAlgn="ctr"/>
                      <a:r>
                        <a:rPr lang="ja-JP" altLang="en-US" sz="1800" b="0" i="0" u="none" strike="noStrike">
                          <a:solidFill>
                            <a:srgbClr val="000000"/>
                          </a:solidFill>
                          <a:latin typeface="ＭＳ Ｐゴシック"/>
                        </a:rPr>
                        <a:t>修正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rtl="0" fontAlgn="ctr"/>
                      <a:r>
                        <a:rPr lang="ja-JP" altLang="en-US" sz="1800" b="0" i="0" u="none" strike="noStrike">
                          <a:solidFill>
                            <a:srgbClr val="000000"/>
                          </a:solidFill>
                          <a:latin typeface="ＭＳ Ｐゴシック"/>
                        </a:rPr>
                        <a:t>確認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rtl="0" fontAlgn="ctr"/>
                      <a:r>
                        <a:rPr lang="ja-JP" altLang="en-US" sz="1800" b="0" i="0" u="none" strike="noStrike">
                          <a:solidFill>
                            <a:srgbClr val="000000"/>
                          </a:solidFill>
                          <a:latin typeface="ＭＳ Ｐゴシック"/>
                        </a:rPr>
                        <a:t>全体 </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a:r>
                        <a:rPr kumimoji="1" lang="ja-JP" altLang="en-US" dirty="0" smtClean="0">
                          <a:solidFill>
                            <a:schemeClr val="tx1"/>
                          </a:solidFill>
                          <a:latin typeface="+mn-ea"/>
                          <a:ea typeface="+mn-ea"/>
                        </a:rPr>
                        <a:t>未対応</a:t>
                      </a:r>
                      <a:endParaRPr kumimoji="1" lang="ja-JP" altLang="en-US" dirty="0">
                        <a:solidFill>
                          <a:schemeClr val="tx1"/>
                        </a:solidFill>
                        <a:latin typeface="+mn-ea"/>
                        <a:ea typeface="+mn-ea"/>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a:r>
                        <a:rPr kumimoji="1" lang="ja-JP" altLang="en-US" dirty="0" smtClean="0">
                          <a:solidFill>
                            <a:schemeClr val="tx1"/>
                          </a:solidFill>
                          <a:latin typeface="+mn-ea"/>
                          <a:ea typeface="+mn-ea"/>
                        </a:rPr>
                        <a:t>修正</a:t>
                      </a:r>
                      <a:endParaRPr kumimoji="1" lang="en-US" altLang="ja-JP" dirty="0" smtClean="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a:r>
                        <a:rPr kumimoji="1" lang="ja-JP" altLang="en-US" dirty="0" smtClean="0">
                          <a:solidFill>
                            <a:schemeClr val="tx1"/>
                          </a:solidFill>
                          <a:latin typeface="+mn-ea"/>
                          <a:ea typeface="+mn-ea"/>
                        </a:rPr>
                        <a:t>確認</a:t>
                      </a:r>
                      <a:endParaRPr kumimoji="1" lang="ja-JP" altLang="en-US"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algn="ctr"/>
                      <a:r>
                        <a:rPr kumimoji="1" lang="ja-JP" altLang="en-US" dirty="0" smtClean="0">
                          <a:solidFill>
                            <a:schemeClr val="tx1"/>
                          </a:solidFill>
                          <a:latin typeface="+mn-ea"/>
                          <a:ea typeface="+mn-ea"/>
                        </a:rPr>
                        <a:t>全体</a:t>
                      </a:r>
                      <a:endParaRPr kumimoji="1" lang="ja-JP" altLang="en-US"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lumMod val="40000"/>
                        <a:lumOff val="60000"/>
                      </a:schemeClr>
                    </a:solidFill>
                  </a:tcPr>
                </a:tc>
              </a:tr>
              <a:tr h="643397">
                <a:tc>
                  <a:txBody>
                    <a:bodyPr/>
                    <a:lstStyle/>
                    <a:p>
                      <a:pPr algn="l"/>
                      <a:r>
                        <a:rPr kumimoji="1" lang="ja-JP" altLang="en-US" sz="1600" dirty="0" smtClean="0">
                          <a:latin typeface="+mn-ea"/>
                          <a:ea typeface="+mn-ea"/>
                        </a:rPr>
                        <a:t>平均（日）</a:t>
                      </a:r>
                      <a:endParaRPr kumimoji="1" lang="ja-JP" altLang="en-US" sz="1600" dirty="0">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rtl="0" fontAlgn="ctr"/>
                      <a:r>
                        <a:rPr lang="en-US" altLang="ja-JP" sz="1600" b="0" i="0" u="none" strike="noStrike">
                          <a:solidFill>
                            <a:srgbClr val="000000"/>
                          </a:solidFill>
                          <a:latin typeface="ＭＳ Ｐゴシック"/>
                        </a:rPr>
                        <a:t>6.79</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rtl="0" fontAlgn="ctr"/>
                      <a:r>
                        <a:rPr lang="en-US" altLang="ja-JP" sz="1600" b="0" i="0" u="none" strike="noStrike">
                          <a:solidFill>
                            <a:srgbClr val="000000"/>
                          </a:solidFill>
                          <a:latin typeface="ＭＳ Ｐゴシック"/>
                        </a:rPr>
                        <a:t>57.5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rtl="0" fontAlgn="ctr"/>
                      <a:r>
                        <a:rPr lang="en-US" altLang="ja-JP" sz="1600" b="0" i="0" u="none" strike="noStrike">
                          <a:solidFill>
                            <a:srgbClr val="000000"/>
                          </a:solidFill>
                          <a:latin typeface="ＭＳ Ｐゴシック"/>
                        </a:rPr>
                        <a:t>80.03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rtl="0" fontAlgn="ctr"/>
                      <a:r>
                        <a:rPr lang="en-US" altLang="ja-JP" sz="1600" b="0" i="0" u="none" strike="noStrike">
                          <a:solidFill>
                            <a:srgbClr val="000000"/>
                          </a:solidFill>
                          <a:latin typeface="ＭＳ Ｐゴシック"/>
                        </a:rPr>
                        <a:t>152.3</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35.20 </a:t>
                      </a:r>
                      <a:endParaRPr lang="en-US" altLang="ja-JP" sz="1600" b="0" i="0" u="none" strike="noStrike" dirty="0">
                        <a:solidFill>
                          <a:srgbClr val="000000"/>
                        </a:solidFill>
                        <a:latin typeface="+mn-ea"/>
                        <a:ea typeface="+mn-ea"/>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82.22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105.00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r" fontAlgn="ctr"/>
                      <a:r>
                        <a:rPr lang="en-US" altLang="ja-JP" sz="1600" u="none" strike="noStrike" dirty="0">
                          <a:latin typeface="+mn-ea"/>
                          <a:ea typeface="+mn-ea"/>
                        </a:rPr>
                        <a:t>191.27</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r>
              <a:tr h="643397">
                <a:tc>
                  <a:txBody>
                    <a:bodyPr/>
                    <a:lstStyle/>
                    <a:p>
                      <a:pPr algn="l"/>
                      <a:r>
                        <a:rPr kumimoji="1" lang="ja-JP" altLang="en-US" sz="1600" dirty="0" smtClean="0">
                          <a:latin typeface="+mn-ea"/>
                          <a:ea typeface="+mn-ea"/>
                        </a:rPr>
                        <a:t>中央値（日）</a:t>
                      </a:r>
                      <a:endParaRPr kumimoji="1" lang="ja-JP" altLang="en-US" sz="1600" dirty="0">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0.05</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9.35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9.88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58.17</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0.42     </a:t>
                      </a:r>
                      <a:endParaRPr lang="en-US" altLang="ja-JP" sz="1600" b="0" i="0" u="none" strike="noStrike" dirty="0">
                        <a:solidFill>
                          <a:srgbClr val="000000"/>
                        </a:solidFill>
                        <a:latin typeface="+mn-ea"/>
                        <a:ea typeface="+mn-ea"/>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15.14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51.45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altLang="ja-JP" sz="1600" u="none" strike="noStrike">
                          <a:latin typeface="+mn-ea"/>
                          <a:ea typeface="+mn-ea"/>
                        </a:rPr>
                        <a:t>171.14</a:t>
                      </a:r>
                      <a:endParaRPr lang="en-US" altLang="ja-JP" sz="1600" b="0" i="0" u="none" strike="noStrike">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r>
              <a:tr h="643397">
                <a:tc>
                  <a:txBody>
                    <a:bodyPr/>
                    <a:lstStyle/>
                    <a:p>
                      <a:pPr algn="l"/>
                      <a:r>
                        <a:rPr kumimoji="1" lang="ja-JP" altLang="en-US" sz="1600" dirty="0" smtClean="0">
                          <a:latin typeface="+mn-ea"/>
                          <a:ea typeface="+mn-ea"/>
                        </a:rPr>
                        <a:t>標準</a:t>
                      </a:r>
                      <a:endParaRPr kumimoji="1" lang="en-US" altLang="ja-JP" sz="1600" dirty="0" smtClean="0">
                        <a:latin typeface="+mn-ea"/>
                        <a:ea typeface="+mn-ea"/>
                      </a:endParaRPr>
                    </a:p>
                    <a:p>
                      <a:pPr algn="l"/>
                      <a:r>
                        <a:rPr kumimoji="1" lang="ja-JP" altLang="en-US" sz="1600" dirty="0" smtClean="0">
                          <a:latin typeface="+mn-ea"/>
                          <a:ea typeface="+mn-ea"/>
                        </a:rPr>
                        <a:t>偏差</a:t>
                      </a:r>
                      <a:endParaRPr kumimoji="1" lang="ja-JP" altLang="en-US" sz="1600" dirty="0">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32.22</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133.4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173.2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236.5</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68.75 </a:t>
                      </a:r>
                      <a:endParaRPr lang="en-US" altLang="ja-JP" sz="1600" b="0" i="0" u="none" strike="noStrike" dirty="0">
                        <a:solidFill>
                          <a:srgbClr val="000000"/>
                        </a:solidFill>
                        <a:latin typeface="+mn-ea"/>
                        <a:ea typeface="+mn-ea"/>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174.28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118.46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altLang="ja-JP" sz="1600" u="none" strike="noStrike" dirty="0">
                          <a:latin typeface="+mn-ea"/>
                          <a:ea typeface="+mn-ea"/>
                        </a:rPr>
                        <a:t>197.2</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r>
              <a:tr h="643397">
                <a:tc>
                  <a:txBody>
                    <a:bodyPr/>
                    <a:lstStyle/>
                    <a:p>
                      <a:pPr algn="l"/>
                      <a:r>
                        <a:rPr kumimoji="1" lang="ja-JP" altLang="en-US" sz="1600" dirty="0" smtClean="0">
                          <a:latin typeface="+mn-ea"/>
                          <a:ea typeface="+mn-ea"/>
                        </a:rPr>
                        <a:t>最大値（日）</a:t>
                      </a:r>
                      <a:endParaRPr kumimoji="1" lang="ja-JP" altLang="en-US" sz="1600" dirty="0">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479</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2333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1877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2416</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fontAlgn="ctr"/>
                      <a:r>
                        <a:rPr lang="ja-JP" altLang="en-US" sz="1600" u="none" strike="noStrike">
                          <a:latin typeface="+mn-ea"/>
                          <a:ea typeface="+mn-ea"/>
                        </a:rPr>
                        <a:t> </a:t>
                      </a:r>
                      <a:r>
                        <a:rPr lang="en-US" altLang="ja-JP" sz="1600" u="none" strike="noStrike">
                          <a:latin typeface="+mn-ea"/>
                          <a:ea typeface="+mn-ea"/>
                        </a:rPr>
                        <a:t>258.72 </a:t>
                      </a:r>
                      <a:endParaRPr lang="en-US" altLang="ja-JP" sz="1600" b="0" i="0" u="none" strike="noStrike">
                        <a:solidFill>
                          <a:srgbClr val="000000"/>
                        </a:solidFill>
                        <a:latin typeface="+mn-ea"/>
                        <a:ea typeface="+mn-ea"/>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2153.45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843.08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altLang="ja-JP" sz="1600" u="none" strike="noStrike" dirty="0">
                          <a:latin typeface="+mn-ea"/>
                          <a:ea typeface="+mn-ea"/>
                        </a:rPr>
                        <a:t>2295.03</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r>
              <a:tr h="643397">
                <a:tc>
                  <a:txBody>
                    <a:bodyPr/>
                    <a:lstStyle/>
                    <a:p>
                      <a:pPr algn="l"/>
                      <a:r>
                        <a:rPr kumimoji="1" lang="ja-JP" altLang="en-US" sz="1600" dirty="0" smtClean="0">
                          <a:latin typeface="+mn-ea"/>
                          <a:ea typeface="+mn-ea"/>
                        </a:rPr>
                        <a:t>最小値（日）</a:t>
                      </a:r>
                      <a:endParaRPr kumimoji="1" lang="ja-JP" altLang="en-US" sz="1600" dirty="0">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rtl="0" fontAlgn="ctr"/>
                      <a:r>
                        <a:rPr lang="en-US" altLang="ja-JP" sz="1600" b="0" i="0" u="none" strike="noStrike">
                          <a:solidFill>
                            <a:srgbClr val="000000"/>
                          </a:solidFill>
                          <a:latin typeface="ＭＳ Ｐゴシック"/>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0.00     </a:t>
                      </a:r>
                      <a:endParaRPr lang="en-US" altLang="ja-JP" sz="1600" b="0" i="0" u="none" strike="noStrike" dirty="0">
                        <a:solidFill>
                          <a:srgbClr val="000000"/>
                        </a:solidFill>
                        <a:latin typeface="+mn-ea"/>
                        <a:ea typeface="+mn-ea"/>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0.00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0.00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r" fontAlgn="ctr"/>
                      <a:r>
                        <a:rPr lang="en-US" altLang="ja-JP" sz="1600" u="none" strike="noStrike" dirty="0">
                          <a:latin typeface="+mn-ea"/>
                          <a:ea typeface="+mn-ea"/>
                        </a:rPr>
                        <a:t>0</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r>
              <a:tr h="643397">
                <a:tc>
                  <a:txBody>
                    <a:bodyPr/>
                    <a:lstStyle/>
                    <a:p>
                      <a:pPr algn="l"/>
                      <a:r>
                        <a:rPr kumimoji="1" lang="ja-JP" altLang="en-US" sz="1600" dirty="0" smtClean="0">
                          <a:latin typeface="+mn-ea"/>
                          <a:ea typeface="+mn-ea"/>
                        </a:rPr>
                        <a:t>不具合数</a:t>
                      </a:r>
                      <a:endParaRPr kumimoji="1" lang="ja-JP" altLang="en-US" sz="1600" dirty="0">
                        <a:latin typeface="+mn-ea"/>
                        <a:ea typeface="+mn-ea"/>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rtl="0" fontAlgn="ctr"/>
                      <a:r>
                        <a:rPr lang="en-US" altLang="ja-JP" sz="1600" b="0" i="0" u="none" strike="noStrike">
                          <a:solidFill>
                            <a:srgbClr val="000000"/>
                          </a:solidFill>
                          <a:latin typeface="ＭＳ Ｐゴシック"/>
                        </a:rPr>
                        <a:t>1631</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rtl="0" fontAlgn="ctr"/>
                      <a:r>
                        <a:rPr lang="en-US" altLang="ja-JP" sz="1600" b="0" i="0" u="none" strike="noStrike">
                          <a:solidFill>
                            <a:srgbClr val="000000"/>
                          </a:solidFill>
                          <a:latin typeface="ＭＳ Ｐゴシック"/>
                        </a:rPr>
                        <a:t>2376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rtl="0" fontAlgn="ctr"/>
                      <a:r>
                        <a:rPr lang="en-US" altLang="ja-JP" sz="1600" b="0" i="0" u="none" strike="noStrike">
                          <a:solidFill>
                            <a:srgbClr val="000000"/>
                          </a:solidFill>
                          <a:latin typeface="ＭＳ Ｐゴシック"/>
                        </a:rPr>
                        <a:t>2376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rtl="0" fontAlgn="ctr"/>
                      <a:r>
                        <a:rPr lang="en-US" altLang="ja-JP" sz="1600" b="0" i="0" u="none" strike="noStrike" dirty="0">
                          <a:solidFill>
                            <a:srgbClr val="000000"/>
                          </a:solidFill>
                          <a:latin typeface="ＭＳ Ｐゴシック"/>
                        </a:rPr>
                        <a:t>2376</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86       </a:t>
                      </a:r>
                      <a:endParaRPr lang="en-US" altLang="ja-JP" sz="1600" b="0" i="0" u="none" strike="noStrike" dirty="0">
                        <a:solidFill>
                          <a:srgbClr val="000000"/>
                        </a:solidFill>
                        <a:latin typeface="+mn-ea"/>
                        <a:ea typeface="+mn-ea"/>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747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fontAlgn="ctr"/>
                      <a:r>
                        <a:rPr lang="ja-JP" altLang="en-US" sz="1600" u="none" strike="noStrike" dirty="0">
                          <a:latin typeface="+mn-ea"/>
                          <a:ea typeface="+mn-ea"/>
                        </a:rPr>
                        <a:t> </a:t>
                      </a:r>
                      <a:r>
                        <a:rPr lang="en-US" altLang="ja-JP" sz="1600" u="none" strike="noStrike" dirty="0">
                          <a:latin typeface="+mn-ea"/>
                          <a:ea typeface="+mn-ea"/>
                        </a:rPr>
                        <a:t>747   </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r" fontAlgn="ctr"/>
                      <a:r>
                        <a:rPr lang="en-US" altLang="ja-JP" sz="1600" u="none" strike="noStrike" dirty="0">
                          <a:latin typeface="+mn-ea"/>
                          <a:ea typeface="+mn-ea"/>
                        </a:rPr>
                        <a:t>747</a:t>
                      </a:r>
                      <a:endParaRPr lang="en-US" altLang="ja-JP" sz="1600" b="0" i="0" u="none" strike="noStrike" dirty="0">
                        <a:solidFill>
                          <a:srgbClr val="000000"/>
                        </a:solidFill>
                        <a:latin typeface="+mn-ea"/>
                        <a:ea typeface="+mn-ea"/>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r>
            </a:tbl>
          </a:graphicData>
        </a:graphic>
      </p:graphicFrame>
      <p:grpSp>
        <p:nvGrpSpPr>
          <p:cNvPr id="21" name="グループ化 20"/>
          <p:cNvGrpSpPr/>
          <p:nvPr/>
        </p:nvGrpSpPr>
        <p:grpSpPr>
          <a:xfrm>
            <a:off x="1034902" y="3003626"/>
            <a:ext cx="7894815" cy="1073498"/>
            <a:chOff x="1034902" y="3003626"/>
            <a:chExt cx="7894815" cy="1073498"/>
          </a:xfrm>
        </p:grpSpPr>
        <p:grpSp>
          <p:nvGrpSpPr>
            <p:cNvPr id="15" name="グループ化 14"/>
            <p:cNvGrpSpPr/>
            <p:nvPr/>
          </p:nvGrpSpPr>
          <p:grpSpPr>
            <a:xfrm>
              <a:off x="1162492" y="3003626"/>
              <a:ext cx="2991296" cy="369332"/>
              <a:chOff x="1162492" y="3003626"/>
              <a:chExt cx="2991296" cy="369332"/>
            </a:xfrm>
          </p:grpSpPr>
          <p:sp>
            <p:nvSpPr>
              <p:cNvPr id="11" name="右矢印 10"/>
              <p:cNvSpPr/>
              <p:nvPr/>
            </p:nvSpPr>
            <p:spPr bwMode="auto">
              <a:xfrm>
                <a:off x="1545261" y="3104646"/>
                <a:ext cx="2211573" cy="214829"/>
              </a:xfrm>
              <a:prstGeom prst="rightArrow">
                <a:avLst>
                  <a:gd name="adj1" fmla="val 50000"/>
                  <a:gd name="adj2" fmla="val 116666"/>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テキスト ボックス 12"/>
              <p:cNvSpPr txBox="1"/>
              <p:nvPr/>
            </p:nvSpPr>
            <p:spPr>
              <a:xfrm>
                <a:off x="3721394" y="3003626"/>
                <a:ext cx="432394" cy="369332"/>
              </a:xfrm>
              <a:prstGeom prst="rect">
                <a:avLst/>
              </a:prstGeom>
              <a:noFill/>
            </p:spPr>
            <p:txBody>
              <a:bodyPr wrap="square" rtlCol="0">
                <a:spAutoFit/>
              </a:bodyPr>
              <a:lstStyle/>
              <a:p>
                <a:r>
                  <a:rPr kumimoji="1" lang="ja-JP" altLang="en-US" sz="1800" dirty="0" smtClean="0">
                    <a:solidFill>
                      <a:srgbClr val="FF0000"/>
                    </a:solidFill>
                  </a:rPr>
                  <a:t>長</a:t>
                </a:r>
                <a:endParaRPr kumimoji="1" lang="ja-JP" altLang="en-US" sz="1800" dirty="0">
                  <a:solidFill>
                    <a:srgbClr val="FF0000"/>
                  </a:solidFill>
                </a:endParaRPr>
              </a:p>
            </p:txBody>
          </p:sp>
          <p:sp>
            <p:nvSpPr>
              <p:cNvPr id="14" name="テキスト ボックス 13"/>
              <p:cNvSpPr txBox="1"/>
              <p:nvPr/>
            </p:nvSpPr>
            <p:spPr>
              <a:xfrm>
                <a:off x="1162492" y="3003626"/>
                <a:ext cx="432394" cy="369332"/>
              </a:xfrm>
              <a:prstGeom prst="rect">
                <a:avLst/>
              </a:prstGeom>
              <a:noFill/>
            </p:spPr>
            <p:txBody>
              <a:bodyPr wrap="square" rtlCol="0">
                <a:spAutoFit/>
              </a:bodyPr>
              <a:lstStyle/>
              <a:p>
                <a:r>
                  <a:rPr kumimoji="1" lang="ja-JP" altLang="en-US" sz="1800" dirty="0" smtClean="0">
                    <a:solidFill>
                      <a:srgbClr val="FF0000"/>
                    </a:solidFill>
                  </a:rPr>
                  <a:t>短</a:t>
                </a:r>
                <a:endParaRPr kumimoji="1" lang="ja-JP" altLang="en-US" sz="1800" dirty="0">
                  <a:solidFill>
                    <a:srgbClr val="FF0000"/>
                  </a:solidFill>
                </a:endParaRPr>
              </a:p>
            </p:txBody>
          </p:sp>
        </p:grpSp>
        <p:grpSp>
          <p:nvGrpSpPr>
            <p:cNvPr id="16" name="グループ化 15"/>
            <p:cNvGrpSpPr/>
            <p:nvPr/>
          </p:nvGrpSpPr>
          <p:grpSpPr>
            <a:xfrm>
              <a:off x="5039830" y="3026678"/>
              <a:ext cx="2991296" cy="369332"/>
              <a:chOff x="1162492" y="3026678"/>
              <a:chExt cx="2991296" cy="369332"/>
            </a:xfrm>
          </p:grpSpPr>
          <p:sp>
            <p:nvSpPr>
              <p:cNvPr id="17" name="右矢印 16"/>
              <p:cNvSpPr/>
              <p:nvPr/>
            </p:nvSpPr>
            <p:spPr bwMode="auto">
              <a:xfrm>
                <a:off x="1545261" y="3104646"/>
                <a:ext cx="2211573" cy="214829"/>
              </a:xfrm>
              <a:prstGeom prst="rightArrow">
                <a:avLst>
                  <a:gd name="adj1" fmla="val 50000"/>
                  <a:gd name="adj2" fmla="val 116666"/>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 name="テキスト ボックス 17"/>
              <p:cNvSpPr txBox="1"/>
              <p:nvPr/>
            </p:nvSpPr>
            <p:spPr>
              <a:xfrm>
                <a:off x="3721394" y="3026678"/>
                <a:ext cx="432394" cy="369332"/>
              </a:xfrm>
              <a:prstGeom prst="rect">
                <a:avLst/>
              </a:prstGeom>
              <a:noFill/>
            </p:spPr>
            <p:txBody>
              <a:bodyPr wrap="square" rtlCol="0">
                <a:spAutoFit/>
              </a:bodyPr>
              <a:lstStyle/>
              <a:p>
                <a:r>
                  <a:rPr kumimoji="1" lang="ja-JP" altLang="en-US" sz="1800" dirty="0" smtClean="0">
                    <a:solidFill>
                      <a:srgbClr val="FF0000"/>
                    </a:solidFill>
                  </a:rPr>
                  <a:t>長</a:t>
                </a:r>
                <a:endParaRPr kumimoji="1" lang="ja-JP" altLang="en-US" sz="1800" dirty="0">
                  <a:solidFill>
                    <a:srgbClr val="FF0000"/>
                  </a:solidFill>
                </a:endParaRPr>
              </a:p>
            </p:txBody>
          </p:sp>
          <p:sp>
            <p:nvSpPr>
              <p:cNvPr id="19" name="テキスト ボックス 18"/>
              <p:cNvSpPr txBox="1"/>
              <p:nvPr/>
            </p:nvSpPr>
            <p:spPr>
              <a:xfrm>
                <a:off x="1162492" y="3026678"/>
                <a:ext cx="432394" cy="369332"/>
              </a:xfrm>
              <a:prstGeom prst="rect">
                <a:avLst/>
              </a:prstGeom>
              <a:noFill/>
            </p:spPr>
            <p:txBody>
              <a:bodyPr wrap="square" rtlCol="0">
                <a:spAutoFit/>
              </a:bodyPr>
              <a:lstStyle/>
              <a:p>
                <a:r>
                  <a:rPr kumimoji="1" lang="ja-JP" altLang="en-US" sz="1800" dirty="0" smtClean="0">
                    <a:solidFill>
                      <a:srgbClr val="FF0000"/>
                    </a:solidFill>
                  </a:rPr>
                  <a:t>短</a:t>
                </a:r>
                <a:endParaRPr kumimoji="1" lang="ja-JP" altLang="en-US" sz="1800" dirty="0">
                  <a:solidFill>
                    <a:srgbClr val="FF0000"/>
                  </a:solidFill>
                </a:endParaRPr>
              </a:p>
            </p:txBody>
          </p:sp>
        </p:grpSp>
        <p:sp>
          <p:nvSpPr>
            <p:cNvPr id="20" name="正方形/長方形 19"/>
            <p:cNvSpPr/>
            <p:nvPr/>
          </p:nvSpPr>
          <p:spPr bwMode="auto">
            <a:xfrm>
              <a:off x="1034902" y="3388326"/>
              <a:ext cx="7894815" cy="68879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0" algn="ctr"/>
              <a:r>
                <a:rPr lang="en-US" altLang="ja-JP" sz="2000" dirty="0" smtClean="0">
                  <a:latin typeface="Arial" pitchFamily="34" charset="0"/>
                  <a:cs typeface="Arial" pitchFamily="34" charset="0"/>
                </a:rPr>
                <a:t>Apache</a:t>
              </a:r>
              <a:r>
                <a:rPr lang="ja-JP" altLang="en-US" sz="2000" dirty="0" smtClean="0"/>
                <a:t>プロジェクト，</a:t>
              </a:r>
              <a:r>
                <a:rPr lang="en-US" altLang="ja-JP" sz="2000" dirty="0" smtClean="0">
                  <a:latin typeface="Arial" pitchFamily="34" charset="0"/>
                  <a:cs typeface="Arial" pitchFamily="34" charset="0"/>
                </a:rPr>
                <a:t>Firefox</a:t>
              </a:r>
              <a:r>
                <a:rPr lang="ja-JP" altLang="en-US" sz="2000" dirty="0" smtClean="0"/>
                <a:t>プロジェクト共に</a:t>
              </a:r>
              <a:r>
                <a:rPr lang="ja-JP" altLang="en-US" sz="2000" dirty="0" smtClean="0">
                  <a:solidFill>
                    <a:srgbClr val="FF0000"/>
                  </a:solidFill>
                </a:rPr>
                <a:t>未対応フェーズが最も短く</a:t>
              </a:r>
              <a:r>
                <a:rPr lang="ja-JP" altLang="en-US" sz="2000" dirty="0" smtClean="0"/>
                <a:t>，</a:t>
              </a:r>
              <a:endParaRPr lang="en-US" altLang="ja-JP" sz="2000" dirty="0" smtClean="0"/>
            </a:p>
            <a:p>
              <a:pPr lvl="0" algn="ctr"/>
              <a:r>
                <a:rPr lang="ja-JP" altLang="en-US" sz="2000" dirty="0" smtClean="0">
                  <a:solidFill>
                    <a:srgbClr val="FF0000"/>
                  </a:solidFill>
                </a:rPr>
                <a:t>修正フェーズや確認フェーズがボトルネックとなっている</a:t>
              </a:r>
              <a:endParaRPr kumimoji="1" lang="ja-JP" altLang="en-US" sz="2000" b="0" i="0" u="none" strike="noStrike" cap="none" normalizeH="0" baseline="0" dirty="0" smtClean="0">
                <a:ln>
                  <a:noFill/>
                </a:ln>
                <a:solidFill>
                  <a:schemeClr val="tx1"/>
                </a:solidFill>
                <a:effectLst/>
                <a:latin typeface="Times New Roman" charset="0"/>
                <a:ea typeface="ＭＳ Ｐゴシック" charset="-128"/>
              </a:endParaRPr>
            </a:p>
          </p:txBody>
        </p:sp>
      </p:grpSp>
      <p:grpSp>
        <p:nvGrpSpPr>
          <p:cNvPr id="25" name="グループ化 24"/>
          <p:cNvGrpSpPr/>
          <p:nvPr/>
        </p:nvGrpSpPr>
        <p:grpSpPr>
          <a:xfrm>
            <a:off x="938060" y="3922788"/>
            <a:ext cx="7894815" cy="1499741"/>
            <a:chOff x="938060" y="3922788"/>
            <a:chExt cx="7894815" cy="1499741"/>
          </a:xfrm>
        </p:grpSpPr>
        <p:sp>
          <p:nvSpPr>
            <p:cNvPr id="22" name="円/楕円 21"/>
            <p:cNvSpPr/>
            <p:nvPr/>
          </p:nvSpPr>
          <p:spPr bwMode="auto">
            <a:xfrm>
              <a:off x="1162492" y="3922788"/>
              <a:ext cx="1027815" cy="659219"/>
            </a:xfrm>
            <a:prstGeom prst="ellipse">
              <a:avLst/>
            </a:prstGeom>
            <a:noFill/>
            <a:ln w="2857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 name="円/楕円 22"/>
            <p:cNvSpPr/>
            <p:nvPr/>
          </p:nvSpPr>
          <p:spPr bwMode="auto">
            <a:xfrm>
              <a:off x="5039830" y="3976576"/>
              <a:ext cx="1027815" cy="659219"/>
            </a:xfrm>
            <a:prstGeom prst="ellipse">
              <a:avLst/>
            </a:prstGeom>
            <a:noFill/>
            <a:ln w="2857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 name="正方形/長方形 23"/>
            <p:cNvSpPr/>
            <p:nvPr/>
          </p:nvSpPr>
          <p:spPr bwMode="auto">
            <a:xfrm>
              <a:off x="938060" y="4733731"/>
              <a:ext cx="7894815" cy="68879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0" algn="ctr"/>
              <a:r>
                <a:rPr lang="ja-JP" altLang="en-US" sz="2000" dirty="0" smtClean="0"/>
                <a:t>未対応フェーズに</a:t>
              </a:r>
              <a:r>
                <a:rPr lang="en-US" altLang="ja-JP" sz="2000" dirty="0" smtClean="0">
                  <a:latin typeface="Arial" pitchFamily="34" charset="0"/>
                  <a:cs typeface="Arial" pitchFamily="34" charset="0"/>
                </a:rPr>
                <a:t>90</a:t>
              </a:r>
              <a:r>
                <a:rPr lang="ja-JP" altLang="en-US" sz="2000" dirty="0" smtClean="0"/>
                <a:t>日（</a:t>
              </a:r>
              <a:r>
                <a:rPr lang="en-US" altLang="ja-JP" sz="2000" dirty="0" smtClean="0">
                  <a:latin typeface="Arial" pitchFamily="34" charset="0"/>
                  <a:cs typeface="Arial" pitchFamily="34" charset="0"/>
                </a:rPr>
                <a:t>3</a:t>
              </a:r>
              <a:r>
                <a:rPr lang="ja-JP" altLang="en-US" sz="2000" dirty="0" smtClean="0"/>
                <a:t>か月）以上要している不具合が存在している</a:t>
              </a:r>
              <a:endParaRPr lang="en-US" altLang="ja-JP" sz="2000" dirty="0" smtClean="0"/>
            </a:p>
            <a:p>
              <a:pPr lvl="1" algn="ctr"/>
              <a:r>
                <a:rPr lang="ja-JP" altLang="en-US" sz="2000" dirty="0" smtClean="0"/>
                <a:t>（</a:t>
              </a:r>
              <a:r>
                <a:rPr lang="en-US" altLang="ja-JP" sz="2000" dirty="0" err="1" smtClean="0">
                  <a:latin typeface="Arial" pitchFamily="34" charset="0"/>
                  <a:cs typeface="Arial" pitchFamily="34" charset="0"/>
                </a:rPr>
                <a:t>Apaceh</a:t>
              </a:r>
              <a:r>
                <a:rPr lang="ja-JP" altLang="en-US" sz="2000" dirty="0" smtClean="0"/>
                <a:t>では</a:t>
              </a:r>
              <a:r>
                <a:rPr lang="en-US" altLang="ja-JP" sz="2000" dirty="0" smtClean="0">
                  <a:latin typeface="Arial" pitchFamily="34" charset="0"/>
                  <a:cs typeface="Arial" pitchFamily="34" charset="0"/>
                </a:rPr>
                <a:t>24.4%</a:t>
              </a:r>
              <a:r>
                <a:rPr lang="ja-JP" altLang="en-US" sz="2000" dirty="0" smtClean="0">
                  <a:latin typeface="Arial" pitchFamily="34" charset="0"/>
                  <a:cs typeface="Arial" pitchFamily="34" charset="0"/>
                </a:rPr>
                <a:t>（</a:t>
              </a:r>
              <a:r>
                <a:rPr lang="en-US" altLang="ja-JP" sz="2000" dirty="0" smtClean="0">
                  <a:latin typeface="Arial" pitchFamily="34" charset="0"/>
                  <a:cs typeface="Arial" pitchFamily="34" charset="0"/>
                </a:rPr>
                <a:t>21/86</a:t>
              </a:r>
              <a:r>
                <a:rPr lang="ja-JP" altLang="en-US" sz="2000" dirty="0" smtClean="0">
                  <a:latin typeface="Arial" pitchFamily="34" charset="0"/>
                  <a:cs typeface="Arial" pitchFamily="34" charset="0"/>
                </a:rPr>
                <a:t>），</a:t>
              </a:r>
              <a:r>
                <a:rPr lang="en-US" altLang="ja-JP" sz="2000" dirty="0" smtClean="0">
                  <a:latin typeface="Arial" pitchFamily="34" charset="0"/>
                  <a:cs typeface="Arial" pitchFamily="34" charset="0"/>
                </a:rPr>
                <a:t>Firefox</a:t>
              </a:r>
              <a:r>
                <a:rPr lang="ja-JP" altLang="en-US" sz="2000" dirty="0" smtClean="0"/>
                <a:t>では全体の</a:t>
              </a:r>
              <a:r>
                <a:rPr lang="en-US" altLang="ja-JP" sz="2000" dirty="0" smtClean="0">
                  <a:latin typeface="Arial" pitchFamily="34" charset="0"/>
                  <a:cs typeface="Arial" pitchFamily="34" charset="0"/>
                </a:rPr>
                <a:t>5.4</a:t>
              </a:r>
              <a:r>
                <a:rPr lang="ja-JP" altLang="en-US" sz="2000" dirty="0" smtClean="0">
                  <a:latin typeface="Arial" pitchFamily="34" charset="0"/>
                  <a:cs typeface="Arial" pitchFamily="34" charset="0"/>
                </a:rPr>
                <a:t>％（</a:t>
              </a:r>
              <a:r>
                <a:rPr lang="en-US" altLang="ja-JP" sz="2000" dirty="0" smtClean="0">
                  <a:latin typeface="Arial" pitchFamily="34" charset="0"/>
                  <a:cs typeface="Arial" pitchFamily="34" charset="0"/>
                </a:rPr>
                <a:t>61/1631</a:t>
              </a:r>
              <a:r>
                <a:rPr lang="ja-JP" altLang="en-US" sz="2000" dirty="0" smtClean="0">
                  <a:latin typeface="Arial" pitchFamily="34" charset="0"/>
                  <a:cs typeface="Arial" pitchFamily="34" charset="0"/>
                </a:rPr>
                <a:t>）</a:t>
              </a:r>
              <a:r>
                <a:rPr lang="ja-JP" altLang="en-US" sz="2000" dirty="0" smtClean="0"/>
                <a:t>）</a:t>
              </a:r>
              <a:endParaRPr lang="en-US" altLang="ja-JP" sz="2000" dirty="0" smtClean="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nodeType="clickEffect">
                                  <p:stCondLst>
                                    <p:cond delay="0"/>
                                  </p:stCondLst>
                                  <p:childTnLst>
                                    <p:animEffect transition="out" filter="blinds(horizontal)">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状態遷移図に基づく分析結果：</a:t>
            </a:r>
            <a:r>
              <a:rPr lang="en-US" altLang="ja-JP" dirty="0" smtClean="0"/>
              <a:t>Firefox</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11</a:t>
            </a:fld>
            <a:endParaRPr lang="en-US" altLang="ja-JP"/>
          </a:p>
        </p:txBody>
      </p:sp>
      <p:cxnSp>
        <p:nvCxnSpPr>
          <p:cNvPr id="7" name="直線コネクタ 6"/>
          <p:cNvCxnSpPr/>
          <p:nvPr/>
        </p:nvCxnSpPr>
        <p:spPr>
          <a:xfrm rot="5400000">
            <a:off x="6440195" y="3919176"/>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99073" y="3919176"/>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5400000">
            <a:off x="1195043" y="3914779"/>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1037900" y="3914779"/>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角丸四角形 10"/>
          <p:cNvSpPr/>
          <p:nvPr/>
        </p:nvSpPr>
        <p:spPr>
          <a:xfrm>
            <a:off x="2961137" y="3929212"/>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議論開始</a:t>
            </a:r>
            <a:endParaRPr lang="ja-JP" altLang="en-US" sz="1400" dirty="0">
              <a:solidFill>
                <a:schemeClr val="tx1"/>
              </a:solidFill>
              <a:latin typeface="Arial" pitchFamily="34" charset="0"/>
              <a:cs typeface="Arial" pitchFamily="34" charset="0"/>
            </a:endParaRPr>
          </a:p>
        </p:txBody>
      </p:sp>
      <p:sp>
        <p:nvSpPr>
          <p:cNvPr id="12" name="角丸四角形 11"/>
          <p:cNvSpPr/>
          <p:nvPr/>
        </p:nvSpPr>
        <p:spPr>
          <a:xfrm>
            <a:off x="5086441" y="3929212"/>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不具合解決</a:t>
            </a:r>
            <a:endParaRPr lang="ja-JP" altLang="en-US" sz="1400" dirty="0">
              <a:solidFill>
                <a:schemeClr val="tx1"/>
              </a:solidFill>
              <a:latin typeface="Arial" pitchFamily="34" charset="0"/>
              <a:cs typeface="Arial" pitchFamily="34" charset="0"/>
            </a:endParaRPr>
          </a:p>
        </p:txBody>
      </p:sp>
      <p:cxnSp>
        <p:nvCxnSpPr>
          <p:cNvPr id="13" name="直線矢印コネクタ 12"/>
          <p:cNvCxnSpPr>
            <a:stCxn id="27" idx="3"/>
            <a:endCxn id="22" idx="1"/>
          </p:cNvCxnSpPr>
          <p:nvPr/>
        </p:nvCxnSpPr>
        <p:spPr>
          <a:xfrm flipV="1">
            <a:off x="1801643" y="2988716"/>
            <a:ext cx="1160919" cy="114917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stCxn id="27" idx="3"/>
            <a:endCxn id="11" idx="1"/>
          </p:cNvCxnSpPr>
          <p:nvPr/>
        </p:nvCxnSpPr>
        <p:spPr>
          <a:xfrm flipV="1">
            <a:off x="1801643" y="4136970"/>
            <a:ext cx="1159494"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27" idx="3"/>
            <a:endCxn id="71" idx="1"/>
          </p:cNvCxnSpPr>
          <p:nvPr/>
        </p:nvCxnSpPr>
        <p:spPr>
          <a:xfrm>
            <a:off x="1801643" y="4137887"/>
            <a:ext cx="1159544" cy="1181931"/>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rot="16200000" flipH="1">
            <a:off x="3225648" y="4728369"/>
            <a:ext cx="767332" cy="5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rot="5400000" flipH="1" flipV="1">
            <a:off x="3243633" y="3562131"/>
            <a:ext cx="732738" cy="142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22" idx="3"/>
            <a:endCxn id="12" idx="0"/>
          </p:cNvCxnSpPr>
          <p:nvPr/>
        </p:nvCxnSpPr>
        <p:spPr>
          <a:xfrm>
            <a:off x="4034593" y="2988716"/>
            <a:ext cx="1587865" cy="94049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71" idx="3"/>
            <a:endCxn id="12" idx="2"/>
          </p:cNvCxnSpPr>
          <p:nvPr/>
        </p:nvCxnSpPr>
        <p:spPr>
          <a:xfrm flipV="1">
            <a:off x="4033217" y="4344728"/>
            <a:ext cx="1589240" cy="97508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 name="曲線コネクタ 19"/>
          <p:cNvCxnSpPr/>
          <p:nvPr/>
        </p:nvCxnSpPr>
        <p:spPr>
          <a:xfrm flipV="1">
            <a:off x="4033025" y="3078034"/>
            <a:ext cx="863" cy="2133280"/>
          </a:xfrm>
          <a:prstGeom prst="curvedConnector3">
            <a:avLst>
              <a:gd name="adj1" fmla="val 43186474"/>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1" name="曲線コネクタ 20"/>
          <p:cNvCxnSpPr/>
          <p:nvPr/>
        </p:nvCxnSpPr>
        <p:spPr>
          <a:xfrm flipH="1">
            <a:off x="4033025" y="3037901"/>
            <a:ext cx="1659" cy="2212977"/>
          </a:xfrm>
          <a:prstGeom prst="curvedConnector3">
            <a:avLst>
              <a:gd name="adj1" fmla="val -2839050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角丸四角形 21"/>
          <p:cNvSpPr/>
          <p:nvPr/>
        </p:nvSpPr>
        <p:spPr>
          <a:xfrm>
            <a:off x="2962562" y="2780959"/>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不具合承認</a:t>
            </a:r>
            <a:endParaRPr lang="ja-JP" altLang="en-US" sz="1400" dirty="0">
              <a:solidFill>
                <a:schemeClr val="tx1"/>
              </a:solidFill>
              <a:latin typeface="Arial" pitchFamily="34" charset="0"/>
              <a:cs typeface="Arial" pitchFamily="34" charset="0"/>
            </a:endParaRPr>
          </a:p>
        </p:txBody>
      </p:sp>
      <p:cxnSp>
        <p:nvCxnSpPr>
          <p:cNvPr id="23" name="直線矢印コネクタ 22"/>
          <p:cNvCxnSpPr>
            <a:stCxn id="12" idx="3"/>
          </p:cNvCxnSpPr>
          <p:nvPr/>
        </p:nvCxnSpPr>
        <p:spPr>
          <a:xfrm flipV="1">
            <a:off x="6158472" y="2970850"/>
            <a:ext cx="973047" cy="116612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a:stCxn id="27" idx="0"/>
            <a:endCxn id="12" idx="0"/>
          </p:cNvCxnSpPr>
          <p:nvPr/>
        </p:nvCxnSpPr>
        <p:spPr>
          <a:xfrm rot="5400000" flipH="1" flipV="1">
            <a:off x="3443584" y="1751256"/>
            <a:ext cx="916" cy="4356830"/>
          </a:xfrm>
          <a:prstGeom prst="bentConnector3">
            <a:avLst>
              <a:gd name="adj1" fmla="val 146853824"/>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曲線コネクタ 88"/>
          <p:cNvCxnSpPr/>
          <p:nvPr/>
        </p:nvCxnSpPr>
        <p:spPr>
          <a:xfrm rot="16080000" flipH="1" flipV="1">
            <a:off x="3235348" y="4910089"/>
            <a:ext cx="38674" cy="458909"/>
          </a:xfrm>
          <a:prstGeom prst="curvedConnector4">
            <a:avLst>
              <a:gd name="adj1" fmla="val -496138"/>
              <a:gd name="adj2" fmla="val 100479"/>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10800000">
            <a:off x="4033218" y="5396515"/>
            <a:ext cx="3098302" cy="358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7" name="角丸四角形 26"/>
          <p:cNvSpPr/>
          <p:nvPr/>
        </p:nvSpPr>
        <p:spPr>
          <a:xfrm>
            <a:off x="729612" y="3930129"/>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kumimoji="1"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cxnSp>
        <p:nvCxnSpPr>
          <p:cNvPr id="28" name="直線矢印コネクタ 27"/>
          <p:cNvCxnSpPr/>
          <p:nvPr/>
        </p:nvCxnSpPr>
        <p:spPr>
          <a:xfrm>
            <a:off x="385264" y="4137428"/>
            <a:ext cx="344348"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9" name="角丸四角形 28"/>
          <p:cNvSpPr/>
          <p:nvPr/>
        </p:nvSpPr>
        <p:spPr>
          <a:xfrm>
            <a:off x="7130967" y="2780959"/>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kumimoji="1" lang="ja-JP" altLang="en-US" sz="1400" dirty="0" smtClean="0">
                <a:solidFill>
                  <a:schemeClr val="tx1"/>
                </a:solidFill>
                <a:latin typeface="Arial" pitchFamily="34" charset="0"/>
                <a:cs typeface="Arial" pitchFamily="34" charset="0"/>
              </a:rPr>
              <a:t>不具合確認</a:t>
            </a:r>
            <a:endParaRPr kumimoji="1" lang="ja-JP" altLang="en-US" sz="1400" dirty="0">
              <a:solidFill>
                <a:schemeClr val="tx1"/>
              </a:solidFill>
              <a:latin typeface="Arial" pitchFamily="34" charset="0"/>
              <a:cs typeface="Arial" pitchFamily="34" charset="0"/>
            </a:endParaRPr>
          </a:p>
        </p:txBody>
      </p:sp>
      <p:sp>
        <p:nvSpPr>
          <p:cNvPr id="30" name="角丸四角形 29"/>
          <p:cNvSpPr/>
          <p:nvPr/>
        </p:nvSpPr>
        <p:spPr>
          <a:xfrm>
            <a:off x="7131519" y="5115643"/>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200" dirty="0" smtClean="0">
                <a:solidFill>
                  <a:schemeClr val="tx1"/>
                </a:solidFill>
                <a:latin typeface="Arial" pitchFamily="34" charset="0"/>
                <a:cs typeface="Arial" pitchFamily="34" charset="0"/>
              </a:rPr>
              <a:t>再修正決定</a:t>
            </a:r>
            <a:endParaRPr lang="ja-JP" altLang="en-US" sz="1200" dirty="0">
              <a:solidFill>
                <a:schemeClr val="tx1"/>
              </a:solidFill>
              <a:latin typeface="Arial" pitchFamily="34" charset="0"/>
              <a:cs typeface="Arial" pitchFamily="34" charset="0"/>
            </a:endParaRPr>
          </a:p>
        </p:txBody>
      </p:sp>
      <p:cxnSp>
        <p:nvCxnSpPr>
          <p:cNvPr id="31" name="直線矢印コネクタ 30"/>
          <p:cNvCxnSpPr>
            <a:stCxn id="30" idx="0"/>
            <a:endCxn id="29" idx="2"/>
          </p:cNvCxnSpPr>
          <p:nvPr/>
        </p:nvCxnSpPr>
        <p:spPr>
          <a:xfrm rot="16200000" flipV="1">
            <a:off x="6707674" y="4155783"/>
            <a:ext cx="1919169" cy="553"/>
          </a:xfrm>
          <a:prstGeom prst="straightConnector1">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rot="16200000" flipH="1">
            <a:off x="6152008" y="4232356"/>
            <a:ext cx="992446" cy="965470"/>
          </a:xfrm>
          <a:prstGeom prst="straightConnector1">
            <a:avLst/>
          </a:prstGeom>
          <a:ln w="22225">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729612" y="2049954"/>
            <a:ext cx="2230892" cy="307777"/>
          </a:xfrm>
          <a:prstGeom prst="rect">
            <a:avLst/>
          </a:prstGeom>
          <a:noFill/>
        </p:spPr>
        <p:txBody>
          <a:bodyPr wrap="square" lIns="0" rIns="0" rtlCol="0">
            <a:spAutoFit/>
          </a:bodyPr>
          <a:lstStyle/>
          <a:p>
            <a:pPr algn="ctr">
              <a:tabLst>
                <a:tab pos="1435100" algn="l"/>
              </a:tabLst>
            </a:pPr>
            <a:r>
              <a:rPr kumimoji="1" lang="ja-JP" altLang="en-US" sz="1400" dirty="0" smtClean="0">
                <a:latin typeface="Arial" pitchFamily="34" charset="0"/>
                <a:cs typeface="Arial" pitchFamily="34" charset="0"/>
              </a:rPr>
              <a:t>未対応フェーズ</a:t>
            </a:r>
            <a:endParaRPr kumimoji="1" lang="ja-JP" altLang="en-US" sz="1400" dirty="0">
              <a:latin typeface="Arial" pitchFamily="34" charset="0"/>
              <a:cs typeface="Arial" pitchFamily="34" charset="0"/>
            </a:endParaRPr>
          </a:p>
        </p:txBody>
      </p:sp>
      <p:sp>
        <p:nvSpPr>
          <p:cNvPr id="34" name="テキスト ボックス 33"/>
          <p:cNvSpPr txBox="1"/>
          <p:nvPr/>
        </p:nvSpPr>
        <p:spPr>
          <a:xfrm>
            <a:off x="2960505" y="2049954"/>
            <a:ext cx="3204029" cy="307777"/>
          </a:xfrm>
          <a:prstGeom prst="rect">
            <a:avLst/>
          </a:prstGeom>
          <a:noFill/>
        </p:spPr>
        <p:txBody>
          <a:bodyPr wrap="square" lIns="0" rIns="0" rtlCol="0">
            <a:spAutoFit/>
          </a:bodyPr>
          <a:lstStyle/>
          <a:p>
            <a:pPr algn="ctr">
              <a:tabLst>
                <a:tab pos="1435100" algn="l"/>
              </a:tabLst>
            </a:pPr>
            <a:r>
              <a:rPr kumimoji="1" lang="ja-JP" altLang="en-US" sz="1400" dirty="0" smtClean="0">
                <a:latin typeface="Arial" pitchFamily="34" charset="0"/>
                <a:cs typeface="Arial" pitchFamily="34" charset="0"/>
              </a:rPr>
              <a:t>修正フェーズ</a:t>
            </a:r>
            <a:endParaRPr kumimoji="1" lang="ja-JP" altLang="en-US" sz="1400" dirty="0">
              <a:latin typeface="Arial" pitchFamily="34" charset="0"/>
              <a:cs typeface="Arial" pitchFamily="34" charset="0"/>
            </a:endParaRPr>
          </a:p>
        </p:txBody>
      </p:sp>
      <p:sp>
        <p:nvSpPr>
          <p:cNvPr id="35" name="テキスト ボックス 34"/>
          <p:cNvSpPr txBox="1"/>
          <p:nvPr/>
        </p:nvSpPr>
        <p:spPr>
          <a:xfrm>
            <a:off x="6164535" y="2049954"/>
            <a:ext cx="2038463" cy="307777"/>
          </a:xfrm>
          <a:prstGeom prst="rect">
            <a:avLst/>
          </a:prstGeom>
          <a:noFill/>
        </p:spPr>
        <p:txBody>
          <a:bodyPr wrap="square" lIns="0" rIns="0" rtlCol="0">
            <a:spAutoFit/>
          </a:bodyPr>
          <a:lstStyle/>
          <a:p>
            <a:pPr algn="ctr">
              <a:tabLst>
                <a:tab pos="1435100" algn="l"/>
              </a:tabLst>
            </a:pPr>
            <a:r>
              <a:rPr kumimoji="1" lang="ja-JP" altLang="en-US" sz="1400" dirty="0" smtClean="0">
                <a:latin typeface="Arial" pitchFamily="34" charset="0"/>
                <a:cs typeface="Arial" pitchFamily="34" charset="0"/>
              </a:rPr>
              <a:t>確認フェーズ</a:t>
            </a:r>
            <a:endParaRPr kumimoji="1" lang="ja-JP" altLang="en-US" sz="1400" dirty="0">
              <a:latin typeface="Arial" pitchFamily="34" charset="0"/>
              <a:cs typeface="Arial" pitchFamily="34" charset="0"/>
            </a:endParaRPr>
          </a:p>
        </p:txBody>
      </p:sp>
      <p:cxnSp>
        <p:nvCxnSpPr>
          <p:cNvPr id="36" name="直線矢印コネクタ 35"/>
          <p:cNvCxnSpPr/>
          <p:nvPr/>
        </p:nvCxnSpPr>
        <p:spPr>
          <a:xfrm rot="16200000" flipH="1">
            <a:off x="6144984" y="4324691"/>
            <a:ext cx="992446" cy="965470"/>
          </a:xfrm>
          <a:prstGeom prst="straightConnector1">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8207723" y="2993160"/>
            <a:ext cx="548481"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1936541" y="3148293"/>
            <a:ext cx="665247"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38 (1.6%)</a:t>
            </a:r>
            <a:endParaRPr kumimoji="1" lang="en-US" altLang="ja-JP" sz="1200" b="1" dirty="0" smtClean="0">
              <a:solidFill>
                <a:schemeClr val="accent2"/>
              </a:solidFill>
              <a:latin typeface="Arial" pitchFamily="34" charset="0"/>
              <a:cs typeface="Arial" pitchFamily="34" charset="0"/>
            </a:endParaRPr>
          </a:p>
        </p:txBody>
      </p:sp>
      <p:sp>
        <p:nvSpPr>
          <p:cNvPr id="39" name="テキスト ボックス 38"/>
          <p:cNvSpPr txBox="1"/>
          <p:nvPr/>
        </p:nvSpPr>
        <p:spPr>
          <a:xfrm>
            <a:off x="4806276" y="4784103"/>
            <a:ext cx="920124"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1422 (68.4%)</a:t>
            </a:r>
            <a:endParaRPr kumimoji="1" lang="en-US" altLang="ja-JP" sz="1200" b="1" dirty="0" smtClean="0">
              <a:solidFill>
                <a:schemeClr val="accent2"/>
              </a:solidFill>
              <a:latin typeface="Arial" pitchFamily="34" charset="0"/>
              <a:cs typeface="Arial" pitchFamily="34" charset="0"/>
            </a:endParaRPr>
          </a:p>
        </p:txBody>
      </p:sp>
      <p:sp>
        <p:nvSpPr>
          <p:cNvPr id="40" name="テキスト ボックス 39"/>
          <p:cNvSpPr txBox="1"/>
          <p:nvPr/>
        </p:nvSpPr>
        <p:spPr>
          <a:xfrm>
            <a:off x="3614435" y="3346452"/>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422 </a:t>
            </a:r>
          </a:p>
          <a:p>
            <a:pPr>
              <a:lnSpc>
                <a:spcPts val="1200"/>
              </a:lnSpc>
            </a:pPr>
            <a:r>
              <a:rPr lang="en-US" altLang="ja-JP" sz="1200" b="1" dirty="0" smtClean="0">
                <a:solidFill>
                  <a:schemeClr val="accent2"/>
                </a:solidFill>
                <a:latin typeface="Arial" pitchFamily="34" charset="0"/>
                <a:cs typeface="Arial" pitchFamily="34" charset="0"/>
              </a:rPr>
              <a:t>(28.1%)</a:t>
            </a:r>
            <a:endParaRPr kumimoji="1" lang="en-US" altLang="ja-JP" sz="1200" b="1" dirty="0" smtClean="0">
              <a:solidFill>
                <a:schemeClr val="accent2"/>
              </a:solidFill>
              <a:latin typeface="Arial" pitchFamily="34" charset="0"/>
              <a:cs typeface="Arial" pitchFamily="34" charset="0"/>
            </a:endParaRPr>
          </a:p>
        </p:txBody>
      </p:sp>
      <p:sp>
        <p:nvSpPr>
          <p:cNvPr id="41" name="テキスト ボックス 40"/>
          <p:cNvSpPr txBox="1"/>
          <p:nvPr/>
        </p:nvSpPr>
        <p:spPr>
          <a:xfrm>
            <a:off x="1989385" y="3902224"/>
            <a:ext cx="876842"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1501(63.2%)</a:t>
            </a:r>
            <a:endParaRPr kumimoji="1" lang="en-US" altLang="ja-JP" sz="1200" b="1" dirty="0" smtClean="0">
              <a:solidFill>
                <a:schemeClr val="accent2"/>
              </a:solidFill>
              <a:latin typeface="Arial" pitchFamily="34" charset="0"/>
              <a:cs typeface="Arial" pitchFamily="34" charset="0"/>
            </a:endParaRPr>
          </a:p>
        </p:txBody>
      </p:sp>
      <p:sp>
        <p:nvSpPr>
          <p:cNvPr id="42" name="テキスト ボックス 41"/>
          <p:cNvSpPr txBox="1"/>
          <p:nvPr/>
        </p:nvSpPr>
        <p:spPr>
          <a:xfrm>
            <a:off x="1926982" y="4814438"/>
            <a:ext cx="62196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92(3.9%)</a:t>
            </a:r>
            <a:endParaRPr kumimoji="1" lang="en-US" altLang="ja-JP" sz="1200" b="1" dirty="0" smtClean="0">
              <a:solidFill>
                <a:schemeClr val="accent2"/>
              </a:solidFill>
              <a:latin typeface="Arial" pitchFamily="34" charset="0"/>
              <a:cs typeface="Arial" pitchFamily="34" charset="0"/>
            </a:endParaRPr>
          </a:p>
        </p:txBody>
      </p:sp>
      <p:sp>
        <p:nvSpPr>
          <p:cNvPr id="43" name="テキスト ボックス 42"/>
          <p:cNvSpPr txBox="1"/>
          <p:nvPr/>
        </p:nvSpPr>
        <p:spPr>
          <a:xfrm>
            <a:off x="3009722" y="4565560"/>
            <a:ext cx="580287"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393</a:t>
            </a:r>
          </a:p>
          <a:p>
            <a:pPr algn="ctr">
              <a:lnSpc>
                <a:spcPts val="1200"/>
              </a:lnSpc>
            </a:pPr>
            <a:r>
              <a:rPr lang="en-US" altLang="ja-JP" sz="1200" b="1" dirty="0" smtClean="0">
                <a:solidFill>
                  <a:schemeClr val="accent2"/>
                </a:solidFill>
                <a:latin typeface="Arial" pitchFamily="34" charset="0"/>
                <a:cs typeface="Arial" pitchFamily="34" charset="0"/>
              </a:rPr>
              <a:t> (18.9%)</a:t>
            </a:r>
            <a:endParaRPr kumimoji="1" lang="en-US" altLang="ja-JP" sz="1200" b="1" dirty="0" smtClean="0">
              <a:solidFill>
                <a:schemeClr val="accent2"/>
              </a:solidFill>
              <a:latin typeface="Arial" pitchFamily="34" charset="0"/>
              <a:cs typeface="Arial" pitchFamily="34" charset="0"/>
            </a:endParaRPr>
          </a:p>
        </p:txBody>
      </p:sp>
      <p:sp>
        <p:nvSpPr>
          <p:cNvPr id="44" name="テキスト ボックス 43"/>
          <p:cNvSpPr txBox="1"/>
          <p:nvPr/>
        </p:nvSpPr>
        <p:spPr>
          <a:xfrm>
            <a:off x="3623733" y="4487791"/>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1079</a:t>
            </a:r>
          </a:p>
          <a:p>
            <a:pPr>
              <a:lnSpc>
                <a:spcPts val="1200"/>
              </a:lnSpc>
            </a:pPr>
            <a:r>
              <a:rPr lang="en-US" altLang="ja-JP" sz="1200" b="1" dirty="0" smtClean="0">
                <a:solidFill>
                  <a:schemeClr val="accent2"/>
                </a:solidFill>
                <a:latin typeface="Arial" pitchFamily="34" charset="0"/>
                <a:cs typeface="Arial" pitchFamily="34" charset="0"/>
              </a:rPr>
              <a:t>(71.9%)</a:t>
            </a:r>
            <a:endParaRPr kumimoji="1" lang="en-US" altLang="ja-JP" sz="1200" b="1" dirty="0" smtClean="0">
              <a:solidFill>
                <a:schemeClr val="accent2"/>
              </a:solidFill>
              <a:latin typeface="Arial" pitchFamily="34" charset="0"/>
              <a:cs typeface="Arial" pitchFamily="34" charset="0"/>
            </a:endParaRPr>
          </a:p>
        </p:txBody>
      </p:sp>
      <p:sp>
        <p:nvSpPr>
          <p:cNvPr id="45" name="テキスト ボックス 44"/>
          <p:cNvSpPr txBox="1"/>
          <p:nvPr/>
        </p:nvSpPr>
        <p:spPr>
          <a:xfrm rot="16200000">
            <a:off x="3759640" y="4156537"/>
            <a:ext cx="1038717" cy="297517"/>
          </a:xfrm>
          <a:prstGeom prst="rect">
            <a:avLst/>
          </a:prstGeom>
          <a:noFill/>
        </p:spPr>
        <p:txBody>
          <a:bodyPr wrap="square" lIns="0" rIns="0" rtlCol="0">
            <a:spAutoFit/>
          </a:bodyPr>
          <a:lstStyle/>
          <a:p>
            <a:pPr algn="ctr">
              <a:lnSpc>
                <a:spcPts val="1600"/>
              </a:lnSpc>
            </a:pPr>
            <a:r>
              <a:rPr lang="en-US" altLang="ja-JP" sz="1200" b="1" dirty="0" smtClean="0">
                <a:latin typeface="Arial" pitchFamily="34" charset="0"/>
                <a:cs typeface="Arial" pitchFamily="34" charset="0"/>
              </a:rPr>
              <a:t>264 (12.7%)</a:t>
            </a:r>
            <a:endParaRPr kumimoji="1" lang="en-US" altLang="ja-JP" sz="1200" b="1" dirty="0" smtClean="0">
              <a:latin typeface="Arial" pitchFamily="34" charset="0"/>
              <a:cs typeface="Arial" pitchFamily="34" charset="0"/>
            </a:endParaRPr>
          </a:p>
        </p:txBody>
      </p:sp>
      <p:sp>
        <p:nvSpPr>
          <p:cNvPr id="46" name="テキスト ボックス 45"/>
          <p:cNvSpPr txBox="1"/>
          <p:nvPr/>
        </p:nvSpPr>
        <p:spPr>
          <a:xfrm rot="16200000">
            <a:off x="4166867" y="4146775"/>
            <a:ext cx="878446" cy="297517"/>
          </a:xfrm>
          <a:prstGeom prst="rect">
            <a:avLst/>
          </a:prstGeom>
          <a:noFill/>
        </p:spPr>
        <p:txBody>
          <a:bodyPr wrap="none" lIns="0" rIns="0" rtlCol="0">
            <a:spAutoFit/>
          </a:bodyPr>
          <a:lstStyle/>
          <a:p>
            <a:pPr>
              <a:lnSpc>
                <a:spcPts val="1600"/>
              </a:lnSpc>
            </a:pPr>
            <a:r>
              <a:rPr lang="en-US" altLang="ja-JP" sz="1200" b="1" dirty="0" smtClean="0">
                <a:solidFill>
                  <a:schemeClr val="accent2"/>
                </a:solidFill>
                <a:latin typeface="Arial" pitchFamily="34" charset="0"/>
                <a:cs typeface="Arial" pitchFamily="34" charset="0"/>
              </a:rPr>
              <a:t>425 </a:t>
            </a:r>
            <a:r>
              <a:rPr kumimoji="1" lang="en-US" altLang="ja-JP" sz="1200" b="1" dirty="0" smtClean="0">
                <a:solidFill>
                  <a:schemeClr val="accent2"/>
                </a:solidFill>
                <a:latin typeface="Arial" pitchFamily="34" charset="0"/>
                <a:cs typeface="Arial" pitchFamily="34" charset="0"/>
              </a:rPr>
              <a:t>(</a:t>
            </a:r>
            <a:r>
              <a:rPr lang="en-US" altLang="ja-JP" sz="1200" b="1" dirty="0" smtClean="0">
                <a:solidFill>
                  <a:schemeClr val="accent2"/>
                </a:solidFill>
                <a:latin typeface="Arial" pitchFamily="34" charset="0"/>
                <a:cs typeface="Arial" pitchFamily="34" charset="0"/>
              </a:rPr>
              <a:t>51.6 </a:t>
            </a:r>
            <a:r>
              <a:rPr kumimoji="1" lang="en-US" altLang="ja-JP" sz="1200" b="1" dirty="0" smtClean="0">
                <a:solidFill>
                  <a:schemeClr val="accent2"/>
                </a:solidFill>
                <a:latin typeface="Arial" pitchFamily="34" charset="0"/>
                <a:cs typeface="Arial" pitchFamily="34" charset="0"/>
              </a:rPr>
              <a:t>%)</a:t>
            </a:r>
          </a:p>
        </p:txBody>
      </p:sp>
      <p:sp>
        <p:nvSpPr>
          <p:cNvPr id="47" name="テキスト ボックス 46"/>
          <p:cNvSpPr txBox="1"/>
          <p:nvPr/>
        </p:nvSpPr>
        <p:spPr>
          <a:xfrm>
            <a:off x="4667931" y="3052888"/>
            <a:ext cx="83516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399</a:t>
            </a:r>
            <a:r>
              <a:rPr lang="ja-JP" altLang="en-US" sz="1200" b="1" dirty="0" smtClean="0">
                <a:solidFill>
                  <a:schemeClr val="accent2"/>
                </a:solidFill>
                <a:latin typeface="Arial" pitchFamily="34" charset="0"/>
                <a:cs typeface="Arial" pitchFamily="34" charset="0"/>
              </a:rPr>
              <a:t> </a:t>
            </a:r>
            <a:r>
              <a:rPr lang="en-US" altLang="ja-JP" sz="1200" b="1" dirty="0" smtClean="0">
                <a:solidFill>
                  <a:schemeClr val="accent2"/>
                </a:solidFill>
                <a:latin typeface="Arial" pitchFamily="34" charset="0"/>
                <a:cs typeface="Arial" pitchFamily="34" charset="0"/>
              </a:rPr>
              <a:t>(48.4%)</a:t>
            </a:r>
            <a:endParaRPr kumimoji="1" lang="en-US" altLang="ja-JP" sz="1200" b="1" dirty="0" smtClean="0">
              <a:solidFill>
                <a:schemeClr val="accent2"/>
              </a:solidFill>
              <a:latin typeface="Arial" pitchFamily="34" charset="0"/>
              <a:cs typeface="Arial" pitchFamily="34" charset="0"/>
            </a:endParaRPr>
          </a:p>
        </p:txBody>
      </p:sp>
      <p:sp>
        <p:nvSpPr>
          <p:cNvPr id="48" name="テキスト ボックス 47"/>
          <p:cNvSpPr txBox="1"/>
          <p:nvPr/>
        </p:nvSpPr>
        <p:spPr>
          <a:xfrm>
            <a:off x="2996577" y="2341238"/>
            <a:ext cx="791883"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745(31.4%)</a:t>
            </a:r>
            <a:endParaRPr kumimoji="1" lang="en-US" altLang="ja-JP" sz="1200" b="1" dirty="0" smtClean="0">
              <a:solidFill>
                <a:schemeClr val="accent2"/>
              </a:solidFill>
              <a:latin typeface="Arial" pitchFamily="34" charset="0"/>
              <a:cs typeface="Arial" pitchFamily="34" charset="0"/>
            </a:endParaRPr>
          </a:p>
        </p:txBody>
      </p:sp>
      <p:sp>
        <p:nvSpPr>
          <p:cNvPr id="49" name="テキスト ボックス 48"/>
          <p:cNvSpPr txBox="1"/>
          <p:nvPr/>
        </p:nvSpPr>
        <p:spPr>
          <a:xfrm>
            <a:off x="5077327" y="5374527"/>
            <a:ext cx="75020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82 (26.8%)</a:t>
            </a:r>
            <a:endParaRPr kumimoji="1" lang="en-US" altLang="ja-JP" sz="1200" b="1" dirty="0" smtClean="0">
              <a:solidFill>
                <a:schemeClr val="accent2"/>
              </a:solidFill>
              <a:latin typeface="Arial" pitchFamily="34" charset="0"/>
              <a:cs typeface="Arial" pitchFamily="34" charset="0"/>
            </a:endParaRPr>
          </a:p>
        </p:txBody>
      </p:sp>
      <p:sp>
        <p:nvSpPr>
          <p:cNvPr id="50" name="テキスト ボックス 49"/>
          <p:cNvSpPr txBox="1"/>
          <p:nvPr/>
        </p:nvSpPr>
        <p:spPr>
          <a:xfrm>
            <a:off x="6191312" y="4669970"/>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 224</a:t>
            </a:r>
          </a:p>
          <a:p>
            <a:pPr>
              <a:lnSpc>
                <a:spcPts val="1200"/>
              </a:lnSpc>
            </a:pPr>
            <a:r>
              <a:rPr lang="en-US" altLang="ja-JP" sz="1200" b="1" dirty="0" smtClean="0">
                <a:solidFill>
                  <a:schemeClr val="accent2"/>
                </a:solidFill>
                <a:latin typeface="Arial" pitchFamily="34" charset="0"/>
                <a:cs typeface="Arial" pitchFamily="34" charset="0"/>
              </a:rPr>
              <a:t>(73.2%)</a:t>
            </a:r>
            <a:endParaRPr kumimoji="1" lang="en-US" altLang="ja-JP" sz="1200" b="1" dirty="0" smtClean="0">
              <a:solidFill>
                <a:schemeClr val="accent2"/>
              </a:solidFill>
              <a:latin typeface="Arial" pitchFamily="34" charset="0"/>
              <a:cs typeface="Arial" pitchFamily="34" charset="0"/>
            </a:endParaRPr>
          </a:p>
        </p:txBody>
      </p:sp>
      <p:sp>
        <p:nvSpPr>
          <p:cNvPr id="51" name="テキスト ボックス 50"/>
          <p:cNvSpPr txBox="1"/>
          <p:nvPr/>
        </p:nvSpPr>
        <p:spPr>
          <a:xfrm>
            <a:off x="6607129" y="4285096"/>
            <a:ext cx="452047"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262</a:t>
            </a:r>
          </a:p>
          <a:p>
            <a:pPr>
              <a:lnSpc>
                <a:spcPts val="1200"/>
              </a:lnSpc>
            </a:pPr>
            <a:r>
              <a:rPr lang="en-US" altLang="ja-JP" sz="1200" b="1" dirty="0" smtClean="0">
                <a:solidFill>
                  <a:schemeClr val="accent2"/>
                </a:solidFill>
                <a:latin typeface="Arial" pitchFamily="34" charset="0"/>
                <a:cs typeface="Arial" pitchFamily="34" charset="0"/>
              </a:rPr>
              <a:t>(9.7%)</a:t>
            </a:r>
            <a:endParaRPr kumimoji="1" lang="en-US" altLang="ja-JP" sz="1200" b="1" dirty="0" smtClean="0">
              <a:solidFill>
                <a:schemeClr val="accent2"/>
              </a:solidFill>
              <a:latin typeface="Arial" pitchFamily="34" charset="0"/>
              <a:cs typeface="Arial" pitchFamily="34" charset="0"/>
            </a:endParaRPr>
          </a:p>
        </p:txBody>
      </p:sp>
      <p:sp>
        <p:nvSpPr>
          <p:cNvPr id="52" name="テキスト ボックス 51"/>
          <p:cNvSpPr txBox="1"/>
          <p:nvPr/>
        </p:nvSpPr>
        <p:spPr>
          <a:xfrm>
            <a:off x="7036716" y="3795435"/>
            <a:ext cx="62196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61(2.5%)</a:t>
            </a:r>
            <a:endParaRPr kumimoji="1" lang="en-US" altLang="ja-JP" sz="1200" b="1" dirty="0" smtClean="0">
              <a:solidFill>
                <a:schemeClr val="accent2"/>
              </a:solidFill>
              <a:latin typeface="Arial" pitchFamily="34" charset="0"/>
              <a:cs typeface="Arial" pitchFamily="34" charset="0"/>
            </a:endParaRPr>
          </a:p>
        </p:txBody>
      </p:sp>
      <p:sp>
        <p:nvSpPr>
          <p:cNvPr id="53" name="テキスト ボックス 52"/>
          <p:cNvSpPr txBox="1"/>
          <p:nvPr/>
        </p:nvSpPr>
        <p:spPr>
          <a:xfrm>
            <a:off x="6261365" y="3027023"/>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2446</a:t>
            </a:r>
            <a:br>
              <a:rPr lang="en-US" altLang="ja-JP" sz="1200" b="1" dirty="0" smtClean="0">
                <a:solidFill>
                  <a:schemeClr val="accent2"/>
                </a:solidFill>
                <a:latin typeface="Arial" pitchFamily="34" charset="0"/>
                <a:cs typeface="Arial" pitchFamily="34" charset="0"/>
              </a:rPr>
            </a:br>
            <a:r>
              <a:rPr lang="en-US" altLang="ja-JP" sz="1200" b="1" dirty="0" smtClean="0">
                <a:solidFill>
                  <a:schemeClr val="accent2"/>
                </a:solidFill>
                <a:latin typeface="Arial" pitchFamily="34" charset="0"/>
                <a:cs typeface="Arial" pitchFamily="34" charset="0"/>
              </a:rPr>
              <a:t>(90.3%)</a:t>
            </a:r>
          </a:p>
        </p:txBody>
      </p:sp>
      <p:sp>
        <p:nvSpPr>
          <p:cNvPr id="54" name="テキスト ボックス 53"/>
          <p:cNvSpPr txBox="1"/>
          <p:nvPr/>
        </p:nvSpPr>
        <p:spPr>
          <a:xfrm>
            <a:off x="8251371" y="2545163"/>
            <a:ext cx="537006" cy="461665"/>
          </a:xfrm>
          <a:prstGeom prst="rect">
            <a:avLst/>
          </a:prstGeom>
          <a:noFill/>
        </p:spPr>
        <p:txBody>
          <a:bodyPr wrap="none" lIns="0" rIns="0" rtlCol="0">
            <a:spAutoFit/>
          </a:bodyPr>
          <a:lstStyle/>
          <a:p>
            <a:r>
              <a:rPr lang="en-US" altLang="ja-JP" sz="1200" b="1" dirty="0" smtClean="0">
                <a:solidFill>
                  <a:schemeClr val="accent2"/>
                </a:solidFill>
                <a:latin typeface="Arial" pitchFamily="34" charset="0"/>
                <a:cs typeface="Arial" pitchFamily="34" charset="0"/>
              </a:rPr>
              <a:t>2376</a:t>
            </a:r>
          </a:p>
          <a:p>
            <a:r>
              <a:rPr lang="en-US" altLang="ja-JP" sz="1200" b="1" dirty="0" smtClean="0">
                <a:solidFill>
                  <a:schemeClr val="accent2"/>
                </a:solidFill>
                <a:latin typeface="Arial" pitchFamily="34" charset="0"/>
                <a:cs typeface="Arial" pitchFamily="34" charset="0"/>
              </a:rPr>
              <a:t>(97.5%)</a:t>
            </a:r>
            <a:endParaRPr kumimoji="1" lang="en-US" altLang="ja-JP" sz="1200" b="1" dirty="0" smtClean="0">
              <a:solidFill>
                <a:schemeClr val="accent2"/>
              </a:solidFill>
              <a:latin typeface="Arial" pitchFamily="34" charset="0"/>
              <a:cs typeface="Arial" pitchFamily="34" charset="0"/>
            </a:endParaRPr>
          </a:p>
        </p:txBody>
      </p:sp>
      <p:sp>
        <p:nvSpPr>
          <p:cNvPr id="55" name="テキスト ボックス 54"/>
          <p:cNvSpPr txBox="1"/>
          <p:nvPr/>
        </p:nvSpPr>
        <p:spPr>
          <a:xfrm>
            <a:off x="1936616" y="3304616"/>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0.0</a:t>
            </a:r>
          </a:p>
        </p:txBody>
      </p:sp>
      <p:sp>
        <p:nvSpPr>
          <p:cNvPr id="56" name="テキスト ボックス 55"/>
          <p:cNvSpPr txBox="1"/>
          <p:nvPr/>
        </p:nvSpPr>
        <p:spPr>
          <a:xfrm>
            <a:off x="4787737" y="4910532"/>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3.2</a:t>
            </a:r>
            <a:endParaRPr kumimoji="1" lang="en-US" altLang="ja-JP" sz="1200" i="1" dirty="0" smtClean="0">
              <a:solidFill>
                <a:srgbClr val="00B050"/>
              </a:solidFill>
              <a:latin typeface="Arial" pitchFamily="34" charset="0"/>
              <a:cs typeface="Arial" pitchFamily="34" charset="0"/>
            </a:endParaRPr>
          </a:p>
        </p:txBody>
      </p:sp>
      <p:sp>
        <p:nvSpPr>
          <p:cNvPr id="57" name="テキスト ボックス 56"/>
          <p:cNvSpPr txBox="1"/>
          <p:nvPr/>
        </p:nvSpPr>
        <p:spPr>
          <a:xfrm>
            <a:off x="3624721" y="3605493"/>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0.0</a:t>
            </a:r>
          </a:p>
        </p:txBody>
      </p:sp>
      <p:sp>
        <p:nvSpPr>
          <p:cNvPr id="58" name="テキスト ボックス 57"/>
          <p:cNvSpPr txBox="1"/>
          <p:nvPr/>
        </p:nvSpPr>
        <p:spPr>
          <a:xfrm>
            <a:off x="2127625" y="4076605"/>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0.0</a:t>
            </a:r>
          </a:p>
        </p:txBody>
      </p:sp>
      <p:sp>
        <p:nvSpPr>
          <p:cNvPr id="59" name="テキスト ボックス 58"/>
          <p:cNvSpPr txBox="1"/>
          <p:nvPr/>
        </p:nvSpPr>
        <p:spPr>
          <a:xfrm>
            <a:off x="1926851" y="4977918"/>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0.3</a:t>
            </a:r>
          </a:p>
        </p:txBody>
      </p:sp>
      <p:sp>
        <p:nvSpPr>
          <p:cNvPr id="60" name="テキスト ボックス 59"/>
          <p:cNvSpPr txBox="1"/>
          <p:nvPr/>
        </p:nvSpPr>
        <p:spPr>
          <a:xfrm>
            <a:off x="3108346" y="4883343"/>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0.0</a:t>
            </a:r>
            <a:endParaRPr kumimoji="1" lang="en-US" altLang="ja-JP" sz="1200" i="1" dirty="0" smtClean="0">
              <a:solidFill>
                <a:srgbClr val="00B050"/>
              </a:solidFill>
              <a:latin typeface="Arial" pitchFamily="34" charset="0"/>
              <a:cs typeface="Arial" pitchFamily="34" charset="0"/>
            </a:endParaRPr>
          </a:p>
        </p:txBody>
      </p:sp>
      <p:sp>
        <p:nvSpPr>
          <p:cNvPr id="61" name="テキスト ボックス 60"/>
          <p:cNvSpPr txBox="1"/>
          <p:nvPr/>
        </p:nvSpPr>
        <p:spPr>
          <a:xfrm>
            <a:off x="3635052" y="4764451"/>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0.5</a:t>
            </a:r>
          </a:p>
        </p:txBody>
      </p:sp>
      <p:sp>
        <p:nvSpPr>
          <p:cNvPr id="62" name="テキスト ボックス 61"/>
          <p:cNvSpPr txBox="1"/>
          <p:nvPr/>
        </p:nvSpPr>
        <p:spPr>
          <a:xfrm rot="16200000">
            <a:off x="4173680" y="3631944"/>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0.0</a:t>
            </a:r>
          </a:p>
        </p:txBody>
      </p:sp>
      <p:sp>
        <p:nvSpPr>
          <p:cNvPr id="63" name="テキスト ボックス 62"/>
          <p:cNvSpPr txBox="1"/>
          <p:nvPr/>
        </p:nvSpPr>
        <p:spPr>
          <a:xfrm rot="16200000">
            <a:off x="4484196" y="3629336"/>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5.3</a:t>
            </a:r>
            <a:endParaRPr kumimoji="1" lang="en-US" altLang="ja-JP" sz="1200" i="1" dirty="0" smtClean="0">
              <a:solidFill>
                <a:srgbClr val="00B050"/>
              </a:solidFill>
              <a:latin typeface="Arial" pitchFamily="34" charset="0"/>
              <a:cs typeface="Arial" pitchFamily="34" charset="0"/>
            </a:endParaRPr>
          </a:p>
        </p:txBody>
      </p:sp>
      <p:sp>
        <p:nvSpPr>
          <p:cNvPr id="64" name="テキスト ボックス 63"/>
          <p:cNvSpPr txBox="1"/>
          <p:nvPr/>
        </p:nvSpPr>
        <p:spPr>
          <a:xfrm>
            <a:off x="4686375" y="3173820"/>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7.0</a:t>
            </a:r>
            <a:endParaRPr kumimoji="1" lang="en-US" altLang="ja-JP" sz="1200" i="1" dirty="0" smtClean="0">
              <a:solidFill>
                <a:srgbClr val="00B050"/>
              </a:solidFill>
              <a:latin typeface="Arial" pitchFamily="34" charset="0"/>
              <a:cs typeface="Arial" pitchFamily="34" charset="0"/>
            </a:endParaRPr>
          </a:p>
        </p:txBody>
      </p:sp>
      <p:sp>
        <p:nvSpPr>
          <p:cNvPr id="65" name="テキスト ボックス 64"/>
          <p:cNvSpPr txBox="1"/>
          <p:nvPr/>
        </p:nvSpPr>
        <p:spPr>
          <a:xfrm>
            <a:off x="3170632" y="2542593"/>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3.7</a:t>
            </a:r>
            <a:endParaRPr kumimoji="1" lang="en-US" altLang="ja-JP" sz="1200" i="1" dirty="0" smtClean="0">
              <a:solidFill>
                <a:srgbClr val="00B050"/>
              </a:solidFill>
              <a:latin typeface="Arial" pitchFamily="34" charset="0"/>
              <a:cs typeface="Arial" pitchFamily="34" charset="0"/>
            </a:endParaRPr>
          </a:p>
        </p:txBody>
      </p:sp>
      <p:sp>
        <p:nvSpPr>
          <p:cNvPr id="66" name="テキスト ボックス 65"/>
          <p:cNvSpPr txBox="1"/>
          <p:nvPr/>
        </p:nvSpPr>
        <p:spPr>
          <a:xfrm>
            <a:off x="5827833" y="5381383"/>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0.2</a:t>
            </a:r>
            <a:endParaRPr kumimoji="1" lang="en-US" altLang="ja-JP" sz="1200" i="1" dirty="0" smtClean="0">
              <a:solidFill>
                <a:srgbClr val="00B050"/>
              </a:solidFill>
              <a:latin typeface="Arial" pitchFamily="34" charset="0"/>
              <a:cs typeface="Arial" pitchFamily="34" charset="0"/>
            </a:endParaRPr>
          </a:p>
        </p:txBody>
      </p:sp>
      <p:sp>
        <p:nvSpPr>
          <p:cNvPr id="67" name="テキスト ボックス 66"/>
          <p:cNvSpPr txBox="1"/>
          <p:nvPr/>
        </p:nvSpPr>
        <p:spPr>
          <a:xfrm>
            <a:off x="6229709" y="4950632"/>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0.8</a:t>
            </a:r>
            <a:endParaRPr kumimoji="1" lang="en-US" altLang="ja-JP" sz="1200" i="1" dirty="0" smtClean="0">
              <a:solidFill>
                <a:srgbClr val="00B050"/>
              </a:solidFill>
              <a:latin typeface="Arial" pitchFamily="34" charset="0"/>
              <a:cs typeface="Arial" pitchFamily="34" charset="0"/>
            </a:endParaRPr>
          </a:p>
        </p:txBody>
      </p:sp>
      <p:sp>
        <p:nvSpPr>
          <p:cNvPr id="68" name="テキスト ボックス 67"/>
          <p:cNvSpPr txBox="1"/>
          <p:nvPr/>
        </p:nvSpPr>
        <p:spPr>
          <a:xfrm>
            <a:off x="6644070" y="4548971"/>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0.5</a:t>
            </a:r>
            <a:endParaRPr kumimoji="1" lang="en-US" altLang="ja-JP" sz="1200" i="1" dirty="0" smtClean="0">
              <a:solidFill>
                <a:srgbClr val="00B050"/>
              </a:solidFill>
              <a:latin typeface="Arial" pitchFamily="34" charset="0"/>
              <a:cs typeface="Arial" pitchFamily="34" charset="0"/>
            </a:endParaRPr>
          </a:p>
        </p:txBody>
      </p:sp>
      <p:sp>
        <p:nvSpPr>
          <p:cNvPr id="69" name="テキスト ボックス 68"/>
          <p:cNvSpPr txBox="1"/>
          <p:nvPr/>
        </p:nvSpPr>
        <p:spPr>
          <a:xfrm>
            <a:off x="7053183" y="3972731"/>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1.6</a:t>
            </a:r>
            <a:endParaRPr kumimoji="1" lang="en-US" altLang="ja-JP" sz="1200" i="1" dirty="0" smtClean="0">
              <a:solidFill>
                <a:srgbClr val="00B050"/>
              </a:solidFill>
              <a:latin typeface="Arial" pitchFamily="34" charset="0"/>
              <a:cs typeface="Arial" pitchFamily="34" charset="0"/>
            </a:endParaRPr>
          </a:p>
        </p:txBody>
      </p:sp>
      <p:sp>
        <p:nvSpPr>
          <p:cNvPr id="70" name="テキスト ボックス 69"/>
          <p:cNvSpPr txBox="1"/>
          <p:nvPr/>
        </p:nvSpPr>
        <p:spPr>
          <a:xfrm>
            <a:off x="6265681" y="3322805"/>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7.1</a:t>
            </a:r>
          </a:p>
        </p:txBody>
      </p:sp>
      <p:sp>
        <p:nvSpPr>
          <p:cNvPr id="71" name="角丸四角形 70"/>
          <p:cNvSpPr/>
          <p:nvPr/>
        </p:nvSpPr>
        <p:spPr>
          <a:xfrm>
            <a:off x="2961186" y="5112059"/>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修正担当者</a:t>
            </a:r>
            <a:endParaRPr lang="en-US" altLang="ja-JP" sz="1400" dirty="0" smtClean="0">
              <a:solidFill>
                <a:schemeClr val="tx1"/>
              </a:solidFill>
              <a:latin typeface="Arial" pitchFamily="34" charset="0"/>
              <a:cs typeface="Arial" pitchFamily="34" charset="0"/>
            </a:endParaRPr>
          </a:p>
          <a:p>
            <a:pPr algn="ctr"/>
            <a:r>
              <a:rPr lang="ja-JP" altLang="en-US" sz="1400" dirty="0" smtClean="0">
                <a:solidFill>
                  <a:schemeClr val="tx1"/>
                </a:solidFill>
                <a:latin typeface="Arial" pitchFamily="34" charset="0"/>
                <a:cs typeface="Arial" pitchFamily="34" charset="0"/>
              </a:rPr>
              <a:t>決定</a:t>
            </a:r>
            <a:endParaRPr lang="ja-JP" altLang="en-US" sz="1400" dirty="0">
              <a:solidFill>
                <a:schemeClr val="tx1"/>
              </a:solidFill>
              <a:latin typeface="Arial" pitchFamily="34" charset="0"/>
              <a:cs typeface="Arial" pitchFamily="34" charset="0"/>
            </a:endParaRPr>
          </a:p>
        </p:txBody>
      </p:sp>
      <p:sp>
        <p:nvSpPr>
          <p:cNvPr id="72" name="円/楕円 71"/>
          <p:cNvSpPr/>
          <p:nvPr/>
        </p:nvSpPr>
        <p:spPr>
          <a:xfrm>
            <a:off x="248030" y="4056906"/>
            <a:ext cx="161961" cy="16196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a:latin typeface="Arial" pitchFamily="34" charset="0"/>
              <a:cs typeface="Arial" pitchFamily="34" charset="0"/>
            </a:endParaRPr>
          </a:p>
        </p:txBody>
      </p:sp>
      <p:sp>
        <p:nvSpPr>
          <p:cNvPr id="73" name="円/楕円 72"/>
          <p:cNvSpPr>
            <a:spLocks noChangeAspect="1"/>
          </p:cNvSpPr>
          <p:nvPr/>
        </p:nvSpPr>
        <p:spPr>
          <a:xfrm>
            <a:off x="8802341" y="2953607"/>
            <a:ext cx="83207" cy="83207"/>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dirty="0">
              <a:latin typeface="Arial" pitchFamily="34" charset="0"/>
              <a:cs typeface="Arial" pitchFamily="34" charset="0"/>
            </a:endParaRPr>
          </a:p>
        </p:txBody>
      </p:sp>
      <p:sp>
        <p:nvSpPr>
          <p:cNvPr id="74" name="円/楕円 73"/>
          <p:cNvSpPr>
            <a:spLocks noChangeAspect="1"/>
          </p:cNvSpPr>
          <p:nvPr/>
        </p:nvSpPr>
        <p:spPr>
          <a:xfrm>
            <a:off x="8759724" y="2910991"/>
            <a:ext cx="168440" cy="168440"/>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dirty="0">
              <a:latin typeface="Arial" pitchFamily="34" charset="0"/>
              <a:cs typeface="Arial" pitchFamily="34" charset="0"/>
            </a:endParaRPr>
          </a:p>
        </p:txBody>
      </p:sp>
      <p:sp>
        <p:nvSpPr>
          <p:cNvPr id="75" name="円/楕円 74"/>
          <p:cNvSpPr/>
          <p:nvPr/>
        </p:nvSpPr>
        <p:spPr bwMode="auto">
          <a:xfrm>
            <a:off x="4515934" y="3037901"/>
            <a:ext cx="1106523" cy="412918"/>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6" name="円/楕円 75"/>
          <p:cNvSpPr/>
          <p:nvPr/>
        </p:nvSpPr>
        <p:spPr bwMode="auto">
          <a:xfrm>
            <a:off x="4385653" y="3581615"/>
            <a:ext cx="451899" cy="1202487"/>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7" name="円/楕円 76"/>
          <p:cNvSpPr/>
          <p:nvPr/>
        </p:nvSpPr>
        <p:spPr bwMode="auto">
          <a:xfrm>
            <a:off x="5930193" y="3019839"/>
            <a:ext cx="1106523" cy="528727"/>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8" name="正方形/長方形 77"/>
          <p:cNvSpPr/>
          <p:nvPr/>
        </p:nvSpPr>
        <p:spPr bwMode="auto">
          <a:xfrm>
            <a:off x="799383" y="5673002"/>
            <a:ext cx="7894815" cy="68879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0" algn="ctr"/>
            <a:r>
              <a:rPr lang="ja-JP" altLang="en-US" sz="1600" dirty="0" smtClean="0">
                <a:solidFill>
                  <a:srgbClr val="FF0000"/>
                </a:solidFill>
              </a:rPr>
              <a:t>「不具合承認」から「不具合解決」</a:t>
            </a:r>
            <a:r>
              <a:rPr lang="ja-JP" altLang="en-US" sz="1600" dirty="0" smtClean="0"/>
              <a:t>，</a:t>
            </a:r>
            <a:r>
              <a:rPr lang="ja-JP" altLang="en-US" sz="1600" dirty="0" smtClean="0">
                <a:solidFill>
                  <a:srgbClr val="FF0000"/>
                </a:solidFill>
              </a:rPr>
              <a:t>「不具合解決」から「不具合確認」</a:t>
            </a:r>
            <a:r>
              <a:rPr lang="ja-JP" altLang="en-US" sz="1600" dirty="0" smtClean="0"/>
              <a:t>，</a:t>
            </a:r>
            <a:r>
              <a:rPr lang="ja-JP" altLang="en-US" sz="1600" dirty="0" smtClean="0">
                <a:solidFill>
                  <a:srgbClr val="FF0000"/>
                </a:solidFill>
              </a:rPr>
              <a:t> 「不具合承認」から</a:t>
            </a:r>
            <a:endParaRPr lang="en-US" altLang="ja-JP" sz="1600" dirty="0" smtClean="0">
              <a:solidFill>
                <a:srgbClr val="FF0000"/>
              </a:solidFill>
            </a:endParaRPr>
          </a:p>
          <a:p>
            <a:pPr lvl="0" algn="ctr"/>
            <a:r>
              <a:rPr lang="ja-JP" altLang="en-US" sz="1600" dirty="0" smtClean="0">
                <a:solidFill>
                  <a:srgbClr val="FF0000"/>
                </a:solidFill>
              </a:rPr>
              <a:t>「修正担当者決定」</a:t>
            </a:r>
            <a:r>
              <a:rPr lang="ja-JP" altLang="en-US" sz="1600" dirty="0" smtClean="0"/>
              <a:t>がボトルネックとなっている</a:t>
            </a:r>
            <a:endParaRPr lang="en-US" altLang="ja-JP" sz="1600" dirty="0" smtClean="0"/>
          </a:p>
        </p:txBody>
      </p:sp>
      <p:sp>
        <p:nvSpPr>
          <p:cNvPr id="79" name="正方形/長方形 78"/>
          <p:cNvSpPr/>
          <p:nvPr/>
        </p:nvSpPr>
        <p:spPr bwMode="auto">
          <a:xfrm>
            <a:off x="768344" y="1255944"/>
            <a:ext cx="7894815" cy="68879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0" algn="ctr"/>
            <a:r>
              <a:rPr lang="ja-JP" altLang="en-US" sz="2000" dirty="0" smtClean="0"/>
              <a:t>報告された不具合の多くは</a:t>
            </a:r>
            <a:endParaRPr lang="en-US" altLang="ja-JP" sz="2000" dirty="0" smtClean="0"/>
          </a:p>
          <a:p>
            <a:pPr lvl="0" algn="ctr"/>
            <a:r>
              <a:rPr lang="ja-JP" altLang="en-US" sz="2000" dirty="0" smtClean="0">
                <a:solidFill>
                  <a:schemeClr val="accent2"/>
                </a:solidFill>
              </a:rPr>
              <a:t>修正担当者の決定や不具合の承認</a:t>
            </a:r>
            <a:r>
              <a:rPr lang="ja-JP" altLang="en-US" sz="2000" dirty="0" smtClean="0">
                <a:solidFill>
                  <a:schemeClr val="tx1"/>
                </a:solidFill>
              </a:rPr>
              <a:t>後</a:t>
            </a:r>
            <a:r>
              <a:rPr lang="ja-JP" altLang="en-US" sz="2000" dirty="0" smtClean="0"/>
              <a:t>に解決している</a:t>
            </a:r>
            <a:endParaRPr lang="en-US" altLang="ja-JP" sz="2000" dirty="0" smtClean="0"/>
          </a:p>
        </p:txBody>
      </p:sp>
      <p:sp>
        <p:nvSpPr>
          <p:cNvPr id="80" name="円/楕円 79"/>
          <p:cNvSpPr/>
          <p:nvPr/>
        </p:nvSpPr>
        <p:spPr bwMode="auto">
          <a:xfrm>
            <a:off x="1910327" y="3860520"/>
            <a:ext cx="1012474" cy="456876"/>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2" name="正方形/長方形 81"/>
          <p:cNvSpPr/>
          <p:nvPr/>
        </p:nvSpPr>
        <p:spPr bwMode="auto">
          <a:xfrm>
            <a:off x="83661" y="4640995"/>
            <a:ext cx="1782609" cy="820437"/>
          </a:xfrm>
          <a:prstGeom prst="rect">
            <a:avLst/>
          </a:prstGeom>
          <a:solidFill>
            <a:schemeClr val="bg1"/>
          </a:solidFill>
          <a:ln w="19050" cap="flat" cmpd="sng" algn="ctr">
            <a:solidFill>
              <a:schemeClr val="tx1"/>
            </a:solidFill>
            <a:prstDash val="solid"/>
            <a:round/>
            <a:headEnd type="none" w="med" len="med"/>
            <a:tailEnd type="none" w="med" len="med"/>
          </a:ln>
          <a:effectLst/>
        </p:spPr>
        <p:txBody>
          <a:bodyPr vert="horz" wrap="none" lIns="0" tIns="45720" rIns="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accent2"/>
                </a:solidFill>
                <a:effectLst/>
                <a:latin typeface="Times New Roman" charset="0"/>
                <a:ea typeface="ＭＳ Ｐゴシック" charset="-128"/>
              </a:rPr>
              <a:t>青字：状態遷移数</a:t>
            </a:r>
            <a:endParaRPr kumimoji="1" lang="en-US" altLang="ja-JP" sz="1600" b="0" i="0" u="none" strike="noStrike" cap="none" normalizeH="0" baseline="0" dirty="0" smtClean="0">
              <a:ln>
                <a:noFill/>
              </a:ln>
              <a:solidFill>
                <a:schemeClr val="accent2"/>
              </a:solidFill>
              <a:effectLst/>
              <a:latin typeface="Times New Roman" charset="0"/>
              <a:ea typeface="ＭＳ Ｐゴシック" charset="-128"/>
            </a:endParaRPr>
          </a:p>
          <a:p>
            <a:pPr marL="0" marR="0" indent="0"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B050"/>
                </a:solidFill>
                <a:effectLst/>
                <a:latin typeface="Times New Roman" charset="0"/>
                <a:ea typeface="ＭＳ Ｐゴシック" charset="-128"/>
              </a:rPr>
              <a:t>緑字：状態遷移時間</a:t>
            </a:r>
            <a:endParaRPr kumimoji="1" lang="en-US" altLang="ja-JP" sz="1600" b="0" i="0" u="none" strike="noStrike" cap="none" normalizeH="0" baseline="0" dirty="0" smtClean="0">
              <a:ln>
                <a:noFill/>
              </a:ln>
              <a:solidFill>
                <a:srgbClr val="00B050"/>
              </a:solidFill>
              <a:effectLst/>
              <a:latin typeface="Times New Roman" charset="0"/>
              <a:ea typeface="ＭＳ Ｐゴシック" charset="-128"/>
            </a:endParaRPr>
          </a:p>
          <a:p>
            <a:pPr marL="0" marR="0" indent="0" defTabSz="914400" rtl="0" eaLnBrk="1" fontAlgn="base" latinLnBrk="0" hangingPunct="1">
              <a:lnSpc>
                <a:spcPct val="100000"/>
              </a:lnSpc>
              <a:spcBef>
                <a:spcPct val="0"/>
              </a:spcBef>
              <a:spcAft>
                <a:spcPct val="0"/>
              </a:spcAft>
              <a:buClrTx/>
              <a:buSzTx/>
              <a:buFontTx/>
              <a:buNone/>
              <a:tabLst/>
            </a:pPr>
            <a:r>
              <a:rPr lang="ja-JP" altLang="en-US" sz="1600" dirty="0" smtClean="0">
                <a:solidFill>
                  <a:srgbClr val="00B050"/>
                </a:solidFill>
                <a:latin typeface="Times New Roman" charset="0"/>
              </a:rPr>
              <a:t>　　　　</a:t>
            </a:r>
            <a:r>
              <a:rPr kumimoji="1" lang="ja-JP" altLang="en-US" sz="1600" b="0" i="0" u="none" strike="noStrike" cap="none" normalizeH="0" baseline="0" dirty="0" smtClean="0">
                <a:ln>
                  <a:noFill/>
                </a:ln>
                <a:solidFill>
                  <a:srgbClr val="00B050"/>
                </a:solidFill>
                <a:effectLst/>
                <a:latin typeface="Times New Roman" charset="0"/>
                <a:ea typeface="ＭＳ Ｐゴシック" charset="-128"/>
              </a:rPr>
              <a:t>（中央値）</a:t>
            </a:r>
          </a:p>
        </p:txBody>
      </p:sp>
      <p:sp>
        <p:nvSpPr>
          <p:cNvPr id="83" name="テキスト ボックス 82"/>
          <p:cNvSpPr txBox="1"/>
          <p:nvPr/>
        </p:nvSpPr>
        <p:spPr>
          <a:xfrm>
            <a:off x="5901909" y="2704836"/>
            <a:ext cx="386979" cy="400110"/>
          </a:xfrm>
          <a:prstGeom prst="rect">
            <a:avLst/>
          </a:prstGeom>
          <a:noFill/>
        </p:spPr>
        <p:txBody>
          <a:bodyPr wrap="square" rtlCol="0">
            <a:spAutoFit/>
          </a:bodyPr>
          <a:lstStyle/>
          <a:p>
            <a:r>
              <a:rPr kumimoji="1" lang="ja-JP" altLang="en-US" sz="2000" b="1" dirty="0" smtClean="0">
                <a:solidFill>
                  <a:srgbClr val="FF0000"/>
                </a:solidFill>
              </a:rPr>
              <a:t>①</a:t>
            </a:r>
            <a:endParaRPr kumimoji="1" lang="ja-JP" altLang="en-US" sz="2000" b="1" dirty="0">
              <a:solidFill>
                <a:srgbClr val="FF0000"/>
              </a:solidFill>
            </a:endParaRPr>
          </a:p>
        </p:txBody>
      </p:sp>
      <p:sp>
        <p:nvSpPr>
          <p:cNvPr id="84" name="テキスト ボックス 83"/>
          <p:cNvSpPr txBox="1"/>
          <p:nvPr/>
        </p:nvSpPr>
        <p:spPr>
          <a:xfrm>
            <a:off x="4341652" y="2746464"/>
            <a:ext cx="386979" cy="400110"/>
          </a:xfrm>
          <a:prstGeom prst="rect">
            <a:avLst/>
          </a:prstGeom>
          <a:noFill/>
        </p:spPr>
        <p:txBody>
          <a:bodyPr wrap="square" rtlCol="0">
            <a:spAutoFit/>
          </a:bodyPr>
          <a:lstStyle/>
          <a:p>
            <a:r>
              <a:rPr lang="ja-JP" altLang="en-US" sz="2000" b="1" dirty="0" smtClean="0">
                <a:solidFill>
                  <a:srgbClr val="FF0000"/>
                </a:solidFill>
              </a:rPr>
              <a:t>②</a:t>
            </a:r>
            <a:endParaRPr kumimoji="1" lang="ja-JP" altLang="en-US" sz="2000" b="1" dirty="0">
              <a:solidFill>
                <a:srgbClr val="FF0000"/>
              </a:solidFill>
            </a:endParaRPr>
          </a:p>
        </p:txBody>
      </p:sp>
      <p:sp>
        <p:nvSpPr>
          <p:cNvPr id="85" name="テキスト ボックス 84"/>
          <p:cNvSpPr txBox="1"/>
          <p:nvPr/>
        </p:nvSpPr>
        <p:spPr>
          <a:xfrm>
            <a:off x="4703243" y="3562155"/>
            <a:ext cx="386979" cy="400110"/>
          </a:xfrm>
          <a:prstGeom prst="rect">
            <a:avLst/>
          </a:prstGeom>
          <a:noFill/>
        </p:spPr>
        <p:txBody>
          <a:bodyPr wrap="square" rtlCol="0">
            <a:spAutoFit/>
          </a:bodyPr>
          <a:lstStyle/>
          <a:p>
            <a:r>
              <a:rPr kumimoji="1" lang="ja-JP" altLang="en-US" sz="2000" b="1" dirty="0" smtClean="0">
                <a:solidFill>
                  <a:srgbClr val="FF0000"/>
                </a:solidFill>
              </a:rPr>
              <a:t>③</a:t>
            </a:r>
            <a:endParaRPr kumimoji="1" lang="ja-JP" altLang="en-US" sz="20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linds(horizontal)">
                                      <p:cBhvr>
                                        <p:cTn id="7" dur="500"/>
                                        <p:tgtEl>
                                          <p:spTgt spid="7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blinds(horizontal)">
                                      <p:cBhvr>
                                        <p:cTn id="10" dur="500"/>
                                        <p:tgtEl>
                                          <p:spTgt spid="7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blinds(horizontal)">
                                      <p:cBhvr>
                                        <p:cTn id="13" dur="500"/>
                                        <p:tgtEl>
                                          <p:spTgt spid="7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blinds(horizontal)">
                                      <p:cBhvr>
                                        <p:cTn id="16" dur="500"/>
                                        <p:tgtEl>
                                          <p:spTgt spid="7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blinds(horizontal)">
                                      <p:cBhvr>
                                        <p:cTn id="19" dur="500"/>
                                        <p:tgtEl>
                                          <p:spTgt spid="83"/>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blinds(horizontal)">
                                      <p:cBhvr>
                                        <p:cTn id="22" dur="500"/>
                                        <p:tgtEl>
                                          <p:spTgt spid="8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blinds(horizontal)">
                                      <p:cBhvr>
                                        <p:cTn id="25" dur="500"/>
                                        <p:tgtEl>
                                          <p:spTgt spid="8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blinds(horizontal)">
                                      <p:cBhvr>
                                        <p:cTn id="30" dur="500"/>
                                        <p:tgtEl>
                                          <p:spTgt spid="80"/>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blinds(horizontal)">
                                      <p:cBhvr>
                                        <p:cTn id="3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1" animBg="1"/>
      <p:bldP spid="79" grpId="0" animBg="1"/>
      <p:bldP spid="80" grpId="0" animBg="1"/>
      <p:bldP spid="83" grpId="0"/>
      <p:bldP spid="84" grpId="0"/>
      <p:bldP spid="8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状態遷移図に基づく分析結果：</a:t>
            </a:r>
            <a:r>
              <a:rPr lang="en-US" altLang="ja-JP" dirty="0" smtClean="0"/>
              <a:t>Apache</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12</a:t>
            </a:fld>
            <a:endParaRPr lang="en-US" altLang="ja-JP"/>
          </a:p>
        </p:txBody>
      </p:sp>
      <p:sp>
        <p:nvSpPr>
          <p:cNvPr id="7" name="テキスト ボックス 6"/>
          <p:cNvSpPr txBox="1"/>
          <p:nvPr/>
        </p:nvSpPr>
        <p:spPr>
          <a:xfrm>
            <a:off x="1989241" y="3174136"/>
            <a:ext cx="580287"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3 (0.4%)</a:t>
            </a:r>
            <a:endParaRPr kumimoji="1" lang="en-US" altLang="ja-JP" sz="1200" b="1" dirty="0" smtClean="0">
              <a:solidFill>
                <a:schemeClr val="accent2"/>
              </a:solidFill>
              <a:latin typeface="Arial" pitchFamily="34" charset="0"/>
              <a:cs typeface="Arial" pitchFamily="34" charset="0"/>
            </a:endParaRPr>
          </a:p>
        </p:txBody>
      </p:sp>
      <p:sp>
        <p:nvSpPr>
          <p:cNvPr id="8" name="テキスト ボックス 7"/>
          <p:cNvSpPr txBox="1"/>
          <p:nvPr/>
        </p:nvSpPr>
        <p:spPr>
          <a:xfrm>
            <a:off x="4791462" y="4812011"/>
            <a:ext cx="70692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90(94.7%)</a:t>
            </a:r>
            <a:endParaRPr kumimoji="1" lang="en-US" altLang="ja-JP" sz="1200" b="1" dirty="0" smtClean="0">
              <a:solidFill>
                <a:schemeClr val="accent2"/>
              </a:solidFill>
              <a:latin typeface="Arial" pitchFamily="34" charset="0"/>
              <a:cs typeface="Arial" pitchFamily="34" charset="0"/>
            </a:endParaRPr>
          </a:p>
        </p:txBody>
      </p:sp>
      <p:sp>
        <p:nvSpPr>
          <p:cNvPr id="9" name="テキスト ボックス 8"/>
          <p:cNvSpPr txBox="1"/>
          <p:nvPr/>
        </p:nvSpPr>
        <p:spPr>
          <a:xfrm>
            <a:off x="3632741" y="3345922"/>
            <a:ext cx="452047"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2 </a:t>
            </a:r>
          </a:p>
          <a:p>
            <a:pPr>
              <a:lnSpc>
                <a:spcPts val="1200"/>
              </a:lnSpc>
            </a:pPr>
            <a:r>
              <a:rPr lang="en-US" altLang="ja-JP" sz="1200" b="1" dirty="0" smtClean="0">
                <a:solidFill>
                  <a:schemeClr val="accent2"/>
                </a:solidFill>
                <a:latin typeface="Arial" pitchFamily="34" charset="0"/>
                <a:cs typeface="Arial" pitchFamily="34" charset="0"/>
              </a:rPr>
              <a:t>(2.6%)</a:t>
            </a:r>
            <a:endParaRPr kumimoji="1" lang="en-US" altLang="ja-JP" sz="1200" b="1" dirty="0" smtClean="0">
              <a:solidFill>
                <a:schemeClr val="accent2"/>
              </a:solidFill>
              <a:latin typeface="Arial" pitchFamily="34" charset="0"/>
              <a:cs typeface="Arial" pitchFamily="34" charset="0"/>
            </a:endParaRPr>
          </a:p>
        </p:txBody>
      </p:sp>
      <p:sp>
        <p:nvSpPr>
          <p:cNvPr id="10" name="テキスト ボックス 9"/>
          <p:cNvSpPr txBox="1"/>
          <p:nvPr/>
        </p:nvSpPr>
        <p:spPr>
          <a:xfrm>
            <a:off x="2136618" y="3890034"/>
            <a:ext cx="70692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76(10.2%)</a:t>
            </a:r>
            <a:endParaRPr kumimoji="1" lang="en-US" altLang="ja-JP" sz="1200" b="1" dirty="0" smtClean="0">
              <a:solidFill>
                <a:schemeClr val="accent2"/>
              </a:solidFill>
              <a:latin typeface="Arial" pitchFamily="34" charset="0"/>
              <a:cs typeface="Arial" pitchFamily="34" charset="0"/>
            </a:endParaRPr>
          </a:p>
        </p:txBody>
      </p:sp>
      <p:sp>
        <p:nvSpPr>
          <p:cNvPr id="11" name="テキスト ボックス 10"/>
          <p:cNvSpPr txBox="1"/>
          <p:nvPr/>
        </p:nvSpPr>
        <p:spPr>
          <a:xfrm>
            <a:off x="1992088" y="4763137"/>
            <a:ext cx="537006"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7(0.9%)</a:t>
            </a:r>
            <a:endParaRPr kumimoji="1" lang="en-US" altLang="ja-JP" sz="1200" b="1" dirty="0" smtClean="0">
              <a:solidFill>
                <a:schemeClr val="accent2"/>
              </a:solidFill>
              <a:latin typeface="Arial" pitchFamily="34" charset="0"/>
              <a:cs typeface="Arial" pitchFamily="34" charset="0"/>
            </a:endParaRPr>
          </a:p>
        </p:txBody>
      </p:sp>
      <p:sp>
        <p:nvSpPr>
          <p:cNvPr id="12" name="テキスト ボックス 11"/>
          <p:cNvSpPr txBox="1"/>
          <p:nvPr/>
        </p:nvSpPr>
        <p:spPr>
          <a:xfrm>
            <a:off x="3007664" y="4698970"/>
            <a:ext cx="537006"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3(3.1%)</a:t>
            </a:r>
            <a:endParaRPr kumimoji="1" lang="en-US" altLang="ja-JP" sz="1200" b="1" dirty="0" smtClean="0">
              <a:solidFill>
                <a:schemeClr val="accent2"/>
              </a:solidFill>
              <a:latin typeface="Arial" pitchFamily="34" charset="0"/>
              <a:cs typeface="Arial" pitchFamily="34" charset="0"/>
            </a:endParaRPr>
          </a:p>
        </p:txBody>
      </p:sp>
      <p:sp>
        <p:nvSpPr>
          <p:cNvPr id="13" name="テキスト ボックス 12"/>
          <p:cNvSpPr txBox="1"/>
          <p:nvPr/>
        </p:nvSpPr>
        <p:spPr>
          <a:xfrm>
            <a:off x="3631039" y="4499890"/>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74</a:t>
            </a:r>
          </a:p>
          <a:p>
            <a:pPr>
              <a:lnSpc>
                <a:spcPts val="1200"/>
              </a:lnSpc>
            </a:pPr>
            <a:r>
              <a:rPr lang="en-US" altLang="ja-JP" sz="1200" b="1" dirty="0" smtClean="0">
                <a:solidFill>
                  <a:schemeClr val="accent2"/>
                </a:solidFill>
                <a:latin typeface="Arial" pitchFamily="34" charset="0"/>
                <a:cs typeface="Arial" pitchFamily="34" charset="0"/>
              </a:rPr>
              <a:t>(97.4%)</a:t>
            </a:r>
            <a:endParaRPr kumimoji="1" lang="en-US" altLang="ja-JP" sz="1200" b="1" dirty="0" smtClean="0">
              <a:solidFill>
                <a:schemeClr val="accent2"/>
              </a:solidFill>
              <a:latin typeface="Arial" pitchFamily="34" charset="0"/>
              <a:cs typeface="Arial" pitchFamily="34" charset="0"/>
            </a:endParaRPr>
          </a:p>
        </p:txBody>
      </p:sp>
      <p:sp>
        <p:nvSpPr>
          <p:cNvPr id="14" name="テキスト ボックス 13"/>
          <p:cNvSpPr txBox="1"/>
          <p:nvPr/>
        </p:nvSpPr>
        <p:spPr>
          <a:xfrm rot="16200000">
            <a:off x="3968705" y="4075689"/>
            <a:ext cx="675287" cy="297517"/>
          </a:xfrm>
          <a:prstGeom prst="rect">
            <a:avLst/>
          </a:prstGeom>
          <a:noFill/>
        </p:spPr>
        <p:txBody>
          <a:bodyPr wrap="square" lIns="0" rIns="0" rtlCol="0">
            <a:spAutoFit/>
          </a:bodyPr>
          <a:lstStyle/>
          <a:p>
            <a:pPr algn="ctr">
              <a:lnSpc>
                <a:spcPts val="1600"/>
              </a:lnSpc>
            </a:pPr>
            <a:r>
              <a:rPr lang="en-US" altLang="ja-JP" sz="1200" b="1" dirty="0" smtClean="0">
                <a:solidFill>
                  <a:schemeClr val="accent2"/>
                </a:solidFill>
                <a:latin typeface="Arial" pitchFamily="34" charset="0"/>
                <a:cs typeface="Arial" pitchFamily="34" charset="0"/>
              </a:rPr>
              <a:t>3 (3.1%)</a:t>
            </a:r>
            <a:endParaRPr kumimoji="1" lang="en-US" altLang="ja-JP" sz="1200" b="1" dirty="0" smtClean="0">
              <a:solidFill>
                <a:schemeClr val="accent2"/>
              </a:solidFill>
              <a:latin typeface="Arial" pitchFamily="34" charset="0"/>
              <a:cs typeface="Arial" pitchFamily="34" charset="0"/>
            </a:endParaRPr>
          </a:p>
        </p:txBody>
      </p:sp>
      <p:sp>
        <p:nvSpPr>
          <p:cNvPr id="15" name="テキスト ボックス 14"/>
          <p:cNvSpPr txBox="1"/>
          <p:nvPr/>
        </p:nvSpPr>
        <p:spPr>
          <a:xfrm rot="16200000">
            <a:off x="4259833" y="4091193"/>
            <a:ext cx="665247" cy="297517"/>
          </a:xfrm>
          <a:prstGeom prst="rect">
            <a:avLst/>
          </a:prstGeom>
          <a:noFill/>
        </p:spPr>
        <p:txBody>
          <a:bodyPr wrap="none" lIns="0" rIns="0" rtlCol="0">
            <a:spAutoFit/>
          </a:bodyPr>
          <a:lstStyle/>
          <a:p>
            <a:pPr>
              <a:lnSpc>
                <a:spcPts val="1600"/>
              </a:lnSpc>
            </a:pPr>
            <a:r>
              <a:rPr lang="en-US" altLang="ja-JP" sz="1200" b="1" dirty="0" smtClean="0">
                <a:solidFill>
                  <a:schemeClr val="accent2"/>
                </a:solidFill>
                <a:latin typeface="Arial" pitchFamily="34" charset="0"/>
                <a:cs typeface="Arial" pitchFamily="34" charset="0"/>
              </a:rPr>
              <a:t>2 </a:t>
            </a:r>
            <a:r>
              <a:rPr kumimoji="1" lang="en-US" altLang="ja-JP" sz="1200" b="1" dirty="0" smtClean="0">
                <a:solidFill>
                  <a:schemeClr val="accent2"/>
                </a:solidFill>
                <a:latin typeface="Arial" pitchFamily="34" charset="0"/>
                <a:cs typeface="Arial" pitchFamily="34" charset="0"/>
              </a:rPr>
              <a:t>(20.0%)</a:t>
            </a:r>
          </a:p>
        </p:txBody>
      </p:sp>
      <p:sp>
        <p:nvSpPr>
          <p:cNvPr id="16" name="テキスト ボックス 15"/>
          <p:cNvSpPr txBox="1"/>
          <p:nvPr/>
        </p:nvSpPr>
        <p:spPr>
          <a:xfrm>
            <a:off x="4653933" y="3012349"/>
            <a:ext cx="62196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8(80.0%)</a:t>
            </a:r>
            <a:endParaRPr kumimoji="1" lang="en-US" altLang="ja-JP" sz="1200" b="1" dirty="0" smtClean="0">
              <a:solidFill>
                <a:schemeClr val="accent2"/>
              </a:solidFill>
              <a:latin typeface="Arial" pitchFamily="34" charset="0"/>
              <a:cs typeface="Arial" pitchFamily="34" charset="0"/>
            </a:endParaRPr>
          </a:p>
        </p:txBody>
      </p:sp>
      <p:sp>
        <p:nvSpPr>
          <p:cNvPr id="17" name="テキスト ボックス 16"/>
          <p:cNvSpPr txBox="1"/>
          <p:nvPr/>
        </p:nvSpPr>
        <p:spPr>
          <a:xfrm>
            <a:off x="2992430" y="2333619"/>
            <a:ext cx="791883"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661(88.5%)</a:t>
            </a:r>
            <a:endParaRPr kumimoji="1" lang="en-US" altLang="ja-JP" sz="1200" b="1" dirty="0" smtClean="0">
              <a:solidFill>
                <a:schemeClr val="accent2"/>
              </a:solidFill>
              <a:latin typeface="Arial" pitchFamily="34" charset="0"/>
              <a:cs typeface="Arial" pitchFamily="34" charset="0"/>
            </a:endParaRPr>
          </a:p>
        </p:txBody>
      </p:sp>
      <p:sp>
        <p:nvSpPr>
          <p:cNvPr id="18" name="テキスト ボックス 17"/>
          <p:cNvSpPr txBox="1"/>
          <p:nvPr/>
        </p:nvSpPr>
        <p:spPr>
          <a:xfrm>
            <a:off x="5196304" y="5362379"/>
            <a:ext cx="621965" cy="276999"/>
          </a:xfrm>
          <a:prstGeom prst="rect">
            <a:avLst/>
          </a:prstGeom>
          <a:noFill/>
        </p:spPr>
        <p:txBody>
          <a:bodyPr wrap="none" lIns="0" rIns="0" rtlCol="0">
            <a:spAutoFit/>
          </a:bodyPr>
          <a:lstStyle/>
          <a:p>
            <a:pPr algn="ctr"/>
            <a:r>
              <a:rPr lang="en-US" altLang="ja-JP" sz="1200" b="1" dirty="0" smtClean="0">
                <a:latin typeface="Arial" pitchFamily="34" charset="0"/>
                <a:cs typeface="Arial" pitchFamily="34" charset="0"/>
              </a:rPr>
              <a:t>10(9.5%)</a:t>
            </a:r>
            <a:endParaRPr kumimoji="1" lang="en-US" altLang="ja-JP" sz="1200" b="1" dirty="0" smtClean="0">
              <a:latin typeface="Arial" pitchFamily="34" charset="0"/>
              <a:cs typeface="Arial" pitchFamily="34" charset="0"/>
            </a:endParaRPr>
          </a:p>
        </p:txBody>
      </p:sp>
      <p:sp>
        <p:nvSpPr>
          <p:cNvPr id="19" name="テキスト ボックス 18"/>
          <p:cNvSpPr txBox="1"/>
          <p:nvPr/>
        </p:nvSpPr>
        <p:spPr>
          <a:xfrm>
            <a:off x="6189109" y="4656720"/>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 95</a:t>
            </a:r>
          </a:p>
          <a:p>
            <a:pPr>
              <a:lnSpc>
                <a:spcPts val="1200"/>
              </a:lnSpc>
            </a:pPr>
            <a:r>
              <a:rPr lang="en-US" altLang="ja-JP" sz="1200" b="1" dirty="0" smtClean="0">
                <a:solidFill>
                  <a:schemeClr val="accent2"/>
                </a:solidFill>
                <a:latin typeface="Arial" pitchFamily="34" charset="0"/>
                <a:cs typeface="Arial" pitchFamily="34" charset="0"/>
              </a:rPr>
              <a:t>(90.5%)</a:t>
            </a:r>
            <a:endParaRPr kumimoji="1" lang="en-US" altLang="ja-JP" sz="1200" b="1" dirty="0" smtClean="0">
              <a:solidFill>
                <a:schemeClr val="accent2"/>
              </a:solidFill>
              <a:latin typeface="Arial" pitchFamily="34" charset="0"/>
              <a:cs typeface="Arial" pitchFamily="34" charset="0"/>
            </a:endParaRPr>
          </a:p>
        </p:txBody>
      </p:sp>
      <p:sp>
        <p:nvSpPr>
          <p:cNvPr id="20" name="テキスト ボックス 19"/>
          <p:cNvSpPr txBox="1"/>
          <p:nvPr/>
        </p:nvSpPr>
        <p:spPr>
          <a:xfrm>
            <a:off x="6634318" y="4273898"/>
            <a:ext cx="452047"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84</a:t>
            </a:r>
          </a:p>
          <a:p>
            <a:pPr>
              <a:lnSpc>
                <a:spcPts val="1200"/>
              </a:lnSpc>
            </a:pPr>
            <a:r>
              <a:rPr lang="en-US" altLang="ja-JP" sz="1200" b="1" dirty="0" smtClean="0">
                <a:solidFill>
                  <a:schemeClr val="accent2"/>
                </a:solidFill>
                <a:latin typeface="Arial" pitchFamily="34" charset="0"/>
                <a:cs typeface="Arial" pitchFamily="34" charset="0"/>
              </a:rPr>
              <a:t>(9.8%)</a:t>
            </a:r>
            <a:endParaRPr kumimoji="1" lang="en-US" altLang="ja-JP" sz="1200" b="1" dirty="0" smtClean="0">
              <a:solidFill>
                <a:schemeClr val="accent2"/>
              </a:solidFill>
              <a:latin typeface="Arial" pitchFamily="34" charset="0"/>
              <a:cs typeface="Arial" pitchFamily="34" charset="0"/>
            </a:endParaRPr>
          </a:p>
        </p:txBody>
      </p:sp>
      <p:sp>
        <p:nvSpPr>
          <p:cNvPr id="21" name="テキスト ボックス 20"/>
          <p:cNvSpPr txBox="1"/>
          <p:nvPr/>
        </p:nvSpPr>
        <p:spPr>
          <a:xfrm>
            <a:off x="7044959" y="3797421"/>
            <a:ext cx="621965" cy="276999"/>
          </a:xfrm>
          <a:prstGeom prst="rect">
            <a:avLst/>
          </a:prstGeom>
          <a:noFill/>
        </p:spPr>
        <p:txBody>
          <a:bodyPr wrap="none" lIns="0" rIns="0" rtlCol="0">
            <a:spAutoFit/>
          </a:bodyPr>
          <a:lstStyle/>
          <a:p>
            <a:pPr algn="ctr"/>
            <a:r>
              <a:rPr lang="en-US" altLang="ja-JP" sz="1200" b="1" dirty="0" smtClean="0">
                <a:solidFill>
                  <a:schemeClr val="accent2"/>
                </a:solidFill>
                <a:latin typeface="Arial" pitchFamily="34" charset="0"/>
                <a:cs typeface="Arial" pitchFamily="34" charset="0"/>
              </a:rPr>
              <a:t>22(2.9%)</a:t>
            </a:r>
            <a:endParaRPr kumimoji="1" lang="en-US" altLang="ja-JP" sz="1200" b="1" dirty="0" smtClean="0">
              <a:solidFill>
                <a:schemeClr val="accent2"/>
              </a:solidFill>
              <a:latin typeface="Arial" pitchFamily="34" charset="0"/>
              <a:cs typeface="Arial" pitchFamily="34" charset="0"/>
            </a:endParaRPr>
          </a:p>
        </p:txBody>
      </p:sp>
      <p:sp>
        <p:nvSpPr>
          <p:cNvPr id="22" name="テキスト ボックス 21"/>
          <p:cNvSpPr txBox="1"/>
          <p:nvPr/>
        </p:nvSpPr>
        <p:spPr>
          <a:xfrm>
            <a:off x="6279311" y="2981103"/>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769</a:t>
            </a:r>
            <a:br>
              <a:rPr lang="en-US" altLang="ja-JP" sz="1200" b="1" dirty="0" smtClean="0">
                <a:solidFill>
                  <a:schemeClr val="accent2"/>
                </a:solidFill>
                <a:latin typeface="Arial" pitchFamily="34" charset="0"/>
                <a:cs typeface="Arial" pitchFamily="34" charset="0"/>
              </a:rPr>
            </a:br>
            <a:r>
              <a:rPr lang="en-US" altLang="ja-JP" sz="1200" b="1" dirty="0" smtClean="0">
                <a:solidFill>
                  <a:schemeClr val="accent2"/>
                </a:solidFill>
                <a:latin typeface="Arial" pitchFamily="34" charset="0"/>
                <a:cs typeface="Arial" pitchFamily="34" charset="0"/>
              </a:rPr>
              <a:t>(90.2%)</a:t>
            </a:r>
          </a:p>
        </p:txBody>
      </p:sp>
      <p:sp>
        <p:nvSpPr>
          <p:cNvPr id="23" name="テキスト ボックス 22"/>
          <p:cNvSpPr txBox="1"/>
          <p:nvPr/>
        </p:nvSpPr>
        <p:spPr>
          <a:xfrm>
            <a:off x="8221473" y="2601513"/>
            <a:ext cx="537006" cy="400110"/>
          </a:xfrm>
          <a:prstGeom prst="rect">
            <a:avLst/>
          </a:prstGeom>
          <a:noFill/>
        </p:spPr>
        <p:txBody>
          <a:bodyPr wrap="none" lIns="0" rIns="0" rtlCol="0">
            <a:spAutoFit/>
          </a:bodyPr>
          <a:lstStyle/>
          <a:p>
            <a:pPr>
              <a:lnSpc>
                <a:spcPts val="1200"/>
              </a:lnSpc>
            </a:pPr>
            <a:r>
              <a:rPr lang="en-US" altLang="ja-JP" sz="1200" b="1" dirty="0" smtClean="0">
                <a:solidFill>
                  <a:schemeClr val="accent2"/>
                </a:solidFill>
                <a:latin typeface="Arial" pitchFamily="34" charset="0"/>
                <a:cs typeface="Arial" pitchFamily="34" charset="0"/>
              </a:rPr>
              <a:t>747</a:t>
            </a:r>
          </a:p>
          <a:p>
            <a:pPr>
              <a:lnSpc>
                <a:spcPts val="1200"/>
              </a:lnSpc>
            </a:pPr>
            <a:r>
              <a:rPr lang="en-US" altLang="ja-JP" sz="1200" b="1" dirty="0" smtClean="0">
                <a:solidFill>
                  <a:schemeClr val="accent2"/>
                </a:solidFill>
                <a:latin typeface="Arial" pitchFamily="34" charset="0"/>
                <a:cs typeface="Arial" pitchFamily="34" charset="0"/>
              </a:rPr>
              <a:t>(97.1%)</a:t>
            </a:r>
            <a:endParaRPr kumimoji="1" lang="en-US" altLang="ja-JP" sz="1200" b="1" dirty="0" smtClean="0">
              <a:solidFill>
                <a:schemeClr val="accent2"/>
              </a:solidFill>
              <a:latin typeface="Arial" pitchFamily="34" charset="0"/>
              <a:cs typeface="Arial" pitchFamily="34" charset="0"/>
            </a:endParaRPr>
          </a:p>
        </p:txBody>
      </p:sp>
      <p:sp>
        <p:nvSpPr>
          <p:cNvPr id="24" name="テキスト ボックス 23"/>
          <p:cNvSpPr txBox="1"/>
          <p:nvPr/>
        </p:nvSpPr>
        <p:spPr>
          <a:xfrm>
            <a:off x="1996891" y="3305728"/>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0.0</a:t>
            </a:r>
          </a:p>
        </p:txBody>
      </p:sp>
      <p:sp>
        <p:nvSpPr>
          <p:cNvPr id="25" name="テキスト ボックス 24"/>
          <p:cNvSpPr txBox="1"/>
          <p:nvPr/>
        </p:nvSpPr>
        <p:spPr>
          <a:xfrm>
            <a:off x="4773032" y="4937695"/>
            <a:ext cx="29815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13.5</a:t>
            </a:r>
            <a:endParaRPr kumimoji="1" lang="en-US" altLang="ja-JP" sz="1200" i="1" dirty="0" smtClean="0">
              <a:solidFill>
                <a:srgbClr val="00B050"/>
              </a:solidFill>
              <a:latin typeface="Arial" pitchFamily="34" charset="0"/>
              <a:cs typeface="Arial" pitchFamily="34" charset="0"/>
            </a:endParaRPr>
          </a:p>
        </p:txBody>
      </p:sp>
      <p:sp>
        <p:nvSpPr>
          <p:cNvPr id="26" name="テキスト ボックス 25"/>
          <p:cNvSpPr txBox="1"/>
          <p:nvPr/>
        </p:nvSpPr>
        <p:spPr>
          <a:xfrm>
            <a:off x="3628175" y="3627338"/>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0.0</a:t>
            </a:r>
          </a:p>
        </p:txBody>
      </p:sp>
      <p:sp>
        <p:nvSpPr>
          <p:cNvPr id="27" name="テキスト ボックス 26"/>
          <p:cNvSpPr txBox="1"/>
          <p:nvPr/>
        </p:nvSpPr>
        <p:spPr>
          <a:xfrm>
            <a:off x="2128601" y="4078658"/>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0.4</a:t>
            </a:r>
          </a:p>
        </p:txBody>
      </p:sp>
      <p:sp>
        <p:nvSpPr>
          <p:cNvPr id="28" name="テキスト ボックス 27"/>
          <p:cNvSpPr txBox="1"/>
          <p:nvPr/>
        </p:nvSpPr>
        <p:spPr>
          <a:xfrm>
            <a:off x="1986764" y="4899682"/>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0.5</a:t>
            </a:r>
          </a:p>
        </p:txBody>
      </p:sp>
      <p:sp>
        <p:nvSpPr>
          <p:cNvPr id="29" name="テキスト ボックス 28"/>
          <p:cNvSpPr txBox="1"/>
          <p:nvPr/>
        </p:nvSpPr>
        <p:spPr>
          <a:xfrm>
            <a:off x="3132673" y="4882848"/>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6.3</a:t>
            </a:r>
            <a:endParaRPr kumimoji="1" lang="en-US" altLang="ja-JP" sz="1200" i="1" dirty="0" smtClean="0">
              <a:solidFill>
                <a:srgbClr val="00B050"/>
              </a:solidFill>
              <a:latin typeface="Arial" pitchFamily="34" charset="0"/>
              <a:cs typeface="Arial" pitchFamily="34" charset="0"/>
            </a:endParaRPr>
          </a:p>
        </p:txBody>
      </p:sp>
      <p:sp>
        <p:nvSpPr>
          <p:cNvPr id="30" name="テキスト ボックス 29"/>
          <p:cNvSpPr txBox="1"/>
          <p:nvPr/>
        </p:nvSpPr>
        <p:spPr>
          <a:xfrm>
            <a:off x="3642818" y="4776800"/>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0.1</a:t>
            </a:r>
          </a:p>
        </p:txBody>
      </p:sp>
      <p:sp>
        <p:nvSpPr>
          <p:cNvPr id="31" name="テキスト ボックス 30"/>
          <p:cNvSpPr txBox="1"/>
          <p:nvPr/>
        </p:nvSpPr>
        <p:spPr>
          <a:xfrm rot="16200000">
            <a:off x="4186261" y="3679925"/>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0.1</a:t>
            </a:r>
          </a:p>
        </p:txBody>
      </p:sp>
      <p:sp>
        <p:nvSpPr>
          <p:cNvPr id="32" name="テキスト ボックス 31"/>
          <p:cNvSpPr txBox="1"/>
          <p:nvPr/>
        </p:nvSpPr>
        <p:spPr>
          <a:xfrm rot="16200000">
            <a:off x="4470653" y="3655475"/>
            <a:ext cx="213199" cy="276999"/>
          </a:xfrm>
          <a:prstGeom prst="rect">
            <a:avLst/>
          </a:prstGeom>
          <a:noFill/>
        </p:spPr>
        <p:txBody>
          <a:bodyPr wrap="none" lIns="0" rIns="0" rtlCol="0">
            <a:spAutoFit/>
          </a:bodyPr>
          <a:lstStyle/>
          <a:p>
            <a:pPr algn="ctr"/>
            <a:r>
              <a:rPr kumimoji="1" lang="en-US" altLang="ja-JP" sz="1200" i="1" dirty="0" smtClean="0">
                <a:solidFill>
                  <a:srgbClr val="00B050"/>
                </a:solidFill>
                <a:latin typeface="Arial" pitchFamily="34" charset="0"/>
                <a:cs typeface="Arial" pitchFamily="34" charset="0"/>
              </a:rPr>
              <a:t>0.4</a:t>
            </a:r>
          </a:p>
        </p:txBody>
      </p:sp>
      <p:sp>
        <p:nvSpPr>
          <p:cNvPr id="33" name="テキスト ボックス 32"/>
          <p:cNvSpPr txBox="1"/>
          <p:nvPr/>
        </p:nvSpPr>
        <p:spPr>
          <a:xfrm>
            <a:off x="4672268" y="3158694"/>
            <a:ext cx="29815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35.3</a:t>
            </a:r>
            <a:endParaRPr kumimoji="1" lang="en-US" altLang="ja-JP" sz="1200" i="1" dirty="0" smtClean="0">
              <a:solidFill>
                <a:srgbClr val="00B050"/>
              </a:solidFill>
              <a:latin typeface="Arial" pitchFamily="34" charset="0"/>
              <a:cs typeface="Arial" pitchFamily="34" charset="0"/>
            </a:endParaRPr>
          </a:p>
        </p:txBody>
      </p:sp>
      <p:sp>
        <p:nvSpPr>
          <p:cNvPr id="34" name="テキスト ボックス 33"/>
          <p:cNvSpPr txBox="1"/>
          <p:nvPr/>
        </p:nvSpPr>
        <p:spPr>
          <a:xfrm>
            <a:off x="3134111" y="2531464"/>
            <a:ext cx="286745"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11.8</a:t>
            </a:r>
            <a:endParaRPr kumimoji="1" lang="en-US" altLang="ja-JP" sz="1200" i="1" dirty="0" smtClean="0">
              <a:solidFill>
                <a:srgbClr val="00B050"/>
              </a:solidFill>
              <a:latin typeface="Arial" pitchFamily="34" charset="0"/>
              <a:cs typeface="Arial" pitchFamily="34" charset="0"/>
            </a:endParaRPr>
          </a:p>
        </p:txBody>
      </p:sp>
      <p:sp>
        <p:nvSpPr>
          <p:cNvPr id="35" name="テキスト ボックス 34"/>
          <p:cNvSpPr txBox="1"/>
          <p:nvPr/>
        </p:nvSpPr>
        <p:spPr>
          <a:xfrm>
            <a:off x="5843258" y="5379645"/>
            <a:ext cx="213199" cy="276999"/>
          </a:xfrm>
          <a:prstGeom prst="rect">
            <a:avLst/>
          </a:prstGeom>
          <a:noFill/>
        </p:spPr>
        <p:txBody>
          <a:bodyPr wrap="none" lIns="0" rIns="0" rtlCol="0">
            <a:spAutoFit/>
          </a:bodyPr>
          <a:lstStyle/>
          <a:p>
            <a:pPr algn="ctr"/>
            <a:r>
              <a:rPr lang="en-US" altLang="ja-JP" sz="1200" i="1" dirty="0" smtClean="0">
                <a:latin typeface="Arial" pitchFamily="34" charset="0"/>
                <a:cs typeface="Arial" pitchFamily="34" charset="0"/>
              </a:rPr>
              <a:t>3.4</a:t>
            </a:r>
            <a:endParaRPr kumimoji="1" lang="en-US" altLang="ja-JP" sz="1200" i="1" dirty="0" smtClean="0">
              <a:latin typeface="Arial" pitchFamily="34" charset="0"/>
              <a:cs typeface="Arial" pitchFamily="34" charset="0"/>
            </a:endParaRPr>
          </a:p>
        </p:txBody>
      </p:sp>
      <p:sp>
        <p:nvSpPr>
          <p:cNvPr id="36" name="テキスト ボックス 35"/>
          <p:cNvSpPr txBox="1"/>
          <p:nvPr/>
        </p:nvSpPr>
        <p:spPr>
          <a:xfrm>
            <a:off x="6216892" y="4904839"/>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6.8</a:t>
            </a:r>
            <a:endParaRPr kumimoji="1" lang="en-US" altLang="ja-JP" sz="1200" i="1" dirty="0" smtClean="0">
              <a:solidFill>
                <a:srgbClr val="00B050"/>
              </a:solidFill>
              <a:latin typeface="Arial" pitchFamily="34" charset="0"/>
              <a:cs typeface="Arial" pitchFamily="34" charset="0"/>
            </a:endParaRPr>
          </a:p>
        </p:txBody>
      </p:sp>
      <p:sp>
        <p:nvSpPr>
          <p:cNvPr id="37" name="テキスト ボックス 36"/>
          <p:cNvSpPr txBox="1"/>
          <p:nvPr/>
        </p:nvSpPr>
        <p:spPr>
          <a:xfrm>
            <a:off x="6675897" y="4546915"/>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2.4</a:t>
            </a:r>
            <a:endParaRPr kumimoji="1" lang="en-US" altLang="ja-JP" sz="1200" i="1" dirty="0" smtClean="0">
              <a:solidFill>
                <a:srgbClr val="00B050"/>
              </a:solidFill>
              <a:latin typeface="Arial" pitchFamily="34" charset="0"/>
              <a:cs typeface="Arial" pitchFamily="34" charset="0"/>
            </a:endParaRPr>
          </a:p>
        </p:txBody>
      </p:sp>
      <p:sp>
        <p:nvSpPr>
          <p:cNvPr id="38" name="テキスト ボックス 37"/>
          <p:cNvSpPr txBox="1"/>
          <p:nvPr/>
        </p:nvSpPr>
        <p:spPr>
          <a:xfrm>
            <a:off x="7075032" y="3963437"/>
            <a:ext cx="21319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7.8</a:t>
            </a:r>
            <a:endParaRPr kumimoji="1" lang="en-US" altLang="ja-JP" sz="1200" i="1" dirty="0" smtClean="0">
              <a:solidFill>
                <a:srgbClr val="00B050"/>
              </a:solidFill>
              <a:latin typeface="Arial" pitchFamily="34" charset="0"/>
              <a:cs typeface="Arial" pitchFamily="34" charset="0"/>
            </a:endParaRPr>
          </a:p>
        </p:txBody>
      </p:sp>
      <p:sp>
        <p:nvSpPr>
          <p:cNvPr id="39" name="テキスト ボックス 38"/>
          <p:cNvSpPr txBox="1"/>
          <p:nvPr/>
        </p:nvSpPr>
        <p:spPr>
          <a:xfrm>
            <a:off x="6288888" y="3265185"/>
            <a:ext cx="298159" cy="276999"/>
          </a:xfrm>
          <a:prstGeom prst="rect">
            <a:avLst/>
          </a:prstGeom>
          <a:noFill/>
        </p:spPr>
        <p:txBody>
          <a:bodyPr wrap="none" lIns="0" rIns="0" rtlCol="0">
            <a:spAutoFit/>
          </a:bodyPr>
          <a:lstStyle/>
          <a:p>
            <a:pPr algn="ctr"/>
            <a:r>
              <a:rPr lang="en-US" altLang="ja-JP" sz="1200" i="1" dirty="0" smtClean="0">
                <a:solidFill>
                  <a:srgbClr val="00B050"/>
                </a:solidFill>
                <a:latin typeface="Arial" pitchFamily="34" charset="0"/>
                <a:cs typeface="Arial" pitchFamily="34" charset="0"/>
              </a:rPr>
              <a:t>39.0</a:t>
            </a:r>
          </a:p>
        </p:txBody>
      </p:sp>
      <p:grpSp>
        <p:nvGrpSpPr>
          <p:cNvPr id="40" name="グループ化 39"/>
          <p:cNvGrpSpPr/>
          <p:nvPr/>
        </p:nvGrpSpPr>
        <p:grpSpPr>
          <a:xfrm>
            <a:off x="248030" y="2042866"/>
            <a:ext cx="8680134" cy="3635643"/>
            <a:chOff x="248030" y="2801282"/>
            <a:chExt cx="8680134" cy="3635643"/>
          </a:xfrm>
        </p:grpSpPr>
        <p:cxnSp>
          <p:nvCxnSpPr>
            <p:cNvPr id="41" name="直線コネクタ 40"/>
            <p:cNvCxnSpPr/>
            <p:nvPr/>
          </p:nvCxnSpPr>
          <p:spPr>
            <a:xfrm rot="5400000">
              <a:off x="6440195" y="4670504"/>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rot="5400000">
              <a:off x="4399073" y="4670504"/>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5400000">
              <a:off x="1195043" y="4666107"/>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rot="5400000">
              <a:off x="-1037900" y="4666107"/>
              <a:ext cx="3531883" cy="96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5" name="角丸四角形 44"/>
            <p:cNvSpPr/>
            <p:nvPr/>
          </p:nvSpPr>
          <p:spPr>
            <a:xfrm>
              <a:off x="2961137" y="4680540"/>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議論開始</a:t>
              </a:r>
              <a:endParaRPr lang="ja-JP" altLang="en-US" sz="1400" dirty="0">
                <a:solidFill>
                  <a:schemeClr val="tx1"/>
                </a:solidFill>
                <a:latin typeface="Arial" pitchFamily="34" charset="0"/>
                <a:cs typeface="Arial" pitchFamily="34" charset="0"/>
              </a:endParaRPr>
            </a:p>
          </p:txBody>
        </p:sp>
        <p:sp>
          <p:nvSpPr>
            <p:cNvPr id="46" name="角丸四角形 45"/>
            <p:cNvSpPr/>
            <p:nvPr/>
          </p:nvSpPr>
          <p:spPr>
            <a:xfrm>
              <a:off x="5086441" y="4680540"/>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不具合解決</a:t>
              </a:r>
              <a:endParaRPr lang="ja-JP" altLang="en-US" sz="1400" dirty="0">
                <a:solidFill>
                  <a:schemeClr val="tx1"/>
                </a:solidFill>
                <a:latin typeface="Arial" pitchFamily="34" charset="0"/>
                <a:cs typeface="Arial" pitchFamily="34" charset="0"/>
              </a:endParaRPr>
            </a:p>
          </p:txBody>
        </p:sp>
        <p:cxnSp>
          <p:nvCxnSpPr>
            <p:cNvPr id="47" name="直線矢印コネクタ 46"/>
            <p:cNvCxnSpPr>
              <a:stCxn id="61" idx="3"/>
              <a:endCxn id="56" idx="1"/>
            </p:cNvCxnSpPr>
            <p:nvPr/>
          </p:nvCxnSpPr>
          <p:spPr>
            <a:xfrm flipV="1">
              <a:off x="1801643" y="3740044"/>
              <a:ext cx="1160919" cy="114917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stCxn id="61" idx="3"/>
              <a:endCxn id="45" idx="1"/>
            </p:cNvCxnSpPr>
            <p:nvPr/>
          </p:nvCxnSpPr>
          <p:spPr>
            <a:xfrm flipV="1">
              <a:off x="1801643" y="4888298"/>
              <a:ext cx="1159494"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a:stCxn id="61" idx="3"/>
              <a:endCxn id="72" idx="1"/>
            </p:cNvCxnSpPr>
            <p:nvPr/>
          </p:nvCxnSpPr>
          <p:spPr>
            <a:xfrm>
              <a:off x="1801643" y="4889215"/>
              <a:ext cx="1159544" cy="1181931"/>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rot="16200000" flipH="1">
              <a:off x="3225648" y="5479697"/>
              <a:ext cx="767332" cy="5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rot="5400000" flipH="1" flipV="1">
              <a:off x="3243633" y="4313459"/>
              <a:ext cx="732738" cy="142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a:stCxn id="56" idx="3"/>
              <a:endCxn id="46" idx="0"/>
            </p:cNvCxnSpPr>
            <p:nvPr/>
          </p:nvCxnSpPr>
          <p:spPr>
            <a:xfrm>
              <a:off x="4034593" y="3740044"/>
              <a:ext cx="1587865" cy="94049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a:stCxn id="72" idx="3"/>
              <a:endCxn id="46" idx="2"/>
            </p:cNvCxnSpPr>
            <p:nvPr/>
          </p:nvCxnSpPr>
          <p:spPr>
            <a:xfrm flipV="1">
              <a:off x="4033217" y="5096056"/>
              <a:ext cx="1589240" cy="97508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4" name="曲線コネクタ 53"/>
            <p:cNvCxnSpPr/>
            <p:nvPr/>
          </p:nvCxnSpPr>
          <p:spPr>
            <a:xfrm flipV="1">
              <a:off x="4033025" y="3829362"/>
              <a:ext cx="863" cy="2133280"/>
            </a:xfrm>
            <a:prstGeom prst="curvedConnector3">
              <a:avLst>
                <a:gd name="adj1" fmla="val 43186474"/>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5" name="曲線コネクタ 54"/>
            <p:cNvCxnSpPr/>
            <p:nvPr/>
          </p:nvCxnSpPr>
          <p:spPr>
            <a:xfrm flipH="1">
              <a:off x="4033025" y="3789229"/>
              <a:ext cx="1659" cy="2212977"/>
            </a:xfrm>
            <a:prstGeom prst="curvedConnector3">
              <a:avLst>
                <a:gd name="adj1" fmla="val -2839050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6" name="角丸四角形 55"/>
            <p:cNvSpPr/>
            <p:nvPr/>
          </p:nvSpPr>
          <p:spPr>
            <a:xfrm>
              <a:off x="2962562" y="353228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不具合承認</a:t>
              </a:r>
              <a:endParaRPr lang="ja-JP" altLang="en-US" sz="1400" dirty="0">
                <a:solidFill>
                  <a:schemeClr val="tx1"/>
                </a:solidFill>
                <a:latin typeface="Arial" pitchFamily="34" charset="0"/>
                <a:cs typeface="Arial" pitchFamily="34" charset="0"/>
              </a:endParaRPr>
            </a:p>
          </p:txBody>
        </p:sp>
        <p:cxnSp>
          <p:nvCxnSpPr>
            <p:cNvPr id="57" name="直線矢印コネクタ 56"/>
            <p:cNvCxnSpPr>
              <a:stCxn id="46" idx="3"/>
            </p:cNvCxnSpPr>
            <p:nvPr/>
          </p:nvCxnSpPr>
          <p:spPr>
            <a:xfrm flipV="1">
              <a:off x="6158472" y="3722178"/>
              <a:ext cx="973047" cy="116612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8" name="カギ線コネクタ 57"/>
            <p:cNvCxnSpPr>
              <a:stCxn id="61" idx="0"/>
              <a:endCxn id="46" idx="0"/>
            </p:cNvCxnSpPr>
            <p:nvPr/>
          </p:nvCxnSpPr>
          <p:spPr>
            <a:xfrm rot="5400000" flipH="1" flipV="1">
              <a:off x="3443584" y="2502584"/>
              <a:ext cx="916" cy="4356830"/>
            </a:xfrm>
            <a:prstGeom prst="bentConnector3">
              <a:avLst>
                <a:gd name="adj1" fmla="val 146853824"/>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9" name="曲線コネクタ 88"/>
            <p:cNvCxnSpPr/>
            <p:nvPr/>
          </p:nvCxnSpPr>
          <p:spPr>
            <a:xfrm rot="16080000" flipH="1" flipV="1">
              <a:off x="3235348" y="5661417"/>
              <a:ext cx="38674" cy="458909"/>
            </a:xfrm>
            <a:prstGeom prst="curvedConnector4">
              <a:avLst>
                <a:gd name="adj1" fmla="val -496138"/>
                <a:gd name="adj2" fmla="val 100479"/>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p:nvPr/>
          </p:nvCxnSpPr>
          <p:spPr>
            <a:xfrm rot="10800000">
              <a:off x="4033218" y="6147843"/>
              <a:ext cx="3098302" cy="358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1" name="角丸四角形 60"/>
            <p:cNvSpPr/>
            <p:nvPr/>
          </p:nvSpPr>
          <p:spPr>
            <a:xfrm>
              <a:off x="729612" y="468145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kumimoji="1"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cxnSp>
          <p:nvCxnSpPr>
            <p:cNvPr id="62" name="直線矢印コネクタ 61"/>
            <p:cNvCxnSpPr/>
            <p:nvPr/>
          </p:nvCxnSpPr>
          <p:spPr>
            <a:xfrm>
              <a:off x="385264" y="4888756"/>
              <a:ext cx="344348"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3" name="角丸四角形 62"/>
            <p:cNvSpPr/>
            <p:nvPr/>
          </p:nvSpPr>
          <p:spPr>
            <a:xfrm>
              <a:off x="7130967" y="353228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kumimoji="1" lang="ja-JP" altLang="en-US" sz="1400" dirty="0" smtClean="0">
                  <a:solidFill>
                    <a:schemeClr val="tx1"/>
                  </a:solidFill>
                  <a:latin typeface="Arial" pitchFamily="34" charset="0"/>
                  <a:cs typeface="Arial" pitchFamily="34" charset="0"/>
                </a:rPr>
                <a:t>不具合確認</a:t>
              </a:r>
              <a:endParaRPr kumimoji="1" lang="ja-JP" altLang="en-US" sz="1400" dirty="0">
                <a:solidFill>
                  <a:schemeClr val="tx1"/>
                </a:solidFill>
                <a:latin typeface="Arial" pitchFamily="34" charset="0"/>
                <a:cs typeface="Arial" pitchFamily="34" charset="0"/>
              </a:endParaRPr>
            </a:p>
          </p:txBody>
        </p:sp>
        <p:sp>
          <p:nvSpPr>
            <p:cNvPr id="64" name="角丸四角形 63"/>
            <p:cNvSpPr/>
            <p:nvPr/>
          </p:nvSpPr>
          <p:spPr>
            <a:xfrm>
              <a:off x="7131519" y="5866971"/>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200" dirty="0" smtClean="0">
                  <a:solidFill>
                    <a:schemeClr val="tx1"/>
                  </a:solidFill>
                  <a:latin typeface="Arial" pitchFamily="34" charset="0"/>
                  <a:cs typeface="Arial" pitchFamily="34" charset="0"/>
                </a:rPr>
                <a:t>再修正決定</a:t>
              </a:r>
              <a:endParaRPr lang="ja-JP" altLang="en-US" sz="1200" dirty="0">
                <a:solidFill>
                  <a:schemeClr val="tx1"/>
                </a:solidFill>
                <a:latin typeface="Arial" pitchFamily="34" charset="0"/>
                <a:cs typeface="Arial" pitchFamily="34" charset="0"/>
              </a:endParaRPr>
            </a:p>
          </p:txBody>
        </p:sp>
        <p:cxnSp>
          <p:nvCxnSpPr>
            <p:cNvPr id="65" name="直線矢印コネクタ 64"/>
            <p:cNvCxnSpPr>
              <a:stCxn id="64" idx="0"/>
              <a:endCxn id="63" idx="2"/>
            </p:cNvCxnSpPr>
            <p:nvPr/>
          </p:nvCxnSpPr>
          <p:spPr>
            <a:xfrm rot="16200000" flipV="1">
              <a:off x="6707674" y="4907111"/>
              <a:ext cx="1919169" cy="553"/>
            </a:xfrm>
            <a:prstGeom prst="straightConnector1">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p:nvPr/>
          </p:nvCxnSpPr>
          <p:spPr>
            <a:xfrm rot="16200000" flipH="1">
              <a:off x="6152008" y="4983684"/>
              <a:ext cx="992446" cy="965470"/>
            </a:xfrm>
            <a:prstGeom prst="straightConnector1">
              <a:avLst/>
            </a:prstGeom>
            <a:ln w="22225">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729612" y="2801282"/>
              <a:ext cx="2230892" cy="307777"/>
            </a:xfrm>
            <a:prstGeom prst="rect">
              <a:avLst/>
            </a:prstGeom>
            <a:noFill/>
          </p:spPr>
          <p:txBody>
            <a:bodyPr wrap="square" lIns="0" rIns="0" rtlCol="0">
              <a:spAutoFit/>
            </a:bodyPr>
            <a:lstStyle/>
            <a:p>
              <a:pPr algn="ctr">
                <a:tabLst>
                  <a:tab pos="1435100" algn="l"/>
                </a:tabLst>
              </a:pPr>
              <a:r>
                <a:rPr lang="ja-JP" altLang="en-US" sz="1400" dirty="0" smtClean="0">
                  <a:latin typeface="Arial" pitchFamily="34" charset="0"/>
                  <a:cs typeface="Arial" pitchFamily="34" charset="0"/>
                </a:rPr>
                <a:t>未対応フェーズ</a:t>
              </a:r>
              <a:endParaRPr kumimoji="1" lang="ja-JP" altLang="en-US" sz="1400" dirty="0">
                <a:latin typeface="Arial" pitchFamily="34" charset="0"/>
                <a:cs typeface="Arial" pitchFamily="34" charset="0"/>
              </a:endParaRPr>
            </a:p>
          </p:txBody>
        </p:sp>
        <p:sp>
          <p:nvSpPr>
            <p:cNvPr id="68" name="テキスト ボックス 67"/>
            <p:cNvSpPr txBox="1"/>
            <p:nvPr/>
          </p:nvSpPr>
          <p:spPr>
            <a:xfrm>
              <a:off x="2960505" y="2801282"/>
              <a:ext cx="3204029" cy="307777"/>
            </a:xfrm>
            <a:prstGeom prst="rect">
              <a:avLst/>
            </a:prstGeom>
            <a:noFill/>
          </p:spPr>
          <p:txBody>
            <a:bodyPr wrap="square" lIns="0" rIns="0" rtlCol="0">
              <a:spAutoFit/>
            </a:bodyPr>
            <a:lstStyle/>
            <a:p>
              <a:pPr algn="ctr">
                <a:tabLst>
                  <a:tab pos="1435100" algn="l"/>
                </a:tabLst>
              </a:pPr>
              <a:r>
                <a:rPr kumimoji="1" lang="ja-JP" altLang="en-US" sz="1400" dirty="0" smtClean="0">
                  <a:latin typeface="Arial" pitchFamily="34" charset="0"/>
                  <a:cs typeface="Arial" pitchFamily="34" charset="0"/>
                </a:rPr>
                <a:t>修正フェーズ</a:t>
              </a:r>
              <a:endParaRPr kumimoji="1" lang="ja-JP" altLang="en-US" sz="1400" dirty="0">
                <a:latin typeface="Arial" pitchFamily="34" charset="0"/>
                <a:cs typeface="Arial" pitchFamily="34" charset="0"/>
              </a:endParaRPr>
            </a:p>
          </p:txBody>
        </p:sp>
        <p:sp>
          <p:nvSpPr>
            <p:cNvPr id="69" name="テキスト ボックス 68"/>
            <p:cNvSpPr txBox="1"/>
            <p:nvPr/>
          </p:nvSpPr>
          <p:spPr>
            <a:xfrm>
              <a:off x="6164535" y="2801282"/>
              <a:ext cx="2038463" cy="307777"/>
            </a:xfrm>
            <a:prstGeom prst="rect">
              <a:avLst/>
            </a:prstGeom>
            <a:noFill/>
          </p:spPr>
          <p:txBody>
            <a:bodyPr wrap="square" lIns="0" rIns="0" rtlCol="0">
              <a:spAutoFit/>
            </a:bodyPr>
            <a:lstStyle/>
            <a:p>
              <a:pPr algn="ctr">
                <a:tabLst>
                  <a:tab pos="1435100" algn="l"/>
                </a:tabLst>
              </a:pPr>
              <a:r>
                <a:rPr kumimoji="1" lang="ja-JP" altLang="en-US" sz="1400" dirty="0" smtClean="0">
                  <a:latin typeface="Arial" pitchFamily="34" charset="0"/>
                  <a:cs typeface="Arial" pitchFamily="34" charset="0"/>
                </a:rPr>
                <a:t>確認フェーズ</a:t>
              </a:r>
              <a:endParaRPr kumimoji="1" lang="ja-JP" altLang="en-US" sz="1400" dirty="0">
                <a:latin typeface="Arial" pitchFamily="34" charset="0"/>
                <a:cs typeface="Arial" pitchFamily="34" charset="0"/>
              </a:endParaRPr>
            </a:p>
          </p:txBody>
        </p:sp>
        <p:cxnSp>
          <p:nvCxnSpPr>
            <p:cNvPr id="70" name="直線矢印コネクタ 69"/>
            <p:cNvCxnSpPr/>
            <p:nvPr/>
          </p:nvCxnSpPr>
          <p:spPr>
            <a:xfrm rot="16200000" flipH="1">
              <a:off x="6144984" y="5076019"/>
              <a:ext cx="992446" cy="965470"/>
            </a:xfrm>
            <a:prstGeom prst="straightConnector1">
              <a:avLst/>
            </a:prstGeom>
            <a:ln w="2222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p:nvPr/>
          </p:nvCxnSpPr>
          <p:spPr>
            <a:xfrm>
              <a:off x="8207723" y="3744488"/>
              <a:ext cx="548481" cy="91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72" name="角丸四角形 71"/>
            <p:cNvSpPr/>
            <p:nvPr/>
          </p:nvSpPr>
          <p:spPr>
            <a:xfrm>
              <a:off x="2961186" y="5863387"/>
              <a:ext cx="1072031" cy="41551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ja-JP" altLang="en-US" sz="1400" dirty="0" smtClean="0">
                  <a:solidFill>
                    <a:schemeClr val="tx1"/>
                  </a:solidFill>
                  <a:latin typeface="Arial" pitchFamily="34" charset="0"/>
                  <a:cs typeface="Arial" pitchFamily="34" charset="0"/>
                </a:rPr>
                <a:t>修正担当者</a:t>
              </a:r>
              <a:endParaRPr lang="en-US" altLang="ja-JP" sz="1400" dirty="0" smtClean="0">
                <a:solidFill>
                  <a:schemeClr val="tx1"/>
                </a:solidFill>
                <a:latin typeface="Arial" pitchFamily="34" charset="0"/>
                <a:cs typeface="Arial" pitchFamily="34" charset="0"/>
              </a:endParaRPr>
            </a:p>
            <a:p>
              <a:pPr algn="ctr"/>
              <a:r>
                <a:rPr lang="ja-JP" altLang="en-US" sz="1400" dirty="0" smtClean="0">
                  <a:solidFill>
                    <a:schemeClr val="tx1"/>
                  </a:solidFill>
                  <a:latin typeface="Arial" pitchFamily="34" charset="0"/>
                  <a:cs typeface="Arial" pitchFamily="34" charset="0"/>
                </a:rPr>
                <a:t>決定</a:t>
              </a:r>
              <a:endParaRPr lang="ja-JP" altLang="en-US" sz="1400" dirty="0">
                <a:solidFill>
                  <a:schemeClr val="tx1"/>
                </a:solidFill>
                <a:latin typeface="Arial" pitchFamily="34" charset="0"/>
                <a:cs typeface="Arial" pitchFamily="34" charset="0"/>
              </a:endParaRPr>
            </a:p>
          </p:txBody>
        </p:sp>
        <p:sp>
          <p:nvSpPr>
            <p:cNvPr id="73" name="円/楕円 72"/>
            <p:cNvSpPr/>
            <p:nvPr/>
          </p:nvSpPr>
          <p:spPr>
            <a:xfrm>
              <a:off x="248030" y="4808234"/>
              <a:ext cx="161961" cy="16196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a:latin typeface="Arial" pitchFamily="34" charset="0"/>
                <a:cs typeface="Arial" pitchFamily="34" charset="0"/>
              </a:endParaRPr>
            </a:p>
          </p:txBody>
        </p:sp>
        <p:sp>
          <p:nvSpPr>
            <p:cNvPr id="74" name="円/楕円 73"/>
            <p:cNvSpPr>
              <a:spLocks noChangeAspect="1"/>
            </p:cNvSpPr>
            <p:nvPr/>
          </p:nvSpPr>
          <p:spPr>
            <a:xfrm>
              <a:off x="8802341" y="3704935"/>
              <a:ext cx="83207" cy="83207"/>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dirty="0">
                <a:latin typeface="Arial" pitchFamily="34" charset="0"/>
                <a:cs typeface="Arial" pitchFamily="34" charset="0"/>
              </a:endParaRPr>
            </a:p>
          </p:txBody>
        </p:sp>
        <p:sp>
          <p:nvSpPr>
            <p:cNvPr id="75" name="円/楕円 74"/>
            <p:cNvSpPr>
              <a:spLocks noChangeAspect="1"/>
            </p:cNvSpPr>
            <p:nvPr/>
          </p:nvSpPr>
          <p:spPr>
            <a:xfrm>
              <a:off x="8759724" y="3662319"/>
              <a:ext cx="168440" cy="168440"/>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endParaRPr kumimoji="1" lang="ja-JP" altLang="en-US" sz="1200" dirty="0">
                <a:latin typeface="Arial" pitchFamily="34" charset="0"/>
                <a:cs typeface="Arial" pitchFamily="34" charset="0"/>
              </a:endParaRPr>
            </a:p>
          </p:txBody>
        </p:sp>
      </p:grpSp>
      <p:grpSp>
        <p:nvGrpSpPr>
          <p:cNvPr id="81" name="グループ化 80"/>
          <p:cNvGrpSpPr/>
          <p:nvPr/>
        </p:nvGrpSpPr>
        <p:grpSpPr>
          <a:xfrm>
            <a:off x="768344" y="1255944"/>
            <a:ext cx="7894815" cy="1513287"/>
            <a:chOff x="768344" y="1255944"/>
            <a:chExt cx="7894815" cy="1513287"/>
          </a:xfrm>
        </p:grpSpPr>
        <p:sp>
          <p:nvSpPr>
            <p:cNvPr id="79" name="円/楕円 78"/>
            <p:cNvSpPr/>
            <p:nvPr/>
          </p:nvSpPr>
          <p:spPr bwMode="auto">
            <a:xfrm>
              <a:off x="2843543" y="2312355"/>
              <a:ext cx="1012474" cy="456876"/>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0" name="正方形/長方形 79"/>
            <p:cNvSpPr/>
            <p:nvPr/>
          </p:nvSpPr>
          <p:spPr bwMode="auto">
            <a:xfrm>
              <a:off x="768344" y="1255944"/>
              <a:ext cx="7894815" cy="68879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0" algn="ctr"/>
              <a:r>
                <a:rPr lang="ja-JP" altLang="en-US" sz="2000" dirty="0" smtClean="0"/>
                <a:t>報告された不具合の多くは</a:t>
              </a:r>
              <a:endParaRPr lang="en-US" altLang="ja-JP" sz="2000" dirty="0" smtClean="0"/>
            </a:p>
            <a:p>
              <a:pPr lvl="0" algn="ctr"/>
              <a:r>
                <a:rPr lang="ja-JP" altLang="en-US" sz="2000" dirty="0" smtClean="0">
                  <a:solidFill>
                    <a:schemeClr val="accent2"/>
                  </a:solidFill>
                </a:rPr>
                <a:t>修正担当者の決定や不具合承認が行われず</a:t>
              </a:r>
              <a:r>
                <a:rPr lang="ja-JP" altLang="en-US" sz="2000" dirty="0" smtClean="0"/>
                <a:t>に解決している</a:t>
              </a:r>
              <a:endParaRPr lang="en-US" altLang="ja-JP" sz="2000" dirty="0" smtClean="0"/>
            </a:p>
          </p:txBody>
        </p:sp>
      </p:grpSp>
      <p:sp>
        <p:nvSpPr>
          <p:cNvPr id="76" name="円/楕円 75"/>
          <p:cNvSpPr/>
          <p:nvPr/>
        </p:nvSpPr>
        <p:spPr bwMode="auto">
          <a:xfrm>
            <a:off x="4515934" y="3003273"/>
            <a:ext cx="887839" cy="412918"/>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7" name="円/楕円 76"/>
          <p:cNvSpPr/>
          <p:nvPr/>
        </p:nvSpPr>
        <p:spPr bwMode="auto">
          <a:xfrm>
            <a:off x="6028797" y="2953700"/>
            <a:ext cx="887839" cy="560943"/>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8" name="円/楕円 77"/>
          <p:cNvSpPr/>
          <p:nvPr/>
        </p:nvSpPr>
        <p:spPr bwMode="auto">
          <a:xfrm>
            <a:off x="4672268" y="4791308"/>
            <a:ext cx="887839" cy="412918"/>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2" name="正方形/長方形 81"/>
          <p:cNvSpPr/>
          <p:nvPr/>
        </p:nvSpPr>
        <p:spPr bwMode="auto">
          <a:xfrm>
            <a:off x="411023" y="5673002"/>
            <a:ext cx="8308934" cy="68879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0" algn="ctr"/>
            <a:r>
              <a:rPr lang="ja-JP" altLang="en-US" sz="1600" dirty="0" smtClean="0">
                <a:solidFill>
                  <a:srgbClr val="FF0000"/>
                </a:solidFill>
              </a:rPr>
              <a:t>①「不具合解決」から「不具合確認」 </a:t>
            </a:r>
            <a:r>
              <a:rPr lang="ja-JP" altLang="en-US" sz="1600" dirty="0" smtClean="0"/>
              <a:t>，</a:t>
            </a:r>
            <a:r>
              <a:rPr lang="ja-JP" altLang="en-US" sz="1600" dirty="0" smtClean="0">
                <a:solidFill>
                  <a:srgbClr val="FF0000"/>
                </a:solidFill>
              </a:rPr>
              <a:t>②「不具合承認」から「不具合解決」</a:t>
            </a:r>
            <a:r>
              <a:rPr lang="ja-JP" altLang="en-US" sz="1600" dirty="0" smtClean="0"/>
              <a:t>，</a:t>
            </a:r>
            <a:r>
              <a:rPr lang="ja-JP" altLang="en-US" sz="1600" dirty="0" smtClean="0">
                <a:solidFill>
                  <a:srgbClr val="FF0000"/>
                </a:solidFill>
              </a:rPr>
              <a:t>③「修正担当者決定」</a:t>
            </a:r>
            <a:endParaRPr lang="en-US" altLang="ja-JP" sz="1600" dirty="0" smtClean="0">
              <a:solidFill>
                <a:srgbClr val="FF0000"/>
              </a:solidFill>
            </a:endParaRPr>
          </a:p>
          <a:p>
            <a:pPr lvl="0" algn="ctr"/>
            <a:r>
              <a:rPr lang="ja-JP" altLang="en-US" sz="1600" dirty="0" smtClean="0">
                <a:solidFill>
                  <a:srgbClr val="FF0000"/>
                </a:solidFill>
              </a:rPr>
              <a:t>から「不具合解決」</a:t>
            </a:r>
            <a:r>
              <a:rPr lang="ja-JP" altLang="en-US" sz="1600" dirty="0" smtClean="0"/>
              <a:t>がボトルネックとなっている</a:t>
            </a:r>
            <a:endParaRPr lang="en-US" altLang="ja-JP" sz="1600" dirty="0" smtClean="0"/>
          </a:p>
        </p:txBody>
      </p:sp>
      <p:sp>
        <p:nvSpPr>
          <p:cNvPr id="83" name="正方形/長方形 82"/>
          <p:cNvSpPr/>
          <p:nvPr/>
        </p:nvSpPr>
        <p:spPr bwMode="auto">
          <a:xfrm>
            <a:off x="83661" y="4640995"/>
            <a:ext cx="1782609" cy="820437"/>
          </a:xfrm>
          <a:prstGeom prst="rect">
            <a:avLst/>
          </a:prstGeom>
          <a:solidFill>
            <a:schemeClr val="bg1"/>
          </a:solidFill>
          <a:ln w="19050" cap="flat" cmpd="sng" algn="ctr">
            <a:solidFill>
              <a:schemeClr val="tx1"/>
            </a:solidFill>
            <a:prstDash val="solid"/>
            <a:round/>
            <a:headEnd type="none" w="med" len="med"/>
            <a:tailEnd type="none" w="med" len="med"/>
          </a:ln>
          <a:effectLst/>
        </p:spPr>
        <p:txBody>
          <a:bodyPr vert="horz" wrap="none" lIns="0" tIns="45720" rIns="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accent2"/>
                </a:solidFill>
                <a:effectLst/>
                <a:latin typeface="Times New Roman" charset="0"/>
                <a:ea typeface="ＭＳ Ｐゴシック" charset="-128"/>
              </a:rPr>
              <a:t>青字：状態遷移数</a:t>
            </a:r>
            <a:endParaRPr kumimoji="1" lang="en-US" altLang="ja-JP" sz="1600" b="0" i="0" u="none" strike="noStrike" cap="none" normalizeH="0" baseline="0" dirty="0" smtClean="0">
              <a:ln>
                <a:noFill/>
              </a:ln>
              <a:solidFill>
                <a:schemeClr val="accent2"/>
              </a:solidFill>
              <a:effectLst/>
              <a:latin typeface="Times New Roman" charset="0"/>
              <a:ea typeface="ＭＳ Ｐゴシック" charset="-128"/>
            </a:endParaRPr>
          </a:p>
          <a:p>
            <a:pPr marL="0" marR="0" indent="0"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rgbClr val="00B050"/>
                </a:solidFill>
                <a:effectLst/>
                <a:latin typeface="Times New Roman" charset="0"/>
                <a:ea typeface="ＭＳ Ｐゴシック" charset="-128"/>
              </a:rPr>
              <a:t>緑字：状態遷移時間</a:t>
            </a:r>
            <a:endParaRPr kumimoji="1" lang="en-US" altLang="ja-JP" sz="1600" b="0" i="0" u="none" strike="noStrike" cap="none" normalizeH="0" baseline="0" dirty="0" smtClean="0">
              <a:ln>
                <a:noFill/>
              </a:ln>
              <a:solidFill>
                <a:srgbClr val="00B050"/>
              </a:solidFill>
              <a:effectLst/>
              <a:latin typeface="Times New Roman" charset="0"/>
              <a:ea typeface="ＭＳ Ｐゴシック" charset="-128"/>
            </a:endParaRPr>
          </a:p>
          <a:p>
            <a:pPr marL="0" marR="0" indent="0" defTabSz="914400" rtl="0" eaLnBrk="1" fontAlgn="base" latinLnBrk="0" hangingPunct="1">
              <a:lnSpc>
                <a:spcPct val="100000"/>
              </a:lnSpc>
              <a:spcBef>
                <a:spcPct val="0"/>
              </a:spcBef>
              <a:spcAft>
                <a:spcPct val="0"/>
              </a:spcAft>
              <a:buClrTx/>
              <a:buSzTx/>
              <a:buFontTx/>
              <a:buNone/>
              <a:tabLst/>
            </a:pPr>
            <a:r>
              <a:rPr lang="ja-JP" altLang="en-US" sz="1600" dirty="0" smtClean="0">
                <a:solidFill>
                  <a:srgbClr val="00B050"/>
                </a:solidFill>
                <a:latin typeface="Times New Roman" charset="0"/>
              </a:rPr>
              <a:t>　　　　</a:t>
            </a:r>
            <a:r>
              <a:rPr kumimoji="1" lang="ja-JP" altLang="en-US" sz="1600" b="0" i="0" u="none" strike="noStrike" cap="none" normalizeH="0" baseline="0" dirty="0" smtClean="0">
                <a:ln>
                  <a:noFill/>
                </a:ln>
                <a:solidFill>
                  <a:srgbClr val="00B050"/>
                </a:solidFill>
                <a:effectLst/>
                <a:latin typeface="Times New Roman" charset="0"/>
                <a:ea typeface="ＭＳ Ｐゴシック" charset="-128"/>
              </a:rPr>
              <a:t>（中央値）</a:t>
            </a:r>
          </a:p>
        </p:txBody>
      </p:sp>
      <p:sp>
        <p:nvSpPr>
          <p:cNvPr id="84" name="テキスト ボックス 83"/>
          <p:cNvSpPr txBox="1"/>
          <p:nvPr/>
        </p:nvSpPr>
        <p:spPr>
          <a:xfrm>
            <a:off x="5901909" y="2704836"/>
            <a:ext cx="386979" cy="400110"/>
          </a:xfrm>
          <a:prstGeom prst="rect">
            <a:avLst/>
          </a:prstGeom>
          <a:noFill/>
        </p:spPr>
        <p:txBody>
          <a:bodyPr wrap="square" rtlCol="0">
            <a:spAutoFit/>
          </a:bodyPr>
          <a:lstStyle/>
          <a:p>
            <a:r>
              <a:rPr kumimoji="1" lang="ja-JP" altLang="en-US" sz="2000" b="1" dirty="0" smtClean="0">
                <a:solidFill>
                  <a:srgbClr val="FF0000"/>
                </a:solidFill>
              </a:rPr>
              <a:t>①</a:t>
            </a:r>
            <a:endParaRPr kumimoji="1" lang="ja-JP" altLang="en-US" sz="2000" b="1" dirty="0">
              <a:solidFill>
                <a:srgbClr val="FF0000"/>
              </a:solidFill>
            </a:endParaRPr>
          </a:p>
        </p:txBody>
      </p:sp>
      <p:sp>
        <p:nvSpPr>
          <p:cNvPr id="85" name="テキスト ボックス 84"/>
          <p:cNvSpPr txBox="1"/>
          <p:nvPr/>
        </p:nvSpPr>
        <p:spPr>
          <a:xfrm>
            <a:off x="4341652" y="2746464"/>
            <a:ext cx="386979" cy="400110"/>
          </a:xfrm>
          <a:prstGeom prst="rect">
            <a:avLst/>
          </a:prstGeom>
          <a:noFill/>
        </p:spPr>
        <p:txBody>
          <a:bodyPr wrap="square" rtlCol="0">
            <a:spAutoFit/>
          </a:bodyPr>
          <a:lstStyle/>
          <a:p>
            <a:r>
              <a:rPr lang="ja-JP" altLang="en-US" sz="2000" b="1" dirty="0" smtClean="0">
                <a:solidFill>
                  <a:srgbClr val="FF0000"/>
                </a:solidFill>
              </a:rPr>
              <a:t>②</a:t>
            </a:r>
            <a:endParaRPr kumimoji="1" lang="ja-JP" altLang="en-US" sz="2000" b="1" dirty="0">
              <a:solidFill>
                <a:srgbClr val="FF0000"/>
              </a:solidFill>
            </a:endParaRPr>
          </a:p>
        </p:txBody>
      </p:sp>
      <p:sp>
        <p:nvSpPr>
          <p:cNvPr id="86" name="テキスト ボックス 85"/>
          <p:cNvSpPr txBox="1"/>
          <p:nvPr/>
        </p:nvSpPr>
        <p:spPr>
          <a:xfrm>
            <a:off x="5237827" y="4546915"/>
            <a:ext cx="386979" cy="400110"/>
          </a:xfrm>
          <a:prstGeom prst="rect">
            <a:avLst/>
          </a:prstGeom>
          <a:noFill/>
        </p:spPr>
        <p:txBody>
          <a:bodyPr wrap="square" rtlCol="0">
            <a:spAutoFit/>
          </a:bodyPr>
          <a:lstStyle/>
          <a:p>
            <a:r>
              <a:rPr kumimoji="1" lang="ja-JP" altLang="en-US" sz="2000" b="1" dirty="0" smtClean="0">
                <a:solidFill>
                  <a:srgbClr val="FF0000"/>
                </a:solidFill>
              </a:rPr>
              <a:t>③</a:t>
            </a:r>
            <a:endParaRPr kumimoji="1" lang="ja-JP" altLang="en-US" sz="20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blinds(horizontal)">
                                      <p:cBhvr>
                                        <p:cTn id="7" dur="500"/>
                                        <p:tgtEl>
                                          <p:spTgt spid="76"/>
                                        </p:tgtEl>
                                      </p:cBhvr>
                                    </p:animEffect>
                                  </p:childTnLst>
                                </p:cTn>
                              </p:par>
                              <p:par>
                                <p:cTn id="8" presetID="3" presetClass="entr" presetSubtype="10" fill="hold" grpId="1"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blinds(horizontal)">
                                      <p:cBhvr>
                                        <p:cTn id="10" dur="500"/>
                                        <p:tgtEl>
                                          <p:spTgt spid="77"/>
                                        </p:tgtEl>
                                      </p:cBhvr>
                                    </p:animEffect>
                                  </p:childTnLst>
                                </p:cTn>
                              </p:par>
                              <p:par>
                                <p:cTn id="11" presetID="3" presetClass="entr" presetSubtype="10" fill="hold" grpId="1"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blinds(horizontal)">
                                      <p:cBhvr>
                                        <p:cTn id="13" dur="500"/>
                                        <p:tgtEl>
                                          <p:spTgt spid="78"/>
                                        </p:tgtEl>
                                      </p:cBhvr>
                                    </p:animEffect>
                                  </p:childTnLst>
                                </p:cTn>
                              </p:par>
                              <p:par>
                                <p:cTn id="14" presetID="3" presetClass="entr" presetSubtype="10" fill="hold" grpId="1"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blinds(horizontal)">
                                      <p:cBhvr>
                                        <p:cTn id="16" dur="500"/>
                                        <p:tgtEl>
                                          <p:spTgt spid="8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blinds(horizontal)">
                                      <p:cBhvr>
                                        <p:cTn id="19" dur="500"/>
                                        <p:tgtEl>
                                          <p:spTgt spid="8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blinds(horizontal)">
                                      <p:cBhvr>
                                        <p:cTn id="22" dur="500"/>
                                        <p:tgtEl>
                                          <p:spTgt spid="8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blinds(horizontal)">
                                      <p:cBhvr>
                                        <p:cTn id="25" dur="500"/>
                                        <p:tgtEl>
                                          <p:spTgt spid="8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blinds(horizontal)">
                                      <p:cBhvr>
                                        <p:cTn id="3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1" animBg="1"/>
      <p:bldP spid="77" grpId="1" animBg="1"/>
      <p:bldP spid="78" grpId="1" animBg="1"/>
      <p:bldP spid="82" grpId="1" animBg="1"/>
      <p:bldP spid="84" grpId="0"/>
      <p:bldP spid="85" grpId="0"/>
      <p:bldP spid="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状態遷移図に基づく分析結果のまとめ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ボトルネックとなっている修正作業を特定することができた</a:t>
            </a:r>
            <a:endParaRPr kumimoji="1" lang="en-US" altLang="ja-JP" dirty="0" smtClean="0"/>
          </a:p>
          <a:p>
            <a:pPr lvl="1"/>
            <a:r>
              <a:rPr lang="en-US" altLang="ja-JP" dirty="0" smtClean="0"/>
              <a:t>Firefox</a:t>
            </a:r>
            <a:r>
              <a:rPr lang="ja-JP" altLang="en-US" dirty="0" err="1" smtClean="0"/>
              <a:t>，</a:t>
            </a:r>
            <a:r>
              <a:rPr lang="en-US" altLang="ja-JP" dirty="0" smtClean="0"/>
              <a:t>Apache</a:t>
            </a:r>
            <a:r>
              <a:rPr lang="ja-JP" altLang="en-US" dirty="0" smtClean="0"/>
              <a:t>共に状態遷移に長い時間を要しているプロセスは</a:t>
            </a:r>
            <a:r>
              <a:rPr lang="ja-JP" altLang="en-US" dirty="0" smtClean="0">
                <a:solidFill>
                  <a:srgbClr val="FF0000"/>
                </a:solidFill>
              </a:rPr>
              <a:t>①「不具合解決」から「不具合確認」</a:t>
            </a:r>
            <a:r>
              <a:rPr lang="ja-JP" altLang="en-US" dirty="0" smtClean="0"/>
              <a:t>と</a:t>
            </a:r>
            <a:r>
              <a:rPr lang="ja-JP" altLang="en-US" dirty="0" smtClean="0">
                <a:solidFill>
                  <a:srgbClr val="FF0000"/>
                </a:solidFill>
              </a:rPr>
              <a:t>② 「不具合承認」から「不具合解決」</a:t>
            </a:r>
            <a:r>
              <a:rPr lang="ja-JP" altLang="en-US" dirty="0" smtClean="0"/>
              <a:t>であった</a:t>
            </a:r>
            <a:endParaRPr lang="en-US" altLang="ja-JP" dirty="0" smtClean="0"/>
          </a:p>
          <a:p>
            <a:pPr lvl="3"/>
            <a:endParaRPr lang="en-US" altLang="ja-JP" dirty="0" smtClean="0"/>
          </a:p>
          <a:p>
            <a:r>
              <a:rPr lang="ja-JP" altLang="en-US" dirty="0" smtClean="0"/>
              <a:t>各</a:t>
            </a:r>
            <a:r>
              <a:rPr lang="en-US" altLang="ja-JP" dirty="0" smtClean="0"/>
              <a:t>OSS</a:t>
            </a:r>
            <a:r>
              <a:rPr lang="ja-JP" altLang="en-US" dirty="0" smtClean="0"/>
              <a:t>プロジェクトのボトルネックの違いを発見することができた</a:t>
            </a:r>
            <a:endParaRPr lang="en-US" altLang="ja-JP" dirty="0" smtClean="0"/>
          </a:p>
          <a:p>
            <a:pPr lvl="1"/>
            <a:r>
              <a:rPr lang="en-US" altLang="ja-JP" dirty="0" smtClean="0"/>
              <a:t>Firefox</a:t>
            </a:r>
            <a:r>
              <a:rPr lang="ja-JP" altLang="en-US" dirty="0" smtClean="0"/>
              <a:t>では</a:t>
            </a:r>
            <a:r>
              <a:rPr lang="ja-JP" altLang="en-US" dirty="0" smtClean="0">
                <a:solidFill>
                  <a:srgbClr val="FF0000"/>
                </a:solidFill>
              </a:rPr>
              <a:t>③「不具合承認」から「修正担当者決定」</a:t>
            </a:r>
            <a:r>
              <a:rPr lang="ja-JP" altLang="en-US" dirty="0" smtClean="0"/>
              <a:t>に長い時間を要していたが，</a:t>
            </a:r>
            <a:r>
              <a:rPr kumimoji="1" lang="en-US" altLang="ja-JP" dirty="0" smtClean="0"/>
              <a:t>Apache</a:t>
            </a:r>
            <a:r>
              <a:rPr kumimoji="1" lang="ja-JP" altLang="en-US" dirty="0" smtClean="0"/>
              <a:t>では</a:t>
            </a:r>
            <a:r>
              <a:rPr kumimoji="1" lang="ja-JP" altLang="en-US" dirty="0" smtClean="0">
                <a:solidFill>
                  <a:srgbClr val="FF0000"/>
                </a:solidFill>
              </a:rPr>
              <a:t>③「不具合承認」から「不具合解決」</a:t>
            </a:r>
            <a:r>
              <a:rPr kumimoji="1" lang="ja-JP" altLang="en-US" dirty="0" smtClean="0"/>
              <a:t>に長い時間を要して</a:t>
            </a:r>
            <a:r>
              <a:rPr lang="ja-JP" altLang="en-US" dirty="0" smtClean="0"/>
              <a:t>いた</a:t>
            </a:r>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13</a:t>
            </a:fld>
            <a:endParaRPr lang="en-US" altLang="ja-JP"/>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不具合修正を３つの意味のあるフェーズに分類することで，</a:t>
            </a:r>
            <a:r>
              <a:rPr kumimoji="1" lang="ja-JP" altLang="en-US" dirty="0" smtClean="0">
                <a:solidFill>
                  <a:srgbClr val="FF0000"/>
                </a:solidFill>
              </a:rPr>
              <a:t>修正フェーズと確認フェーズ</a:t>
            </a:r>
            <a:r>
              <a:rPr kumimoji="1" lang="ja-JP" altLang="en-US" dirty="0" smtClean="0"/>
              <a:t>に長い時間を要していることが分かった</a:t>
            </a:r>
            <a:endParaRPr kumimoji="1" lang="en-US" altLang="ja-JP" dirty="0" smtClean="0"/>
          </a:p>
          <a:p>
            <a:pPr lvl="1"/>
            <a:r>
              <a:rPr lang="ja-JP" altLang="en-US" dirty="0" smtClean="0"/>
              <a:t>不具合修正プロセスのボトルネックや修正プロセスの正確な実態を理解することが可能なため，プロジェクト運営者がモニタリングを行うための支援になる</a:t>
            </a:r>
            <a:endParaRPr lang="en-US" altLang="ja-JP" dirty="0" smtClean="0"/>
          </a:p>
          <a:p>
            <a:pPr lvl="3"/>
            <a:endParaRPr lang="en-US" altLang="ja-JP" dirty="0" smtClean="0"/>
          </a:p>
          <a:p>
            <a:r>
              <a:rPr lang="ja-JP" altLang="en-US" dirty="0" smtClean="0"/>
              <a:t>各プロジェクトのボトルネックの違いを発見することができた</a:t>
            </a:r>
            <a:endParaRPr lang="en-US" altLang="ja-JP" dirty="0" smtClean="0"/>
          </a:p>
          <a:p>
            <a:pPr lvl="1"/>
            <a:r>
              <a:rPr lang="ja-JP" altLang="en-US" dirty="0" smtClean="0"/>
              <a:t>各プロジェクトの運営方針に合った修正作業が行われているかを把握することができる</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14</a:t>
            </a:fld>
            <a:endParaRPr lang="en-US" altLang="ja-JP"/>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BTS</a:t>
            </a:r>
            <a:r>
              <a:rPr lang="ja-JP" altLang="en-US" dirty="0" smtClean="0"/>
              <a:t>のデータを用いた不具合修正プロセスの分析手法を提案した</a:t>
            </a:r>
            <a:endParaRPr lang="en-US" altLang="ja-JP" dirty="0" smtClean="0"/>
          </a:p>
          <a:p>
            <a:pPr lvl="1"/>
            <a:r>
              <a:rPr lang="ja-JP" altLang="en-US" dirty="0" smtClean="0"/>
              <a:t>不具合修正プロセスを</a:t>
            </a:r>
            <a:r>
              <a:rPr lang="en-US" altLang="ja-JP" dirty="0" smtClean="0"/>
              <a:t>3</a:t>
            </a:r>
            <a:r>
              <a:rPr lang="ja-JP" altLang="en-US" dirty="0" err="1" smtClean="0"/>
              <a:t>つの</a:t>
            </a:r>
            <a:r>
              <a:rPr lang="ja-JP" altLang="en-US" dirty="0" smtClean="0"/>
              <a:t>フェーズに分類することにより，修正作業の見直しが必要なフェーズを発見することができた</a:t>
            </a:r>
            <a:endParaRPr lang="en-US" altLang="ja-JP" dirty="0" smtClean="0"/>
          </a:p>
          <a:p>
            <a:pPr lvl="1"/>
            <a:r>
              <a:rPr kumimoji="1" lang="ja-JP" altLang="en-US" dirty="0" smtClean="0"/>
              <a:t>不具合修正プロセスを状態遷移図で表すことでボトルネックとなっている作業を特定することが可能となった</a:t>
            </a:r>
            <a:endParaRPr kumimoji="1" lang="en-US" altLang="ja-JP" dirty="0" smtClean="0"/>
          </a:p>
          <a:p>
            <a:pPr lvl="1"/>
            <a:endParaRPr lang="en-US" altLang="ja-JP" dirty="0" smtClean="0"/>
          </a:p>
          <a:p>
            <a:r>
              <a:rPr lang="ja-JP" altLang="en-US" dirty="0" smtClean="0"/>
              <a:t>不具合</a:t>
            </a:r>
            <a:r>
              <a:rPr lang="ja-JP" altLang="en-US" dirty="0" smtClean="0"/>
              <a:t>の特徴</a:t>
            </a:r>
            <a:r>
              <a:rPr lang="ja-JP" altLang="en-US" dirty="0" smtClean="0"/>
              <a:t>（不具合を含むモジュール，不具合の種類）による状態遷移，状態遷移に要する時間を分析し</a:t>
            </a:r>
            <a:r>
              <a:rPr lang="ja-JP" altLang="en-US" dirty="0" smtClean="0"/>
              <a:t>，モジュールごとの修正プロセスの把握を行う支援を行う</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15</a:t>
            </a:fld>
            <a:endParaRPr lang="en-US" altLang="ja-JP"/>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不具合修正プロセス</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不具合修正プロセスは各修正段階を状態遷移図のように示すことができる</a:t>
            </a:r>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不具合管理システム利用時の不具合修正プロセス改善のための滞留時間分析手法の提案</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2009/7/9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16</a:t>
            </a:fld>
            <a:endParaRPr lang="en-US" altLang="ja-JP"/>
          </a:p>
        </p:txBody>
      </p:sp>
      <p:sp>
        <p:nvSpPr>
          <p:cNvPr id="71" name="円/楕円 70"/>
          <p:cNvSpPr>
            <a:spLocks noChangeAspect="1"/>
          </p:cNvSpPr>
          <p:nvPr/>
        </p:nvSpPr>
        <p:spPr>
          <a:xfrm>
            <a:off x="214282" y="5664116"/>
            <a:ext cx="168386" cy="16838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Arial" pitchFamily="34" charset="0"/>
              <a:cs typeface="Arial" pitchFamily="34" charset="0"/>
            </a:endParaRPr>
          </a:p>
        </p:txBody>
      </p:sp>
      <p:grpSp>
        <p:nvGrpSpPr>
          <p:cNvPr id="7" name="グループ化 71"/>
          <p:cNvGrpSpPr>
            <a:grpSpLocks noChangeAspect="1"/>
          </p:cNvGrpSpPr>
          <p:nvPr/>
        </p:nvGrpSpPr>
        <p:grpSpPr>
          <a:xfrm>
            <a:off x="8708287" y="5086304"/>
            <a:ext cx="175122" cy="175122"/>
            <a:chOff x="8713512" y="4671569"/>
            <a:chExt cx="218903" cy="218903"/>
          </a:xfrm>
        </p:grpSpPr>
        <p:sp>
          <p:nvSpPr>
            <p:cNvPr id="73" name="円/楕円 72"/>
            <p:cNvSpPr>
              <a:spLocks noChangeAspect="1"/>
            </p:cNvSpPr>
            <p:nvPr/>
          </p:nvSpPr>
          <p:spPr>
            <a:xfrm>
              <a:off x="8768896" y="4726953"/>
              <a:ext cx="108135" cy="108135"/>
            </a:xfrm>
            <a:prstGeom prst="ellipse">
              <a:avLst/>
            </a:prstGeom>
            <a:solidFill>
              <a:schemeClr val="tx1"/>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sp>
          <p:nvSpPr>
            <p:cNvPr id="74" name="円/楕円 73"/>
            <p:cNvSpPr>
              <a:spLocks noChangeAspect="1"/>
            </p:cNvSpPr>
            <p:nvPr/>
          </p:nvSpPr>
          <p:spPr>
            <a:xfrm>
              <a:off x="8713512" y="4671569"/>
              <a:ext cx="218903" cy="218903"/>
            </a:xfrm>
            <a:prstGeom prst="ellipse">
              <a:avLst/>
            </a:prstGeom>
            <a:no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latin typeface="Arial" pitchFamily="34" charset="0"/>
                <a:cs typeface="Arial" pitchFamily="34" charset="0"/>
              </a:endParaRPr>
            </a:p>
          </p:txBody>
        </p:sp>
      </p:grpSp>
      <p:grpSp>
        <p:nvGrpSpPr>
          <p:cNvPr id="8" name="グループ化 74"/>
          <p:cNvGrpSpPr/>
          <p:nvPr/>
        </p:nvGrpSpPr>
        <p:grpSpPr>
          <a:xfrm>
            <a:off x="362905" y="4970086"/>
            <a:ext cx="8336168" cy="1480345"/>
            <a:chOff x="-1709170" y="3184657"/>
            <a:chExt cx="11114890" cy="2709681"/>
          </a:xfrm>
        </p:grpSpPr>
        <p:sp>
          <p:nvSpPr>
            <p:cNvPr id="76" name="角丸四角形 75"/>
            <p:cNvSpPr/>
            <p:nvPr/>
          </p:nvSpPr>
          <p:spPr>
            <a:xfrm>
              <a:off x="-1211935" y="4275081"/>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不具合報告</a:t>
              </a:r>
              <a:endParaRPr kumimoji="1" lang="ja-JP" altLang="en-US" sz="1400" dirty="0">
                <a:solidFill>
                  <a:schemeClr val="tx1"/>
                </a:solidFill>
                <a:latin typeface="Arial" pitchFamily="34" charset="0"/>
                <a:cs typeface="Arial" pitchFamily="34" charset="0"/>
              </a:endParaRPr>
            </a:p>
          </p:txBody>
        </p:sp>
        <p:sp>
          <p:nvSpPr>
            <p:cNvPr id="77" name="角丸四角形 76"/>
            <p:cNvSpPr/>
            <p:nvPr/>
          </p:nvSpPr>
          <p:spPr>
            <a:xfrm>
              <a:off x="910935" y="517433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議論開始</a:t>
              </a:r>
              <a:endParaRPr kumimoji="1" lang="ja-JP" altLang="en-US" sz="1400" dirty="0">
                <a:solidFill>
                  <a:schemeClr val="tx1"/>
                </a:solidFill>
                <a:latin typeface="Arial" pitchFamily="34" charset="0"/>
                <a:cs typeface="Arial" pitchFamily="34" charset="0"/>
              </a:endParaRPr>
            </a:p>
          </p:txBody>
        </p:sp>
        <p:sp>
          <p:nvSpPr>
            <p:cNvPr id="78" name="角丸四角形 77"/>
            <p:cNvSpPr/>
            <p:nvPr/>
          </p:nvSpPr>
          <p:spPr>
            <a:xfrm>
              <a:off x="7412649"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修正確認</a:t>
              </a:r>
              <a:endParaRPr kumimoji="1" lang="ja-JP" altLang="en-US" sz="1400" dirty="0">
                <a:solidFill>
                  <a:schemeClr val="tx1"/>
                </a:solidFill>
                <a:latin typeface="Arial" pitchFamily="34" charset="0"/>
                <a:cs typeface="Arial" pitchFamily="34" charset="0"/>
              </a:endParaRPr>
            </a:p>
          </p:txBody>
        </p:sp>
        <p:sp>
          <p:nvSpPr>
            <p:cNvPr id="79" name="角丸四角形 78"/>
            <p:cNvSpPr/>
            <p:nvPr/>
          </p:nvSpPr>
          <p:spPr>
            <a:xfrm>
              <a:off x="5080881" y="4254609"/>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不具合解決</a:t>
              </a:r>
              <a:endParaRPr kumimoji="1" lang="ja-JP" altLang="en-US" sz="1400" dirty="0">
                <a:solidFill>
                  <a:schemeClr val="tx1"/>
                </a:solidFill>
                <a:latin typeface="Arial" pitchFamily="34" charset="0"/>
                <a:cs typeface="Arial" pitchFamily="34" charset="0"/>
              </a:endParaRPr>
            </a:p>
          </p:txBody>
        </p:sp>
        <p:cxnSp>
          <p:nvCxnSpPr>
            <p:cNvPr id="80" name="直線矢印コネクタ 79"/>
            <p:cNvCxnSpPr>
              <a:stCxn id="76" idx="3"/>
              <a:endCxn id="84" idx="1"/>
            </p:cNvCxnSpPr>
            <p:nvPr/>
          </p:nvCxnSpPr>
          <p:spPr>
            <a:xfrm flipV="1">
              <a:off x="336065" y="3544657"/>
              <a:ext cx="579785" cy="1090424"/>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a:stCxn id="76" idx="3"/>
              <a:endCxn id="77" idx="1"/>
            </p:cNvCxnSpPr>
            <p:nvPr/>
          </p:nvCxnSpPr>
          <p:spPr>
            <a:xfrm>
              <a:off x="336065" y="4635081"/>
              <a:ext cx="574870" cy="899256"/>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2" name="直線矢印コネクタ 81"/>
            <p:cNvCxnSpPr>
              <a:stCxn id="77" idx="0"/>
              <a:endCxn id="84" idx="2"/>
            </p:cNvCxnSpPr>
            <p:nvPr/>
          </p:nvCxnSpPr>
          <p:spPr>
            <a:xfrm rot="5400000" flipH="1" flipV="1">
              <a:off x="1052552" y="4537040"/>
              <a:ext cx="1269680" cy="4915"/>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94" idx="3"/>
              <a:endCxn id="79" idx="1"/>
            </p:cNvCxnSpPr>
            <p:nvPr/>
          </p:nvCxnSpPr>
          <p:spPr>
            <a:xfrm flipV="1">
              <a:off x="4470932" y="4614609"/>
              <a:ext cx="609949" cy="161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84" name="角丸四角形 83"/>
            <p:cNvSpPr/>
            <p:nvPr/>
          </p:nvSpPr>
          <p:spPr>
            <a:xfrm>
              <a:off x="915850" y="318465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不具合承認</a:t>
              </a:r>
              <a:endParaRPr kumimoji="1" lang="ja-JP" altLang="en-US" sz="1400" dirty="0">
                <a:solidFill>
                  <a:schemeClr val="tx1"/>
                </a:solidFill>
                <a:latin typeface="Arial" pitchFamily="34" charset="0"/>
                <a:cs typeface="Arial" pitchFamily="34" charset="0"/>
              </a:endParaRPr>
            </a:p>
          </p:txBody>
        </p:sp>
        <p:cxnSp>
          <p:nvCxnSpPr>
            <p:cNvPr id="85" name="直線矢印コネクタ 84"/>
            <p:cNvCxnSpPr>
              <a:stCxn id="79" idx="3"/>
              <a:endCxn id="78" idx="1"/>
            </p:cNvCxnSpPr>
            <p:nvPr/>
          </p:nvCxnSpPr>
          <p:spPr>
            <a:xfrm flipV="1">
              <a:off x="6628881" y="3544657"/>
              <a:ext cx="783768" cy="106995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86" name="角丸四角形 85"/>
            <p:cNvSpPr/>
            <p:nvPr/>
          </p:nvSpPr>
          <p:spPr>
            <a:xfrm>
              <a:off x="7412649" y="5174338"/>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ja-JP" altLang="en-US" sz="1400" dirty="0" smtClean="0">
                  <a:solidFill>
                    <a:schemeClr val="tx1"/>
                  </a:solidFill>
                  <a:latin typeface="Arial" pitchFamily="34" charset="0"/>
                  <a:cs typeface="Arial" pitchFamily="34" charset="0"/>
                </a:rPr>
                <a:t>再修正決定</a:t>
              </a:r>
              <a:endParaRPr lang="ja-JP" altLang="en-US" sz="1400" dirty="0">
                <a:solidFill>
                  <a:schemeClr val="tx1"/>
                </a:solidFill>
                <a:latin typeface="Arial" pitchFamily="34" charset="0"/>
                <a:cs typeface="Arial" pitchFamily="34" charset="0"/>
              </a:endParaRPr>
            </a:p>
          </p:txBody>
        </p:sp>
        <p:cxnSp>
          <p:nvCxnSpPr>
            <p:cNvPr id="87" name="直線矢印コネクタ 86"/>
            <p:cNvCxnSpPr>
              <a:stCxn id="78" idx="2"/>
              <a:endCxn id="86" idx="0"/>
            </p:cNvCxnSpPr>
            <p:nvPr/>
          </p:nvCxnSpPr>
          <p:spPr>
            <a:xfrm rot="5400000">
              <a:off x="7551809" y="4539497"/>
              <a:ext cx="1269681"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8" name="曲線コネクタ 88"/>
            <p:cNvCxnSpPr/>
            <p:nvPr/>
          </p:nvCxnSpPr>
          <p:spPr>
            <a:xfrm rot="6720000" flipH="1" flipV="1">
              <a:off x="3664713" y="4525367"/>
              <a:ext cx="67014" cy="662660"/>
            </a:xfrm>
            <a:prstGeom prst="curvedConnector4">
              <a:avLst>
                <a:gd name="adj1" fmla="val -694035"/>
                <a:gd name="adj2" fmla="val 103483"/>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p:nvPr/>
          </p:nvCxnSpPr>
          <p:spPr>
            <a:xfrm>
              <a:off x="-1709170" y="4634287"/>
              <a:ext cx="497235"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a:stCxn id="86" idx="1"/>
              <a:endCxn id="79" idx="3"/>
            </p:cNvCxnSpPr>
            <p:nvPr/>
          </p:nvCxnSpPr>
          <p:spPr>
            <a:xfrm rot="10800000">
              <a:off x="6628881" y="4614610"/>
              <a:ext cx="783768" cy="919729"/>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1" name="直線矢印コネクタ 90"/>
            <p:cNvCxnSpPr>
              <a:endCxn id="94" idx="1"/>
            </p:cNvCxnSpPr>
            <p:nvPr/>
          </p:nvCxnSpPr>
          <p:spPr>
            <a:xfrm rot="16200000" flipH="1">
              <a:off x="2157606" y="3850901"/>
              <a:ext cx="1071570" cy="459082"/>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図形 91"/>
            <p:cNvCxnSpPr/>
            <p:nvPr/>
          </p:nvCxnSpPr>
          <p:spPr>
            <a:xfrm rot="10800000">
              <a:off x="4258269" y="4976228"/>
              <a:ext cx="3132000" cy="558113"/>
            </a:xfrm>
            <a:prstGeom prst="bentConnector2">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p:nvPr/>
          </p:nvCxnSpPr>
          <p:spPr>
            <a:xfrm>
              <a:off x="8973720" y="3552277"/>
              <a:ext cx="432000" cy="1588"/>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4" name="角丸四角形 93"/>
            <p:cNvSpPr/>
            <p:nvPr/>
          </p:nvSpPr>
          <p:spPr>
            <a:xfrm>
              <a:off x="2922932" y="4256227"/>
              <a:ext cx="1548000" cy="7200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400" dirty="0" smtClean="0">
                  <a:solidFill>
                    <a:schemeClr val="tx1"/>
                  </a:solidFill>
                  <a:latin typeface="Arial" pitchFamily="34" charset="0"/>
                  <a:cs typeface="Arial" pitchFamily="34" charset="0"/>
                </a:rPr>
                <a:t>修正担当者</a:t>
              </a:r>
              <a:endParaRPr kumimoji="1" lang="en-US" altLang="ja-JP" sz="1400" dirty="0" smtClean="0">
                <a:solidFill>
                  <a:schemeClr val="tx1"/>
                </a:solidFill>
                <a:latin typeface="Arial" pitchFamily="34" charset="0"/>
                <a:cs typeface="Arial" pitchFamily="34" charset="0"/>
              </a:endParaRPr>
            </a:p>
            <a:p>
              <a:pPr algn="ctr"/>
              <a:r>
                <a:rPr kumimoji="1" lang="ja-JP" altLang="en-US" sz="1400" dirty="0" smtClean="0">
                  <a:solidFill>
                    <a:schemeClr val="tx1"/>
                  </a:solidFill>
                  <a:latin typeface="Arial" pitchFamily="34" charset="0"/>
                  <a:cs typeface="Arial" pitchFamily="34" charset="0"/>
                </a:rPr>
                <a:t>決定</a:t>
              </a:r>
              <a:endParaRPr kumimoji="1" lang="ja-JP" altLang="en-US" sz="1400" dirty="0">
                <a:solidFill>
                  <a:schemeClr val="tx1"/>
                </a:solidFill>
                <a:latin typeface="Arial" pitchFamily="34" charset="0"/>
                <a:cs typeface="Arial" pitchFamily="34" charset="0"/>
              </a:endParaRPr>
            </a:p>
          </p:txBody>
        </p:sp>
      </p:grpSp>
      <p:graphicFrame>
        <p:nvGraphicFramePr>
          <p:cNvPr id="31" name="表 30"/>
          <p:cNvGraphicFramePr>
            <a:graphicFrameLocks noGrp="1"/>
          </p:cNvGraphicFramePr>
          <p:nvPr/>
        </p:nvGraphicFramePr>
        <p:xfrm>
          <a:off x="1515379" y="2087696"/>
          <a:ext cx="6096000" cy="2595880"/>
        </p:xfrm>
        <a:graphic>
          <a:graphicData uri="http://schemas.openxmlformats.org/drawingml/2006/table">
            <a:tbl>
              <a:tblPr firstRow="1" bandRow="1">
                <a:tableStyleId>{69C7853C-536D-4A76-A0AE-DD22124D55A5}</a:tableStyleId>
              </a:tblPr>
              <a:tblGrid>
                <a:gridCol w="1756631"/>
                <a:gridCol w="4339369"/>
              </a:tblGrid>
              <a:tr h="370840">
                <a:tc>
                  <a:txBody>
                    <a:bodyPr/>
                    <a:lstStyle/>
                    <a:p>
                      <a:pPr algn="l" fontAlgn="ctr"/>
                      <a:r>
                        <a:rPr lang="ja-JP" altLang="en-US" sz="1600" b="0" i="0" u="none" strike="noStrike" dirty="0">
                          <a:solidFill>
                            <a:schemeClr val="tx1"/>
                          </a:solidFill>
                          <a:latin typeface="ＭＳ Ｐゴシック"/>
                        </a:rPr>
                        <a:t>不具合報告</a:t>
                      </a:r>
                      <a:endParaRPr lang="ja-JP" altLang="en-US" sz="1600" b="0" i="0" u="none" strike="noStrike" dirty="0">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BTS</a:t>
                      </a:r>
                      <a:r>
                        <a:rPr lang="ja-JP" altLang="en-US" sz="1600" b="0" i="0" u="none" strike="noStrike">
                          <a:solidFill>
                            <a:srgbClr val="000000"/>
                          </a:solidFill>
                          <a:latin typeface="ＭＳ Ｐゴシック"/>
                        </a:rPr>
                        <a:t>に不具合情報を登録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ctr"/>
                      <a:r>
                        <a:rPr lang="ja-JP" altLang="en-US" sz="1600" b="0" i="0" u="none" strike="noStrike">
                          <a:solidFill>
                            <a:schemeClr val="tx1"/>
                          </a:solidFill>
                          <a:latin typeface="ＭＳ Ｐゴシック"/>
                        </a:rPr>
                        <a:t>議論開始</a:t>
                      </a:r>
                      <a:endParaRPr lang="ja-JP" altLang="en-US" sz="1600" b="0" i="0" u="none" strike="noStrike">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600" b="0" i="0" u="none" strike="noStrike">
                          <a:solidFill>
                            <a:srgbClr val="000000"/>
                          </a:solidFill>
                          <a:latin typeface="ＭＳ Ｐゴシック"/>
                        </a:rPr>
                        <a:t> </a:t>
                      </a:r>
                      <a:r>
                        <a:rPr lang="en-US" altLang="ja-JP" sz="1600" b="0" i="0" u="none" strike="noStrike">
                          <a:solidFill>
                            <a:srgbClr val="000000"/>
                          </a:solidFill>
                          <a:latin typeface="ＭＳ Ｐゴシック"/>
                        </a:rPr>
                        <a:t>BTS</a:t>
                      </a:r>
                      <a:r>
                        <a:rPr lang="ja-JP" altLang="en-US" sz="1600" b="0" i="0" u="none" strike="noStrike">
                          <a:solidFill>
                            <a:srgbClr val="000000"/>
                          </a:solidFill>
                          <a:latin typeface="ＭＳ Ｐゴシック"/>
                        </a:rPr>
                        <a:t>における掲示板で議論を開始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ctr"/>
                      <a:r>
                        <a:rPr lang="ja-JP" altLang="en-US" sz="1600" b="0" i="0" u="none" strike="noStrike">
                          <a:solidFill>
                            <a:schemeClr val="tx1"/>
                          </a:solidFill>
                          <a:latin typeface="ＭＳ Ｐゴシック"/>
                        </a:rPr>
                        <a:t>不具合解決</a:t>
                      </a:r>
                      <a:endParaRPr lang="ja-JP" altLang="en-US" sz="1600" b="0" i="0" u="none" strike="noStrike">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600" b="0" i="0" u="none" strike="noStrike">
                          <a:solidFill>
                            <a:srgbClr val="000000"/>
                          </a:solidFill>
                          <a:latin typeface="ＭＳ Ｐゴシック"/>
                        </a:rPr>
                        <a:t>不具合の承認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ctr"/>
                      <a:r>
                        <a:rPr lang="zh-CN" altLang="en-US" sz="1600" b="0" i="0" u="none" strike="noStrike">
                          <a:solidFill>
                            <a:schemeClr val="tx1"/>
                          </a:solidFill>
                          <a:latin typeface="ＭＳ Ｐゴシック"/>
                        </a:rPr>
                        <a:t>修正担当者決定</a:t>
                      </a:r>
                      <a:endParaRPr lang="zh-CN" altLang="en-US" sz="1600" b="0" i="0" u="none" strike="noStrike">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600" b="0" i="0" u="none" strike="noStrike">
                          <a:solidFill>
                            <a:srgbClr val="000000"/>
                          </a:solidFill>
                          <a:latin typeface="ＭＳ Ｐゴシック"/>
                        </a:rPr>
                        <a:t>修正担当者の決定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ctr"/>
                      <a:r>
                        <a:rPr lang="ja-JP" altLang="en-US" sz="1600" b="0" i="0" u="none" strike="noStrike">
                          <a:solidFill>
                            <a:schemeClr val="tx1"/>
                          </a:solidFill>
                          <a:latin typeface="ＭＳ Ｐゴシック"/>
                        </a:rPr>
                        <a:t>不具合解決</a:t>
                      </a:r>
                      <a:endParaRPr lang="ja-JP" altLang="en-US" sz="1600" b="0" i="0" u="none" strike="noStrike">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600" b="0" i="0" u="none" strike="noStrike">
                          <a:solidFill>
                            <a:srgbClr val="000000"/>
                          </a:solidFill>
                          <a:latin typeface="ＭＳ Ｐゴシック"/>
                        </a:rPr>
                        <a:t>不具合の修正完了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ctr"/>
                      <a:r>
                        <a:rPr lang="ja-JP" altLang="en-US" sz="1600" b="0" i="0" u="none" strike="noStrike">
                          <a:solidFill>
                            <a:schemeClr val="tx1"/>
                          </a:solidFill>
                          <a:latin typeface="ＭＳ Ｐゴシック"/>
                        </a:rPr>
                        <a:t>再修正決定</a:t>
                      </a:r>
                      <a:endParaRPr lang="ja-JP" altLang="en-US" sz="1600" b="0" i="0" u="none" strike="noStrike">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600" b="0" i="0" u="none" strike="noStrike">
                          <a:solidFill>
                            <a:srgbClr val="000000"/>
                          </a:solidFill>
                          <a:latin typeface="ＭＳ Ｐゴシック"/>
                        </a:rPr>
                        <a:t>不具合の再修正を決定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ctr"/>
                      <a:r>
                        <a:rPr lang="ja-JP" altLang="en-US" sz="1600" b="0" i="0" u="none" strike="noStrike">
                          <a:solidFill>
                            <a:schemeClr val="tx1"/>
                          </a:solidFill>
                          <a:latin typeface="ＭＳ Ｐゴシック"/>
                        </a:rPr>
                        <a:t>修正確認</a:t>
                      </a:r>
                      <a:endParaRPr lang="ja-JP" altLang="en-US" sz="1600" b="0" i="0" u="none" strike="noStrike">
                        <a:solidFill>
                          <a:srgbClr val="000000"/>
                        </a:solidFill>
                        <a:latin typeface="ＭＳ Ｐゴシック"/>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fontAlgn="ctr"/>
                      <a:r>
                        <a:rPr lang="ja-JP" altLang="en-US" sz="1600" b="0" i="0" u="none" strike="noStrike" dirty="0">
                          <a:solidFill>
                            <a:srgbClr val="000000"/>
                          </a:solidFill>
                          <a:latin typeface="ＭＳ Ｐゴシック"/>
                        </a:rPr>
                        <a:t>不具合の修正結果を検証 </a:t>
                      </a: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design001-blue-</Template>
  <TotalTime>26141</TotalTime>
  <Words>2769</Words>
  <Application>Microsoft Office PowerPoint</Application>
  <PresentationFormat>画面に合わせる (4:3)</PresentationFormat>
  <Paragraphs>502</Paragraphs>
  <Slides>17</Slides>
  <Notes>17</Notes>
  <HiddenSlides>1</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design001-blue-</vt:lpstr>
      <vt:lpstr>不具合管理システム利用時の不具合修正プロセス改善のための滞留時間分析手法の提案</vt:lpstr>
      <vt:lpstr>背景</vt:lpstr>
      <vt:lpstr>問題点</vt:lpstr>
      <vt:lpstr>滞留時間に関する研究</vt:lpstr>
      <vt:lpstr>目的とアプローチ</vt:lpstr>
      <vt:lpstr>分析手順（1/3）</vt:lpstr>
      <vt:lpstr>分析手順（2/3）：不具合修正プロセスに基づく分析</vt:lpstr>
      <vt:lpstr>分析手順（3/3）：状態遷移図に基づく分析</vt:lpstr>
      <vt:lpstr>ケーススタディ</vt:lpstr>
      <vt:lpstr>FirefoxやApacheの不具合作業</vt:lpstr>
      <vt:lpstr>不具合修正プロセスに基づく分析結果</vt:lpstr>
      <vt:lpstr>状態遷移図に基づく分析結果：Firefox</vt:lpstr>
      <vt:lpstr>状態遷移図に基づく分析結果：Apache</vt:lpstr>
      <vt:lpstr>状態遷移図に基づく分析結果のまとめ</vt:lpstr>
      <vt:lpstr>考察</vt:lpstr>
      <vt:lpstr>まとめと今後の課題</vt:lpstr>
      <vt:lpstr>不具合修正プロセス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title</dc:title>
  <dc:creator>kenjiro</dc:creator>
  <cp:lastModifiedBy>akinori-i</cp:lastModifiedBy>
  <cp:revision>2217</cp:revision>
  <dcterms:created xsi:type="dcterms:W3CDTF">2008-05-28T06:14:35Z</dcterms:created>
  <dcterms:modified xsi:type="dcterms:W3CDTF">2009-07-05T15:04:06Z</dcterms:modified>
</cp:coreProperties>
</file>