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5"/>
  </p:notesMasterIdLst>
  <p:sldIdLst>
    <p:sldId id="258" r:id="rId2"/>
    <p:sldId id="367" r:id="rId3"/>
    <p:sldId id="368" r:id="rId4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C3300"/>
    <a:srgbClr val="0033CC"/>
    <a:srgbClr val="C0C0C0"/>
    <a:srgbClr val="000099"/>
    <a:srgbClr val="DDDDDD"/>
    <a:srgbClr val="003399"/>
    <a:srgbClr val="000066"/>
    <a:srgbClr val="3366CC"/>
    <a:srgbClr val="66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94" autoAdjust="0"/>
    <p:restoredTop sz="94699" autoAdjust="0"/>
  </p:normalViewPr>
  <p:slideViewPr>
    <p:cSldViewPr snapToObjects="1">
      <p:cViewPr varScale="1">
        <p:scale>
          <a:sx n="190" d="100"/>
          <a:sy n="190" d="100"/>
        </p:scale>
        <p:origin x="-125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4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fld id="{3D01CB20-0190-44F8-AE9E-89CD60577C0E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EF912D-4596-4054-82E9-6262F2E54BF0}" type="slidenum">
              <a:rPr lang="en-US" altLang="ja-JP"/>
              <a:pPr/>
              <a:t>0</a:t>
            </a:fld>
            <a:endParaRPr lang="en-US" altLang="ja-JP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60D0E4-6307-4C3F-AE28-F7D660073281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60D0E4-6307-4C3F-AE28-F7D660073281}" type="slidenum">
              <a:rPr lang="en-US" altLang="ja-JP"/>
              <a:pPr/>
              <a:t>2</a:t>
            </a:fld>
            <a:endParaRPr lang="en-US" altLang="ja-JP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 descr="横線"/>
          <p:cNvSpPr>
            <a:spLocks noChangeArrowheads="1"/>
          </p:cNvSpPr>
          <p:nvPr/>
        </p:nvSpPr>
        <p:spPr bwMode="auto">
          <a:xfrm>
            <a:off x="6699250" y="908050"/>
            <a:ext cx="2192338" cy="5473700"/>
          </a:xfrm>
          <a:prstGeom prst="rect">
            <a:avLst/>
          </a:prstGeom>
          <a:pattFill prst="ltHorz">
            <a:fgClr>
              <a:srgbClr val="C0C0C0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317500" y="404813"/>
            <a:ext cx="6381750" cy="503237"/>
          </a:xfrm>
          <a:prstGeom prst="rect">
            <a:avLst/>
          </a:prstGeom>
          <a:gradFill rotWithShape="1">
            <a:gsLst>
              <a:gs pos="0">
                <a:srgbClr val="333399"/>
              </a:gs>
              <a:gs pos="100000">
                <a:srgbClr val="333399">
                  <a:gamma/>
                  <a:tint val="73725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6699250" y="404813"/>
            <a:ext cx="2193925" cy="503237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100000">
                <a:srgbClr val="000066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317500" y="901700"/>
            <a:ext cx="8574088" cy="144463"/>
          </a:xfrm>
          <a:prstGeom prst="rect">
            <a:avLst/>
          </a:prstGeom>
          <a:gradFill rotWithShape="1">
            <a:gsLst>
              <a:gs pos="0">
                <a:schemeClr val="bg2">
                  <a:alpha val="39999"/>
                </a:schemeClr>
              </a:gs>
              <a:gs pos="100000">
                <a:schemeClr val="bg1">
                  <a:alpha val="39999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8" name="Line 17"/>
          <p:cNvSpPr>
            <a:spLocks noChangeShapeType="1"/>
          </p:cNvSpPr>
          <p:nvPr/>
        </p:nvSpPr>
        <p:spPr bwMode="auto">
          <a:xfrm>
            <a:off x="450850" y="3213100"/>
            <a:ext cx="6116638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4225" y="2133600"/>
            <a:ext cx="5781675" cy="1079500"/>
          </a:xfrm>
        </p:spPr>
        <p:txBody>
          <a:bodyPr/>
          <a:lstStyle>
            <a:lvl1pPr>
              <a:defRPr sz="3600" b="0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84225" y="3357563"/>
            <a:ext cx="5781675" cy="792162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/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84225" y="4868863"/>
            <a:ext cx="2133600" cy="287337"/>
          </a:xfrm>
        </p:spPr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fld id="{DC19A3E1-BEEB-431D-914F-7F69234EDE2A}" type="datetime1">
              <a:rPr lang="ja-JP" altLang="en-US" smtClean="0"/>
              <a:pPr>
                <a:defRPr/>
              </a:pPr>
              <a:t>2009/8/6</a:t>
            </a:fld>
            <a:endParaRPr lang="en-US" altLang="ja-JP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784225" y="4508500"/>
            <a:ext cx="2895600" cy="287338"/>
          </a:xfrm>
        </p:spPr>
        <p:txBody>
          <a:bodyPr/>
          <a:lstStyle>
            <a:lvl1pPr algn="l">
              <a:defRPr sz="1400" smtClean="0"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4F85A-C715-4899-9605-EE59334EB64C}" type="datetime1">
              <a:rPr lang="ja-JP" altLang="en-US" smtClean="0"/>
              <a:pPr>
                <a:defRPr/>
              </a:pPr>
              <a:t>2009/8/6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AA019-EEEC-4EC8-9ED5-F79123556388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79C81-3932-4656-8D83-2A800C4066E0}" type="datetime1">
              <a:rPr lang="ja-JP" altLang="en-US" smtClean="0"/>
              <a:pPr>
                <a:defRPr/>
              </a:pPr>
              <a:t>2009/8/6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28DCE-511C-4242-B891-4ACD5FDA5722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196975"/>
            <a:ext cx="4038600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C75DC-7BD2-4B59-AFD8-2F78ED8F0DF7}" type="datetime1">
              <a:rPr lang="ja-JP" altLang="en-US" smtClean="0"/>
              <a:pPr>
                <a:defRPr/>
              </a:pPr>
              <a:t>2009/8/6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70415-7D03-4D20-992A-635B9964F796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99223-48DE-47FA-94E7-4BA0C7529273}" type="datetime1">
              <a:rPr lang="ja-JP" altLang="en-US" smtClean="0"/>
              <a:pPr>
                <a:defRPr/>
              </a:pPr>
              <a:t>2009/8/6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4CEDD-E45E-4FDE-9868-E912A1268284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9555B-95D3-49E7-9ECF-A85597373751}" type="datetime1">
              <a:rPr lang="ja-JP" altLang="en-US" smtClean="0"/>
              <a:pPr>
                <a:defRPr/>
              </a:pPr>
              <a:t>2009/8/6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DA035-95C8-4DD3-BDB0-1BE73B71E488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A50EA-E71E-47C8-BCD2-B37C8C3EA667}" type="datetime1">
              <a:rPr lang="ja-JP" altLang="en-US" smtClean="0"/>
              <a:pPr>
                <a:defRPr/>
              </a:pPr>
              <a:t>2009/8/6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A92CE-8A2C-479A-84B1-FF636077E249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668B4-7D27-40E9-9EC0-2826B84FCA18}" type="datetime1">
              <a:rPr lang="ja-JP" altLang="en-US" smtClean="0"/>
              <a:pPr>
                <a:defRPr/>
              </a:pPr>
              <a:t>2009/8/6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241D3-CB72-4148-B949-DC25980F78DF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EFC10-2FC2-4CE7-968F-B82F8A4A811E}" type="datetime1">
              <a:rPr lang="ja-JP" altLang="en-US" smtClean="0"/>
              <a:pPr>
                <a:defRPr/>
              </a:pPr>
              <a:t>2009/8/6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9432C-23F0-4BC2-9F2F-122106E30FCA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A2650-77D9-41FA-B8F1-BCA25D6F27F1}" type="datetime1">
              <a:rPr lang="ja-JP" altLang="en-US" smtClean="0"/>
              <a:pPr>
                <a:defRPr/>
              </a:pPr>
              <a:t>2009/8/6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1B8B1-98B1-46B9-B393-3076913A842E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48463" y="115888"/>
            <a:ext cx="2143125" cy="601027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17500" y="115888"/>
            <a:ext cx="6278563" cy="601027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B85FD-BD76-40E7-8027-207B9E23DF2B}" type="datetime1">
              <a:rPr lang="ja-JP" altLang="en-US" smtClean="0"/>
              <a:pPr>
                <a:defRPr/>
              </a:pPr>
              <a:t>2009/8/6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B3621-4065-41BE-B60F-A896E2EA4B3E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17500" y="115888"/>
            <a:ext cx="8574088" cy="576262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457200" y="1196975"/>
            <a:ext cx="4038600" cy="492918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492918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23B40-A831-4C5D-A12F-1D4F26E1E462}" type="datetime1">
              <a:rPr lang="ja-JP" altLang="en-US" smtClean="0"/>
              <a:pPr>
                <a:defRPr/>
              </a:pPr>
              <a:t>2009/8/6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B613F-9081-4358-B7B4-2AEDF7AA0394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Rectangle 33"/>
          <p:cNvSpPr>
            <a:spLocks noChangeArrowheads="1"/>
          </p:cNvSpPr>
          <p:nvPr/>
        </p:nvSpPr>
        <p:spPr bwMode="auto">
          <a:xfrm>
            <a:off x="317500" y="692150"/>
            <a:ext cx="6381750" cy="144463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1059" name="Rectangle 35" descr="横線"/>
          <p:cNvSpPr>
            <a:spLocks noChangeArrowheads="1"/>
          </p:cNvSpPr>
          <p:nvPr/>
        </p:nvSpPr>
        <p:spPr bwMode="auto">
          <a:xfrm>
            <a:off x="6699250" y="850900"/>
            <a:ext cx="2192338" cy="274638"/>
          </a:xfrm>
          <a:prstGeom prst="rect">
            <a:avLst/>
          </a:prstGeom>
          <a:pattFill prst="ltHorz">
            <a:fgClr>
              <a:srgbClr val="C0C0C0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6699250" y="692150"/>
            <a:ext cx="2193925" cy="144463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7500" y="115888"/>
            <a:ext cx="857408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96975"/>
            <a:ext cx="8229600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2413" y="6589713"/>
            <a:ext cx="10795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000" smtClean="0"/>
            </a:lvl1pPr>
          </a:lstStyle>
          <a:p>
            <a:pPr>
              <a:defRPr/>
            </a:pPr>
            <a:fld id="{5AFA6F80-4F1C-483D-8F24-6CCD22AE7509}" type="datetime1">
              <a:rPr lang="ja-JP" altLang="en-US" smtClean="0"/>
              <a:pPr>
                <a:defRPr/>
              </a:pPr>
              <a:t>2009/8/6</a:t>
            </a:fld>
            <a:endParaRPr lang="en-US" altLang="ja-JP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43038" y="6589713"/>
            <a:ext cx="6634162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000" smtClean="0"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85150" y="6589713"/>
            <a:ext cx="706438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000" smtClean="0"/>
            </a:lvl1pPr>
          </a:lstStyle>
          <a:p>
            <a:pPr>
              <a:defRPr/>
            </a:pPr>
            <a:fld id="{527BCE1E-FAAF-486F-8DEF-80B1C0C1CE22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kumimoji="1"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57158" y="2133600"/>
            <a:ext cx="6357982" cy="1079500"/>
          </a:xfrm>
        </p:spPr>
        <p:txBody>
          <a:bodyPr/>
          <a:lstStyle/>
          <a:p>
            <a:pPr eaLnBrk="1" hangingPunct="1"/>
            <a:r>
              <a:rPr lang="ja-JP" altLang="en-US" sz="3200" dirty="0" smtClean="0"/>
              <a:t>大規模</a:t>
            </a:r>
            <a:r>
              <a:rPr lang="en-US" altLang="ja-JP" sz="3200" dirty="0" smtClean="0"/>
              <a:t>Web</a:t>
            </a:r>
            <a:r>
              <a:rPr lang="ja-JP" altLang="en-US" sz="3200" dirty="0" smtClean="0"/>
              <a:t>コミュニティ</a:t>
            </a:r>
            <a:r>
              <a:rPr lang="ja-JP" altLang="en-US" sz="3200" dirty="0" smtClean="0"/>
              <a:t>を対象</a:t>
            </a:r>
            <a:r>
              <a:rPr lang="ja-JP" altLang="en-US" sz="3200" dirty="0" smtClean="0"/>
              <a:t>とした社会ネットワーク分析 </a:t>
            </a:r>
            <a:endParaRPr lang="ja-JP" altLang="en-US" sz="3200" dirty="0" smtClean="0"/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00034" y="3357563"/>
            <a:ext cx="6143668" cy="1439862"/>
          </a:xfrm>
        </p:spPr>
        <p:txBody>
          <a:bodyPr/>
          <a:lstStyle/>
          <a:p>
            <a:pPr eaLnBrk="1" hangingPunct="1"/>
            <a:r>
              <a:rPr lang="zh-CN" altLang="en-US" sz="1600" dirty="0" smtClean="0"/>
              <a:t>奈良先端</a:t>
            </a:r>
            <a:r>
              <a:rPr lang="ja-JP" altLang="en-US" sz="1600" dirty="0" smtClean="0"/>
              <a:t>科学技術大学院大学 情報科学研究科 情報システム学専攻 </a:t>
            </a:r>
            <a:br>
              <a:rPr lang="ja-JP" altLang="en-US" sz="1600" dirty="0" smtClean="0"/>
            </a:br>
            <a:r>
              <a:rPr lang="ja-JP" altLang="en-US" sz="1600" dirty="0" smtClean="0"/>
              <a:t>ソフトウェア工学講座</a:t>
            </a:r>
          </a:p>
          <a:p>
            <a:pPr eaLnBrk="1" hangingPunct="1"/>
            <a:endParaRPr lang="ja-JP" altLang="en-US" sz="1600" dirty="0" smtClean="0"/>
          </a:p>
          <a:p>
            <a:pPr eaLnBrk="1" hangingPunct="1"/>
            <a:r>
              <a:rPr lang="ja-JP" altLang="en-US" sz="1600" dirty="0" smtClean="0"/>
              <a:t>スプリングセミナー</a:t>
            </a:r>
            <a:r>
              <a:rPr lang="en-US" altLang="ja-JP" sz="1600" dirty="0" smtClean="0"/>
              <a:t>2009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日付プレースホルダ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43A75E5-5149-47E3-9582-EB204E4F46E8}" type="datetime1">
              <a:rPr lang="ja-JP" altLang="en-US" smtClean="0"/>
              <a:pPr/>
              <a:t>2009/8/6</a:t>
            </a:fld>
            <a:endParaRPr lang="en-US" altLang="ja-JP"/>
          </a:p>
        </p:txBody>
      </p:sp>
      <p:sp>
        <p:nvSpPr>
          <p:cNvPr id="9219" name="フッター プレースホルダ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9220" name="スライド番号プレースホル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1C278C-0F32-41CF-88A4-DA45208758C6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スケジュール（</a:t>
            </a:r>
            <a:r>
              <a:rPr lang="en-US" altLang="ja-JP" dirty="0" smtClean="0"/>
              <a:t>1</a:t>
            </a:r>
            <a:r>
              <a:rPr lang="ja-JP" altLang="en-US" dirty="0" smtClean="0"/>
              <a:t>）</a:t>
            </a:r>
            <a:endParaRPr lang="ja-JP" altLang="en-US" dirty="0" smtClean="0"/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一日目</a:t>
            </a:r>
          </a:p>
          <a:p>
            <a:pPr lvl="1" eaLnBrk="1" hangingPunct="1">
              <a:buNone/>
            </a:pPr>
            <a:r>
              <a:rPr lang="en-US" altLang="ja-JP" dirty="0" smtClean="0"/>
              <a:t>13:15-	</a:t>
            </a:r>
            <a:r>
              <a:rPr lang="ja-JP" altLang="en-US" dirty="0" smtClean="0"/>
              <a:t>自己紹介</a:t>
            </a:r>
            <a:endParaRPr lang="en-US" altLang="ja-JP" dirty="0" smtClean="0"/>
          </a:p>
          <a:p>
            <a:pPr lvl="1" eaLnBrk="1" hangingPunct="1">
              <a:buNone/>
            </a:pPr>
            <a:r>
              <a:rPr lang="en-US" altLang="ja-JP" dirty="0" smtClean="0"/>
              <a:t>13:30-	</a:t>
            </a:r>
            <a:r>
              <a:rPr lang="ja-JP" altLang="en-US" dirty="0" smtClean="0">
                <a:solidFill>
                  <a:schemeClr val="accent2"/>
                </a:solidFill>
              </a:rPr>
              <a:t>講義：ソーシャルネットワーク分析（担当：大平）</a:t>
            </a:r>
            <a:endParaRPr lang="en-US" altLang="ja-JP" dirty="0" smtClean="0">
              <a:solidFill>
                <a:schemeClr val="accent2"/>
              </a:solidFill>
            </a:endParaRPr>
          </a:p>
          <a:p>
            <a:pPr lvl="1" eaLnBrk="1" hangingPunct="1">
              <a:buNone/>
            </a:pPr>
            <a:r>
              <a:rPr lang="en-US" altLang="ja-JP" dirty="0" smtClean="0"/>
              <a:t>15:15-	</a:t>
            </a:r>
            <a:r>
              <a:rPr lang="ja-JP" altLang="en-US" dirty="0" smtClean="0">
                <a:solidFill>
                  <a:srgbClr val="FF9900"/>
                </a:solidFill>
              </a:rPr>
              <a:t>研究紹介および研究室見学（担当：大澤）</a:t>
            </a:r>
            <a:endParaRPr lang="en-US" altLang="ja-JP" dirty="0" smtClean="0">
              <a:solidFill>
                <a:srgbClr val="FF9900"/>
              </a:solidFill>
            </a:endParaRPr>
          </a:p>
          <a:p>
            <a:pPr lvl="1" eaLnBrk="1" hangingPunct="1">
              <a:buNone/>
            </a:pPr>
            <a:r>
              <a:rPr lang="en-US" altLang="ja-JP" dirty="0" smtClean="0"/>
              <a:t>16:00-	</a:t>
            </a:r>
            <a:r>
              <a:rPr lang="ja-JP" altLang="en-US" dirty="0" smtClean="0">
                <a:solidFill>
                  <a:schemeClr val="accent2"/>
                </a:solidFill>
              </a:rPr>
              <a:t>講義：ソーシャルネットワーク分析（担当：大平）</a:t>
            </a:r>
            <a:endParaRPr lang="en-US" altLang="ja-JP" dirty="0" smtClean="0">
              <a:solidFill>
                <a:schemeClr val="accent2"/>
              </a:solidFill>
            </a:endParaRPr>
          </a:p>
          <a:p>
            <a:pPr lvl="1" eaLnBrk="1" hangingPunct="1">
              <a:buNone/>
            </a:pPr>
            <a:r>
              <a:rPr lang="en-US" altLang="ja-JP" dirty="0" smtClean="0"/>
              <a:t>17:00-	</a:t>
            </a:r>
            <a:r>
              <a:rPr lang="ja-JP" altLang="en-US" dirty="0" smtClean="0"/>
              <a:t>実習</a:t>
            </a:r>
            <a:r>
              <a:rPr lang="en-US" altLang="ja-JP" dirty="0" smtClean="0"/>
              <a:t>1</a:t>
            </a:r>
            <a:r>
              <a:rPr lang="ja-JP" altLang="en-US" dirty="0" smtClean="0"/>
              <a:t>日目終了（ゲストハウス宿泊者はチェックイン）</a:t>
            </a:r>
            <a:endParaRPr lang="en-US" altLang="ja-JP" dirty="0" smtClean="0"/>
          </a:p>
          <a:p>
            <a:pPr lvl="1" eaLnBrk="1" hangingPunct="1">
              <a:buNone/>
            </a:pPr>
            <a:r>
              <a:rPr lang="en-US" altLang="ja-JP" dirty="0" smtClean="0"/>
              <a:t>17:30-	</a:t>
            </a:r>
            <a:r>
              <a:rPr lang="ja-JP" altLang="en-US" dirty="0" smtClean="0"/>
              <a:t>懇親会＠ミレニアムホール（参加費無料</a:t>
            </a:r>
            <a:r>
              <a:rPr lang="en-US" altLang="ja-JP" dirty="0" smtClean="0"/>
              <a:t>/</a:t>
            </a:r>
            <a:r>
              <a:rPr lang="ja-JP" altLang="en-US" dirty="0" smtClean="0"/>
              <a:t>任意参加）</a:t>
            </a:r>
            <a:endParaRPr lang="en-US" altLang="ja-JP" dirty="0" smtClean="0"/>
          </a:p>
          <a:p>
            <a:pPr lvl="1" eaLnBrk="1" hangingPunct="1">
              <a:buNone/>
            </a:pPr>
            <a:r>
              <a:rPr lang="en-US" altLang="ja-JP" dirty="0" smtClean="0"/>
              <a:t>18:50-	</a:t>
            </a:r>
            <a:r>
              <a:rPr lang="ja-JP" altLang="en-US" dirty="0" smtClean="0"/>
              <a:t>閉会（中締め）</a:t>
            </a:r>
          </a:p>
          <a:p>
            <a:pPr eaLnBrk="1" hangingPunct="1"/>
            <a:r>
              <a:rPr lang="ja-JP" altLang="en-US" dirty="0" smtClean="0"/>
              <a:t>二日目</a:t>
            </a:r>
          </a:p>
          <a:p>
            <a:pPr lvl="1" eaLnBrk="1" hangingPunct="1">
              <a:buNone/>
            </a:pPr>
            <a:r>
              <a:rPr lang="en-US" altLang="ja-JP" dirty="0" smtClean="0"/>
              <a:t>10:00-	</a:t>
            </a:r>
            <a:r>
              <a:rPr lang="ja-JP" altLang="en-US" dirty="0" smtClean="0">
                <a:solidFill>
                  <a:schemeClr val="accent2"/>
                </a:solidFill>
              </a:rPr>
              <a:t>講義：ソーシャルネットワーク分析（担当：大平）</a:t>
            </a:r>
            <a:endParaRPr lang="en-US" altLang="ja-JP" dirty="0" smtClean="0">
              <a:solidFill>
                <a:schemeClr val="accent2"/>
              </a:solidFill>
            </a:endParaRPr>
          </a:p>
          <a:p>
            <a:pPr lvl="1" eaLnBrk="1" hangingPunct="1">
              <a:buNone/>
            </a:pPr>
            <a:r>
              <a:rPr lang="en-US" altLang="ja-JP" dirty="0" smtClean="0"/>
              <a:t>12:00-	</a:t>
            </a:r>
            <a:r>
              <a:rPr lang="ja-JP" altLang="en-US" dirty="0" smtClean="0"/>
              <a:t>昼食 </a:t>
            </a:r>
            <a:endParaRPr lang="en-US" altLang="ja-JP" dirty="0" smtClean="0"/>
          </a:p>
          <a:p>
            <a:pPr lvl="1" eaLnBrk="1" hangingPunct="1">
              <a:buNone/>
            </a:pPr>
            <a:r>
              <a:rPr lang="en-US" altLang="ja-JP" dirty="0" smtClean="0"/>
              <a:t>13:00-	</a:t>
            </a:r>
            <a:r>
              <a:rPr lang="ja-JP" altLang="en-US" dirty="0" smtClean="0">
                <a:solidFill>
                  <a:srgbClr val="FF9900"/>
                </a:solidFill>
              </a:rPr>
              <a:t>実習：</a:t>
            </a:r>
            <a:r>
              <a:rPr lang="en-US" altLang="ja-JP" dirty="0" smtClean="0">
                <a:solidFill>
                  <a:srgbClr val="FF9900"/>
                </a:solidFill>
              </a:rPr>
              <a:t>OSS</a:t>
            </a:r>
            <a:r>
              <a:rPr lang="ja-JP" altLang="en-US" dirty="0" smtClean="0">
                <a:solidFill>
                  <a:srgbClr val="FF9900"/>
                </a:solidFill>
              </a:rPr>
              <a:t>コミュニティを対象としたネットワーク分析</a:t>
            </a:r>
            <a:r>
              <a:rPr lang="en-US" altLang="ja-JP" dirty="0" smtClean="0">
                <a:solidFill>
                  <a:srgbClr val="FF9900"/>
                </a:solidFill>
              </a:rPr>
              <a:t/>
            </a:r>
            <a:br>
              <a:rPr lang="en-US" altLang="ja-JP" dirty="0" smtClean="0">
                <a:solidFill>
                  <a:srgbClr val="FF9900"/>
                </a:solidFill>
              </a:rPr>
            </a:br>
            <a:r>
              <a:rPr lang="en-US" altLang="ja-JP" dirty="0" smtClean="0">
                <a:solidFill>
                  <a:srgbClr val="FF9900"/>
                </a:solidFill>
              </a:rPr>
              <a:t>		</a:t>
            </a:r>
            <a:r>
              <a:rPr lang="ja-JP" altLang="en-US" dirty="0" smtClean="0">
                <a:solidFill>
                  <a:srgbClr val="FF9900"/>
                </a:solidFill>
              </a:rPr>
              <a:t>        （担当：伊原・大澤） </a:t>
            </a:r>
            <a:endParaRPr lang="en-US" altLang="ja-JP" dirty="0" smtClean="0">
              <a:solidFill>
                <a:srgbClr val="FF9900"/>
              </a:solidFill>
            </a:endParaRPr>
          </a:p>
          <a:p>
            <a:pPr lvl="1" eaLnBrk="1" hangingPunct="1">
              <a:buNone/>
            </a:pPr>
            <a:r>
              <a:rPr lang="en-US" altLang="ja-JP" dirty="0" smtClean="0"/>
              <a:t>17:00 	</a:t>
            </a:r>
            <a:r>
              <a:rPr lang="ja-JP" altLang="en-US" dirty="0" smtClean="0"/>
              <a:t>実習終了・解散</a:t>
            </a:r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日付プレースホルダ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43A75E5-5149-47E3-9582-EB204E4F46E8}" type="datetime1">
              <a:rPr lang="ja-JP" altLang="en-US" smtClean="0"/>
              <a:pPr/>
              <a:t>2009/8/6</a:t>
            </a:fld>
            <a:endParaRPr lang="en-US" altLang="ja-JP"/>
          </a:p>
        </p:txBody>
      </p:sp>
      <p:sp>
        <p:nvSpPr>
          <p:cNvPr id="9219" name="フッター プレースホルダ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9220" name="スライド番号プレースホル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1C278C-0F32-41CF-88A4-DA45208758C6}" type="slidenum">
              <a:rPr lang="en-US" altLang="ja-JP"/>
              <a:pPr/>
              <a:t>2</a:t>
            </a:fld>
            <a:endParaRPr lang="en-US" altLang="ja-JP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スケジュール</a:t>
            </a:r>
            <a:r>
              <a:rPr lang="ja-JP" altLang="en-US" dirty="0" smtClean="0"/>
              <a:t>（</a:t>
            </a:r>
            <a:r>
              <a:rPr lang="en-US" altLang="ja-JP" dirty="0" smtClean="0"/>
              <a:t>2</a:t>
            </a:r>
            <a:r>
              <a:rPr lang="ja-JP" altLang="en-US" dirty="0" smtClean="0"/>
              <a:t>）</a:t>
            </a:r>
            <a:endParaRPr lang="ja-JP" altLang="en-US" dirty="0" smtClean="0"/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三日目</a:t>
            </a:r>
          </a:p>
          <a:p>
            <a:pPr lvl="1" eaLnBrk="1" hangingPunct="1">
              <a:buNone/>
            </a:pPr>
            <a:r>
              <a:rPr lang="en-US" altLang="ja-JP" dirty="0" smtClean="0"/>
              <a:t>10:00-	</a:t>
            </a:r>
            <a:r>
              <a:rPr lang="ja-JP" altLang="en-US" dirty="0" smtClean="0">
                <a:solidFill>
                  <a:srgbClr val="FF9900"/>
                </a:solidFill>
              </a:rPr>
              <a:t>レポート作成</a:t>
            </a:r>
            <a:endParaRPr lang="en-US" altLang="ja-JP" dirty="0" smtClean="0">
              <a:solidFill>
                <a:srgbClr val="FF9900"/>
              </a:solidFill>
            </a:endParaRPr>
          </a:p>
          <a:p>
            <a:pPr lvl="1" eaLnBrk="1" hangingPunct="1">
              <a:buNone/>
            </a:pPr>
            <a:r>
              <a:rPr lang="en-US" altLang="ja-JP" dirty="0" smtClean="0"/>
              <a:t>12:00-	</a:t>
            </a:r>
            <a:r>
              <a:rPr lang="ja-JP" altLang="en-US" dirty="0" smtClean="0"/>
              <a:t>昼食 </a:t>
            </a:r>
            <a:endParaRPr lang="en-US" altLang="ja-JP" dirty="0" smtClean="0"/>
          </a:p>
          <a:p>
            <a:pPr lvl="1" eaLnBrk="1" hangingPunct="1">
              <a:buNone/>
            </a:pPr>
            <a:r>
              <a:rPr lang="en-US" altLang="ja-JP" dirty="0" smtClean="0"/>
              <a:t>13:00-	</a:t>
            </a:r>
            <a:r>
              <a:rPr lang="ja-JP" altLang="en-US" dirty="0" smtClean="0">
                <a:solidFill>
                  <a:srgbClr val="FF9900"/>
                </a:solidFill>
              </a:rPr>
              <a:t>レポート作成（予備）</a:t>
            </a:r>
            <a:endParaRPr lang="en-US" altLang="ja-JP" dirty="0" smtClean="0">
              <a:solidFill>
                <a:srgbClr val="FF9900"/>
              </a:solidFill>
            </a:endParaRPr>
          </a:p>
          <a:p>
            <a:pPr lvl="1" eaLnBrk="1" hangingPunct="1">
              <a:buNone/>
            </a:pPr>
            <a:r>
              <a:rPr lang="en-US" altLang="ja-JP" dirty="0" smtClean="0"/>
              <a:t>14:00- 	</a:t>
            </a:r>
            <a:r>
              <a:rPr lang="ja-JP" altLang="en-US" dirty="0" smtClean="0">
                <a:solidFill>
                  <a:srgbClr val="C00000"/>
                </a:solidFill>
              </a:rPr>
              <a:t>レポート発表（川端さん）＆ディスカッション</a:t>
            </a:r>
            <a:endParaRPr lang="en-US" altLang="ja-JP" dirty="0" smtClean="0">
              <a:solidFill>
                <a:srgbClr val="C00000"/>
              </a:solidFill>
            </a:endParaRPr>
          </a:p>
          <a:p>
            <a:pPr lvl="1" eaLnBrk="1" hangingPunct="1">
              <a:buNone/>
            </a:pPr>
            <a:r>
              <a:rPr lang="en-US" altLang="ja-JP" dirty="0" smtClean="0"/>
              <a:t>1</a:t>
            </a:r>
            <a:r>
              <a:rPr lang="ja-JP" altLang="en-US" dirty="0" smtClean="0"/>
              <a:t>４</a:t>
            </a:r>
            <a:r>
              <a:rPr lang="en-US" altLang="ja-JP" dirty="0" smtClean="0"/>
              <a:t>:30- 	</a:t>
            </a:r>
            <a:r>
              <a:rPr lang="ja-JP" altLang="en-US" dirty="0" smtClean="0">
                <a:solidFill>
                  <a:srgbClr val="C00000"/>
                </a:solidFill>
              </a:rPr>
              <a:t>レポート発表（田村さん）＆ディスカッション</a:t>
            </a:r>
            <a:endParaRPr lang="en-US" altLang="ja-JP" dirty="0" smtClean="0">
              <a:solidFill>
                <a:srgbClr val="C00000"/>
              </a:solidFill>
            </a:endParaRPr>
          </a:p>
          <a:p>
            <a:pPr lvl="1" eaLnBrk="1" hangingPunct="1">
              <a:buNone/>
            </a:pPr>
            <a:r>
              <a:rPr lang="en-US" altLang="ja-JP" dirty="0" smtClean="0"/>
              <a:t>15:00- 	</a:t>
            </a:r>
            <a:r>
              <a:rPr lang="ja-JP" altLang="en-US" dirty="0" smtClean="0">
                <a:solidFill>
                  <a:srgbClr val="C00000"/>
                </a:solidFill>
              </a:rPr>
              <a:t>レポート発表（山口さん）＆ディスカッション</a:t>
            </a:r>
            <a:endParaRPr lang="en-US" altLang="ja-JP" dirty="0" smtClean="0">
              <a:solidFill>
                <a:srgbClr val="C00000"/>
              </a:solidFill>
            </a:endParaRPr>
          </a:p>
          <a:p>
            <a:pPr lvl="1" eaLnBrk="1" hangingPunct="1">
              <a:buNone/>
            </a:pPr>
            <a:r>
              <a:rPr lang="en-US" altLang="zh-TW" dirty="0" smtClean="0"/>
              <a:t>15:30-	</a:t>
            </a:r>
            <a:r>
              <a:rPr lang="ja-JP" altLang="en-US" dirty="0" smtClean="0">
                <a:solidFill>
                  <a:schemeClr val="accent2"/>
                </a:solidFill>
              </a:rPr>
              <a:t>講義：ソーシャルネットワーク分析（担当：大平）</a:t>
            </a:r>
            <a:endParaRPr lang="en-US" altLang="zh-TW" dirty="0" smtClean="0"/>
          </a:p>
          <a:p>
            <a:pPr lvl="1" eaLnBrk="1" hangingPunct="1">
              <a:buNone/>
            </a:pPr>
            <a:r>
              <a:rPr lang="en-US" altLang="zh-TW" dirty="0" smtClean="0"/>
              <a:t>17:00 	</a:t>
            </a:r>
            <a:r>
              <a:rPr lang="zh-TW" altLang="en-US" dirty="0" smtClean="0"/>
              <a:t>実習</a:t>
            </a:r>
            <a:r>
              <a:rPr lang="en-US" altLang="zh-TW" dirty="0" smtClean="0"/>
              <a:t>3</a:t>
            </a:r>
            <a:r>
              <a:rPr lang="zh-TW" altLang="en-US" dirty="0" smtClean="0"/>
              <a:t>日目終了</a:t>
            </a:r>
            <a:endParaRPr lang="en-US" altLang="zh-TW" dirty="0" smtClean="0"/>
          </a:p>
          <a:p>
            <a:pPr lvl="1" eaLnBrk="1" hangingPunct="1">
              <a:buNone/>
            </a:pPr>
            <a:r>
              <a:rPr lang="en-US" altLang="zh-TW" dirty="0" smtClean="0"/>
              <a:t>17:20- 	</a:t>
            </a:r>
            <a:r>
              <a:rPr lang="zh-TW" altLang="en-US" dirty="0" smtClean="0"/>
              <a:t>研究科概要紹介</a:t>
            </a:r>
            <a:r>
              <a:rPr lang="ja-JP" altLang="en-US" dirty="0" smtClean="0"/>
              <a:t>（</a:t>
            </a:r>
            <a:r>
              <a:rPr lang="zh-TW" altLang="en-US" dirty="0" smtClean="0"/>
              <a:t>情報科学研究科</a:t>
            </a:r>
            <a:r>
              <a:rPr lang="en-US" altLang="zh-TW" dirty="0" smtClean="0"/>
              <a:t>1</a:t>
            </a:r>
            <a:r>
              <a:rPr lang="zh-TW" altLang="en-US" dirty="0" smtClean="0"/>
              <a:t>階</a:t>
            </a:r>
            <a:r>
              <a:rPr lang="en-US" altLang="zh-TW" dirty="0" smtClean="0"/>
              <a:t>L2</a:t>
            </a:r>
            <a:r>
              <a:rPr lang="zh-TW" altLang="en-US" dirty="0" smtClean="0"/>
              <a:t>教室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1" eaLnBrk="1" hangingPunct="1">
              <a:buNone/>
            </a:pPr>
            <a:r>
              <a:rPr lang="en-US" altLang="zh-TW" dirty="0" smtClean="0"/>
              <a:t>17:50- 	</a:t>
            </a:r>
            <a:r>
              <a:rPr lang="zh-TW" altLang="en-US" dirty="0" smtClean="0"/>
              <a:t>修了証書授与式</a:t>
            </a:r>
            <a:r>
              <a:rPr lang="ja-JP" altLang="en-US" dirty="0" smtClean="0"/>
              <a:t>（</a:t>
            </a:r>
            <a:r>
              <a:rPr lang="zh-TW" altLang="en-US" dirty="0" smtClean="0"/>
              <a:t>情報科学研究科</a:t>
            </a:r>
            <a:r>
              <a:rPr lang="en-US" altLang="zh-TW" dirty="0" smtClean="0"/>
              <a:t>1</a:t>
            </a:r>
            <a:r>
              <a:rPr lang="zh-TW" altLang="en-US" dirty="0" smtClean="0"/>
              <a:t>階</a:t>
            </a:r>
            <a:r>
              <a:rPr lang="en-US" altLang="zh-TW" dirty="0" smtClean="0"/>
              <a:t>L2</a:t>
            </a:r>
            <a:r>
              <a:rPr lang="zh-TW" altLang="en-US" dirty="0" smtClean="0"/>
              <a:t>教室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1" eaLnBrk="1" hangingPunct="1">
              <a:buNone/>
            </a:pPr>
            <a:r>
              <a:rPr lang="en-US" altLang="zh-TW" dirty="0" smtClean="0"/>
              <a:t>18:20 	</a:t>
            </a:r>
            <a:r>
              <a:rPr lang="zh-TW" altLang="en-US" dirty="0" smtClean="0"/>
              <a:t>閉会</a:t>
            </a:r>
            <a:endParaRPr lang="ja-JP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-cool15">
  <a:themeElements>
    <a:clrScheme name="s-cool15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-cool15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•"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•"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s-cool1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1170</TotalTime>
  <Words>53</Words>
  <Application>Microsoft Office PowerPoint</Application>
  <PresentationFormat>画面に合わせる (4:3)</PresentationFormat>
  <Paragraphs>40</Paragraphs>
  <Slides>3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s-cool15</vt:lpstr>
      <vt:lpstr>大規模Webコミュニティを対象とした社会ネットワーク分析 </vt:lpstr>
      <vt:lpstr>スケジュール（1）</vt:lpstr>
      <vt:lpstr>スケジュール（2）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0</dc:title>
  <dc:creator>長命洋史</dc:creator>
  <cp:lastModifiedBy>Masao Ohira</cp:lastModifiedBy>
  <cp:revision>119</cp:revision>
  <dcterms:created xsi:type="dcterms:W3CDTF">2006-08-02T08:31:51Z</dcterms:created>
  <dcterms:modified xsi:type="dcterms:W3CDTF">2009-08-06T10:34:33Z</dcterms:modified>
</cp:coreProperties>
</file>