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56" r:id="rId2"/>
    <p:sldId id="324" r:id="rId3"/>
    <p:sldId id="323" r:id="rId4"/>
    <p:sldId id="325" r:id="rId5"/>
    <p:sldId id="326" r:id="rId6"/>
    <p:sldId id="327" r:id="rId7"/>
    <p:sldId id="274" r:id="rId8"/>
    <p:sldId id="328" r:id="rId9"/>
    <p:sldId id="329" r:id="rId10"/>
    <p:sldId id="334" r:id="rId11"/>
    <p:sldId id="330" r:id="rId12"/>
    <p:sldId id="331" r:id="rId13"/>
    <p:sldId id="332" r:id="rId14"/>
    <p:sldId id="333" r:id="rId15"/>
    <p:sldId id="335" r:id="rId16"/>
    <p:sldId id="336" r:id="rId17"/>
    <p:sldId id="337" r:id="rId18"/>
    <p:sldId id="338" r:id="rId19"/>
    <p:sldId id="339" r:id="rId20"/>
    <p:sldId id="340" r:id="rId21"/>
    <p:sldId id="342" r:id="rId22"/>
    <p:sldId id="344" r:id="rId23"/>
    <p:sldId id="341" r:id="rId24"/>
    <p:sldId id="345" r:id="rId25"/>
    <p:sldId id="346" r:id="rId26"/>
    <p:sldId id="347" r:id="rId27"/>
    <p:sldId id="348" r:id="rId28"/>
    <p:sldId id="351" r:id="rId29"/>
    <p:sldId id="349" r:id="rId30"/>
    <p:sldId id="350" r:id="rId31"/>
    <p:sldId id="352" r:id="rId32"/>
    <p:sldId id="353" r:id="rId33"/>
    <p:sldId id="354" r:id="rId34"/>
    <p:sldId id="355" r:id="rId35"/>
    <p:sldId id="356" r:id="rId36"/>
    <p:sldId id="357" r:id="rId37"/>
    <p:sldId id="358" r:id="rId38"/>
    <p:sldId id="359" r:id="rId39"/>
    <p:sldId id="360" r:id="rId40"/>
    <p:sldId id="361" r:id="rId4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324"/>
            <p14:sldId id="323"/>
            <p14:sldId id="325"/>
            <p14:sldId id="326"/>
            <p14:sldId id="327"/>
            <p14:sldId id="274"/>
            <p14:sldId id="328"/>
            <p14:sldId id="329"/>
            <p14:sldId id="334"/>
            <p14:sldId id="330"/>
            <p14:sldId id="331"/>
            <p14:sldId id="332"/>
            <p14:sldId id="333"/>
            <p14:sldId id="335"/>
            <p14:sldId id="336"/>
            <p14:sldId id="337"/>
            <p14:sldId id="338"/>
            <p14:sldId id="339"/>
            <p14:sldId id="340"/>
            <p14:sldId id="342"/>
            <p14:sldId id="344"/>
            <p14:sldId id="341"/>
            <p14:sldId id="345"/>
            <p14:sldId id="346"/>
            <p14:sldId id="347"/>
            <p14:sldId id="348"/>
            <p14:sldId id="351"/>
            <p14:sldId id="349"/>
            <p14:sldId id="350"/>
            <p14:sldId id="352"/>
            <p14:sldId id="353"/>
            <p14:sldId id="354"/>
            <p14:sldId id="355"/>
            <p14:sldId id="356"/>
            <p14:sldId id="357"/>
            <p14:sldId id="358"/>
            <p14:sldId id="359"/>
            <p14:sldId id="360"/>
            <p14:sldId id="36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110" d="100"/>
          <a:sy n="110" d="100"/>
        </p:scale>
        <p:origin x="-164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2012/12/4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2012/12/4</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smtClean="0"/>
              <a:t>7</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smtClean="0"/>
              <a:t>ソフトウェア工学研究室</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前回の補足</a:t>
            </a:r>
            <a:endParaRPr kumimoji="1" lang="ja-JP" altLang="en-US" dirty="0"/>
          </a:p>
        </p:txBody>
      </p:sp>
      <p:sp>
        <p:nvSpPr>
          <p:cNvPr id="3" name="コンテンツ プレースホルダー 2"/>
          <p:cNvSpPr>
            <a:spLocks noGrp="1"/>
          </p:cNvSpPr>
          <p:nvPr>
            <p:ph idx="1"/>
          </p:nvPr>
        </p:nvSpPr>
        <p:spPr>
          <a:xfrm>
            <a:off x="467544" y="1844824"/>
            <a:ext cx="7620000" cy="4800600"/>
          </a:xfrm>
        </p:spPr>
        <p:txBody>
          <a:bodyPr>
            <a:normAutofit/>
          </a:bodyPr>
          <a:lstStyle/>
          <a:p>
            <a:r>
              <a:rPr lang="ja-JP" altLang="en-US" sz="2800" dirty="0"/>
              <a:t>一般線形</a:t>
            </a:r>
            <a:r>
              <a:rPr lang="ja-JP" altLang="en-US" sz="2800" dirty="0" smtClean="0"/>
              <a:t>モデルを描く際、</a:t>
            </a:r>
            <a:r>
              <a:rPr lang="en-US" altLang="ja-JP" sz="2800" dirty="0" smtClean="0"/>
              <a:t>			</a:t>
            </a:r>
            <a:r>
              <a:rPr lang="ja-JP" altLang="en-US" sz="2800" dirty="0" smtClean="0"/>
              <a:t>　　　分布族を指定する意味はあるのか？</a:t>
            </a:r>
            <a:endParaRPr kumimoji="1" lang="ja-JP" altLang="en-US" sz="2800" dirty="0"/>
          </a:p>
        </p:txBody>
      </p:sp>
    </p:spTree>
    <p:extLst>
      <p:ext uri="{BB962C8B-B14F-4D97-AF65-F5344CB8AC3E}">
        <p14:creationId xmlns:p14="http://schemas.microsoft.com/office/powerpoint/2010/main" val="2004817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一般化線形モデルの関数</a:t>
            </a:r>
            <a:endParaRPr kumimoji="1" lang="ja-JP" altLang="en-US" dirty="0"/>
          </a:p>
        </p:txBody>
      </p:sp>
      <p:sp>
        <p:nvSpPr>
          <p:cNvPr id="4" name="正方形/長方形 3"/>
          <p:cNvSpPr/>
          <p:nvPr/>
        </p:nvSpPr>
        <p:spPr>
          <a:xfrm>
            <a:off x="827584" y="1628800"/>
            <a:ext cx="691276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glm</a:t>
            </a:r>
            <a:r>
              <a:rPr kumimoji="1" lang="en-US" altLang="ja-JP" sz="3200" dirty="0" smtClean="0"/>
              <a:t>(formula, family, data)</a:t>
            </a:r>
            <a:endParaRPr kumimoji="1" lang="ja-JP" altLang="en-US" sz="3200" dirty="0"/>
          </a:p>
        </p:txBody>
      </p:sp>
      <p:graphicFrame>
        <p:nvGraphicFramePr>
          <p:cNvPr id="5" name="表 4"/>
          <p:cNvGraphicFramePr>
            <a:graphicFrameLocks noGrp="1"/>
          </p:cNvGraphicFramePr>
          <p:nvPr>
            <p:extLst>
              <p:ext uri="{D42A27DB-BD31-4B8C-83A1-F6EECF244321}">
                <p14:modId xmlns:p14="http://schemas.microsoft.com/office/powerpoint/2010/main" val="4082712800"/>
              </p:ext>
            </p:extLst>
          </p:nvPr>
        </p:nvGraphicFramePr>
        <p:xfrm>
          <a:off x="323528" y="3212976"/>
          <a:ext cx="3420380" cy="1483360"/>
        </p:xfrm>
        <a:graphic>
          <a:graphicData uri="http://schemas.openxmlformats.org/drawingml/2006/table">
            <a:tbl>
              <a:tblPr firstRow="1" bandRow="1">
                <a:tableStyleId>{5C22544A-7EE6-4342-B048-85BDC9FD1C3A}</a:tableStyleId>
              </a:tblPr>
              <a:tblGrid>
                <a:gridCol w="1175792"/>
                <a:gridCol w="2244588"/>
              </a:tblGrid>
              <a:tr h="370840">
                <a:tc>
                  <a:txBody>
                    <a:bodyPr/>
                    <a:lstStyle/>
                    <a:p>
                      <a:r>
                        <a:rPr kumimoji="1" lang="ja-JP" altLang="en-US" sz="1600" dirty="0" smtClean="0"/>
                        <a:t>引数</a:t>
                      </a:r>
                      <a:endParaRPr kumimoji="1" lang="ja-JP" altLang="en-US" sz="1600" dirty="0"/>
                    </a:p>
                  </a:txBody>
                  <a:tcPr/>
                </a:tc>
                <a:tc>
                  <a:txBody>
                    <a:bodyPr/>
                    <a:lstStyle/>
                    <a:p>
                      <a:r>
                        <a:rPr kumimoji="1" lang="ja-JP" altLang="en-US" sz="1600" dirty="0" smtClean="0"/>
                        <a:t>説明</a:t>
                      </a:r>
                      <a:endParaRPr kumimoji="1" lang="en-US" altLang="ja-JP" sz="1600" dirty="0" smtClean="0"/>
                    </a:p>
                  </a:txBody>
                  <a:tcPr/>
                </a:tc>
              </a:tr>
              <a:tr h="370840">
                <a:tc>
                  <a:txBody>
                    <a:bodyPr/>
                    <a:lstStyle/>
                    <a:p>
                      <a:r>
                        <a:rPr kumimoji="1" lang="en-US" altLang="ja-JP" sz="1600" dirty="0" smtClean="0"/>
                        <a:t>formula</a:t>
                      </a:r>
                      <a:endParaRPr kumimoji="1" lang="ja-JP" altLang="en-US" sz="1600" dirty="0"/>
                    </a:p>
                  </a:txBody>
                  <a:tcPr/>
                </a:tc>
                <a:tc>
                  <a:txBody>
                    <a:bodyPr/>
                    <a:lstStyle/>
                    <a:p>
                      <a:r>
                        <a:rPr kumimoji="1" lang="ja-JP" altLang="en-US" sz="1600" dirty="0" smtClean="0"/>
                        <a:t>モデルの形式を指定</a:t>
                      </a:r>
                      <a:endParaRPr kumimoji="1" lang="en-US" altLang="ja-JP" sz="1600" dirty="0" smtClean="0"/>
                    </a:p>
                  </a:txBody>
                  <a:tcPr/>
                </a:tc>
              </a:tr>
              <a:tr h="370840">
                <a:tc>
                  <a:txBody>
                    <a:bodyPr/>
                    <a:lstStyle/>
                    <a:p>
                      <a:r>
                        <a:rPr kumimoji="1" lang="en-US" altLang="ja-JP" sz="1600" dirty="0" smtClean="0"/>
                        <a:t>family</a:t>
                      </a:r>
                      <a:endParaRPr kumimoji="1" lang="ja-JP" altLang="en-US" sz="1600" dirty="0"/>
                    </a:p>
                  </a:txBody>
                  <a:tcPr/>
                </a:tc>
                <a:tc>
                  <a:txBody>
                    <a:bodyPr/>
                    <a:lstStyle/>
                    <a:p>
                      <a:r>
                        <a:rPr kumimoji="1" lang="ja-JP" altLang="en-US" sz="1600" dirty="0" smtClean="0"/>
                        <a:t>分布族を指定</a:t>
                      </a:r>
                      <a:endParaRPr kumimoji="1" lang="ja-JP" altLang="en-US" sz="1600" dirty="0"/>
                    </a:p>
                  </a:txBody>
                  <a:tcPr/>
                </a:tc>
              </a:tr>
              <a:tr h="370840">
                <a:tc>
                  <a:txBody>
                    <a:bodyPr/>
                    <a:lstStyle/>
                    <a:p>
                      <a:r>
                        <a:rPr kumimoji="1" lang="en-US" altLang="ja-JP" sz="1600" dirty="0" smtClean="0"/>
                        <a:t>data</a:t>
                      </a:r>
                      <a:endParaRPr kumimoji="1" lang="ja-JP" altLang="en-US" sz="1600" dirty="0"/>
                    </a:p>
                  </a:txBody>
                  <a:tcPr/>
                </a:tc>
                <a:tc>
                  <a:txBody>
                    <a:bodyPr/>
                    <a:lstStyle/>
                    <a:p>
                      <a:r>
                        <a:rPr kumimoji="1" lang="ja-JP" altLang="en-US" sz="1600" dirty="0" smtClean="0"/>
                        <a:t>データセットの名前</a:t>
                      </a:r>
                      <a:endParaRPr kumimoji="1" lang="ja-JP" altLang="en-US" sz="1600" dirty="0"/>
                    </a:p>
                  </a:txBody>
                  <a:tcPr/>
                </a:tc>
              </a:tr>
            </a:tbl>
          </a:graphicData>
        </a:graphic>
      </p:graphicFrame>
      <p:sp>
        <p:nvSpPr>
          <p:cNvPr id="6" name="テキスト ボックス 5"/>
          <p:cNvSpPr txBox="1"/>
          <p:nvPr/>
        </p:nvSpPr>
        <p:spPr>
          <a:xfrm>
            <a:off x="1331640" y="2771636"/>
            <a:ext cx="1368152" cy="369332"/>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ja-JP" altLang="en-US" dirty="0" smtClean="0"/>
              <a:t>引数の説明</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78596012"/>
              </p:ext>
            </p:extLst>
          </p:nvPr>
        </p:nvGraphicFramePr>
        <p:xfrm>
          <a:off x="4283968" y="3212976"/>
          <a:ext cx="3132856" cy="2225040"/>
        </p:xfrm>
        <a:graphic>
          <a:graphicData uri="http://schemas.openxmlformats.org/drawingml/2006/table">
            <a:tbl>
              <a:tblPr firstRow="1" bandRow="1">
                <a:tableStyleId>{5C22544A-7EE6-4342-B048-85BDC9FD1C3A}</a:tableStyleId>
              </a:tblPr>
              <a:tblGrid>
                <a:gridCol w="1175792"/>
                <a:gridCol w="1957064"/>
              </a:tblGrid>
              <a:tr h="370840">
                <a:tc>
                  <a:txBody>
                    <a:bodyPr/>
                    <a:lstStyle/>
                    <a:p>
                      <a:r>
                        <a:rPr kumimoji="1" lang="ja-JP" altLang="en-US" sz="1600" dirty="0" smtClean="0"/>
                        <a:t>分布族</a:t>
                      </a:r>
                      <a:endParaRPr kumimoji="1" lang="ja-JP" altLang="en-US" sz="1600" dirty="0"/>
                    </a:p>
                  </a:txBody>
                  <a:tcPr/>
                </a:tc>
                <a:tc>
                  <a:txBody>
                    <a:bodyPr/>
                    <a:lstStyle/>
                    <a:p>
                      <a:r>
                        <a:rPr kumimoji="1" lang="en-US" altLang="ja-JP" sz="1600" dirty="0" smtClean="0"/>
                        <a:t>family</a:t>
                      </a:r>
                    </a:p>
                  </a:txBody>
                  <a:tcPr/>
                </a:tc>
              </a:tr>
              <a:tr h="370840">
                <a:tc>
                  <a:txBody>
                    <a:bodyPr/>
                    <a:lstStyle/>
                    <a:p>
                      <a:r>
                        <a:rPr kumimoji="1" lang="ja-JP" altLang="en-US" sz="1600" dirty="0" smtClean="0"/>
                        <a:t>正規</a:t>
                      </a:r>
                      <a:endParaRPr kumimoji="1" lang="ja-JP" altLang="en-US" sz="1600" dirty="0"/>
                    </a:p>
                  </a:txBody>
                  <a:tcPr/>
                </a:tc>
                <a:tc>
                  <a:txBody>
                    <a:bodyPr/>
                    <a:lstStyle/>
                    <a:p>
                      <a:r>
                        <a:rPr kumimoji="1" lang="en-US" altLang="ja-JP" sz="1600" dirty="0" err="1" smtClean="0"/>
                        <a:t>gaussian</a:t>
                      </a:r>
                      <a:endParaRPr kumimoji="1" lang="en-US" altLang="ja-JP" sz="1600" dirty="0" smtClean="0"/>
                    </a:p>
                  </a:txBody>
                  <a:tcPr/>
                </a:tc>
              </a:tr>
              <a:tr h="370840">
                <a:tc>
                  <a:txBody>
                    <a:bodyPr/>
                    <a:lstStyle/>
                    <a:p>
                      <a:r>
                        <a:rPr kumimoji="1" lang="ja-JP" altLang="en-US" sz="1600" dirty="0" smtClean="0"/>
                        <a:t>二項</a:t>
                      </a:r>
                      <a:endParaRPr kumimoji="1" lang="ja-JP" altLang="en-US" sz="1600" dirty="0"/>
                    </a:p>
                  </a:txBody>
                  <a:tcPr/>
                </a:tc>
                <a:tc>
                  <a:txBody>
                    <a:bodyPr/>
                    <a:lstStyle/>
                    <a:p>
                      <a:r>
                        <a:rPr kumimoji="1" lang="en-US" altLang="ja-JP" sz="1600" dirty="0" smtClean="0"/>
                        <a:t>binomial</a:t>
                      </a:r>
                      <a:endParaRPr kumimoji="1" lang="ja-JP" altLang="en-US" sz="1600" dirty="0"/>
                    </a:p>
                  </a:txBody>
                  <a:tcPr/>
                </a:tc>
              </a:tr>
              <a:tr h="370840">
                <a:tc>
                  <a:txBody>
                    <a:bodyPr/>
                    <a:lstStyle/>
                    <a:p>
                      <a:r>
                        <a:rPr kumimoji="1" lang="ja-JP" altLang="en-US" sz="1600" dirty="0" smtClean="0"/>
                        <a:t>ポアソン</a:t>
                      </a:r>
                      <a:endParaRPr kumimoji="1" lang="ja-JP" altLang="en-US" sz="1600" dirty="0"/>
                    </a:p>
                  </a:txBody>
                  <a:tcPr/>
                </a:tc>
                <a:tc>
                  <a:txBody>
                    <a:bodyPr/>
                    <a:lstStyle/>
                    <a:p>
                      <a:r>
                        <a:rPr kumimoji="1" lang="en-US" altLang="ja-JP" sz="1600" dirty="0" err="1" smtClean="0"/>
                        <a:t>poisson</a:t>
                      </a:r>
                      <a:endParaRPr kumimoji="1" lang="ja-JP" altLang="en-US" sz="1600" dirty="0"/>
                    </a:p>
                  </a:txBody>
                  <a:tcPr/>
                </a:tc>
              </a:tr>
              <a:tr h="370840">
                <a:tc>
                  <a:txBody>
                    <a:bodyPr/>
                    <a:lstStyle/>
                    <a:p>
                      <a:r>
                        <a:rPr kumimoji="1" lang="ja-JP" altLang="en-US" sz="1600" dirty="0" smtClean="0"/>
                        <a:t>ガンマ</a:t>
                      </a:r>
                      <a:endParaRPr kumimoji="1" lang="ja-JP" altLang="en-US" sz="1600" dirty="0"/>
                    </a:p>
                  </a:txBody>
                  <a:tcPr/>
                </a:tc>
                <a:tc>
                  <a:txBody>
                    <a:bodyPr/>
                    <a:lstStyle/>
                    <a:p>
                      <a:r>
                        <a:rPr kumimoji="1" lang="en-US" altLang="ja-JP" sz="1600" dirty="0" smtClean="0"/>
                        <a:t>Gamma</a:t>
                      </a:r>
                      <a:endParaRPr kumimoji="1" lang="ja-JP" altLang="en-US" sz="1600" dirty="0"/>
                    </a:p>
                  </a:txBody>
                  <a:tcPr/>
                </a:tc>
              </a:tr>
              <a:tr h="370840">
                <a:tc>
                  <a:txBody>
                    <a:bodyPr/>
                    <a:lstStyle/>
                    <a:p>
                      <a:r>
                        <a:rPr kumimoji="1" lang="ja-JP" altLang="en-US" sz="1600" dirty="0" smtClean="0"/>
                        <a:t>逆正規</a:t>
                      </a:r>
                      <a:endParaRPr kumimoji="1" lang="ja-JP" altLang="en-US" sz="1600" dirty="0"/>
                    </a:p>
                  </a:txBody>
                  <a:tcPr/>
                </a:tc>
                <a:tc>
                  <a:txBody>
                    <a:bodyPr/>
                    <a:lstStyle/>
                    <a:p>
                      <a:r>
                        <a:rPr kumimoji="1" lang="en-US" altLang="ja-JP" sz="1600" dirty="0" err="1" smtClean="0"/>
                        <a:t>Inverse.gaussian</a:t>
                      </a:r>
                      <a:endParaRPr kumimoji="1" lang="ja-JP" altLang="en-US" sz="1600" dirty="0"/>
                    </a:p>
                  </a:txBody>
                  <a:tcPr/>
                </a:tc>
              </a:tr>
            </a:tbl>
          </a:graphicData>
        </a:graphic>
      </p:graphicFrame>
      <p:sp>
        <p:nvSpPr>
          <p:cNvPr id="8" name="テキスト ボックス 7"/>
          <p:cNvSpPr txBox="1"/>
          <p:nvPr/>
        </p:nvSpPr>
        <p:spPr>
          <a:xfrm>
            <a:off x="5148064" y="2771636"/>
            <a:ext cx="1368152" cy="369332"/>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dirty="0" smtClean="0"/>
              <a:t>分布族</a:t>
            </a:r>
            <a:endParaRPr kumimoji="1" lang="ja-JP" altLang="en-US" dirty="0"/>
          </a:p>
        </p:txBody>
      </p:sp>
    </p:spTree>
    <p:extLst>
      <p:ext uri="{BB962C8B-B14F-4D97-AF65-F5344CB8AC3E}">
        <p14:creationId xmlns:p14="http://schemas.microsoft.com/office/powerpoint/2010/main" val="1701908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検証</a:t>
            </a:r>
            <a:endParaRPr kumimoji="1" lang="ja-JP" altLang="en-US" dirty="0"/>
          </a:p>
        </p:txBody>
      </p:sp>
      <p:sp>
        <p:nvSpPr>
          <p:cNvPr id="4" name="テキスト ボックス 3"/>
          <p:cNvSpPr txBox="1"/>
          <p:nvPr/>
        </p:nvSpPr>
        <p:spPr>
          <a:xfrm>
            <a:off x="395536" y="1412776"/>
            <a:ext cx="7632848" cy="3166824"/>
          </a:xfrm>
          <a:prstGeom prst="roundRect">
            <a:avLst/>
          </a:prstGeom>
          <a:noFill/>
          <a:ln>
            <a:solidFill>
              <a:schemeClr val="tx1"/>
            </a:solidFill>
          </a:ln>
        </p:spPr>
        <p:txBody>
          <a:bodyPr wrap="square" rtlCol="0">
            <a:spAutoFit/>
          </a:bodyPr>
          <a:lstStyle/>
          <a:p>
            <a:r>
              <a:rPr lang="en-US" altLang="ja-JP" sz="2000" dirty="0"/>
              <a:t>&gt; par(</a:t>
            </a:r>
            <a:r>
              <a:rPr lang="en-US" altLang="ja-JP" sz="2000" dirty="0" err="1"/>
              <a:t>mfrow</a:t>
            </a:r>
            <a:r>
              <a:rPr lang="en-US" altLang="ja-JP" sz="2000" dirty="0"/>
              <a:t>=c(2,2),</a:t>
            </a:r>
            <a:r>
              <a:rPr lang="en-US" altLang="ja-JP" sz="2000" dirty="0" err="1"/>
              <a:t>oma</a:t>
            </a:r>
            <a:r>
              <a:rPr lang="en-US" altLang="ja-JP" sz="2000" dirty="0"/>
              <a:t>=c(2,2,2,2),mar=c(2,2,2,2))</a:t>
            </a:r>
          </a:p>
          <a:p>
            <a:r>
              <a:rPr lang="en-US" altLang="ja-JP" sz="2000" dirty="0"/>
              <a:t>&gt; plot(</a:t>
            </a:r>
            <a:r>
              <a:rPr lang="ja-JP" altLang="en-US" sz="2000" dirty="0"/>
              <a:t>年度</a:t>
            </a:r>
            <a:r>
              <a:rPr lang="en-US" altLang="ja-JP" sz="2000" dirty="0"/>
              <a:t>,</a:t>
            </a:r>
            <a:r>
              <a:rPr lang="ja-JP" altLang="en-US" sz="2000" dirty="0"/>
              <a:t>普及率</a:t>
            </a:r>
            <a:r>
              <a:rPr lang="en-US" altLang="ja-JP" sz="2000" dirty="0"/>
              <a:t>,type="l")</a:t>
            </a:r>
          </a:p>
          <a:p>
            <a:r>
              <a:rPr lang="en-US" altLang="ja-JP" sz="2000" dirty="0"/>
              <a:t>&gt; lines(</a:t>
            </a:r>
            <a:r>
              <a:rPr lang="ja-JP" altLang="en-US" sz="2000" dirty="0"/>
              <a:t>年度</a:t>
            </a:r>
            <a:r>
              <a:rPr lang="en-US" altLang="ja-JP" sz="2000" dirty="0"/>
              <a:t>,fitted(</a:t>
            </a:r>
            <a:r>
              <a:rPr lang="en-US" altLang="ja-JP" sz="2000" dirty="0" err="1"/>
              <a:t>fmga</a:t>
            </a:r>
            <a:r>
              <a:rPr lang="en-US" altLang="ja-JP" sz="2000" dirty="0"/>
              <a:t>),</a:t>
            </a:r>
            <a:r>
              <a:rPr lang="en-US" altLang="ja-JP" sz="2000" dirty="0" err="1"/>
              <a:t>lty</a:t>
            </a:r>
            <a:r>
              <a:rPr lang="en-US" altLang="ja-JP" sz="2000" dirty="0"/>
              <a:t>=2,col</a:t>
            </a:r>
            <a:r>
              <a:rPr lang="en-US" altLang="ja-JP" sz="2000" dirty="0" smtClean="0"/>
              <a:t>=“red”,</a:t>
            </a:r>
            <a:r>
              <a:rPr lang="en-US" altLang="ja-JP" sz="2000" dirty="0" err="1"/>
              <a:t>lwd</a:t>
            </a:r>
            <a:r>
              <a:rPr lang="en-US" altLang="ja-JP" sz="2000" dirty="0"/>
              <a:t>=2</a:t>
            </a:r>
            <a:r>
              <a:rPr lang="en-US" altLang="ja-JP" sz="2000" dirty="0" smtClean="0"/>
              <a:t>)	#</a:t>
            </a:r>
            <a:r>
              <a:rPr lang="ja-JP" altLang="en-US" sz="2000" dirty="0" smtClean="0"/>
              <a:t>正規分布</a:t>
            </a:r>
            <a:endParaRPr lang="en-US" altLang="ja-JP" sz="2000" dirty="0"/>
          </a:p>
          <a:p>
            <a:r>
              <a:rPr lang="en-US" altLang="ja-JP" sz="2000" dirty="0"/>
              <a:t>&gt; plot(</a:t>
            </a:r>
            <a:r>
              <a:rPr lang="ja-JP" altLang="en-US" sz="2000" dirty="0"/>
              <a:t>年度</a:t>
            </a:r>
            <a:r>
              <a:rPr lang="en-US" altLang="ja-JP" sz="2000" dirty="0"/>
              <a:t>,</a:t>
            </a:r>
            <a:r>
              <a:rPr lang="ja-JP" altLang="en-US" sz="2000" dirty="0"/>
              <a:t>普及率</a:t>
            </a:r>
            <a:r>
              <a:rPr lang="en-US" altLang="ja-JP" sz="2000" dirty="0"/>
              <a:t>,type="l")</a:t>
            </a:r>
          </a:p>
          <a:p>
            <a:r>
              <a:rPr lang="en-US" altLang="ja-JP" sz="2000" dirty="0"/>
              <a:t>&gt; lines(</a:t>
            </a:r>
            <a:r>
              <a:rPr lang="ja-JP" altLang="en-US" sz="2000" dirty="0"/>
              <a:t>年度</a:t>
            </a:r>
            <a:r>
              <a:rPr lang="en-US" altLang="ja-JP" sz="2000" dirty="0"/>
              <a:t>,fitted(</a:t>
            </a:r>
            <a:r>
              <a:rPr lang="en-US" altLang="ja-JP" sz="2000" dirty="0" err="1"/>
              <a:t>fmbi</a:t>
            </a:r>
            <a:r>
              <a:rPr lang="en-US" altLang="ja-JP" sz="2000" dirty="0"/>
              <a:t>),</a:t>
            </a:r>
            <a:r>
              <a:rPr lang="en-US" altLang="ja-JP" sz="2000" dirty="0" err="1"/>
              <a:t>lty</a:t>
            </a:r>
            <a:r>
              <a:rPr lang="en-US" altLang="ja-JP" sz="2000" dirty="0"/>
              <a:t>=2,col</a:t>
            </a:r>
            <a:r>
              <a:rPr lang="en-US" altLang="ja-JP" sz="2000" dirty="0" smtClean="0"/>
              <a:t>=“red”,</a:t>
            </a:r>
            <a:r>
              <a:rPr lang="en-US" altLang="ja-JP" sz="2000" dirty="0" err="1"/>
              <a:t>lwd</a:t>
            </a:r>
            <a:r>
              <a:rPr lang="en-US" altLang="ja-JP" sz="2000" dirty="0"/>
              <a:t>=2</a:t>
            </a:r>
            <a:r>
              <a:rPr lang="en-US" altLang="ja-JP" sz="2000" dirty="0" smtClean="0"/>
              <a:t>)	#</a:t>
            </a:r>
            <a:r>
              <a:rPr lang="ja-JP" altLang="en-US" sz="2000" dirty="0" smtClean="0"/>
              <a:t>二項分布</a:t>
            </a:r>
            <a:endParaRPr lang="en-US" altLang="ja-JP" sz="2000" dirty="0"/>
          </a:p>
          <a:p>
            <a:r>
              <a:rPr lang="en-US" altLang="ja-JP" sz="2000" dirty="0"/>
              <a:t>&gt; plot(</a:t>
            </a:r>
            <a:r>
              <a:rPr lang="ja-JP" altLang="en-US" sz="2000" dirty="0"/>
              <a:t>年度</a:t>
            </a:r>
            <a:r>
              <a:rPr lang="en-US" altLang="ja-JP" sz="2000" dirty="0"/>
              <a:t>,</a:t>
            </a:r>
            <a:r>
              <a:rPr lang="ja-JP" altLang="en-US" sz="2000" dirty="0"/>
              <a:t>普及率</a:t>
            </a:r>
            <a:r>
              <a:rPr lang="en-US" altLang="ja-JP" sz="2000" dirty="0"/>
              <a:t>,type="l")</a:t>
            </a:r>
          </a:p>
          <a:p>
            <a:r>
              <a:rPr lang="en-US" altLang="ja-JP" sz="2000" dirty="0"/>
              <a:t>&gt; lines(</a:t>
            </a:r>
            <a:r>
              <a:rPr lang="ja-JP" altLang="en-US" sz="2000" dirty="0"/>
              <a:t>年度</a:t>
            </a:r>
            <a:r>
              <a:rPr lang="en-US" altLang="ja-JP" sz="2000" dirty="0"/>
              <a:t>,fitted(</a:t>
            </a:r>
            <a:r>
              <a:rPr lang="en-US" altLang="ja-JP" sz="2000" dirty="0" err="1"/>
              <a:t>fmpo</a:t>
            </a:r>
            <a:r>
              <a:rPr lang="en-US" altLang="ja-JP" sz="2000" dirty="0"/>
              <a:t>),</a:t>
            </a:r>
            <a:r>
              <a:rPr lang="en-US" altLang="ja-JP" sz="2000" dirty="0" err="1"/>
              <a:t>lty</a:t>
            </a:r>
            <a:r>
              <a:rPr lang="en-US" altLang="ja-JP" sz="2000" dirty="0"/>
              <a:t>=2,col</a:t>
            </a:r>
            <a:r>
              <a:rPr lang="en-US" altLang="ja-JP" sz="2000" dirty="0" smtClean="0"/>
              <a:t>=“red”,</a:t>
            </a:r>
            <a:r>
              <a:rPr lang="en-US" altLang="ja-JP" sz="2000" dirty="0" err="1"/>
              <a:t>lwd</a:t>
            </a:r>
            <a:r>
              <a:rPr lang="en-US" altLang="ja-JP" sz="2000" dirty="0"/>
              <a:t>=2</a:t>
            </a:r>
            <a:r>
              <a:rPr lang="en-US" altLang="ja-JP" sz="2000" dirty="0" smtClean="0"/>
              <a:t>)	#</a:t>
            </a:r>
            <a:r>
              <a:rPr lang="ja-JP" altLang="en-US" sz="2000" dirty="0" smtClean="0"/>
              <a:t>ポアソン分布</a:t>
            </a:r>
            <a:endParaRPr lang="en-US" altLang="ja-JP" sz="2000" dirty="0"/>
          </a:p>
          <a:p>
            <a:r>
              <a:rPr lang="en-US" altLang="ja-JP" sz="2000" dirty="0"/>
              <a:t>&gt; plot(</a:t>
            </a:r>
            <a:r>
              <a:rPr lang="ja-JP" altLang="en-US" sz="2000" dirty="0"/>
              <a:t>年度</a:t>
            </a:r>
            <a:r>
              <a:rPr lang="en-US" altLang="ja-JP" sz="2000" dirty="0"/>
              <a:t>,</a:t>
            </a:r>
            <a:r>
              <a:rPr lang="ja-JP" altLang="en-US" sz="2000" dirty="0"/>
              <a:t>普及率</a:t>
            </a:r>
            <a:r>
              <a:rPr lang="en-US" altLang="ja-JP" sz="2000" dirty="0"/>
              <a:t>,type="l")</a:t>
            </a:r>
          </a:p>
          <a:p>
            <a:r>
              <a:rPr lang="en-US" altLang="ja-JP" sz="2000" dirty="0"/>
              <a:t>&gt; lines(</a:t>
            </a:r>
            <a:r>
              <a:rPr lang="ja-JP" altLang="en-US" sz="2000" dirty="0"/>
              <a:t>年度</a:t>
            </a:r>
            <a:r>
              <a:rPr lang="en-US" altLang="ja-JP" sz="2000" dirty="0"/>
              <a:t>,fitted(</a:t>
            </a:r>
            <a:r>
              <a:rPr lang="en-US" altLang="ja-JP" sz="2000" dirty="0" err="1"/>
              <a:t>fmGa</a:t>
            </a:r>
            <a:r>
              <a:rPr lang="en-US" altLang="ja-JP" sz="2000" dirty="0"/>
              <a:t>),</a:t>
            </a:r>
            <a:r>
              <a:rPr lang="en-US" altLang="ja-JP" sz="2000" dirty="0" err="1"/>
              <a:t>lty</a:t>
            </a:r>
            <a:r>
              <a:rPr lang="en-US" altLang="ja-JP" sz="2000" dirty="0"/>
              <a:t>=2,col</a:t>
            </a:r>
            <a:r>
              <a:rPr lang="en-US" altLang="ja-JP" sz="2000" dirty="0" smtClean="0"/>
              <a:t>=“red”,</a:t>
            </a:r>
            <a:r>
              <a:rPr lang="en-US" altLang="ja-JP" sz="2000" dirty="0" err="1"/>
              <a:t>lwd</a:t>
            </a:r>
            <a:r>
              <a:rPr lang="en-US" altLang="ja-JP" sz="2000" dirty="0"/>
              <a:t>=2</a:t>
            </a:r>
            <a:r>
              <a:rPr lang="en-US" altLang="ja-JP" sz="2000" dirty="0" smtClean="0"/>
              <a:t>)	#</a:t>
            </a:r>
            <a:r>
              <a:rPr lang="ja-JP" altLang="en-US" sz="2000" dirty="0" smtClean="0"/>
              <a:t>ガンマ分布</a:t>
            </a:r>
            <a:endParaRPr lang="en-US" altLang="ja-JP" sz="2000" dirty="0"/>
          </a:p>
        </p:txBody>
      </p:sp>
    </p:spTree>
    <p:extLst>
      <p:ext uri="{BB962C8B-B14F-4D97-AF65-F5344CB8AC3E}">
        <p14:creationId xmlns:p14="http://schemas.microsoft.com/office/powerpoint/2010/main" val="1765084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pic>
        <p:nvPicPr>
          <p:cNvPr id="4" name="コンテンツ プレースホルダー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3688" y="1188820"/>
            <a:ext cx="5414800" cy="5500012"/>
          </a:xfrm>
        </p:spPr>
      </p:pic>
    </p:spTree>
    <p:extLst>
      <p:ext uri="{BB962C8B-B14F-4D97-AF65-F5344CB8AC3E}">
        <p14:creationId xmlns:p14="http://schemas.microsoft.com/office/powerpoint/2010/main" val="3878980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結論</a:t>
            </a:r>
            <a:endParaRPr kumimoji="1" lang="ja-JP" altLang="en-US" dirty="0"/>
          </a:p>
        </p:txBody>
      </p:sp>
      <p:sp>
        <p:nvSpPr>
          <p:cNvPr id="3" name="コンテンツ プレースホルダー 2"/>
          <p:cNvSpPr>
            <a:spLocks noGrp="1"/>
          </p:cNvSpPr>
          <p:nvPr>
            <p:ph idx="1"/>
          </p:nvPr>
        </p:nvSpPr>
        <p:spPr>
          <a:xfrm>
            <a:off x="467544" y="2052811"/>
            <a:ext cx="7620000" cy="4800600"/>
          </a:xfrm>
        </p:spPr>
        <p:txBody>
          <a:bodyPr>
            <a:normAutofit/>
          </a:bodyPr>
          <a:lstStyle/>
          <a:p>
            <a:r>
              <a:rPr kumimoji="1" lang="ja-JP" altLang="en-US" sz="2800" dirty="0" smtClean="0"/>
              <a:t>用いる分布族によって結果が大きく異なる</a:t>
            </a:r>
            <a:endParaRPr kumimoji="1" lang="ja-JP" altLang="en-US" sz="2800" dirty="0"/>
          </a:p>
        </p:txBody>
      </p:sp>
    </p:spTree>
    <p:extLst>
      <p:ext uri="{BB962C8B-B14F-4D97-AF65-F5344CB8AC3E}">
        <p14:creationId xmlns:p14="http://schemas.microsoft.com/office/powerpoint/2010/main" val="3286132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t>第９章　線形判別分析</a:t>
            </a:r>
            <a:endParaRPr kumimoji="1" lang="en-US" altLang="ja-JP" dirty="0" smtClean="0"/>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判別分析とは</a:t>
            </a:r>
            <a:endParaRPr kumimoji="1" lang="ja-JP" altLang="en-US" dirty="0"/>
          </a:p>
        </p:txBody>
      </p:sp>
      <p:sp>
        <p:nvSpPr>
          <p:cNvPr id="4" name="テキスト ボックス 3"/>
          <p:cNvSpPr txBox="1"/>
          <p:nvPr/>
        </p:nvSpPr>
        <p:spPr>
          <a:xfrm>
            <a:off x="1183812" y="1628800"/>
            <a:ext cx="6192688" cy="214526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a:t>ひとつひとつのデータ</a:t>
            </a:r>
            <a:r>
              <a:rPr lang="ja-JP" altLang="en-US" sz="2400" dirty="0" smtClean="0"/>
              <a:t>が</a:t>
            </a:r>
            <a:endParaRPr lang="en-US" altLang="ja-JP" sz="2400" dirty="0" smtClean="0"/>
          </a:p>
          <a:p>
            <a:pPr algn="ctr"/>
            <a:r>
              <a:rPr lang="ja-JP" altLang="en-US" sz="2400" dirty="0" smtClean="0"/>
              <a:t>どの</a:t>
            </a:r>
            <a:r>
              <a:rPr lang="ja-JP" altLang="en-US" sz="2400" dirty="0"/>
              <a:t>グループ</a:t>
            </a:r>
            <a:r>
              <a:rPr lang="ja-JP" altLang="en-US" sz="2400" dirty="0" smtClean="0"/>
              <a:t>に属する</a:t>
            </a:r>
            <a:r>
              <a:rPr lang="ja-JP" altLang="en-US" sz="2400" dirty="0"/>
              <a:t>か</a:t>
            </a:r>
            <a:r>
              <a:rPr lang="ja-JP" altLang="en-US" sz="2400" dirty="0" smtClean="0"/>
              <a:t>が</a:t>
            </a:r>
            <a:endParaRPr lang="en-US" altLang="ja-JP" sz="2400" dirty="0" smtClean="0"/>
          </a:p>
          <a:p>
            <a:pPr algn="ctr"/>
            <a:r>
              <a:rPr lang="ja-JP" altLang="en-US" sz="2400" dirty="0" smtClean="0"/>
              <a:t>わかるモデル</a:t>
            </a:r>
            <a:r>
              <a:rPr lang="ja-JP" altLang="en-US" sz="2400" dirty="0"/>
              <a:t>を</a:t>
            </a:r>
            <a:r>
              <a:rPr lang="ja-JP" altLang="en-US" sz="2400" dirty="0" smtClean="0"/>
              <a:t>作り</a:t>
            </a:r>
            <a:endParaRPr lang="en-US" altLang="ja-JP" sz="2400" dirty="0" smtClean="0"/>
          </a:p>
          <a:p>
            <a:pPr algn="ctr"/>
            <a:r>
              <a:rPr lang="ja-JP" altLang="en-US" sz="2400" dirty="0" smtClean="0"/>
              <a:t>それ</a:t>
            </a:r>
            <a:r>
              <a:rPr lang="ja-JP" altLang="en-US" sz="2400" dirty="0"/>
              <a:t>を用いて所属不明のデータ</a:t>
            </a:r>
            <a:r>
              <a:rPr lang="ja-JP" altLang="en-US" sz="2400" dirty="0" smtClean="0"/>
              <a:t>が</a:t>
            </a:r>
            <a:endParaRPr lang="en-US" altLang="ja-JP" sz="2400" dirty="0" smtClean="0"/>
          </a:p>
          <a:p>
            <a:pPr algn="ctr"/>
            <a:r>
              <a:rPr lang="ja-JP" altLang="en-US" sz="2400" dirty="0" smtClean="0"/>
              <a:t>どの</a:t>
            </a:r>
            <a:r>
              <a:rPr lang="ja-JP" altLang="en-US" sz="2400" dirty="0"/>
              <a:t>グループに属するか判別する解析方法</a:t>
            </a:r>
          </a:p>
        </p:txBody>
      </p:sp>
      <p:sp>
        <p:nvSpPr>
          <p:cNvPr id="10" name="テキスト ボックス 9"/>
          <p:cNvSpPr txBox="1"/>
          <p:nvPr/>
        </p:nvSpPr>
        <p:spPr>
          <a:xfrm>
            <a:off x="931784" y="4653136"/>
            <a:ext cx="6696744"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２群判別分析：２つのグループのモデルで考える</a:t>
            </a:r>
            <a:endParaRPr lang="en-US" altLang="ja-JP" sz="2000" dirty="0" smtClean="0"/>
          </a:p>
          <a:p>
            <a:r>
              <a:rPr lang="ja-JP" altLang="en-US" sz="2000" dirty="0" smtClean="0"/>
              <a:t>多群</a:t>
            </a:r>
            <a:r>
              <a:rPr lang="ja-JP" altLang="en-US" sz="2000" dirty="0"/>
              <a:t>判別分析</a:t>
            </a:r>
            <a:r>
              <a:rPr lang="ja-JP" altLang="en-US" sz="2000" dirty="0" smtClean="0"/>
              <a:t>：３つ以上のグループ</a:t>
            </a:r>
            <a:r>
              <a:rPr lang="ja-JP" altLang="en-US" sz="2000" dirty="0"/>
              <a:t>のモデルで</a:t>
            </a:r>
            <a:r>
              <a:rPr lang="ja-JP" altLang="en-US" sz="2000" dirty="0" smtClean="0"/>
              <a:t>考える</a:t>
            </a:r>
            <a:endParaRPr lang="ja-JP" altLang="en-US" sz="2000" dirty="0"/>
          </a:p>
        </p:txBody>
      </p:sp>
    </p:spTree>
    <p:extLst>
      <p:ext uri="{BB962C8B-B14F-4D97-AF65-F5344CB8AC3E}">
        <p14:creationId xmlns:p14="http://schemas.microsoft.com/office/powerpoint/2010/main" val="1743096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２群判別のイメージ</a:t>
            </a:r>
            <a:endParaRPr kumimoji="1" lang="ja-JP" altLang="en-US" dirty="0"/>
          </a:p>
        </p:txBody>
      </p:sp>
      <p:sp>
        <p:nvSpPr>
          <p:cNvPr id="4" name="テキスト ボックス 3"/>
          <p:cNvSpPr txBox="1"/>
          <p:nvPr/>
        </p:nvSpPr>
        <p:spPr>
          <a:xfrm>
            <a:off x="179512" y="2119412"/>
            <a:ext cx="2520281"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400" b="1" dirty="0" smtClean="0">
                <a:solidFill>
                  <a:schemeClr val="tx1"/>
                </a:solidFill>
              </a:rPr>
              <a:t>判別分析</a:t>
            </a:r>
            <a:endParaRPr kumimoji="1" lang="en-US" altLang="ja-JP" sz="2400" b="1" dirty="0" smtClean="0">
              <a:solidFill>
                <a:schemeClr val="tx1"/>
              </a:solidFill>
            </a:endParaRPr>
          </a:p>
        </p:txBody>
      </p:sp>
      <p:sp>
        <p:nvSpPr>
          <p:cNvPr id="5" name="右矢印 4"/>
          <p:cNvSpPr/>
          <p:nvPr/>
        </p:nvSpPr>
        <p:spPr>
          <a:xfrm rot="20076168">
            <a:off x="2837387" y="184783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671901" y="2698294"/>
            <a:ext cx="4356484"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b="1" dirty="0" smtClean="0">
                <a:solidFill>
                  <a:schemeClr val="tx1"/>
                </a:solidFill>
              </a:rPr>
              <a:t>非線形判別分析</a:t>
            </a:r>
            <a:endParaRPr kumimoji="1" lang="en-US" altLang="ja-JP" sz="2000" b="1" dirty="0" smtClean="0">
              <a:solidFill>
                <a:schemeClr val="tx1"/>
              </a:solidFill>
            </a:endParaRPr>
          </a:p>
        </p:txBody>
      </p:sp>
      <p:sp>
        <p:nvSpPr>
          <p:cNvPr id="7" name="テキスト ボックス 6"/>
          <p:cNvSpPr txBox="1"/>
          <p:nvPr/>
        </p:nvSpPr>
        <p:spPr>
          <a:xfrm>
            <a:off x="3671901" y="1561054"/>
            <a:ext cx="4356484"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b="1" dirty="0" smtClean="0">
                <a:solidFill>
                  <a:schemeClr val="tx1"/>
                </a:solidFill>
              </a:rPr>
              <a:t>線形判別分析</a:t>
            </a:r>
            <a:endParaRPr kumimoji="1" lang="en-US" altLang="ja-JP" sz="2000" b="1" dirty="0" smtClean="0">
              <a:solidFill>
                <a:schemeClr val="tx1"/>
              </a:solidFill>
            </a:endParaRPr>
          </a:p>
        </p:txBody>
      </p:sp>
      <p:sp>
        <p:nvSpPr>
          <p:cNvPr id="8" name="右矢印 7"/>
          <p:cNvSpPr/>
          <p:nvPr/>
        </p:nvSpPr>
        <p:spPr>
          <a:xfrm rot="1557110">
            <a:off x="2837527" y="264222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539552" y="3389298"/>
            <a:ext cx="3420380" cy="263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014123" y="4483851"/>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607174" y="4445325"/>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1079612" y="5501467"/>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1393057" y="4579155"/>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1878882" y="5311394"/>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3028987" y="5472627"/>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2706532" y="4942141"/>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1156368" y="6193172"/>
            <a:ext cx="2186747" cy="369332"/>
          </a:xfrm>
          <a:prstGeom prst="rect">
            <a:avLst/>
          </a:prstGeom>
          <a:noFill/>
        </p:spPr>
        <p:txBody>
          <a:bodyPr wrap="square" rtlCol="0">
            <a:spAutoFit/>
          </a:bodyPr>
          <a:lstStyle/>
          <a:p>
            <a:pPr algn="ctr"/>
            <a:r>
              <a:rPr kumimoji="1" lang="ja-JP" altLang="en-US" dirty="0" smtClean="0"/>
              <a:t>線形判別</a:t>
            </a:r>
            <a:endParaRPr kumimoji="1" lang="ja-JP" altLang="en-US" dirty="0"/>
          </a:p>
        </p:txBody>
      </p:sp>
      <p:sp>
        <p:nvSpPr>
          <p:cNvPr id="34" name="星 4 33"/>
          <p:cNvSpPr/>
          <p:nvPr/>
        </p:nvSpPr>
        <p:spPr>
          <a:xfrm>
            <a:off x="981619" y="4498468"/>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星 4 34"/>
          <p:cNvSpPr/>
          <p:nvPr/>
        </p:nvSpPr>
        <p:spPr>
          <a:xfrm>
            <a:off x="2011493" y="375669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星 4 35"/>
          <p:cNvSpPr/>
          <p:nvPr/>
        </p:nvSpPr>
        <p:spPr>
          <a:xfrm>
            <a:off x="1296097" y="401249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星 4 36"/>
          <p:cNvSpPr/>
          <p:nvPr/>
        </p:nvSpPr>
        <p:spPr>
          <a:xfrm>
            <a:off x="2528093" y="4165848"/>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星 4 37"/>
          <p:cNvSpPr/>
          <p:nvPr/>
        </p:nvSpPr>
        <p:spPr>
          <a:xfrm>
            <a:off x="3347864" y="3717032"/>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星 4 38"/>
          <p:cNvSpPr/>
          <p:nvPr/>
        </p:nvSpPr>
        <p:spPr>
          <a:xfrm>
            <a:off x="2786939" y="451224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星 4 39"/>
          <p:cNvSpPr/>
          <p:nvPr/>
        </p:nvSpPr>
        <p:spPr>
          <a:xfrm>
            <a:off x="2307457" y="5009056"/>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4608004" y="3389299"/>
            <a:ext cx="3420380" cy="263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円/楕円 41"/>
          <p:cNvSpPr/>
          <p:nvPr/>
        </p:nvSpPr>
        <p:spPr>
          <a:xfrm>
            <a:off x="6082575" y="448385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円/楕円 42"/>
          <p:cNvSpPr/>
          <p:nvPr/>
        </p:nvSpPr>
        <p:spPr>
          <a:xfrm>
            <a:off x="7675626" y="444532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p:nvSpPr>
        <p:spPr>
          <a:xfrm>
            <a:off x="5148064" y="550146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5461509" y="457915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p:nvSpPr>
        <p:spPr>
          <a:xfrm>
            <a:off x="5947334" y="5311395"/>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p:cNvSpPr/>
          <p:nvPr/>
        </p:nvSpPr>
        <p:spPr>
          <a:xfrm>
            <a:off x="7097439" y="547262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楕円 47"/>
          <p:cNvSpPr/>
          <p:nvPr/>
        </p:nvSpPr>
        <p:spPr>
          <a:xfrm>
            <a:off x="6774984" y="494214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星 4 48"/>
          <p:cNvSpPr/>
          <p:nvPr/>
        </p:nvSpPr>
        <p:spPr>
          <a:xfrm>
            <a:off x="5050071" y="449846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星 4 49"/>
          <p:cNvSpPr/>
          <p:nvPr/>
        </p:nvSpPr>
        <p:spPr>
          <a:xfrm>
            <a:off x="6079945" y="375670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星 4 50"/>
          <p:cNvSpPr/>
          <p:nvPr/>
        </p:nvSpPr>
        <p:spPr>
          <a:xfrm>
            <a:off x="5364549" y="4012496"/>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星 4 51"/>
          <p:cNvSpPr/>
          <p:nvPr/>
        </p:nvSpPr>
        <p:spPr>
          <a:xfrm>
            <a:off x="6596545" y="416584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星 4 52"/>
          <p:cNvSpPr/>
          <p:nvPr/>
        </p:nvSpPr>
        <p:spPr>
          <a:xfrm>
            <a:off x="7416316" y="371703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星 4 53"/>
          <p:cNvSpPr/>
          <p:nvPr/>
        </p:nvSpPr>
        <p:spPr>
          <a:xfrm>
            <a:off x="6855391" y="4512241"/>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星 4 54"/>
          <p:cNvSpPr/>
          <p:nvPr/>
        </p:nvSpPr>
        <p:spPr>
          <a:xfrm>
            <a:off x="6375909" y="5009057"/>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5337581" y="6165304"/>
            <a:ext cx="2186747" cy="369332"/>
          </a:xfrm>
          <a:prstGeom prst="rect">
            <a:avLst/>
          </a:prstGeom>
          <a:noFill/>
        </p:spPr>
        <p:txBody>
          <a:bodyPr wrap="square" rtlCol="0">
            <a:spAutoFit/>
          </a:bodyPr>
          <a:lstStyle/>
          <a:p>
            <a:pPr algn="ctr"/>
            <a:r>
              <a:rPr kumimoji="1" lang="ja-JP" altLang="en-US" dirty="0" smtClean="0"/>
              <a:t>非線形判別</a:t>
            </a:r>
            <a:endParaRPr kumimoji="1" lang="ja-JP" altLang="en-US" dirty="0"/>
          </a:p>
        </p:txBody>
      </p:sp>
      <p:cxnSp>
        <p:nvCxnSpPr>
          <p:cNvPr id="58" name="直線コネクタ 57"/>
          <p:cNvCxnSpPr/>
          <p:nvPr/>
        </p:nvCxnSpPr>
        <p:spPr>
          <a:xfrm flipV="1">
            <a:off x="539552" y="4156512"/>
            <a:ext cx="3420380" cy="1648752"/>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3" name="フリーフォーム 62"/>
          <p:cNvSpPr/>
          <p:nvPr/>
        </p:nvSpPr>
        <p:spPr>
          <a:xfrm>
            <a:off x="4623758" y="3985404"/>
            <a:ext cx="3390182" cy="1544128"/>
          </a:xfrm>
          <a:custGeom>
            <a:avLst/>
            <a:gdLst>
              <a:gd name="connsiteX0" fmla="*/ 0 w 3390182"/>
              <a:gd name="connsiteY0" fmla="*/ 1544128 h 1544128"/>
              <a:gd name="connsiteX1" fmla="*/ 8627 w 3390182"/>
              <a:gd name="connsiteY1" fmla="*/ 1492370 h 1544128"/>
              <a:gd name="connsiteX2" fmla="*/ 25880 w 3390182"/>
              <a:gd name="connsiteY2" fmla="*/ 1457864 h 1544128"/>
              <a:gd name="connsiteX3" fmla="*/ 51759 w 3390182"/>
              <a:gd name="connsiteY3" fmla="*/ 1380226 h 1544128"/>
              <a:gd name="connsiteX4" fmla="*/ 94891 w 3390182"/>
              <a:gd name="connsiteY4" fmla="*/ 1302588 h 1544128"/>
              <a:gd name="connsiteX5" fmla="*/ 120770 w 3390182"/>
              <a:gd name="connsiteY5" fmla="*/ 1285336 h 1544128"/>
              <a:gd name="connsiteX6" fmla="*/ 155276 w 3390182"/>
              <a:gd name="connsiteY6" fmla="*/ 1233577 h 1544128"/>
              <a:gd name="connsiteX7" fmla="*/ 172529 w 3390182"/>
              <a:gd name="connsiteY7" fmla="*/ 1207698 h 1544128"/>
              <a:gd name="connsiteX8" fmla="*/ 198408 w 3390182"/>
              <a:gd name="connsiteY8" fmla="*/ 1190445 h 1544128"/>
              <a:gd name="connsiteX9" fmla="*/ 232914 w 3390182"/>
              <a:gd name="connsiteY9" fmla="*/ 1138687 h 1544128"/>
              <a:gd name="connsiteX10" fmla="*/ 250167 w 3390182"/>
              <a:gd name="connsiteY10" fmla="*/ 1112807 h 1544128"/>
              <a:gd name="connsiteX11" fmla="*/ 301925 w 3390182"/>
              <a:gd name="connsiteY11" fmla="*/ 1078302 h 1544128"/>
              <a:gd name="connsiteX12" fmla="*/ 362310 w 3390182"/>
              <a:gd name="connsiteY12" fmla="*/ 1035170 h 1544128"/>
              <a:gd name="connsiteX13" fmla="*/ 396816 w 3390182"/>
              <a:gd name="connsiteY13" fmla="*/ 1000664 h 1544128"/>
              <a:gd name="connsiteX14" fmla="*/ 457200 w 3390182"/>
              <a:gd name="connsiteY14" fmla="*/ 957532 h 1544128"/>
              <a:gd name="connsiteX15" fmla="*/ 491706 w 3390182"/>
              <a:gd name="connsiteY15" fmla="*/ 931653 h 1544128"/>
              <a:gd name="connsiteX16" fmla="*/ 500333 w 3390182"/>
              <a:gd name="connsiteY16" fmla="*/ 905773 h 1544128"/>
              <a:gd name="connsiteX17" fmla="*/ 560717 w 3390182"/>
              <a:gd name="connsiteY17" fmla="*/ 854015 h 1544128"/>
              <a:gd name="connsiteX18" fmla="*/ 577970 w 3390182"/>
              <a:gd name="connsiteY18" fmla="*/ 828136 h 1544128"/>
              <a:gd name="connsiteX19" fmla="*/ 612476 w 3390182"/>
              <a:gd name="connsiteY19" fmla="*/ 802256 h 1544128"/>
              <a:gd name="connsiteX20" fmla="*/ 655608 w 3390182"/>
              <a:gd name="connsiteY20" fmla="*/ 759124 h 1544128"/>
              <a:gd name="connsiteX21" fmla="*/ 698740 w 3390182"/>
              <a:gd name="connsiteY21" fmla="*/ 681487 h 1544128"/>
              <a:gd name="connsiteX22" fmla="*/ 733246 w 3390182"/>
              <a:gd name="connsiteY22" fmla="*/ 629728 h 1544128"/>
              <a:gd name="connsiteX23" fmla="*/ 759125 w 3390182"/>
              <a:gd name="connsiteY23" fmla="*/ 595222 h 1544128"/>
              <a:gd name="connsiteX24" fmla="*/ 793631 w 3390182"/>
              <a:gd name="connsiteY24" fmla="*/ 517585 h 1544128"/>
              <a:gd name="connsiteX25" fmla="*/ 845389 w 3390182"/>
              <a:gd name="connsiteY25" fmla="*/ 465826 h 1544128"/>
              <a:gd name="connsiteX26" fmla="*/ 871268 w 3390182"/>
              <a:gd name="connsiteY26" fmla="*/ 439947 h 1544128"/>
              <a:gd name="connsiteX27" fmla="*/ 888521 w 3390182"/>
              <a:gd name="connsiteY27" fmla="*/ 414068 h 1544128"/>
              <a:gd name="connsiteX28" fmla="*/ 940280 w 3390182"/>
              <a:gd name="connsiteY28" fmla="*/ 379562 h 1544128"/>
              <a:gd name="connsiteX29" fmla="*/ 992038 w 3390182"/>
              <a:gd name="connsiteY29" fmla="*/ 345056 h 1544128"/>
              <a:gd name="connsiteX30" fmla="*/ 1069676 w 3390182"/>
              <a:gd name="connsiteY30" fmla="*/ 293298 h 1544128"/>
              <a:gd name="connsiteX31" fmla="*/ 1095555 w 3390182"/>
              <a:gd name="connsiteY31" fmla="*/ 276045 h 1544128"/>
              <a:gd name="connsiteX32" fmla="*/ 1121434 w 3390182"/>
              <a:gd name="connsiteY32" fmla="*/ 267419 h 1544128"/>
              <a:gd name="connsiteX33" fmla="*/ 1147314 w 3390182"/>
              <a:gd name="connsiteY33" fmla="*/ 250166 h 1544128"/>
              <a:gd name="connsiteX34" fmla="*/ 1173193 w 3390182"/>
              <a:gd name="connsiteY34" fmla="*/ 241539 h 1544128"/>
              <a:gd name="connsiteX35" fmla="*/ 1337095 w 3390182"/>
              <a:gd name="connsiteY35" fmla="*/ 232913 h 1544128"/>
              <a:gd name="connsiteX36" fmla="*/ 1466491 w 3390182"/>
              <a:gd name="connsiteY36" fmla="*/ 241539 h 1544128"/>
              <a:gd name="connsiteX37" fmla="*/ 1500997 w 3390182"/>
              <a:gd name="connsiteY37" fmla="*/ 250166 h 1544128"/>
              <a:gd name="connsiteX38" fmla="*/ 1552755 w 3390182"/>
              <a:gd name="connsiteY38" fmla="*/ 267419 h 1544128"/>
              <a:gd name="connsiteX39" fmla="*/ 1578634 w 3390182"/>
              <a:gd name="connsiteY39" fmla="*/ 293298 h 1544128"/>
              <a:gd name="connsiteX40" fmla="*/ 1595887 w 3390182"/>
              <a:gd name="connsiteY40" fmla="*/ 319177 h 1544128"/>
              <a:gd name="connsiteX41" fmla="*/ 1621767 w 3390182"/>
              <a:gd name="connsiteY41" fmla="*/ 336430 h 1544128"/>
              <a:gd name="connsiteX42" fmla="*/ 1656272 w 3390182"/>
              <a:gd name="connsiteY42" fmla="*/ 396815 h 1544128"/>
              <a:gd name="connsiteX43" fmla="*/ 1673525 w 3390182"/>
              <a:gd name="connsiteY43" fmla="*/ 422694 h 1544128"/>
              <a:gd name="connsiteX44" fmla="*/ 1682151 w 3390182"/>
              <a:gd name="connsiteY44" fmla="*/ 690113 h 1544128"/>
              <a:gd name="connsiteX45" fmla="*/ 1656272 w 3390182"/>
              <a:gd name="connsiteY45" fmla="*/ 767751 h 1544128"/>
              <a:gd name="connsiteX46" fmla="*/ 1630393 w 3390182"/>
              <a:gd name="connsiteY46" fmla="*/ 845388 h 1544128"/>
              <a:gd name="connsiteX47" fmla="*/ 1621767 w 3390182"/>
              <a:gd name="connsiteY47" fmla="*/ 871268 h 1544128"/>
              <a:gd name="connsiteX48" fmla="*/ 1604514 w 3390182"/>
              <a:gd name="connsiteY48" fmla="*/ 931653 h 1544128"/>
              <a:gd name="connsiteX49" fmla="*/ 1604514 w 3390182"/>
              <a:gd name="connsiteY49" fmla="*/ 1259456 h 1544128"/>
              <a:gd name="connsiteX50" fmla="*/ 1656272 w 3390182"/>
              <a:gd name="connsiteY50" fmla="*/ 1293962 h 1544128"/>
              <a:gd name="connsiteX51" fmla="*/ 1716657 w 3390182"/>
              <a:gd name="connsiteY51" fmla="*/ 1328468 h 1544128"/>
              <a:gd name="connsiteX52" fmla="*/ 1742536 w 3390182"/>
              <a:gd name="connsiteY52" fmla="*/ 1345721 h 1544128"/>
              <a:gd name="connsiteX53" fmla="*/ 1820174 w 3390182"/>
              <a:gd name="connsiteY53" fmla="*/ 1337094 h 1544128"/>
              <a:gd name="connsiteX54" fmla="*/ 1871933 w 3390182"/>
              <a:gd name="connsiteY54" fmla="*/ 1311215 h 1544128"/>
              <a:gd name="connsiteX55" fmla="*/ 1923691 w 3390182"/>
              <a:gd name="connsiteY55" fmla="*/ 1285336 h 1544128"/>
              <a:gd name="connsiteX56" fmla="*/ 1958197 w 3390182"/>
              <a:gd name="connsiteY56" fmla="*/ 1233577 h 1544128"/>
              <a:gd name="connsiteX57" fmla="*/ 1975450 w 3390182"/>
              <a:gd name="connsiteY57" fmla="*/ 1207698 h 1544128"/>
              <a:gd name="connsiteX58" fmla="*/ 2018582 w 3390182"/>
              <a:gd name="connsiteY58" fmla="*/ 1130060 h 1544128"/>
              <a:gd name="connsiteX59" fmla="*/ 2035834 w 3390182"/>
              <a:gd name="connsiteY59" fmla="*/ 1104181 h 1544128"/>
              <a:gd name="connsiteX60" fmla="*/ 2061714 w 3390182"/>
              <a:gd name="connsiteY60" fmla="*/ 1043796 h 1544128"/>
              <a:gd name="connsiteX61" fmla="*/ 2087593 w 3390182"/>
              <a:gd name="connsiteY61" fmla="*/ 992038 h 1544128"/>
              <a:gd name="connsiteX62" fmla="*/ 2130725 w 3390182"/>
              <a:gd name="connsiteY62" fmla="*/ 914400 h 1544128"/>
              <a:gd name="connsiteX63" fmla="*/ 2156604 w 3390182"/>
              <a:gd name="connsiteY63" fmla="*/ 888521 h 1544128"/>
              <a:gd name="connsiteX64" fmla="*/ 2173857 w 3390182"/>
              <a:gd name="connsiteY64" fmla="*/ 862641 h 1544128"/>
              <a:gd name="connsiteX65" fmla="*/ 2225616 w 3390182"/>
              <a:gd name="connsiteY65" fmla="*/ 828136 h 1544128"/>
              <a:gd name="connsiteX66" fmla="*/ 2268748 w 3390182"/>
              <a:gd name="connsiteY66" fmla="*/ 793630 h 1544128"/>
              <a:gd name="connsiteX67" fmla="*/ 2294627 w 3390182"/>
              <a:gd name="connsiteY67" fmla="*/ 767751 h 1544128"/>
              <a:gd name="connsiteX68" fmla="*/ 2346385 w 3390182"/>
              <a:gd name="connsiteY68" fmla="*/ 733245 h 1544128"/>
              <a:gd name="connsiteX69" fmla="*/ 2398144 w 3390182"/>
              <a:gd name="connsiteY69" fmla="*/ 690113 h 1544128"/>
              <a:gd name="connsiteX70" fmla="*/ 2458529 w 3390182"/>
              <a:gd name="connsiteY70" fmla="*/ 629728 h 1544128"/>
              <a:gd name="connsiteX71" fmla="*/ 2527540 w 3390182"/>
              <a:gd name="connsiteY71" fmla="*/ 552090 h 1544128"/>
              <a:gd name="connsiteX72" fmla="*/ 2553419 w 3390182"/>
              <a:gd name="connsiteY72" fmla="*/ 534838 h 1544128"/>
              <a:gd name="connsiteX73" fmla="*/ 2613804 w 3390182"/>
              <a:gd name="connsiteY73" fmla="*/ 491705 h 1544128"/>
              <a:gd name="connsiteX74" fmla="*/ 2682816 w 3390182"/>
              <a:gd name="connsiteY74" fmla="*/ 431321 h 1544128"/>
              <a:gd name="connsiteX75" fmla="*/ 2708695 w 3390182"/>
              <a:gd name="connsiteY75" fmla="*/ 414068 h 1544128"/>
              <a:gd name="connsiteX76" fmla="*/ 2734574 w 3390182"/>
              <a:gd name="connsiteY76" fmla="*/ 396815 h 1544128"/>
              <a:gd name="connsiteX77" fmla="*/ 2760453 w 3390182"/>
              <a:gd name="connsiteY77" fmla="*/ 388188 h 1544128"/>
              <a:gd name="connsiteX78" fmla="*/ 2786333 w 3390182"/>
              <a:gd name="connsiteY78" fmla="*/ 370936 h 1544128"/>
              <a:gd name="connsiteX79" fmla="*/ 2812212 w 3390182"/>
              <a:gd name="connsiteY79" fmla="*/ 362309 h 1544128"/>
              <a:gd name="connsiteX80" fmla="*/ 2872597 w 3390182"/>
              <a:gd name="connsiteY80" fmla="*/ 319177 h 1544128"/>
              <a:gd name="connsiteX81" fmla="*/ 2907102 w 3390182"/>
              <a:gd name="connsiteY81" fmla="*/ 301924 h 1544128"/>
              <a:gd name="connsiteX82" fmla="*/ 2932982 w 3390182"/>
              <a:gd name="connsiteY82" fmla="*/ 276045 h 1544128"/>
              <a:gd name="connsiteX83" fmla="*/ 2993367 w 3390182"/>
              <a:gd name="connsiteY83" fmla="*/ 241539 h 1544128"/>
              <a:gd name="connsiteX84" fmla="*/ 3019246 w 3390182"/>
              <a:gd name="connsiteY84" fmla="*/ 232913 h 1544128"/>
              <a:gd name="connsiteX85" fmla="*/ 3053751 w 3390182"/>
              <a:gd name="connsiteY85" fmla="*/ 207034 h 1544128"/>
              <a:gd name="connsiteX86" fmla="*/ 3079631 w 3390182"/>
              <a:gd name="connsiteY86" fmla="*/ 189781 h 1544128"/>
              <a:gd name="connsiteX87" fmla="*/ 3105510 w 3390182"/>
              <a:gd name="connsiteY87" fmla="*/ 163902 h 1544128"/>
              <a:gd name="connsiteX88" fmla="*/ 3140016 w 3390182"/>
              <a:gd name="connsiteY88" fmla="*/ 146649 h 1544128"/>
              <a:gd name="connsiteX89" fmla="*/ 3217653 w 3390182"/>
              <a:gd name="connsiteY89" fmla="*/ 103517 h 1544128"/>
              <a:gd name="connsiteX90" fmla="*/ 3260785 w 3390182"/>
              <a:gd name="connsiteY90" fmla="*/ 69011 h 1544128"/>
              <a:gd name="connsiteX91" fmla="*/ 3312544 w 3390182"/>
              <a:gd name="connsiteY91" fmla="*/ 34505 h 1544128"/>
              <a:gd name="connsiteX92" fmla="*/ 3364302 w 3390182"/>
              <a:gd name="connsiteY92" fmla="*/ 17253 h 1544128"/>
              <a:gd name="connsiteX93" fmla="*/ 3390182 w 3390182"/>
              <a:gd name="connsiteY93" fmla="*/ 0 h 154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390182" h="1544128">
                <a:moveTo>
                  <a:pt x="0" y="1544128"/>
                </a:moveTo>
                <a:cubicBezTo>
                  <a:pt x="2876" y="1526875"/>
                  <a:pt x="3601" y="1509123"/>
                  <a:pt x="8627" y="1492370"/>
                </a:cubicBezTo>
                <a:cubicBezTo>
                  <a:pt x="12322" y="1480053"/>
                  <a:pt x="22185" y="1470181"/>
                  <a:pt x="25880" y="1457864"/>
                </a:cubicBezTo>
                <a:cubicBezTo>
                  <a:pt x="51237" y="1373339"/>
                  <a:pt x="15897" y="1434019"/>
                  <a:pt x="51759" y="1380226"/>
                </a:cubicBezTo>
                <a:cubicBezTo>
                  <a:pt x="60748" y="1353258"/>
                  <a:pt x="69466" y="1319538"/>
                  <a:pt x="94891" y="1302588"/>
                </a:cubicBezTo>
                <a:lnTo>
                  <a:pt x="120770" y="1285336"/>
                </a:lnTo>
                <a:lnTo>
                  <a:pt x="155276" y="1233577"/>
                </a:lnTo>
                <a:cubicBezTo>
                  <a:pt x="161027" y="1224951"/>
                  <a:pt x="163903" y="1213449"/>
                  <a:pt x="172529" y="1207698"/>
                </a:cubicBezTo>
                <a:lnTo>
                  <a:pt x="198408" y="1190445"/>
                </a:lnTo>
                <a:lnTo>
                  <a:pt x="232914" y="1138687"/>
                </a:lnTo>
                <a:cubicBezTo>
                  <a:pt x="238665" y="1130060"/>
                  <a:pt x="241540" y="1118558"/>
                  <a:pt x="250167" y="1112807"/>
                </a:cubicBezTo>
                <a:lnTo>
                  <a:pt x="301925" y="1078302"/>
                </a:lnTo>
                <a:cubicBezTo>
                  <a:pt x="321245" y="1065422"/>
                  <a:pt x="345196" y="1050145"/>
                  <a:pt x="362310" y="1035170"/>
                </a:cubicBezTo>
                <a:cubicBezTo>
                  <a:pt x="374552" y="1024459"/>
                  <a:pt x="384574" y="1011375"/>
                  <a:pt x="396816" y="1000664"/>
                </a:cubicBezTo>
                <a:cubicBezTo>
                  <a:pt x="421872" y="978740"/>
                  <a:pt x="432154" y="975422"/>
                  <a:pt x="457200" y="957532"/>
                </a:cubicBezTo>
                <a:cubicBezTo>
                  <a:pt x="468899" y="949175"/>
                  <a:pt x="480204" y="940279"/>
                  <a:pt x="491706" y="931653"/>
                </a:cubicBezTo>
                <a:cubicBezTo>
                  <a:pt x="494582" y="923026"/>
                  <a:pt x="495289" y="913339"/>
                  <a:pt x="500333" y="905773"/>
                </a:cubicBezTo>
                <a:cubicBezTo>
                  <a:pt x="519112" y="877604"/>
                  <a:pt x="536800" y="877932"/>
                  <a:pt x="560717" y="854015"/>
                </a:cubicBezTo>
                <a:cubicBezTo>
                  <a:pt x="568048" y="846684"/>
                  <a:pt x="570639" y="835467"/>
                  <a:pt x="577970" y="828136"/>
                </a:cubicBezTo>
                <a:cubicBezTo>
                  <a:pt x="588136" y="817970"/>
                  <a:pt x="602310" y="812422"/>
                  <a:pt x="612476" y="802256"/>
                </a:cubicBezTo>
                <a:cubicBezTo>
                  <a:pt x="669985" y="744747"/>
                  <a:pt x="586597" y="805132"/>
                  <a:pt x="655608" y="759124"/>
                </a:cubicBezTo>
                <a:cubicBezTo>
                  <a:pt x="670791" y="713573"/>
                  <a:pt x="659190" y="740812"/>
                  <a:pt x="698740" y="681487"/>
                </a:cubicBezTo>
                <a:cubicBezTo>
                  <a:pt x="698747" y="681476"/>
                  <a:pt x="733238" y="629739"/>
                  <a:pt x="733246" y="629728"/>
                </a:cubicBezTo>
                <a:lnTo>
                  <a:pt x="759125" y="595222"/>
                </a:lnTo>
                <a:cubicBezTo>
                  <a:pt x="770065" y="562401"/>
                  <a:pt x="771758" y="542192"/>
                  <a:pt x="793631" y="517585"/>
                </a:cubicBezTo>
                <a:cubicBezTo>
                  <a:pt x="809841" y="499349"/>
                  <a:pt x="828136" y="483079"/>
                  <a:pt x="845389" y="465826"/>
                </a:cubicBezTo>
                <a:cubicBezTo>
                  <a:pt x="854015" y="457200"/>
                  <a:pt x="864501" y="450098"/>
                  <a:pt x="871268" y="439947"/>
                </a:cubicBezTo>
                <a:cubicBezTo>
                  <a:pt x="877019" y="431321"/>
                  <a:pt x="880719" y="420895"/>
                  <a:pt x="888521" y="414068"/>
                </a:cubicBezTo>
                <a:cubicBezTo>
                  <a:pt x="904126" y="400414"/>
                  <a:pt x="923027" y="391064"/>
                  <a:pt x="940280" y="379562"/>
                </a:cubicBezTo>
                <a:lnTo>
                  <a:pt x="992038" y="345056"/>
                </a:lnTo>
                <a:lnTo>
                  <a:pt x="1069676" y="293298"/>
                </a:lnTo>
                <a:cubicBezTo>
                  <a:pt x="1078302" y="287547"/>
                  <a:pt x="1085719" y="279323"/>
                  <a:pt x="1095555" y="276045"/>
                </a:cubicBezTo>
                <a:lnTo>
                  <a:pt x="1121434" y="267419"/>
                </a:lnTo>
                <a:cubicBezTo>
                  <a:pt x="1130061" y="261668"/>
                  <a:pt x="1138041" y="254803"/>
                  <a:pt x="1147314" y="250166"/>
                </a:cubicBezTo>
                <a:cubicBezTo>
                  <a:pt x="1155447" y="246099"/>
                  <a:pt x="1164137" y="242362"/>
                  <a:pt x="1173193" y="241539"/>
                </a:cubicBezTo>
                <a:cubicBezTo>
                  <a:pt x="1227678" y="236586"/>
                  <a:pt x="1282461" y="235788"/>
                  <a:pt x="1337095" y="232913"/>
                </a:cubicBezTo>
                <a:cubicBezTo>
                  <a:pt x="1380227" y="235788"/>
                  <a:pt x="1423501" y="237014"/>
                  <a:pt x="1466491" y="241539"/>
                </a:cubicBezTo>
                <a:cubicBezTo>
                  <a:pt x="1478282" y="242780"/>
                  <a:pt x="1489641" y="246759"/>
                  <a:pt x="1500997" y="250166"/>
                </a:cubicBezTo>
                <a:cubicBezTo>
                  <a:pt x="1518416" y="255392"/>
                  <a:pt x="1552755" y="267419"/>
                  <a:pt x="1552755" y="267419"/>
                </a:cubicBezTo>
                <a:cubicBezTo>
                  <a:pt x="1561381" y="276045"/>
                  <a:pt x="1570824" y="283926"/>
                  <a:pt x="1578634" y="293298"/>
                </a:cubicBezTo>
                <a:cubicBezTo>
                  <a:pt x="1585271" y="301263"/>
                  <a:pt x="1588556" y="311846"/>
                  <a:pt x="1595887" y="319177"/>
                </a:cubicBezTo>
                <a:cubicBezTo>
                  <a:pt x="1603218" y="326508"/>
                  <a:pt x="1613140" y="330679"/>
                  <a:pt x="1621767" y="336430"/>
                </a:cubicBezTo>
                <a:cubicBezTo>
                  <a:pt x="1663805" y="399490"/>
                  <a:pt x="1612485" y="320189"/>
                  <a:pt x="1656272" y="396815"/>
                </a:cubicBezTo>
                <a:cubicBezTo>
                  <a:pt x="1661416" y="405817"/>
                  <a:pt x="1667774" y="414068"/>
                  <a:pt x="1673525" y="422694"/>
                </a:cubicBezTo>
                <a:cubicBezTo>
                  <a:pt x="1710928" y="534903"/>
                  <a:pt x="1701793" y="487145"/>
                  <a:pt x="1682151" y="690113"/>
                </a:cubicBezTo>
                <a:cubicBezTo>
                  <a:pt x="1682150" y="690121"/>
                  <a:pt x="1660586" y="754808"/>
                  <a:pt x="1656272" y="767751"/>
                </a:cubicBezTo>
                <a:lnTo>
                  <a:pt x="1630393" y="845388"/>
                </a:lnTo>
                <a:cubicBezTo>
                  <a:pt x="1627518" y="854015"/>
                  <a:pt x="1623973" y="862446"/>
                  <a:pt x="1621767" y="871268"/>
                </a:cubicBezTo>
                <a:cubicBezTo>
                  <a:pt x="1610934" y="914595"/>
                  <a:pt x="1616889" y="894526"/>
                  <a:pt x="1604514" y="931653"/>
                </a:cubicBezTo>
                <a:cubicBezTo>
                  <a:pt x="1593440" y="1042384"/>
                  <a:pt x="1579327" y="1144314"/>
                  <a:pt x="1604514" y="1259456"/>
                </a:cubicBezTo>
                <a:cubicBezTo>
                  <a:pt x="1608945" y="1279712"/>
                  <a:pt x="1639019" y="1282460"/>
                  <a:pt x="1656272" y="1293962"/>
                </a:cubicBezTo>
                <a:cubicBezTo>
                  <a:pt x="1719322" y="1335996"/>
                  <a:pt x="1640044" y="1284689"/>
                  <a:pt x="1716657" y="1328468"/>
                </a:cubicBezTo>
                <a:cubicBezTo>
                  <a:pt x="1725659" y="1333612"/>
                  <a:pt x="1733910" y="1339970"/>
                  <a:pt x="1742536" y="1345721"/>
                </a:cubicBezTo>
                <a:cubicBezTo>
                  <a:pt x="1768415" y="1342845"/>
                  <a:pt x="1794490" y="1341375"/>
                  <a:pt x="1820174" y="1337094"/>
                </a:cubicBezTo>
                <a:cubicBezTo>
                  <a:pt x="1852698" y="1331673"/>
                  <a:pt x="1842126" y="1326119"/>
                  <a:pt x="1871933" y="1311215"/>
                </a:cubicBezTo>
                <a:cubicBezTo>
                  <a:pt x="1943366" y="1275498"/>
                  <a:pt x="1849522" y="1334780"/>
                  <a:pt x="1923691" y="1285336"/>
                </a:cubicBezTo>
                <a:lnTo>
                  <a:pt x="1958197" y="1233577"/>
                </a:lnTo>
                <a:lnTo>
                  <a:pt x="1975450" y="1207698"/>
                </a:lnTo>
                <a:cubicBezTo>
                  <a:pt x="1990633" y="1162147"/>
                  <a:pt x="1979032" y="1189386"/>
                  <a:pt x="2018582" y="1130060"/>
                </a:cubicBezTo>
                <a:lnTo>
                  <a:pt x="2035834" y="1104181"/>
                </a:lnTo>
                <a:cubicBezTo>
                  <a:pt x="2053790" y="1032363"/>
                  <a:pt x="2031926" y="1103372"/>
                  <a:pt x="2061714" y="1043796"/>
                </a:cubicBezTo>
                <a:cubicBezTo>
                  <a:pt x="2097429" y="972367"/>
                  <a:pt x="2038148" y="1066204"/>
                  <a:pt x="2087593" y="992038"/>
                </a:cubicBezTo>
                <a:cubicBezTo>
                  <a:pt x="2098440" y="959494"/>
                  <a:pt x="2101061" y="944064"/>
                  <a:pt x="2130725" y="914400"/>
                </a:cubicBezTo>
                <a:cubicBezTo>
                  <a:pt x="2139351" y="905774"/>
                  <a:pt x="2148794" y="897893"/>
                  <a:pt x="2156604" y="888521"/>
                </a:cubicBezTo>
                <a:cubicBezTo>
                  <a:pt x="2163241" y="880556"/>
                  <a:pt x="2166054" y="869468"/>
                  <a:pt x="2173857" y="862641"/>
                </a:cubicBezTo>
                <a:cubicBezTo>
                  <a:pt x="2189462" y="848987"/>
                  <a:pt x="2225616" y="828136"/>
                  <a:pt x="2225616" y="828136"/>
                </a:cubicBezTo>
                <a:cubicBezTo>
                  <a:pt x="2264198" y="770258"/>
                  <a:pt x="2218748" y="826962"/>
                  <a:pt x="2268748" y="793630"/>
                </a:cubicBezTo>
                <a:cubicBezTo>
                  <a:pt x="2278899" y="786863"/>
                  <a:pt x="2284997" y="775241"/>
                  <a:pt x="2294627" y="767751"/>
                </a:cubicBezTo>
                <a:cubicBezTo>
                  <a:pt x="2310994" y="755021"/>
                  <a:pt x="2331723" y="747907"/>
                  <a:pt x="2346385" y="733245"/>
                </a:cubicBezTo>
                <a:cubicBezTo>
                  <a:pt x="2379596" y="700035"/>
                  <a:pt x="2362114" y="714133"/>
                  <a:pt x="2398144" y="690113"/>
                </a:cubicBezTo>
                <a:cubicBezTo>
                  <a:pt x="2437694" y="630788"/>
                  <a:pt x="2412978" y="644911"/>
                  <a:pt x="2458529" y="629728"/>
                </a:cubicBezTo>
                <a:cubicBezTo>
                  <a:pt x="2479272" y="598614"/>
                  <a:pt x="2492090" y="575722"/>
                  <a:pt x="2527540" y="552090"/>
                </a:cubicBezTo>
                <a:cubicBezTo>
                  <a:pt x="2536166" y="546339"/>
                  <a:pt x="2545454" y="541475"/>
                  <a:pt x="2553419" y="534838"/>
                </a:cubicBezTo>
                <a:cubicBezTo>
                  <a:pt x="2605881" y="491120"/>
                  <a:pt x="2549953" y="523631"/>
                  <a:pt x="2613804" y="491705"/>
                </a:cubicBezTo>
                <a:cubicBezTo>
                  <a:pt x="2642559" y="448573"/>
                  <a:pt x="2622430" y="471578"/>
                  <a:pt x="2682816" y="431321"/>
                </a:cubicBezTo>
                <a:lnTo>
                  <a:pt x="2708695" y="414068"/>
                </a:lnTo>
                <a:cubicBezTo>
                  <a:pt x="2717321" y="408317"/>
                  <a:pt x="2724738" y="400094"/>
                  <a:pt x="2734574" y="396815"/>
                </a:cubicBezTo>
                <a:cubicBezTo>
                  <a:pt x="2743200" y="393939"/>
                  <a:pt x="2752320" y="392254"/>
                  <a:pt x="2760453" y="388188"/>
                </a:cubicBezTo>
                <a:cubicBezTo>
                  <a:pt x="2769726" y="383551"/>
                  <a:pt x="2777060" y="375573"/>
                  <a:pt x="2786333" y="370936"/>
                </a:cubicBezTo>
                <a:cubicBezTo>
                  <a:pt x="2794466" y="366870"/>
                  <a:pt x="2804079" y="366376"/>
                  <a:pt x="2812212" y="362309"/>
                </a:cubicBezTo>
                <a:cubicBezTo>
                  <a:pt x="2830457" y="353186"/>
                  <a:pt x="2856973" y="328942"/>
                  <a:pt x="2872597" y="319177"/>
                </a:cubicBezTo>
                <a:cubicBezTo>
                  <a:pt x="2883502" y="312362"/>
                  <a:pt x="2896638" y="309398"/>
                  <a:pt x="2907102" y="301924"/>
                </a:cubicBezTo>
                <a:cubicBezTo>
                  <a:pt x="2917029" y="294833"/>
                  <a:pt x="2923610" y="283855"/>
                  <a:pt x="2932982" y="276045"/>
                </a:cubicBezTo>
                <a:cubicBezTo>
                  <a:pt x="2948272" y="263304"/>
                  <a:pt x="2975994" y="248984"/>
                  <a:pt x="2993367" y="241539"/>
                </a:cubicBezTo>
                <a:cubicBezTo>
                  <a:pt x="3001725" y="237957"/>
                  <a:pt x="3010620" y="235788"/>
                  <a:pt x="3019246" y="232913"/>
                </a:cubicBezTo>
                <a:cubicBezTo>
                  <a:pt x="3030748" y="224287"/>
                  <a:pt x="3042052" y="215391"/>
                  <a:pt x="3053751" y="207034"/>
                </a:cubicBezTo>
                <a:cubicBezTo>
                  <a:pt x="3062188" y="201008"/>
                  <a:pt x="3071666" y="196418"/>
                  <a:pt x="3079631" y="189781"/>
                </a:cubicBezTo>
                <a:cubicBezTo>
                  <a:pt x="3089003" y="181971"/>
                  <a:pt x="3095583" y="170993"/>
                  <a:pt x="3105510" y="163902"/>
                </a:cubicBezTo>
                <a:cubicBezTo>
                  <a:pt x="3115974" y="156428"/>
                  <a:pt x="3128989" y="153265"/>
                  <a:pt x="3140016" y="146649"/>
                </a:cubicBezTo>
                <a:cubicBezTo>
                  <a:pt x="3214171" y="102156"/>
                  <a:pt x="3165599" y="120868"/>
                  <a:pt x="3217653" y="103517"/>
                </a:cubicBezTo>
                <a:cubicBezTo>
                  <a:pt x="3249531" y="55701"/>
                  <a:pt x="3216667" y="93521"/>
                  <a:pt x="3260785" y="69011"/>
                </a:cubicBezTo>
                <a:cubicBezTo>
                  <a:pt x="3278911" y="58941"/>
                  <a:pt x="3292872" y="41062"/>
                  <a:pt x="3312544" y="34505"/>
                </a:cubicBezTo>
                <a:lnTo>
                  <a:pt x="3364302" y="17253"/>
                </a:lnTo>
                <a:lnTo>
                  <a:pt x="3390182" y="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38903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判別分析の目的</a:t>
            </a:r>
            <a:endParaRPr kumimoji="1" lang="ja-JP" altLang="en-US" dirty="0"/>
          </a:p>
        </p:txBody>
      </p:sp>
      <mc:AlternateContent xmlns:mc="http://schemas.openxmlformats.org/markup-compatibility/2006" xmlns:a14="http://schemas.microsoft.com/office/drawing/2010/main">
        <mc:Choice Requires="a14">
          <p:sp>
            <p:nvSpPr>
              <p:cNvPr id="4" name="テキスト ボックス 3"/>
              <p:cNvSpPr txBox="1"/>
              <p:nvPr/>
            </p:nvSpPr>
            <p:spPr>
              <a:xfrm>
                <a:off x="827584" y="2219958"/>
                <a:ext cx="6912768" cy="15690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smtClean="0"/>
                  <a:t>グループ分けの境界を表す</a:t>
                </a:r>
                <a:endParaRPr lang="en-US" altLang="ja-JP" sz="2800" dirty="0" smtClean="0"/>
              </a:p>
              <a:p>
                <a:pPr algn="ctr"/>
                <a:r>
                  <a:rPr lang="ja-JP" altLang="en-US" sz="2800" dirty="0" smtClean="0"/>
                  <a:t>判別関数</a:t>
                </a:r>
                <a14:m>
                  <m:oMath xmlns:m="http://schemas.openxmlformats.org/officeDocument/2006/math">
                    <m:r>
                      <a:rPr lang="en-US" altLang="ja-JP" sz="2800" i="1" smtClean="0">
                        <a:latin typeface="Cambria Math"/>
                        <a:ea typeface="Cambria Math"/>
                      </a:rPr>
                      <m:t>=</m:t>
                    </m:r>
                    <m:sSub>
                      <m:sSubPr>
                        <m:ctrlPr>
                          <a:rPr lang="en-US" altLang="ja-JP" sz="2800" i="1" smtClean="0">
                            <a:latin typeface="Cambria Math"/>
                            <a:ea typeface="Cambria Math"/>
                          </a:rPr>
                        </m:ctrlPr>
                      </m:sSubPr>
                      <m:e>
                        <m:r>
                          <a:rPr lang="en-US" altLang="ja-JP" sz="2800" b="0" i="1" smtClean="0">
                            <a:latin typeface="Cambria Math"/>
                            <a:ea typeface="Cambria Math"/>
                          </a:rPr>
                          <m:t>𝑎</m:t>
                        </m:r>
                      </m:e>
                      <m:sub>
                        <m:r>
                          <a:rPr lang="en-US" altLang="ja-JP" sz="2800" b="0" i="1" smtClean="0">
                            <a:latin typeface="Cambria Math"/>
                            <a:ea typeface="Cambria Math"/>
                          </a:rPr>
                          <m:t>0</m:t>
                        </m:r>
                      </m:sub>
                    </m:sSub>
                    <m:r>
                      <a:rPr lang="en-US" altLang="ja-JP" sz="2800" b="0" i="1" smtClean="0">
                        <a:latin typeface="Cambria Math"/>
                        <a:ea typeface="Cambria Math"/>
                      </a:rPr>
                      <m:t>+</m:t>
                    </m:r>
                    <m:sSub>
                      <m:sSubPr>
                        <m:ctrlPr>
                          <a:rPr lang="en-US" altLang="ja-JP" sz="2800" i="1">
                            <a:latin typeface="Cambria Math"/>
                            <a:ea typeface="Cambria Math"/>
                          </a:rPr>
                        </m:ctrlPr>
                      </m:sSubPr>
                      <m:e>
                        <m:r>
                          <a:rPr lang="en-US" altLang="ja-JP" sz="2800" i="1">
                            <a:latin typeface="Cambria Math"/>
                            <a:ea typeface="Cambria Math"/>
                          </a:rPr>
                          <m:t>𝑎</m:t>
                        </m:r>
                      </m:e>
                      <m:sub>
                        <m:r>
                          <a:rPr lang="en-US" altLang="ja-JP" sz="2800" b="0" i="1" smtClean="0">
                            <a:latin typeface="Cambria Math"/>
                            <a:ea typeface="Cambria Math"/>
                          </a:rPr>
                          <m:t>1</m:t>
                        </m:r>
                      </m:sub>
                    </m:sSub>
                    <m:sSub>
                      <m:sSubPr>
                        <m:ctrlPr>
                          <a:rPr lang="en-US" altLang="ja-JP" sz="2800" i="1">
                            <a:latin typeface="Cambria Math"/>
                            <a:ea typeface="Cambria Math"/>
                          </a:rPr>
                        </m:ctrlPr>
                      </m:sSubPr>
                      <m:e>
                        <m:r>
                          <a:rPr lang="en-US" altLang="ja-JP" sz="2800" b="0" i="1" smtClean="0">
                            <a:latin typeface="Cambria Math"/>
                            <a:ea typeface="Cambria Math"/>
                          </a:rPr>
                          <m:t>𝑥</m:t>
                        </m:r>
                      </m:e>
                      <m:sub>
                        <m:r>
                          <a:rPr lang="en-US" altLang="ja-JP" sz="2800" b="0" i="1" smtClean="0">
                            <a:latin typeface="Cambria Math"/>
                            <a:ea typeface="Cambria Math"/>
                          </a:rPr>
                          <m:t>1</m:t>
                        </m:r>
                      </m:sub>
                    </m:sSub>
                    <m:r>
                      <a:rPr lang="en-US" altLang="ja-JP" sz="2800" b="0" i="1" smtClean="0">
                        <a:latin typeface="Cambria Math"/>
                        <a:ea typeface="Cambria Math"/>
                      </a:rPr>
                      <m:t>+⋯+</m:t>
                    </m:r>
                    <m:sSub>
                      <m:sSubPr>
                        <m:ctrlPr>
                          <a:rPr lang="en-US" altLang="ja-JP" sz="2800" i="1">
                            <a:latin typeface="Cambria Math"/>
                            <a:ea typeface="Cambria Math"/>
                          </a:rPr>
                        </m:ctrlPr>
                      </m:sSubPr>
                      <m:e>
                        <m:r>
                          <a:rPr lang="en-US" altLang="ja-JP" sz="2800" i="1">
                            <a:latin typeface="Cambria Math"/>
                            <a:ea typeface="Cambria Math"/>
                          </a:rPr>
                          <m:t>𝑎</m:t>
                        </m:r>
                      </m:e>
                      <m:sub>
                        <m:r>
                          <a:rPr lang="en-US" altLang="ja-JP" sz="2800" b="0" i="1" smtClean="0">
                            <a:latin typeface="Cambria Math"/>
                            <a:ea typeface="Cambria Math"/>
                          </a:rPr>
                          <m:t>𝑝</m:t>
                        </m:r>
                      </m:sub>
                    </m:sSub>
                    <m:sSub>
                      <m:sSubPr>
                        <m:ctrlPr>
                          <a:rPr lang="en-US" altLang="ja-JP" sz="2800" i="1">
                            <a:latin typeface="Cambria Math"/>
                            <a:ea typeface="Cambria Math"/>
                          </a:rPr>
                        </m:ctrlPr>
                      </m:sSubPr>
                      <m:e>
                        <m:r>
                          <a:rPr lang="en-US" altLang="ja-JP" sz="2800" i="1">
                            <a:latin typeface="Cambria Math"/>
                            <a:ea typeface="Cambria Math"/>
                          </a:rPr>
                          <m:t>𝑥</m:t>
                        </m:r>
                      </m:e>
                      <m:sub>
                        <m:r>
                          <a:rPr lang="en-US" altLang="ja-JP" sz="2800" b="0" i="1" smtClean="0">
                            <a:latin typeface="Cambria Math"/>
                            <a:ea typeface="Cambria Math"/>
                          </a:rPr>
                          <m:t>𝑝</m:t>
                        </m:r>
                      </m:sub>
                    </m:sSub>
                  </m:oMath>
                </a14:m>
                <a:endParaRPr lang="en-US" altLang="ja-JP" sz="2800" dirty="0" smtClean="0">
                  <a:ea typeface="Cambria Math"/>
                </a:endParaRPr>
              </a:p>
              <a:p>
                <a:pPr algn="ctr"/>
                <a:r>
                  <a:rPr lang="ja-JP" altLang="en-US" sz="2800" dirty="0" smtClean="0">
                    <a:ea typeface="Cambria Math"/>
                  </a:rPr>
                  <a:t>を求めたい</a:t>
                </a:r>
                <a:r>
                  <a:rPr lang="en-US" altLang="ja-JP" sz="2800" dirty="0" smtClean="0">
                    <a:ea typeface="Cambria Math"/>
                  </a:rPr>
                  <a:t>!!</a:t>
                </a:r>
                <a:endParaRPr lang="ja-JP" altLang="en-US" sz="2800" dirty="0"/>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827584" y="2219958"/>
                <a:ext cx="6912768" cy="1569082"/>
              </a:xfrm>
              <a:prstGeom prst="roundRect">
                <a:avLst/>
              </a:prstGeom>
              <a:blipFill rotWithShape="1">
                <a:blip r:embed="rId2"/>
                <a:stretch>
                  <a:fillRect b="-496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101421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用いるデータ</a:t>
            </a:r>
            <a:endParaRPr kumimoji="1" lang="ja-JP" altLang="en-US" dirty="0"/>
          </a:p>
        </p:txBody>
      </p:sp>
      <p:sp>
        <p:nvSpPr>
          <p:cNvPr id="4" name="テキスト ボックス 3"/>
          <p:cNvSpPr txBox="1"/>
          <p:nvPr/>
        </p:nvSpPr>
        <p:spPr>
          <a:xfrm>
            <a:off x="323528" y="1916832"/>
            <a:ext cx="7920880" cy="3847862"/>
          </a:xfrm>
          <a:prstGeom prst="roundRect">
            <a:avLst/>
          </a:prstGeom>
          <a:noFill/>
          <a:ln>
            <a:solidFill>
              <a:schemeClr val="tx1"/>
            </a:solidFill>
          </a:ln>
        </p:spPr>
        <p:txBody>
          <a:bodyPr wrap="square" rtlCol="0">
            <a:spAutoFit/>
          </a:bodyPr>
          <a:lstStyle/>
          <a:p>
            <a:r>
              <a:rPr lang="en-US" altLang="ja-JP" sz="2000" dirty="0"/>
              <a:t>&gt; </a:t>
            </a:r>
            <a:r>
              <a:rPr lang="en-US" altLang="ja-JP" sz="2000" dirty="0" smtClean="0"/>
              <a:t>iris[c(1:3,51:53,101:103),]</a:t>
            </a:r>
            <a:r>
              <a:rPr lang="en-US" altLang="ja-JP" sz="2000" dirty="0"/>
              <a:t> </a:t>
            </a:r>
            <a:r>
              <a:rPr lang="en-US" altLang="ja-JP" sz="2000" dirty="0" smtClean="0"/>
              <a:t>  #3</a:t>
            </a:r>
            <a:r>
              <a:rPr lang="ja-JP" altLang="en-US" sz="2000" dirty="0" smtClean="0"/>
              <a:t>種類のアヤメの花についてのデータ</a:t>
            </a:r>
            <a:endParaRPr lang="en-US" altLang="ja-JP" sz="2000" dirty="0"/>
          </a:p>
          <a:p>
            <a:r>
              <a:rPr lang="en-US" altLang="ja-JP" sz="2000" dirty="0"/>
              <a:t>   </a:t>
            </a:r>
            <a:r>
              <a:rPr lang="en-US" altLang="ja-JP" sz="2000" dirty="0" err="1"/>
              <a:t>Sepal.Length</a:t>
            </a:r>
            <a:r>
              <a:rPr lang="en-US" altLang="ja-JP" sz="2000" dirty="0"/>
              <a:t> </a:t>
            </a:r>
            <a:r>
              <a:rPr lang="en-US" altLang="ja-JP" sz="2000" dirty="0" err="1"/>
              <a:t>Sepal.Width</a:t>
            </a:r>
            <a:r>
              <a:rPr lang="en-US" altLang="ja-JP" sz="2000" dirty="0"/>
              <a:t> </a:t>
            </a:r>
            <a:r>
              <a:rPr lang="en-US" altLang="ja-JP" sz="2000" dirty="0" err="1"/>
              <a:t>Petal.Length</a:t>
            </a:r>
            <a:r>
              <a:rPr lang="en-US" altLang="ja-JP" sz="2000" dirty="0"/>
              <a:t> </a:t>
            </a:r>
            <a:r>
              <a:rPr lang="en-US" altLang="ja-JP" sz="2000" dirty="0" err="1"/>
              <a:t>Petal.Width</a:t>
            </a:r>
            <a:r>
              <a:rPr lang="en-US" altLang="ja-JP" sz="2000" dirty="0"/>
              <a:t>    Species</a:t>
            </a:r>
          </a:p>
          <a:p>
            <a:r>
              <a:rPr lang="en-US" altLang="ja-JP" sz="2000" dirty="0"/>
              <a:t>1           5.1         </a:t>
            </a:r>
            <a:r>
              <a:rPr lang="en-US" altLang="ja-JP" sz="2000" dirty="0" smtClean="0"/>
              <a:t>      3.5                  </a:t>
            </a:r>
            <a:r>
              <a:rPr lang="en-US" altLang="ja-JP" sz="2000" dirty="0"/>
              <a:t>1.4       </a:t>
            </a:r>
            <a:r>
              <a:rPr lang="en-US" altLang="ja-JP" sz="2000" dirty="0" smtClean="0"/>
              <a:t>          </a:t>
            </a:r>
            <a:r>
              <a:rPr lang="en-US" altLang="ja-JP" sz="2000" dirty="0"/>
              <a:t>0.2  </a:t>
            </a:r>
            <a:r>
              <a:rPr lang="en-US" altLang="ja-JP" sz="2000" dirty="0" smtClean="0"/>
              <a:t>           </a:t>
            </a:r>
            <a:r>
              <a:rPr lang="en-US" altLang="ja-JP" sz="2000" dirty="0" err="1" smtClean="0"/>
              <a:t>setosa</a:t>
            </a:r>
            <a:endParaRPr lang="en-US" altLang="ja-JP" sz="2000" dirty="0"/>
          </a:p>
          <a:p>
            <a:r>
              <a:rPr lang="en-US" altLang="ja-JP" sz="2000" dirty="0"/>
              <a:t>2           4.9         </a:t>
            </a:r>
            <a:r>
              <a:rPr lang="en-US" altLang="ja-JP" sz="2000" dirty="0" smtClean="0"/>
              <a:t>      3.0                  1.4                 </a:t>
            </a:r>
            <a:r>
              <a:rPr lang="en-US" altLang="ja-JP" sz="2000" dirty="0"/>
              <a:t>0.2  </a:t>
            </a:r>
            <a:r>
              <a:rPr lang="en-US" altLang="ja-JP" sz="2000" dirty="0" smtClean="0"/>
              <a:t>           </a:t>
            </a:r>
            <a:r>
              <a:rPr lang="en-US" altLang="ja-JP" sz="2000" dirty="0" err="1"/>
              <a:t>setosa</a:t>
            </a:r>
            <a:endParaRPr lang="en-US" altLang="ja-JP" sz="2000" dirty="0"/>
          </a:p>
          <a:p>
            <a:r>
              <a:rPr lang="en-US" altLang="ja-JP" sz="2000" dirty="0"/>
              <a:t>3           4.7      </a:t>
            </a:r>
            <a:r>
              <a:rPr lang="en-US" altLang="ja-JP" sz="2000" dirty="0" smtClean="0"/>
              <a:t>         </a:t>
            </a:r>
            <a:r>
              <a:rPr lang="en-US" altLang="ja-JP" sz="2000" dirty="0"/>
              <a:t>3.2       </a:t>
            </a:r>
            <a:r>
              <a:rPr lang="en-US" altLang="ja-JP" sz="2000" dirty="0" smtClean="0"/>
              <a:t>           1.3                 0.2             </a:t>
            </a:r>
            <a:r>
              <a:rPr lang="en-US" altLang="ja-JP" sz="2000" dirty="0" err="1"/>
              <a:t>setosa</a:t>
            </a:r>
            <a:endParaRPr lang="en-US" altLang="ja-JP" sz="2000" dirty="0"/>
          </a:p>
          <a:p>
            <a:r>
              <a:rPr lang="en-US" altLang="ja-JP" sz="2000" dirty="0"/>
              <a:t>51         </a:t>
            </a:r>
            <a:r>
              <a:rPr lang="en-US" altLang="ja-JP" sz="2000" dirty="0" smtClean="0"/>
              <a:t>7.0               </a:t>
            </a:r>
            <a:r>
              <a:rPr lang="en-US" altLang="ja-JP" sz="2000" dirty="0"/>
              <a:t>3.2      </a:t>
            </a:r>
            <a:r>
              <a:rPr lang="en-US" altLang="ja-JP" sz="2000" dirty="0" smtClean="0"/>
              <a:t>            4.7                 </a:t>
            </a:r>
            <a:r>
              <a:rPr lang="en-US" altLang="ja-JP" sz="2000" dirty="0"/>
              <a:t>1.4 </a:t>
            </a:r>
            <a:r>
              <a:rPr lang="en-US" altLang="ja-JP" sz="2000" dirty="0" smtClean="0"/>
              <a:t>          </a:t>
            </a:r>
            <a:r>
              <a:rPr lang="en-US" altLang="ja-JP" sz="2000" dirty="0" err="1" smtClean="0"/>
              <a:t>versicolor</a:t>
            </a:r>
            <a:endParaRPr lang="en-US" altLang="ja-JP" sz="2000" dirty="0"/>
          </a:p>
          <a:p>
            <a:r>
              <a:rPr lang="en-US" altLang="ja-JP" sz="2000" dirty="0"/>
              <a:t>52         </a:t>
            </a:r>
            <a:r>
              <a:rPr lang="en-US" altLang="ja-JP" sz="2000" dirty="0" smtClean="0"/>
              <a:t>6.4               </a:t>
            </a:r>
            <a:r>
              <a:rPr lang="en-US" altLang="ja-JP" sz="2000" dirty="0"/>
              <a:t>3.2   </a:t>
            </a:r>
            <a:r>
              <a:rPr lang="en-US" altLang="ja-JP" sz="2000" dirty="0" smtClean="0"/>
              <a:t>               4.5                 1.5           </a:t>
            </a:r>
            <a:r>
              <a:rPr lang="en-US" altLang="ja-JP" sz="2000" dirty="0" err="1" smtClean="0"/>
              <a:t>versicolor</a:t>
            </a:r>
            <a:endParaRPr lang="en-US" altLang="ja-JP" sz="2000" dirty="0"/>
          </a:p>
          <a:p>
            <a:pPr marL="457200" indent="-457200">
              <a:buAutoNum type="arabicPlain" startAt="53"/>
            </a:pPr>
            <a:r>
              <a:rPr lang="ja-JP" altLang="en-US" sz="2000" dirty="0" smtClean="0"/>
              <a:t>　 </a:t>
            </a:r>
            <a:r>
              <a:rPr lang="en-US" altLang="ja-JP" sz="2000" dirty="0" smtClean="0"/>
              <a:t>6.9               3.1                  4.9                 1.5           </a:t>
            </a:r>
            <a:r>
              <a:rPr lang="en-US" altLang="ja-JP" sz="2000" dirty="0" err="1" smtClean="0"/>
              <a:t>versicolor</a:t>
            </a:r>
            <a:endParaRPr lang="en-US" altLang="ja-JP" sz="2000" dirty="0" smtClean="0"/>
          </a:p>
          <a:p>
            <a:r>
              <a:rPr lang="en-US" altLang="ja-JP" sz="2000" dirty="0"/>
              <a:t>101       </a:t>
            </a:r>
            <a:r>
              <a:rPr lang="en-US" altLang="ja-JP" sz="2000" dirty="0" smtClean="0"/>
              <a:t>6.3               </a:t>
            </a:r>
            <a:r>
              <a:rPr lang="en-US" altLang="ja-JP" sz="2000" dirty="0"/>
              <a:t>3.3 </a:t>
            </a:r>
            <a:r>
              <a:rPr lang="en-US" altLang="ja-JP" sz="2000" dirty="0" smtClean="0"/>
              <a:t>                 </a:t>
            </a:r>
            <a:r>
              <a:rPr lang="en-US" altLang="ja-JP" sz="2000" dirty="0"/>
              <a:t>6.0   </a:t>
            </a:r>
            <a:r>
              <a:rPr lang="en-US" altLang="ja-JP" sz="2000" dirty="0" smtClean="0"/>
              <a:t>              2.5           </a:t>
            </a:r>
            <a:r>
              <a:rPr lang="en-US" altLang="ja-JP" sz="2000" dirty="0" err="1"/>
              <a:t>virginica</a:t>
            </a:r>
            <a:endParaRPr lang="en-US" altLang="ja-JP" sz="2000" dirty="0"/>
          </a:p>
          <a:p>
            <a:r>
              <a:rPr lang="en-US" altLang="ja-JP" sz="2000" dirty="0"/>
              <a:t>102       </a:t>
            </a:r>
            <a:r>
              <a:rPr lang="en-US" altLang="ja-JP" sz="2000" dirty="0" smtClean="0"/>
              <a:t>5.8               </a:t>
            </a:r>
            <a:r>
              <a:rPr lang="en-US" altLang="ja-JP" sz="2000" dirty="0"/>
              <a:t>2.7         </a:t>
            </a:r>
            <a:r>
              <a:rPr lang="en-US" altLang="ja-JP" sz="2000" dirty="0" smtClean="0"/>
              <a:t>         </a:t>
            </a:r>
            <a:r>
              <a:rPr lang="en-US" altLang="ja-JP" sz="2000" dirty="0"/>
              <a:t>5.1         </a:t>
            </a:r>
            <a:r>
              <a:rPr lang="en-US" altLang="ja-JP" sz="2000" dirty="0" smtClean="0"/>
              <a:t>        1.9           </a:t>
            </a:r>
            <a:r>
              <a:rPr lang="en-US" altLang="ja-JP" sz="2000" dirty="0" err="1" smtClean="0"/>
              <a:t>virginica</a:t>
            </a:r>
            <a:endParaRPr lang="en-US" altLang="ja-JP" sz="2000" dirty="0"/>
          </a:p>
          <a:p>
            <a:r>
              <a:rPr lang="en-US" altLang="ja-JP" sz="2000" dirty="0"/>
              <a:t>103       </a:t>
            </a:r>
            <a:r>
              <a:rPr lang="en-US" altLang="ja-JP" sz="2000" dirty="0" smtClean="0"/>
              <a:t>7.1               3.0                  5.9                 2.1           </a:t>
            </a:r>
            <a:r>
              <a:rPr lang="en-US" altLang="ja-JP" sz="2000" dirty="0" err="1" smtClean="0"/>
              <a:t>virginica</a:t>
            </a:r>
            <a:endParaRPr lang="en-US" altLang="ja-JP" sz="2000" dirty="0"/>
          </a:p>
        </p:txBody>
      </p:sp>
      <p:sp>
        <p:nvSpPr>
          <p:cNvPr id="5" name="テキスト ボックス 4"/>
          <p:cNvSpPr txBox="1"/>
          <p:nvPr/>
        </p:nvSpPr>
        <p:spPr>
          <a:xfrm>
            <a:off x="4572000" y="260648"/>
            <a:ext cx="3214888"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err="1" smtClean="0"/>
              <a:t>Sepal.Length</a:t>
            </a:r>
            <a:r>
              <a:rPr lang="ja-JP" altLang="en-US" sz="2000" dirty="0" smtClean="0"/>
              <a:t>：萼片の長さ</a:t>
            </a:r>
            <a:endParaRPr lang="en-US" altLang="ja-JP" sz="2000" dirty="0" smtClean="0"/>
          </a:p>
          <a:p>
            <a:r>
              <a:rPr lang="en-US" altLang="ja-JP" sz="2000" dirty="0" smtClean="0"/>
              <a:t>  </a:t>
            </a:r>
            <a:r>
              <a:rPr lang="en-US" altLang="ja-JP" sz="2000" dirty="0" err="1" smtClean="0"/>
              <a:t>Sepal.Width</a:t>
            </a:r>
            <a:r>
              <a:rPr lang="ja-JP" altLang="en-US" sz="2000" dirty="0" smtClean="0"/>
              <a:t>：萼片の幅</a:t>
            </a:r>
            <a:endParaRPr lang="en-US" altLang="ja-JP" sz="2000" dirty="0" smtClean="0"/>
          </a:p>
          <a:p>
            <a:r>
              <a:rPr lang="en-US" altLang="ja-JP" sz="2000" dirty="0" smtClean="0"/>
              <a:t> </a:t>
            </a:r>
            <a:r>
              <a:rPr lang="en-US" altLang="ja-JP" sz="2000" dirty="0" err="1" smtClean="0"/>
              <a:t>Petal.Length</a:t>
            </a:r>
            <a:r>
              <a:rPr lang="ja-JP" altLang="en-US" sz="2000" dirty="0" smtClean="0"/>
              <a:t>：花弁の長さ</a:t>
            </a:r>
            <a:endParaRPr lang="en-US" altLang="ja-JP" sz="2000" dirty="0" smtClean="0"/>
          </a:p>
          <a:p>
            <a:r>
              <a:rPr lang="en-US" altLang="ja-JP" sz="2000" dirty="0" smtClean="0"/>
              <a:t>   </a:t>
            </a:r>
            <a:r>
              <a:rPr lang="en-US" altLang="ja-JP" sz="2000" dirty="0" err="1" smtClean="0"/>
              <a:t>Petal.Width</a:t>
            </a:r>
            <a:r>
              <a:rPr lang="ja-JP" altLang="en-US" sz="2000" dirty="0" smtClean="0"/>
              <a:t>：花弁の幅</a:t>
            </a:r>
            <a:endParaRPr lang="ja-JP" altLang="en-US" sz="2000" dirty="0"/>
          </a:p>
        </p:txBody>
      </p:sp>
    </p:spTree>
    <p:extLst>
      <p:ext uri="{BB962C8B-B14F-4D97-AF65-F5344CB8AC3E}">
        <p14:creationId xmlns:p14="http://schemas.microsoft.com/office/powerpoint/2010/main" val="2499921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解析を行うまでの準備</a:t>
            </a:r>
            <a:endParaRPr kumimoji="1" lang="ja-JP" altLang="en-US" dirty="0"/>
          </a:p>
        </p:txBody>
      </p:sp>
      <p:sp>
        <p:nvSpPr>
          <p:cNvPr id="4" name="テキスト ボックス 3"/>
          <p:cNvSpPr txBox="1"/>
          <p:nvPr/>
        </p:nvSpPr>
        <p:spPr>
          <a:xfrm>
            <a:off x="323528" y="1916832"/>
            <a:ext cx="7920880" cy="1804749"/>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iris.lab</a:t>
            </a:r>
            <a:r>
              <a:rPr lang="en-US" altLang="ja-JP" sz="2000" dirty="0"/>
              <a:t>&lt;-c(rep("S",50),rep("C",50),rep("V",50</a:t>
            </a:r>
            <a:r>
              <a:rPr lang="en-US" altLang="ja-JP" sz="2000" dirty="0" smtClean="0"/>
              <a:t>))	#(1)</a:t>
            </a:r>
            <a:endParaRPr lang="en-US" altLang="ja-JP" sz="2000" dirty="0"/>
          </a:p>
          <a:p>
            <a:r>
              <a:rPr lang="en-US" altLang="ja-JP" sz="2000" dirty="0"/>
              <a:t>&gt; iris1&lt;-</a:t>
            </a:r>
            <a:r>
              <a:rPr lang="en-US" altLang="ja-JP" sz="2000" dirty="0" err="1"/>
              <a:t>data.frame</a:t>
            </a:r>
            <a:r>
              <a:rPr lang="en-US" altLang="ja-JP" sz="2000" dirty="0"/>
              <a:t>(iris[,1:4],Species=</a:t>
            </a:r>
            <a:r>
              <a:rPr lang="en-US" altLang="ja-JP" sz="2000" dirty="0" err="1"/>
              <a:t>iris.lab</a:t>
            </a:r>
            <a:r>
              <a:rPr lang="en-US" altLang="ja-JP" sz="2000" dirty="0" smtClean="0"/>
              <a:t>)	#(2)</a:t>
            </a:r>
            <a:endParaRPr lang="en-US" altLang="ja-JP" sz="2000" dirty="0"/>
          </a:p>
          <a:p>
            <a:r>
              <a:rPr lang="en-US" altLang="ja-JP" sz="2000" dirty="0"/>
              <a:t>&gt; </a:t>
            </a:r>
            <a:r>
              <a:rPr lang="en-US" altLang="ja-JP" sz="2000" dirty="0" err="1"/>
              <a:t>even.n</a:t>
            </a:r>
            <a:r>
              <a:rPr lang="en-US" altLang="ja-JP" sz="2000" dirty="0"/>
              <a:t>&lt;-2*(1:75)-</a:t>
            </a:r>
            <a:r>
              <a:rPr lang="en-US" altLang="ja-JP" sz="2000" dirty="0" smtClean="0"/>
              <a:t>1				#(3)</a:t>
            </a:r>
            <a:endParaRPr lang="en-US" altLang="ja-JP" sz="2000" dirty="0"/>
          </a:p>
          <a:p>
            <a:r>
              <a:rPr lang="en-US" altLang="ja-JP" sz="2000" dirty="0"/>
              <a:t>&gt; </a:t>
            </a:r>
            <a:r>
              <a:rPr lang="en-US" altLang="ja-JP" sz="2000" dirty="0" err="1"/>
              <a:t>iris.train</a:t>
            </a:r>
            <a:r>
              <a:rPr lang="en-US" altLang="ja-JP" sz="2000" dirty="0"/>
              <a:t>&lt;-iris1[</a:t>
            </a:r>
            <a:r>
              <a:rPr lang="en-US" altLang="ja-JP" sz="2000" dirty="0" err="1"/>
              <a:t>even.n</a:t>
            </a:r>
            <a:r>
              <a:rPr lang="en-US" altLang="ja-JP" sz="2000" dirty="0" smtClean="0"/>
              <a:t>,]				#(4)</a:t>
            </a:r>
            <a:endParaRPr lang="en-US" altLang="ja-JP" sz="2000" dirty="0"/>
          </a:p>
          <a:p>
            <a:r>
              <a:rPr lang="en-US" altLang="ja-JP" sz="2000" dirty="0"/>
              <a:t>&gt; </a:t>
            </a:r>
            <a:r>
              <a:rPr lang="en-US" altLang="ja-JP" sz="2000" dirty="0" err="1"/>
              <a:t>iris.test</a:t>
            </a:r>
            <a:r>
              <a:rPr lang="en-US" altLang="ja-JP" sz="2000" dirty="0"/>
              <a:t>&lt;-iris1[-</a:t>
            </a:r>
            <a:r>
              <a:rPr lang="en-US" altLang="ja-JP" sz="2000" dirty="0" err="1"/>
              <a:t>even.n</a:t>
            </a:r>
            <a:r>
              <a:rPr lang="en-US" altLang="ja-JP" sz="2000" dirty="0" smtClean="0"/>
              <a:t>,]				#(5)</a:t>
            </a:r>
            <a:endParaRPr lang="en-US" altLang="ja-JP" sz="2000" dirty="0"/>
          </a:p>
        </p:txBody>
      </p:sp>
      <p:sp>
        <p:nvSpPr>
          <p:cNvPr id="5" name="テキスト ボックス 4"/>
          <p:cNvSpPr txBox="1"/>
          <p:nvPr/>
        </p:nvSpPr>
        <p:spPr>
          <a:xfrm>
            <a:off x="935596" y="4221088"/>
            <a:ext cx="6696744" cy="180474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smtClean="0"/>
              <a:t>(1)</a:t>
            </a:r>
            <a:r>
              <a:rPr lang="ja-JP" altLang="en-US" sz="2000" dirty="0" smtClean="0"/>
              <a:t>それぞれのアヤメの種類にラベル付を行う</a:t>
            </a:r>
            <a:endParaRPr lang="en-US" altLang="ja-JP" sz="2000" dirty="0" smtClean="0"/>
          </a:p>
          <a:p>
            <a:r>
              <a:rPr lang="en-US" altLang="ja-JP" sz="2000" dirty="0" smtClean="0"/>
              <a:t>(2)</a:t>
            </a:r>
            <a:r>
              <a:rPr lang="ja-JP" altLang="en-US" sz="2000" dirty="0" smtClean="0"/>
              <a:t>ラベル付を行ったデータをデータフレームにうつす</a:t>
            </a:r>
            <a:endParaRPr lang="en-US" altLang="ja-JP" sz="2000" dirty="0" smtClean="0"/>
          </a:p>
          <a:p>
            <a:r>
              <a:rPr lang="en-US" altLang="ja-JP" sz="2000" dirty="0" smtClean="0"/>
              <a:t>(3)</a:t>
            </a:r>
            <a:r>
              <a:rPr lang="ja-JP" altLang="en-US" sz="2000" dirty="0" smtClean="0"/>
              <a:t>データを奇数行と偶数行に分けるための処理</a:t>
            </a:r>
            <a:endParaRPr lang="en-US" altLang="ja-JP" sz="2000" dirty="0" smtClean="0"/>
          </a:p>
          <a:p>
            <a:r>
              <a:rPr lang="en-US" altLang="ja-JP" sz="2000" dirty="0" smtClean="0"/>
              <a:t>(4)</a:t>
            </a:r>
            <a:r>
              <a:rPr lang="ja-JP" altLang="en-US" sz="2000" dirty="0" smtClean="0"/>
              <a:t>学習用のデータ</a:t>
            </a:r>
            <a:endParaRPr lang="en-US" altLang="ja-JP" sz="2000" dirty="0" smtClean="0"/>
          </a:p>
          <a:p>
            <a:r>
              <a:rPr lang="en-US" altLang="ja-JP" sz="2000" dirty="0" smtClean="0"/>
              <a:t>(5)</a:t>
            </a:r>
            <a:r>
              <a:rPr lang="ja-JP" altLang="en-US" sz="2000" dirty="0"/>
              <a:t>テスト用のデータ</a:t>
            </a:r>
          </a:p>
        </p:txBody>
      </p:sp>
    </p:spTree>
    <p:extLst>
      <p:ext uri="{BB962C8B-B14F-4D97-AF65-F5344CB8AC3E}">
        <p14:creationId xmlns:p14="http://schemas.microsoft.com/office/powerpoint/2010/main" val="2063038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線形判別分析 </a:t>
            </a:r>
            <a:r>
              <a:rPr lang="en-US" altLang="ja-JP" dirty="0" smtClean="0"/>
              <a:t>--</a:t>
            </a:r>
            <a:r>
              <a:rPr kumimoji="1" lang="ja-JP" altLang="en-US" dirty="0" smtClean="0"/>
              <a:t>関数</a:t>
            </a:r>
            <a:r>
              <a:rPr lang="en-US" altLang="ja-JP" dirty="0" err="1" smtClean="0"/>
              <a:t>lda</a:t>
            </a:r>
            <a:r>
              <a:rPr lang="en-US" altLang="ja-JP" dirty="0" smtClean="0"/>
              <a:t>--</a:t>
            </a:r>
            <a:endParaRPr kumimoji="1" lang="ja-JP" altLang="en-US" dirty="0"/>
          </a:p>
        </p:txBody>
      </p:sp>
      <p:sp>
        <p:nvSpPr>
          <p:cNvPr id="4" name="正方形/長方形 3"/>
          <p:cNvSpPr/>
          <p:nvPr/>
        </p:nvSpPr>
        <p:spPr>
          <a:xfrm>
            <a:off x="1187624" y="1791109"/>
            <a:ext cx="61206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lda</a:t>
            </a:r>
            <a:r>
              <a:rPr kumimoji="1" lang="en-US" altLang="ja-JP" sz="3200" dirty="0" smtClean="0"/>
              <a:t>(formula, data)</a:t>
            </a:r>
            <a:endParaRPr kumimoji="1" lang="ja-JP" altLang="en-US" sz="3200" dirty="0"/>
          </a:p>
        </p:txBody>
      </p:sp>
      <p:sp>
        <p:nvSpPr>
          <p:cNvPr id="5" name="テキスト ボックス 4"/>
          <p:cNvSpPr txBox="1"/>
          <p:nvPr/>
        </p:nvSpPr>
        <p:spPr>
          <a:xfrm>
            <a:off x="1979712" y="3015158"/>
            <a:ext cx="4536504"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000" dirty="0" smtClean="0"/>
              <a:t>formula</a:t>
            </a:r>
            <a:r>
              <a:rPr lang="ja-JP" altLang="en-US" sz="2000" dirty="0" smtClean="0"/>
              <a:t>：グループの識別変数</a:t>
            </a:r>
            <a:r>
              <a:rPr lang="en-US" altLang="ja-JP" sz="2000" dirty="0"/>
              <a:t> </a:t>
            </a:r>
            <a:r>
              <a:rPr lang="en-US" altLang="ja-JP" sz="2000" dirty="0" smtClean="0"/>
              <a:t>~ </a:t>
            </a:r>
            <a:r>
              <a:rPr lang="ja-JP" altLang="en-US" sz="2000" dirty="0" smtClean="0"/>
              <a:t>変数</a:t>
            </a:r>
            <a:endParaRPr lang="en-US" altLang="ja-JP" sz="2000" dirty="0" smtClean="0"/>
          </a:p>
          <a:p>
            <a:pPr algn="ctr"/>
            <a:r>
              <a:rPr lang="ja-JP" altLang="en-US" sz="2000" dirty="0" err="1" smtClean="0"/>
              <a:t>のように</a:t>
            </a:r>
            <a:r>
              <a:rPr lang="ja-JP" altLang="en-US" sz="2000" dirty="0" smtClean="0"/>
              <a:t>記述する</a:t>
            </a:r>
            <a:endParaRPr lang="ja-JP" altLang="en-US" sz="2000" dirty="0"/>
          </a:p>
        </p:txBody>
      </p:sp>
    </p:spTree>
    <p:extLst>
      <p:ext uri="{BB962C8B-B14F-4D97-AF65-F5344CB8AC3E}">
        <p14:creationId xmlns:p14="http://schemas.microsoft.com/office/powerpoint/2010/main" val="3148401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a:t>
            </a:r>
            <a:r>
              <a:rPr lang="ja-JP" altLang="en-US" dirty="0" smtClean="0"/>
              <a:t>数</a:t>
            </a:r>
            <a:r>
              <a:rPr lang="en-US" altLang="ja-JP" dirty="0" err="1" smtClean="0"/>
              <a:t>lda</a:t>
            </a:r>
            <a:r>
              <a:rPr lang="ja-JP" altLang="en-US" dirty="0" smtClean="0"/>
              <a:t>の結果</a:t>
            </a:r>
            <a:endParaRPr kumimoji="1" lang="ja-JP" altLang="en-US" dirty="0"/>
          </a:p>
        </p:txBody>
      </p:sp>
      <p:sp>
        <p:nvSpPr>
          <p:cNvPr id="4" name="テキスト ボックス 3"/>
          <p:cNvSpPr txBox="1"/>
          <p:nvPr/>
        </p:nvSpPr>
        <p:spPr>
          <a:xfrm>
            <a:off x="323528" y="1268760"/>
            <a:ext cx="7920880" cy="4665107"/>
          </a:xfrm>
          <a:prstGeom prst="roundRect">
            <a:avLst/>
          </a:prstGeom>
          <a:noFill/>
          <a:ln>
            <a:solidFill>
              <a:schemeClr val="tx1"/>
            </a:solidFill>
          </a:ln>
        </p:spPr>
        <p:txBody>
          <a:bodyPr wrap="square" rtlCol="0">
            <a:spAutoFit/>
          </a:bodyPr>
          <a:lstStyle/>
          <a:p>
            <a:r>
              <a:rPr lang="en-US" altLang="ja-JP" sz="2000" dirty="0"/>
              <a:t>&gt; library(MASS)</a:t>
            </a:r>
          </a:p>
          <a:p>
            <a:r>
              <a:rPr lang="en-US" altLang="ja-JP" sz="2000" dirty="0"/>
              <a:t>&gt; (</a:t>
            </a:r>
            <a:r>
              <a:rPr lang="en-US" altLang="ja-JP" sz="2000" dirty="0" err="1"/>
              <a:t>Z.lda</a:t>
            </a:r>
            <a:r>
              <a:rPr lang="en-US" altLang="ja-JP" sz="2000" dirty="0"/>
              <a:t>&lt;-</a:t>
            </a:r>
            <a:r>
              <a:rPr lang="en-US" altLang="ja-JP" sz="2000" dirty="0" err="1"/>
              <a:t>lda</a:t>
            </a:r>
            <a:r>
              <a:rPr lang="en-US" altLang="ja-JP" sz="2000" dirty="0"/>
              <a:t>(</a:t>
            </a:r>
            <a:r>
              <a:rPr lang="en-US" altLang="ja-JP" sz="2000" dirty="0" err="1"/>
              <a:t>Species~.,data</a:t>
            </a:r>
            <a:r>
              <a:rPr lang="en-US" altLang="ja-JP" sz="2000" dirty="0"/>
              <a:t>=</a:t>
            </a:r>
            <a:r>
              <a:rPr lang="en-US" altLang="ja-JP" sz="2000" dirty="0" err="1"/>
              <a:t>iris.train</a:t>
            </a:r>
            <a:r>
              <a:rPr lang="en-US" altLang="ja-JP" sz="2000" dirty="0"/>
              <a:t>))</a:t>
            </a:r>
          </a:p>
          <a:p>
            <a:r>
              <a:rPr lang="en-US" altLang="ja-JP" sz="1200" dirty="0"/>
              <a:t>Call:</a:t>
            </a:r>
          </a:p>
          <a:p>
            <a:r>
              <a:rPr lang="en-US" altLang="ja-JP" sz="1200" dirty="0" err="1"/>
              <a:t>lda</a:t>
            </a:r>
            <a:r>
              <a:rPr lang="en-US" altLang="ja-JP" sz="1200" dirty="0"/>
              <a:t>(Species ~ ., data = </a:t>
            </a:r>
            <a:r>
              <a:rPr lang="en-US" altLang="ja-JP" sz="1200" dirty="0" err="1"/>
              <a:t>iris.train</a:t>
            </a:r>
            <a:r>
              <a:rPr lang="en-US" altLang="ja-JP" sz="1200" dirty="0" smtClean="0"/>
              <a:t>)</a:t>
            </a:r>
            <a:endParaRPr lang="en-US" altLang="ja-JP" sz="1200" dirty="0"/>
          </a:p>
          <a:p>
            <a:r>
              <a:rPr lang="en-US" altLang="ja-JP" sz="1200" dirty="0"/>
              <a:t>Prior probabilities of groups:</a:t>
            </a:r>
          </a:p>
          <a:p>
            <a:r>
              <a:rPr lang="en-US" altLang="ja-JP" sz="1200" dirty="0"/>
              <a:t>        C         S         V </a:t>
            </a:r>
          </a:p>
          <a:p>
            <a:r>
              <a:rPr lang="en-US" altLang="ja-JP" sz="1200" dirty="0"/>
              <a:t>0.3333333 0.3333333 0.3333333 </a:t>
            </a:r>
          </a:p>
          <a:p>
            <a:r>
              <a:rPr lang="en-US" altLang="ja-JP" sz="1200" dirty="0"/>
              <a:t>Group means:</a:t>
            </a:r>
          </a:p>
          <a:p>
            <a:r>
              <a:rPr lang="en-US" altLang="ja-JP" sz="1200" dirty="0"/>
              <a:t>  </a:t>
            </a:r>
            <a:r>
              <a:rPr lang="en-US" altLang="ja-JP" sz="1200" dirty="0" err="1"/>
              <a:t>Sepal.Length</a:t>
            </a:r>
            <a:r>
              <a:rPr lang="en-US" altLang="ja-JP" sz="1200" dirty="0"/>
              <a:t> </a:t>
            </a:r>
            <a:r>
              <a:rPr lang="en-US" altLang="ja-JP" sz="1200" dirty="0" err="1"/>
              <a:t>Sepal.Width</a:t>
            </a:r>
            <a:r>
              <a:rPr lang="en-US" altLang="ja-JP" sz="1200" dirty="0"/>
              <a:t> </a:t>
            </a:r>
            <a:r>
              <a:rPr lang="en-US" altLang="ja-JP" sz="1200" dirty="0" err="1"/>
              <a:t>Petal.Length</a:t>
            </a:r>
            <a:r>
              <a:rPr lang="en-US" altLang="ja-JP" sz="1200" dirty="0"/>
              <a:t> </a:t>
            </a:r>
            <a:r>
              <a:rPr lang="en-US" altLang="ja-JP" sz="1200" dirty="0" err="1"/>
              <a:t>Petal.Width</a:t>
            </a:r>
            <a:endParaRPr lang="en-US" altLang="ja-JP" sz="1200" dirty="0"/>
          </a:p>
          <a:p>
            <a:r>
              <a:rPr lang="en-US" altLang="ja-JP" sz="1200" dirty="0"/>
              <a:t>C        5.992       2.776        4.308       1.352</a:t>
            </a:r>
          </a:p>
          <a:p>
            <a:r>
              <a:rPr lang="en-US" altLang="ja-JP" sz="1200" dirty="0"/>
              <a:t>S        5.024       3.480        1.456       0.228</a:t>
            </a:r>
          </a:p>
          <a:p>
            <a:r>
              <a:rPr lang="en-US" altLang="ja-JP" sz="1200" dirty="0"/>
              <a:t>V        6.504       2.936        5.564       </a:t>
            </a:r>
            <a:r>
              <a:rPr lang="en-US" altLang="ja-JP" sz="1200" dirty="0" smtClean="0"/>
              <a:t>2.076</a:t>
            </a:r>
            <a:endParaRPr lang="en-US" altLang="ja-JP" sz="1200" dirty="0"/>
          </a:p>
          <a:p>
            <a:r>
              <a:rPr lang="en-US" altLang="ja-JP" sz="1200" dirty="0"/>
              <a:t>Coefficients of linear discriminants:</a:t>
            </a:r>
          </a:p>
          <a:p>
            <a:r>
              <a:rPr lang="en-US" altLang="ja-JP" sz="1200" dirty="0"/>
              <a:t>                   </a:t>
            </a:r>
            <a:r>
              <a:rPr lang="ja-JP" altLang="en-US" sz="1200" dirty="0" smtClean="0"/>
              <a:t>　　　</a:t>
            </a:r>
            <a:r>
              <a:rPr lang="en-US" altLang="ja-JP" sz="1200" dirty="0" smtClean="0"/>
              <a:t> LD1</a:t>
            </a:r>
            <a:r>
              <a:rPr lang="ja-JP" altLang="en-US" sz="1200" dirty="0" smtClean="0"/>
              <a:t>　</a:t>
            </a:r>
            <a:r>
              <a:rPr lang="en-US" altLang="ja-JP" sz="1200" dirty="0" smtClean="0"/>
              <a:t>        </a:t>
            </a:r>
            <a:r>
              <a:rPr lang="en-US" altLang="ja-JP" sz="1200" dirty="0"/>
              <a:t>LD2</a:t>
            </a:r>
          </a:p>
          <a:p>
            <a:r>
              <a:rPr lang="en-US" altLang="ja-JP" sz="1200" dirty="0" err="1"/>
              <a:t>Sepal.Length</a:t>
            </a:r>
            <a:r>
              <a:rPr lang="en-US" altLang="ja-JP" sz="1200" dirty="0"/>
              <a:t> </a:t>
            </a:r>
            <a:r>
              <a:rPr lang="en-US" altLang="ja-JP" sz="1200" dirty="0" smtClean="0"/>
              <a:t> -</a:t>
            </a:r>
            <a:r>
              <a:rPr lang="en-US" altLang="ja-JP" sz="1200" dirty="0"/>
              <a:t>0.5917846 </a:t>
            </a:r>
            <a:r>
              <a:rPr lang="en-US" altLang="ja-JP" sz="1200" dirty="0" smtClean="0"/>
              <a:t>  -</a:t>
            </a:r>
            <a:r>
              <a:rPr lang="en-US" altLang="ja-JP" sz="1200" dirty="0"/>
              <a:t>0.1971830</a:t>
            </a:r>
          </a:p>
          <a:p>
            <a:r>
              <a:rPr lang="en-US" altLang="ja-JP" sz="1200" dirty="0" err="1"/>
              <a:t>Sepal.Width</a:t>
            </a:r>
            <a:r>
              <a:rPr lang="en-US" altLang="ja-JP" sz="1200" dirty="0"/>
              <a:t>  </a:t>
            </a:r>
            <a:r>
              <a:rPr lang="en-US" altLang="ja-JP" sz="1200" dirty="0" smtClean="0"/>
              <a:t> -</a:t>
            </a:r>
            <a:r>
              <a:rPr lang="en-US" altLang="ja-JP" sz="1200" dirty="0"/>
              <a:t>1.8415262  </a:t>
            </a:r>
            <a:r>
              <a:rPr lang="en-US" altLang="ja-JP" sz="1200" dirty="0" smtClean="0"/>
              <a:t>   2.2903417</a:t>
            </a:r>
            <a:endParaRPr lang="en-US" altLang="ja-JP" sz="1200" dirty="0"/>
          </a:p>
          <a:p>
            <a:r>
              <a:rPr lang="en-US" altLang="ja-JP" sz="1200" dirty="0" err="1"/>
              <a:t>Petal.Length</a:t>
            </a:r>
            <a:r>
              <a:rPr lang="en-US" altLang="ja-JP" sz="1200" dirty="0"/>
              <a:t>  </a:t>
            </a:r>
            <a:r>
              <a:rPr lang="en-US" altLang="ja-JP" sz="1200" dirty="0" smtClean="0"/>
              <a:t> 1.6530521    -</a:t>
            </a:r>
            <a:r>
              <a:rPr lang="en-US" altLang="ja-JP" sz="1200" dirty="0"/>
              <a:t>0.7406709</a:t>
            </a:r>
          </a:p>
          <a:p>
            <a:r>
              <a:rPr lang="en-US" altLang="ja-JP" sz="1200" dirty="0" err="1"/>
              <a:t>Petal.Width</a:t>
            </a:r>
            <a:r>
              <a:rPr lang="en-US" altLang="ja-JP" sz="1200" dirty="0"/>
              <a:t>   </a:t>
            </a:r>
            <a:r>
              <a:rPr lang="en-US" altLang="ja-JP" sz="1200" dirty="0" smtClean="0"/>
              <a:t>  3.5634683     2.6365924</a:t>
            </a:r>
            <a:endParaRPr lang="en-US" altLang="ja-JP" sz="1200" dirty="0"/>
          </a:p>
          <a:p>
            <a:r>
              <a:rPr lang="en-US" altLang="ja-JP" sz="1200" dirty="0"/>
              <a:t>Proportion of trace:</a:t>
            </a:r>
          </a:p>
          <a:p>
            <a:r>
              <a:rPr lang="en-US" altLang="ja-JP" sz="1200" dirty="0"/>
              <a:t>   LD1    LD2 </a:t>
            </a:r>
          </a:p>
          <a:p>
            <a:r>
              <a:rPr lang="en-US" altLang="ja-JP" sz="1200" dirty="0"/>
              <a:t>0.9913 0.0087 </a:t>
            </a:r>
          </a:p>
        </p:txBody>
      </p:sp>
      <p:sp>
        <p:nvSpPr>
          <p:cNvPr id="5" name="正方形/長方形 4"/>
          <p:cNvSpPr/>
          <p:nvPr/>
        </p:nvSpPr>
        <p:spPr>
          <a:xfrm>
            <a:off x="1475656" y="4365104"/>
            <a:ext cx="792088" cy="7072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5"/>
          <p:cNvSpPr/>
          <p:nvPr/>
        </p:nvSpPr>
        <p:spPr>
          <a:xfrm>
            <a:off x="3131840" y="4073850"/>
            <a:ext cx="2880320" cy="288032"/>
          </a:xfrm>
          <a:prstGeom prst="wedgeRectCallout">
            <a:avLst>
              <a:gd name="adj1" fmla="val -80126"/>
              <a:gd name="adj2" fmla="val 505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smtClean="0"/>
              <a:t>第１判別関数の係数</a:t>
            </a:r>
            <a:endParaRPr kumimoji="1" lang="ja-JP" altLang="en-US" sz="1400" b="1" dirty="0"/>
          </a:p>
        </p:txBody>
      </p:sp>
      <p:sp>
        <p:nvSpPr>
          <p:cNvPr id="7" name="正方形/長方形 6"/>
          <p:cNvSpPr/>
          <p:nvPr/>
        </p:nvSpPr>
        <p:spPr>
          <a:xfrm>
            <a:off x="588018" y="5445224"/>
            <a:ext cx="498517" cy="21602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吹き出し 7"/>
          <p:cNvSpPr/>
          <p:nvPr/>
        </p:nvSpPr>
        <p:spPr>
          <a:xfrm>
            <a:off x="575556" y="6093296"/>
            <a:ext cx="3384376" cy="231991"/>
          </a:xfrm>
          <a:prstGeom prst="wedgeRectCallout">
            <a:avLst>
              <a:gd name="adj1" fmla="val -39354"/>
              <a:gd name="adj2" fmla="val -2384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smtClean="0"/>
              <a:t>グループ間の分散の比率</a:t>
            </a:r>
            <a:endParaRPr kumimoji="1" lang="ja-JP" altLang="en-US" sz="1400" b="1" dirty="0"/>
          </a:p>
        </p:txBody>
      </p:sp>
    </p:spTree>
    <p:extLst>
      <p:ext uri="{BB962C8B-B14F-4D97-AF65-F5344CB8AC3E}">
        <p14:creationId xmlns:p14="http://schemas.microsoft.com/office/powerpoint/2010/main" val="2437454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a:t>
            </a:r>
            <a:r>
              <a:rPr lang="ja-JP" altLang="en-US" dirty="0" smtClean="0"/>
              <a:t>数</a:t>
            </a:r>
            <a:r>
              <a:rPr lang="en-US" altLang="ja-JP" dirty="0" err="1" smtClean="0"/>
              <a:t>lda</a:t>
            </a:r>
            <a:r>
              <a:rPr lang="ja-JP" altLang="en-US" dirty="0" smtClean="0"/>
              <a:t>による結論</a:t>
            </a:r>
            <a:endParaRPr kumimoji="1" lang="ja-JP" altLang="en-US" dirty="0"/>
          </a:p>
        </p:txBody>
      </p:sp>
      <mc:AlternateContent xmlns:mc="http://schemas.openxmlformats.org/markup-compatibility/2006" xmlns:a14="http://schemas.microsoft.com/office/drawing/2010/main">
        <mc:Choice Requires="a14">
          <p:sp>
            <p:nvSpPr>
              <p:cNvPr id="4" name="テキスト ボックス 3"/>
              <p:cNvSpPr txBox="1"/>
              <p:nvPr/>
            </p:nvSpPr>
            <p:spPr>
              <a:xfrm>
                <a:off x="611560" y="2564904"/>
                <a:ext cx="7704856"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つまり</a:t>
                </a:r>
                <a:r>
                  <a:rPr lang="en-US" altLang="ja-JP" sz="2400" dirty="0" smtClean="0"/>
                  <a:t>…</a:t>
                </a:r>
              </a:p>
              <a:p>
                <a:pPr algn="ctr"/>
                <a14:m>
                  <m:oMath xmlns:m="http://schemas.openxmlformats.org/officeDocument/2006/math">
                    <m:sSub>
                      <m:sSubPr>
                        <m:ctrlPr>
                          <a:rPr lang="en-US" altLang="ja-JP" sz="2400" i="1" smtClean="0">
                            <a:latin typeface="Cambria Math"/>
                            <a:ea typeface="Cambria Math"/>
                          </a:rPr>
                        </m:ctrlPr>
                      </m:sSubPr>
                      <m:e>
                        <m:r>
                          <a:rPr lang="en-US" altLang="ja-JP" sz="2400" b="0" i="1" smtClean="0">
                            <a:latin typeface="Cambria Math"/>
                            <a:ea typeface="Cambria Math"/>
                          </a:rPr>
                          <m:t>𝑓</m:t>
                        </m:r>
                      </m:e>
                      <m:sub>
                        <m:r>
                          <a:rPr lang="en-US" altLang="ja-JP" sz="2400" b="0" i="1" smtClean="0">
                            <a:latin typeface="Cambria Math"/>
                            <a:ea typeface="Cambria Math"/>
                          </a:rPr>
                          <m:t>𝐿𝐷</m:t>
                        </m:r>
                        <m:r>
                          <a:rPr lang="en-US" altLang="ja-JP" sz="2400" b="0" i="1" smtClean="0">
                            <a:latin typeface="Cambria Math"/>
                            <a:ea typeface="Cambria Math"/>
                          </a:rPr>
                          <m:t>1</m:t>
                        </m:r>
                      </m:sub>
                    </m:sSub>
                    <m:r>
                      <a:rPr lang="en-US" altLang="ja-JP" sz="2400" i="1" smtClean="0">
                        <a:latin typeface="Cambria Math"/>
                        <a:ea typeface="Cambria Math"/>
                      </a:rPr>
                      <m:t>=</m:t>
                    </m:r>
                    <m:r>
                      <a:rPr lang="en-US" altLang="ja-JP" sz="2400" b="0" i="1" smtClean="0">
                        <a:latin typeface="Cambria Math"/>
                        <a:ea typeface="Cambria Math"/>
                      </a:rPr>
                      <m:t>−0.592</m:t>
                    </m:r>
                    <m:sSub>
                      <m:sSubPr>
                        <m:ctrlPr>
                          <a:rPr lang="en-US" altLang="ja-JP" sz="2400" i="1">
                            <a:latin typeface="Cambria Math"/>
                            <a:ea typeface="Cambria Math"/>
                          </a:rPr>
                        </m:ctrlPr>
                      </m:sSubPr>
                      <m:e>
                        <m:r>
                          <a:rPr lang="en-US" altLang="ja-JP" sz="2400" b="0" i="1" smtClean="0">
                            <a:latin typeface="Cambria Math"/>
                            <a:ea typeface="Cambria Math"/>
                          </a:rPr>
                          <m:t>𝑥</m:t>
                        </m:r>
                      </m:e>
                      <m:sub>
                        <m:r>
                          <a:rPr lang="en-US" altLang="ja-JP" sz="2400" b="0" i="1" smtClean="0">
                            <a:latin typeface="Cambria Math"/>
                            <a:ea typeface="Cambria Math"/>
                          </a:rPr>
                          <m:t>1</m:t>
                        </m:r>
                      </m:sub>
                    </m:sSub>
                    <m:r>
                      <a:rPr lang="en-US" altLang="ja-JP" sz="2400" b="0" i="1" smtClean="0">
                        <a:latin typeface="Cambria Math"/>
                        <a:ea typeface="Cambria Math"/>
                      </a:rPr>
                      <m:t>−1.842</m:t>
                    </m:r>
                    <m:sSub>
                      <m:sSubPr>
                        <m:ctrlPr>
                          <a:rPr lang="en-US" altLang="ja-JP" sz="2400" i="1" smtClean="0">
                            <a:latin typeface="Cambria Math"/>
                            <a:ea typeface="Cambria Math"/>
                          </a:rPr>
                        </m:ctrlPr>
                      </m:sSubPr>
                      <m:e>
                        <m:r>
                          <a:rPr lang="en-US" altLang="ja-JP" sz="2400" i="1">
                            <a:latin typeface="Cambria Math"/>
                            <a:ea typeface="Cambria Math"/>
                          </a:rPr>
                          <m:t>𝑥</m:t>
                        </m:r>
                      </m:e>
                      <m:sub>
                        <m:r>
                          <a:rPr lang="en-US" altLang="ja-JP" sz="2400" b="0" i="1" smtClean="0">
                            <a:latin typeface="Cambria Math"/>
                            <a:ea typeface="Cambria Math"/>
                          </a:rPr>
                          <m:t>2</m:t>
                        </m:r>
                      </m:sub>
                    </m:sSub>
                    <m:r>
                      <a:rPr lang="en-US" altLang="ja-JP" sz="2400" b="0" i="1" smtClean="0">
                        <a:latin typeface="Cambria Math"/>
                        <a:ea typeface="Cambria Math"/>
                      </a:rPr>
                      <m:t>+1.653</m:t>
                    </m:r>
                    <m:sSub>
                      <m:sSubPr>
                        <m:ctrlPr>
                          <a:rPr lang="en-US" altLang="ja-JP" sz="2400" i="1">
                            <a:latin typeface="Cambria Math"/>
                            <a:ea typeface="Cambria Math"/>
                          </a:rPr>
                        </m:ctrlPr>
                      </m:sSubPr>
                      <m:e>
                        <m:r>
                          <a:rPr lang="en-US" altLang="ja-JP" sz="2400" i="1">
                            <a:latin typeface="Cambria Math"/>
                            <a:ea typeface="Cambria Math"/>
                          </a:rPr>
                          <m:t>𝑥</m:t>
                        </m:r>
                      </m:e>
                      <m:sub>
                        <m:r>
                          <a:rPr lang="en-US" altLang="ja-JP" sz="2400" b="0" i="1" smtClean="0">
                            <a:latin typeface="Cambria Math"/>
                            <a:ea typeface="Cambria Math"/>
                          </a:rPr>
                          <m:t>3</m:t>
                        </m:r>
                      </m:sub>
                    </m:sSub>
                    <m:r>
                      <a:rPr lang="en-US" altLang="ja-JP" sz="2400" b="0" i="1" smtClean="0">
                        <a:latin typeface="Cambria Math"/>
                        <a:ea typeface="Cambria Math"/>
                      </a:rPr>
                      <m:t>+3.564</m:t>
                    </m:r>
                    <m:sSub>
                      <m:sSubPr>
                        <m:ctrlPr>
                          <a:rPr lang="en-US" altLang="ja-JP" sz="2400" i="1">
                            <a:latin typeface="Cambria Math"/>
                            <a:ea typeface="Cambria Math"/>
                          </a:rPr>
                        </m:ctrlPr>
                      </m:sSubPr>
                      <m:e>
                        <m:r>
                          <a:rPr lang="en-US" altLang="ja-JP" sz="2400" i="1">
                            <a:latin typeface="Cambria Math"/>
                            <a:ea typeface="Cambria Math"/>
                          </a:rPr>
                          <m:t>𝑥</m:t>
                        </m:r>
                      </m:e>
                      <m:sub>
                        <m:r>
                          <a:rPr lang="en-US" altLang="ja-JP" sz="2400" b="0" i="1" smtClean="0">
                            <a:latin typeface="Cambria Math"/>
                            <a:ea typeface="Cambria Math"/>
                          </a:rPr>
                          <m:t>4</m:t>
                        </m:r>
                      </m:sub>
                    </m:sSub>
                  </m:oMath>
                </a14:m>
                <a:r>
                  <a:rPr lang="en-US" altLang="ja-JP" sz="2400" dirty="0" smtClean="0">
                    <a:ea typeface="Cambria Math"/>
                  </a:rPr>
                  <a:t>-c</a:t>
                </a:r>
              </a:p>
              <a:p>
                <a:pPr algn="ctr"/>
                <a:r>
                  <a:rPr lang="ja-JP" altLang="en-US" sz="2400" dirty="0">
                    <a:ea typeface="Cambria Math"/>
                  </a:rPr>
                  <a:t>と</a:t>
                </a:r>
                <a:r>
                  <a:rPr lang="ja-JP" altLang="en-US" sz="2400" dirty="0" smtClean="0">
                    <a:ea typeface="Cambria Math"/>
                  </a:rPr>
                  <a:t>いう判別関数が求まった</a:t>
                </a:r>
                <a:r>
                  <a:rPr lang="en-US" altLang="ja-JP" sz="2400" dirty="0" smtClean="0">
                    <a:ea typeface="Cambria Math"/>
                  </a:rPr>
                  <a:t>!!</a:t>
                </a: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611560" y="2564904"/>
                <a:ext cx="7704856" cy="1328023"/>
              </a:xfrm>
              <a:prstGeom prst="roundRect">
                <a:avLst/>
              </a:prstGeom>
              <a:blipFill rotWithShape="1">
                <a:blip r:embed="rId2"/>
                <a:stretch>
                  <a:fillRect b="-405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p:cNvSpPr txBox="1"/>
              <p:nvPr/>
            </p:nvSpPr>
            <p:spPr>
              <a:xfrm>
                <a:off x="5940152" y="692696"/>
                <a:ext cx="2160240" cy="1522900"/>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14:m>
                  <m:oMath xmlns:m="http://schemas.openxmlformats.org/officeDocument/2006/math">
                    <m:sSub>
                      <m:sSubPr>
                        <m:ctrlPr>
                          <a:rPr lang="en-US" altLang="ja-JP" sz="2000" i="1" smtClean="0">
                            <a:latin typeface="Cambria Math"/>
                            <a:ea typeface="Cambria Math"/>
                          </a:rPr>
                        </m:ctrlPr>
                      </m:sSubPr>
                      <m:e>
                        <m:r>
                          <a:rPr lang="en-US" altLang="ja-JP" sz="2000" i="1">
                            <a:latin typeface="Cambria Math"/>
                            <a:ea typeface="Cambria Math"/>
                          </a:rPr>
                          <m:t>𝑥</m:t>
                        </m:r>
                      </m:e>
                      <m:sub>
                        <m:r>
                          <a:rPr lang="en-US" altLang="ja-JP" sz="2000" i="1">
                            <a:latin typeface="Cambria Math"/>
                            <a:ea typeface="Cambria Math"/>
                          </a:rPr>
                          <m:t>1</m:t>
                        </m:r>
                      </m:sub>
                    </m:sSub>
                  </m:oMath>
                </a14:m>
                <a:r>
                  <a:rPr lang="ja-JP" altLang="en-US" sz="2000" dirty="0" smtClean="0"/>
                  <a:t>：</a:t>
                </a:r>
                <a:r>
                  <a:rPr lang="en-US" altLang="ja-JP" sz="2000" dirty="0" smtClean="0"/>
                  <a:t>Sepal.Length</a:t>
                </a:r>
                <a:endParaRPr lang="en-US" altLang="ja-JP" sz="2000" i="1" dirty="0" smtClean="0">
                  <a:latin typeface="Cambria Math"/>
                  <a:ea typeface="Cambria Math"/>
                </a:endParaRPr>
              </a:p>
              <a:p>
                <a14:m>
                  <m:oMath xmlns:m="http://schemas.openxmlformats.org/officeDocument/2006/math">
                    <m:sSub>
                      <m:sSubPr>
                        <m:ctrlPr>
                          <a:rPr lang="en-US" altLang="ja-JP" sz="2000" i="1">
                            <a:latin typeface="Cambria Math"/>
                            <a:ea typeface="Cambria Math"/>
                          </a:rPr>
                        </m:ctrlPr>
                      </m:sSubPr>
                      <m:e>
                        <m:r>
                          <a:rPr lang="en-US" altLang="ja-JP" sz="2000" i="1">
                            <a:latin typeface="Cambria Math"/>
                            <a:ea typeface="Cambria Math"/>
                          </a:rPr>
                          <m:t>𝑥</m:t>
                        </m:r>
                      </m:e>
                      <m:sub>
                        <m:r>
                          <a:rPr lang="en-US" altLang="ja-JP" sz="2000" b="0" i="1" smtClean="0">
                            <a:latin typeface="Cambria Math"/>
                            <a:ea typeface="Cambria Math"/>
                          </a:rPr>
                          <m:t>2</m:t>
                        </m:r>
                      </m:sub>
                    </m:sSub>
                  </m:oMath>
                </a14:m>
                <a:r>
                  <a:rPr lang="ja-JP" altLang="en-US" sz="2000" dirty="0" smtClean="0"/>
                  <a:t>：</a:t>
                </a:r>
                <a:r>
                  <a:rPr lang="en-US" altLang="ja-JP" sz="2000" dirty="0" smtClean="0"/>
                  <a:t>Sepal.Width</a:t>
                </a:r>
                <a:endParaRPr lang="en-US" altLang="ja-JP" sz="2000" i="1" dirty="0" smtClean="0">
                  <a:latin typeface="Cambria Math"/>
                  <a:ea typeface="Cambria Math"/>
                </a:endParaRPr>
              </a:p>
              <a:p>
                <a14:m>
                  <m:oMath xmlns:m="http://schemas.openxmlformats.org/officeDocument/2006/math">
                    <m:sSub>
                      <m:sSubPr>
                        <m:ctrlPr>
                          <a:rPr lang="en-US" altLang="ja-JP" sz="2000" i="1">
                            <a:latin typeface="Cambria Math"/>
                            <a:ea typeface="Cambria Math"/>
                          </a:rPr>
                        </m:ctrlPr>
                      </m:sSubPr>
                      <m:e>
                        <m:r>
                          <a:rPr lang="en-US" altLang="ja-JP" sz="2000" i="1">
                            <a:latin typeface="Cambria Math"/>
                            <a:ea typeface="Cambria Math"/>
                          </a:rPr>
                          <m:t>𝑥</m:t>
                        </m:r>
                      </m:e>
                      <m:sub>
                        <m:r>
                          <a:rPr lang="en-US" altLang="ja-JP" sz="2000" b="0" i="1" smtClean="0">
                            <a:latin typeface="Cambria Math"/>
                            <a:ea typeface="Cambria Math"/>
                          </a:rPr>
                          <m:t>3</m:t>
                        </m:r>
                      </m:sub>
                    </m:sSub>
                  </m:oMath>
                </a14:m>
                <a:r>
                  <a:rPr lang="ja-JP" altLang="en-US" sz="2000" dirty="0" smtClean="0"/>
                  <a:t>：</a:t>
                </a:r>
                <a:r>
                  <a:rPr lang="en-US" altLang="ja-JP" sz="2000" dirty="0" smtClean="0"/>
                  <a:t>Petal.Length</a:t>
                </a:r>
                <a:endParaRPr lang="en-US" altLang="ja-JP" sz="2000" i="1" dirty="0" smtClean="0">
                  <a:latin typeface="Cambria Math"/>
                  <a:ea typeface="Cambria Math"/>
                </a:endParaRPr>
              </a:p>
              <a:p>
                <a14:m>
                  <m:oMath xmlns:m="http://schemas.openxmlformats.org/officeDocument/2006/math">
                    <m:sSub>
                      <m:sSubPr>
                        <m:ctrlPr>
                          <a:rPr lang="en-US" altLang="ja-JP" sz="2000" i="1">
                            <a:latin typeface="Cambria Math"/>
                            <a:ea typeface="Cambria Math"/>
                          </a:rPr>
                        </m:ctrlPr>
                      </m:sSubPr>
                      <m:e>
                        <m:r>
                          <a:rPr lang="en-US" altLang="ja-JP" sz="2000" i="1">
                            <a:latin typeface="Cambria Math"/>
                            <a:ea typeface="Cambria Math"/>
                          </a:rPr>
                          <m:t>𝑥</m:t>
                        </m:r>
                      </m:e>
                      <m:sub>
                        <m:r>
                          <a:rPr lang="en-US" altLang="ja-JP" sz="2000" b="0" i="1" smtClean="0">
                            <a:latin typeface="Cambria Math"/>
                            <a:ea typeface="Cambria Math"/>
                          </a:rPr>
                          <m:t>4</m:t>
                        </m:r>
                      </m:sub>
                    </m:sSub>
                  </m:oMath>
                </a14:m>
                <a:r>
                  <a:rPr lang="ja-JP" altLang="en-US" sz="2000" dirty="0" smtClean="0"/>
                  <a:t>：</a:t>
                </a:r>
                <a:r>
                  <a:rPr lang="en-US" altLang="ja-JP" sz="2000" dirty="0" err="1" smtClean="0"/>
                  <a:t>Petal.Width</a:t>
                </a:r>
                <a:endParaRPr lang="ja-JP" altLang="en-US" sz="2000" dirty="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5940152" y="692696"/>
                <a:ext cx="2160240" cy="1522900"/>
              </a:xfrm>
              <a:prstGeom prst="roundRect">
                <a:avLst/>
              </a:prstGeom>
              <a:blipFill rotWithShape="1">
                <a:blip r:embed="rId3"/>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838888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学習データの判別結果</a:t>
            </a:r>
            <a:endParaRPr kumimoji="1" lang="ja-JP" altLang="en-US" dirty="0"/>
          </a:p>
        </p:txBody>
      </p:sp>
      <p:sp>
        <p:nvSpPr>
          <p:cNvPr id="4" name="テキスト ボックス 3"/>
          <p:cNvSpPr txBox="1"/>
          <p:nvPr/>
        </p:nvSpPr>
        <p:spPr>
          <a:xfrm>
            <a:off x="323528" y="1556792"/>
            <a:ext cx="7920880" cy="2145268"/>
          </a:xfrm>
          <a:prstGeom prst="roundRect">
            <a:avLst/>
          </a:prstGeom>
          <a:noFill/>
          <a:ln>
            <a:solidFill>
              <a:schemeClr val="tx1"/>
            </a:solidFill>
          </a:ln>
        </p:spPr>
        <p:txBody>
          <a:bodyPr wrap="square" rtlCol="0">
            <a:spAutoFit/>
          </a:bodyPr>
          <a:lstStyle/>
          <a:p>
            <a:r>
              <a:rPr lang="en-US" altLang="ja-JP" sz="2000" dirty="0"/>
              <a:t>&gt; table(</a:t>
            </a:r>
            <a:r>
              <a:rPr lang="en-US" altLang="ja-JP" sz="2000" dirty="0" err="1"/>
              <a:t>iris.train</a:t>
            </a:r>
            <a:r>
              <a:rPr lang="en-US" altLang="ja-JP" sz="2000" dirty="0"/>
              <a:t>[,5],predict(</a:t>
            </a:r>
            <a:r>
              <a:rPr lang="en-US" altLang="ja-JP" sz="2000" dirty="0" err="1"/>
              <a:t>Z.lda</a:t>
            </a:r>
            <a:r>
              <a:rPr lang="en-US" altLang="ja-JP" sz="2000" dirty="0"/>
              <a:t>)$class)</a:t>
            </a:r>
          </a:p>
          <a:p>
            <a:r>
              <a:rPr lang="en-US" altLang="ja-JP" sz="2000" dirty="0"/>
              <a:t>   </a:t>
            </a:r>
          </a:p>
          <a:p>
            <a:r>
              <a:rPr lang="en-US" altLang="ja-JP" sz="2000" dirty="0"/>
              <a:t>     </a:t>
            </a:r>
            <a:r>
              <a:rPr lang="en-US" altLang="ja-JP" sz="2000" dirty="0" smtClean="0"/>
              <a:t> C   </a:t>
            </a:r>
            <a:r>
              <a:rPr lang="en-US" altLang="ja-JP" sz="2000" dirty="0"/>
              <a:t>S </a:t>
            </a:r>
            <a:r>
              <a:rPr lang="en-US" altLang="ja-JP" sz="2000" dirty="0" smtClean="0"/>
              <a:t>  </a:t>
            </a:r>
            <a:r>
              <a:rPr lang="en-US" altLang="ja-JP" sz="2000" dirty="0"/>
              <a:t>V</a:t>
            </a:r>
          </a:p>
          <a:p>
            <a:r>
              <a:rPr lang="en-US" altLang="ja-JP" sz="2000" dirty="0"/>
              <a:t>  C 24  0  1</a:t>
            </a:r>
          </a:p>
          <a:p>
            <a:r>
              <a:rPr lang="en-US" altLang="ja-JP" sz="2000" dirty="0"/>
              <a:t>  S  0 25  0</a:t>
            </a:r>
          </a:p>
          <a:p>
            <a:r>
              <a:rPr lang="en-US" altLang="ja-JP" sz="2000" dirty="0"/>
              <a:t>  V  1  0 </a:t>
            </a:r>
            <a:r>
              <a:rPr lang="en-US" altLang="ja-JP" sz="2000" dirty="0" smtClean="0"/>
              <a:t>24</a:t>
            </a:r>
            <a:endParaRPr lang="en-US" altLang="ja-JP" sz="2000" dirty="0"/>
          </a:p>
        </p:txBody>
      </p:sp>
      <p:sp>
        <p:nvSpPr>
          <p:cNvPr id="5" name="テキスト ボックス 4"/>
          <p:cNvSpPr txBox="1"/>
          <p:nvPr/>
        </p:nvSpPr>
        <p:spPr>
          <a:xfrm>
            <a:off x="2195736" y="2408089"/>
            <a:ext cx="5904656"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err="1" smtClean="0"/>
              <a:t>predict$class</a:t>
            </a:r>
            <a:r>
              <a:rPr lang="en-US" altLang="ja-JP" sz="2000" dirty="0" smtClean="0"/>
              <a:t>:</a:t>
            </a:r>
            <a:r>
              <a:rPr lang="ja-JP" altLang="en-US" sz="2000" dirty="0" smtClean="0"/>
              <a:t>判別されたグループのラベルを返す</a:t>
            </a:r>
            <a:endParaRPr lang="ja-JP" altLang="en-US" sz="2000" dirty="0"/>
          </a:p>
        </p:txBody>
      </p:sp>
      <p:sp>
        <p:nvSpPr>
          <p:cNvPr id="6" name="右矢印 5"/>
          <p:cNvSpPr/>
          <p:nvPr/>
        </p:nvSpPr>
        <p:spPr>
          <a:xfrm rot="5400000">
            <a:off x="3923928" y="3969424"/>
            <a:ext cx="720080"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971600" y="5013175"/>
            <a:ext cx="6624736"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400" dirty="0" smtClean="0"/>
              <a:t>C</a:t>
            </a:r>
            <a:r>
              <a:rPr lang="ja-JP" altLang="en-US" sz="2400" dirty="0" smtClean="0"/>
              <a:t>→</a:t>
            </a:r>
            <a:r>
              <a:rPr lang="en-US" altLang="ja-JP" sz="2400" dirty="0" smtClean="0"/>
              <a:t>V</a:t>
            </a:r>
            <a:r>
              <a:rPr lang="ja-JP" altLang="en-US" sz="2400" dirty="0"/>
              <a:t> </a:t>
            </a:r>
            <a:r>
              <a:rPr lang="ja-JP" altLang="en-US" sz="2400" dirty="0" smtClean="0"/>
              <a:t>１つ</a:t>
            </a:r>
            <a:endParaRPr lang="en-US" altLang="ja-JP" sz="2400" dirty="0" smtClean="0"/>
          </a:p>
          <a:p>
            <a:r>
              <a:rPr lang="en-US" altLang="ja-JP" sz="2400" dirty="0" smtClean="0"/>
              <a:t>V</a:t>
            </a:r>
            <a:r>
              <a:rPr lang="ja-JP" altLang="en-US" sz="2400" dirty="0" smtClean="0"/>
              <a:t>→</a:t>
            </a:r>
            <a:r>
              <a:rPr lang="en-US" altLang="ja-JP" sz="2400" dirty="0" smtClean="0"/>
              <a:t>C </a:t>
            </a:r>
            <a:r>
              <a:rPr lang="ja-JP" altLang="en-US" sz="2400" dirty="0" smtClean="0"/>
              <a:t>１つ    誤判別されていることがわかる</a:t>
            </a:r>
            <a:r>
              <a:rPr lang="en-US" altLang="ja-JP" sz="2400" dirty="0" smtClean="0"/>
              <a:t>!!</a:t>
            </a:r>
          </a:p>
        </p:txBody>
      </p:sp>
    </p:spTree>
    <p:extLst>
      <p:ext uri="{BB962C8B-B14F-4D97-AF65-F5344CB8AC3E}">
        <p14:creationId xmlns:p14="http://schemas.microsoft.com/office/powerpoint/2010/main" val="3521854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テストデータの判別</a:t>
            </a:r>
            <a:endParaRPr kumimoji="1" lang="ja-JP" altLang="en-US" dirty="0"/>
          </a:p>
        </p:txBody>
      </p:sp>
      <p:sp>
        <p:nvSpPr>
          <p:cNvPr id="4" name="テキスト ボックス 3"/>
          <p:cNvSpPr txBox="1"/>
          <p:nvPr/>
        </p:nvSpPr>
        <p:spPr>
          <a:xfrm>
            <a:off x="323528" y="1340768"/>
            <a:ext cx="7920880" cy="2485787"/>
          </a:xfrm>
          <a:prstGeom prst="roundRect">
            <a:avLst/>
          </a:prstGeom>
          <a:noFill/>
          <a:ln>
            <a:solidFill>
              <a:schemeClr val="tx1"/>
            </a:solidFill>
          </a:ln>
        </p:spPr>
        <p:txBody>
          <a:bodyPr wrap="square" rtlCol="0">
            <a:spAutoFit/>
          </a:bodyPr>
          <a:lstStyle/>
          <a:p>
            <a:r>
              <a:rPr lang="en-US" altLang="ja-JP" sz="2000" dirty="0"/>
              <a:t>&gt; Y&lt;-predict(</a:t>
            </a:r>
            <a:r>
              <a:rPr lang="en-US" altLang="ja-JP" sz="2000" dirty="0" err="1"/>
              <a:t>Z.lda,iris.test</a:t>
            </a:r>
            <a:r>
              <a:rPr lang="en-US" altLang="ja-JP" sz="2000" dirty="0"/>
              <a:t>[,-5</a:t>
            </a:r>
            <a:r>
              <a:rPr lang="en-US" altLang="ja-JP" sz="2000" dirty="0" smtClean="0"/>
              <a:t>])	#</a:t>
            </a:r>
            <a:r>
              <a:rPr lang="ja-JP" altLang="en-US" sz="2000" dirty="0" smtClean="0"/>
              <a:t>所属不明なデータの判別分析</a:t>
            </a:r>
            <a:endParaRPr lang="en-US" altLang="ja-JP" sz="2000" dirty="0"/>
          </a:p>
          <a:p>
            <a:r>
              <a:rPr lang="en-US" altLang="ja-JP" sz="2000" dirty="0"/>
              <a:t>&gt; table(</a:t>
            </a:r>
            <a:r>
              <a:rPr lang="en-US" altLang="ja-JP" sz="2000" dirty="0" err="1"/>
              <a:t>iris.test</a:t>
            </a:r>
            <a:r>
              <a:rPr lang="en-US" altLang="ja-JP" sz="2000" dirty="0"/>
              <a:t>[,5],</a:t>
            </a:r>
            <a:r>
              <a:rPr lang="en-US" altLang="ja-JP" sz="2000" dirty="0" err="1"/>
              <a:t>Y$class</a:t>
            </a:r>
            <a:r>
              <a:rPr lang="en-US" altLang="ja-JP" sz="2000" dirty="0" smtClean="0"/>
              <a:t>)	#</a:t>
            </a:r>
            <a:r>
              <a:rPr lang="ja-JP" altLang="en-US" sz="2000" dirty="0" smtClean="0"/>
              <a:t>クロス表の作成</a:t>
            </a:r>
            <a:endParaRPr lang="en-US" altLang="ja-JP" sz="2000" dirty="0"/>
          </a:p>
          <a:p>
            <a:r>
              <a:rPr lang="en-US" altLang="ja-JP" sz="2000" dirty="0"/>
              <a:t>   </a:t>
            </a:r>
          </a:p>
          <a:p>
            <a:r>
              <a:rPr lang="en-US" altLang="ja-JP" sz="2000" dirty="0"/>
              <a:t>    </a:t>
            </a:r>
            <a:r>
              <a:rPr lang="en-US" altLang="ja-JP" sz="2000" dirty="0" smtClean="0"/>
              <a:t>  </a:t>
            </a:r>
            <a:r>
              <a:rPr lang="en-US" altLang="ja-JP" sz="2000" dirty="0"/>
              <a:t>C </a:t>
            </a:r>
            <a:r>
              <a:rPr lang="en-US" altLang="ja-JP" sz="2000" dirty="0" smtClean="0"/>
              <a:t>  S   </a:t>
            </a:r>
            <a:r>
              <a:rPr lang="en-US" altLang="ja-JP" sz="2000" dirty="0"/>
              <a:t>V</a:t>
            </a:r>
          </a:p>
          <a:p>
            <a:r>
              <a:rPr lang="en-US" altLang="ja-JP" sz="2000" dirty="0"/>
              <a:t>  C 24  0  1</a:t>
            </a:r>
          </a:p>
          <a:p>
            <a:r>
              <a:rPr lang="en-US" altLang="ja-JP" sz="2000" dirty="0"/>
              <a:t>  S  0 25  0</a:t>
            </a:r>
          </a:p>
          <a:p>
            <a:r>
              <a:rPr lang="en-US" altLang="ja-JP" sz="2000" dirty="0"/>
              <a:t>  V  2  0 </a:t>
            </a:r>
            <a:r>
              <a:rPr lang="en-US" altLang="ja-JP" sz="2000" dirty="0" smtClean="0"/>
              <a:t>23</a:t>
            </a:r>
            <a:r>
              <a:rPr lang="ja-JP" altLang="en-US" sz="2000" dirty="0" smtClean="0"/>
              <a:t>　</a:t>
            </a:r>
            <a:endParaRPr lang="en-US" altLang="ja-JP" sz="2000" dirty="0"/>
          </a:p>
        </p:txBody>
      </p:sp>
      <p:sp>
        <p:nvSpPr>
          <p:cNvPr id="5" name="右矢印 4"/>
          <p:cNvSpPr/>
          <p:nvPr/>
        </p:nvSpPr>
        <p:spPr>
          <a:xfrm rot="5400000">
            <a:off x="3923928" y="3969424"/>
            <a:ext cx="720080"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971600" y="5013175"/>
            <a:ext cx="6624736"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400" dirty="0" smtClean="0"/>
              <a:t>C</a:t>
            </a:r>
            <a:r>
              <a:rPr lang="ja-JP" altLang="en-US" sz="2400" dirty="0" smtClean="0"/>
              <a:t>→</a:t>
            </a:r>
            <a:r>
              <a:rPr lang="en-US" altLang="ja-JP" sz="2400" dirty="0" smtClean="0"/>
              <a:t>V</a:t>
            </a:r>
            <a:r>
              <a:rPr lang="ja-JP" altLang="en-US" sz="2400" dirty="0"/>
              <a:t> </a:t>
            </a:r>
            <a:r>
              <a:rPr lang="ja-JP" altLang="en-US" sz="2400" dirty="0" smtClean="0"/>
              <a:t>１つ</a:t>
            </a:r>
            <a:endParaRPr lang="en-US" altLang="ja-JP" sz="2400" dirty="0" smtClean="0"/>
          </a:p>
          <a:p>
            <a:r>
              <a:rPr lang="en-US" altLang="ja-JP" sz="2400" dirty="0" smtClean="0"/>
              <a:t>V</a:t>
            </a:r>
            <a:r>
              <a:rPr lang="ja-JP" altLang="en-US" sz="2400" dirty="0" smtClean="0"/>
              <a:t>→</a:t>
            </a:r>
            <a:r>
              <a:rPr lang="en-US" altLang="ja-JP" sz="2400" dirty="0" smtClean="0"/>
              <a:t>C </a:t>
            </a:r>
            <a:r>
              <a:rPr lang="ja-JP" altLang="en-US" sz="2400" dirty="0" smtClean="0"/>
              <a:t>２つ    誤判別されていることがわかる</a:t>
            </a:r>
            <a:r>
              <a:rPr lang="en-US" altLang="ja-JP" sz="2400" dirty="0" smtClean="0"/>
              <a:t>!!</a:t>
            </a:r>
          </a:p>
        </p:txBody>
      </p:sp>
    </p:spTree>
    <p:extLst>
      <p:ext uri="{BB962C8B-B14F-4D97-AF65-F5344CB8AC3E}">
        <p14:creationId xmlns:p14="http://schemas.microsoft.com/office/powerpoint/2010/main" val="1601668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結果の考察</a:t>
            </a:r>
            <a:endParaRPr kumimoji="1" lang="ja-JP" altLang="en-US" dirty="0"/>
          </a:p>
        </p:txBody>
      </p:sp>
      <mc:AlternateContent xmlns:mc="http://schemas.openxmlformats.org/markup-compatibility/2006" xmlns:a14="http://schemas.microsoft.com/office/drawing/2010/main">
        <mc:Choice Requires="a14">
          <p:sp>
            <p:nvSpPr>
              <p:cNvPr id="4" name="テキスト ボックス 3"/>
              <p:cNvSpPr txBox="1"/>
              <p:nvPr/>
            </p:nvSpPr>
            <p:spPr>
              <a:xfrm>
                <a:off x="899592" y="1916832"/>
                <a:ext cx="6624736" cy="1736646"/>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400" dirty="0" smtClean="0"/>
                  <a:t>誤判別はあるものの誤判別率は</a:t>
                </a:r>
                <a:endParaRPr lang="en-US" altLang="ja-JP" sz="2400" b="0" i="1" dirty="0" smtClean="0">
                  <a:latin typeface="Cambria Math"/>
                </a:endParaRPr>
              </a:p>
              <a:p>
                <a:pPr/>
                <a14:m>
                  <m:oMathPara xmlns:m="http://schemas.openxmlformats.org/officeDocument/2006/math">
                    <m:oMathParaPr>
                      <m:jc m:val="centerGroup"/>
                    </m:oMathParaPr>
                    <m:oMath xmlns:m="http://schemas.openxmlformats.org/officeDocument/2006/math">
                      <m:r>
                        <a:rPr lang="en-US" altLang="ja-JP" sz="2400" b="0" i="1" smtClean="0">
                          <a:latin typeface="Cambria Math"/>
                        </a:rPr>
                        <m:t>3</m:t>
                      </m:r>
                      <m:r>
                        <a:rPr lang="en-US" altLang="ja-JP" sz="2400" b="0" i="1" smtClean="0">
                          <a:latin typeface="Cambria Math"/>
                          <a:ea typeface="Cambria Math"/>
                        </a:rPr>
                        <m:t>÷75</m:t>
                      </m:r>
                      <m:r>
                        <a:rPr lang="ja-JP" altLang="en-US" sz="2400" b="0" i="1" smtClean="0">
                          <a:latin typeface="Cambria Math"/>
                          <a:ea typeface="Cambria Math"/>
                        </a:rPr>
                        <m:t>≒</m:t>
                      </m:r>
                      <m:r>
                        <a:rPr lang="en-US" altLang="ja-JP" sz="2400" b="0" i="1" smtClean="0">
                          <a:latin typeface="Cambria Math"/>
                          <a:ea typeface="Cambria Math"/>
                        </a:rPr>
                        <m:t>0.04(</m:t>
                      </m:r>
                      <m:r>
                        <a:rPr lang="ja-JP" altLang="en-US" sz="2400" i="1">
                          <a:latin typeface="Cambria Math"/>
                          <a:ea typeface="Cambria Math"/>
                        </a:rPr>
                        <m:t>４％</m:t>
                      </m:r>
                      <m:r>
                        <a:rPr lang="en-US" altLang="ja-JP" sz="2400" b="0" i="1" smtClean="0">
                          <a:latin typeface="Cambria Math"/>
                          <a:ea typeface="Cambria Math"/>
                        </a:rPr>
                        <m:t>)</m:t>
                      </m:r>
                    </m:oMath>
                  </m:oMathPara>
                </a14:m>
                <a:endParaRPr lang="en-US" altLang="ja-JP" sz="2400" dirty="0" smtClean="0"/>
              </a:p>
              <a:p>
                <a:r>
                  <a:rPr lang="ja-JP" altLang="en-US" sz="2400" dirty="0" smtClean="0"/>
                  <a:t>つまり、正判別率は</a:t>
                </a:r>
                <a:endParaRPr lang="en-US" altLang="ja-JP" sz="2400" dirty="0" smtClean="0"/>
              </a:p>
              <a:p>
                <a:pPr/>
                <a14:m>
                  <m:oMathPara xmlns:m="http://schemas.openxmlformats.org/officeDocument/2006/math">
                    <m:oMathParaPr>
                      <m:jc m:val="centerGroup"/>
                    </m:oMathParaPr>
                    <m:oMath xmlns:m="http://schemas.openxmlformats.org/officeDocument/2006/math">
                      <m:r>
                        <a:rPr lang="en-US" altLang="ja-JP" sz="2400" b="0" i="1" smtClean="0">
                          <a:latin typeface="Cambria Math"/>
                        </a:rPr>
                        <m:t>1−0.04=0.96</m:t>
                      </m:r>
                      <m:d>
                        <m:dPr>
                          <m:ctrlPr>
                            <a:rPr lang="en-US" altLang="ja-JP" sz="2400" b="0" i="1" smtClean="0">
                              <a:latin typeface="Cambria Math"/>
                            </a:rPr>
                          </m:ctrlPr>
                        </m:dPr>
                        <m:e>
                          <m:r>
                            <a:rPr lang="en-US" altLang="ja-JP" sz="2400" i="1">
                              <a:latin typeface="Cambria Math"/>
                            </a:rPr>
                            <m:t>96</m:t>
                          </m:r>
                          <m:r>
                            <a:rPr lang="ja-JP" altLang="en-US" sz="2400" i="1">
                              <a:latin typeface="Cambria Math"/>
                            </a:rPr>
                            <m:t>％</m:t>
                          </m:r>
                        </m:e>
                      </m:d>
                    </m:oMath>
                  </m:oMathPara>
                </a14:m>
                <a:endParaRPr lang="en-US" altLang="ja-JP" sz="2400" b="0" dirty="0" smtClean="0"/>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899592" y="1916832"/>
                <a:ext cx="6624736" cy="1736646"/>
              </a:xfrm>
              <a:prstGeom prst="roundRect">
                <a:avLst/>
              </a:prstGeom>
              <a:blipFill rotWithShape="1">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369491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t>第</a:t>
            </a:r>
            <a:r>
              <a:rPr lang="en-US" altLang="ja-JP" dirty="0" smtClean="0"/>
              <a:t>10</a:t>
            </a:r>
            <a:r>
              <a:rPr lang="ja-JP" altLang="en-US" dirty="0" smtClean="0"/>
              <a:t>章　非線形判別分析</a:t>
            </a:r>
            <a:endParaRPr lang="en-US" altLang="ja-JP" dirty="0" smtClean="0"/>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0336730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２群判別のイメージ</a:t>
            </a:r>
            <a:endParaRPr kumimoji="1" lang="ja-JP" altLang="en-US" dirty="0"/>
          </a:p>
        </p:txBody>
      </p:sp>
      <p:sp>
        <p:nvSpPr>
          <p:cNvPr id="4" name="テキスト ボックス 3"/>
          <p:cNvSpPr txBox="1"/>
          <p:nvPr/>
        </p:nvSpPr>
        <p:spPr>
          <a:xfrm>
            <a:off x="179512" y="2119412"/>
            <a:ext cx="2520281" cy="51077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400" b="1" dirty="0" smtClean="0">
                <a:solidFill>
                  <a:schemeClr val="tx1"/>
                </a:solidFill>
              </a:rPr>
              <a:t>判別分析</a:t>
            </a:r>
            <a:endParaRPr kumimoji="1" lang="en-US" altLang="ja-JP" sz="2400" b="1" dirty="0" smtClean="0">
              <a:solidFill>
                <a:schemeClr val="tx1"/>
              </a:solidFill>
            </a:endParaRPr>
          </a:p>
        </p:txBody>
      </p:sp>
      <p:sp>
        <p:nvSpPr>
          <p:cNvPr id="5" name="右矢印 4"/>
          <p:cNvSpPr/>
          <p:nvPr/>
        </p:nvSpPr>
        <p:spPr>
          <a:xfrm rot="20076168">
            <a:off x="2837387" y="184783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671901" y="2698294"/>
            <a:ext cx="4356484"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b="1" dirty="0" smtClean="0">
                <a:solidFill>
                  <a:schemeClr val="tx1"/>
                </a:solidFill>
              </a:rPr>
              <a:t>非線形判別分析</a:t>
            </a:r>
            <a:endParaRPr kumimoji="1" lang="en-US" altLang="ja-JP" sz="2000" b="1" dirty="0" smtClean="0">
              <a:solidFill>
                <a:schemeClr val="tx1"/>
              </a:solidFill>
            </a:endParaRPr>
          </a:p>
        </p:txBody>
      </p:sp>
      <p:sp>
        <p:nvSpPr>
          <p:cNvPr id="7" name="テキスト ボックス 6"/>
          <p:cNvSpPr txBox="1"/>
          <p:nvPr/>
        </p:nvSpPr>
        <p:spPr>
          <a:xfrm>
            <a:off x="3671901" y="1561054"/>
            <a:ext cx="4356484"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b="1" dirty="0" smtClean="0">
                <a:solidFill>
                  <a:schemeClr val="tx1"/>
                </a:solidFill>
              </a:rPr>
              <a:t>線形判別分析</a:t>
            </a:r>
            <a:endParaRPr kumimoji="1" lang="en-US" altLang="ja-JP" sz="2000" b="1" dirty="0" smtClean="0">
              <a:solidFill>
                <a:schemeClr val="tx1"/>
              </a:solidFill>
            </a:endParaRPr>
          </a:p>
        </p:txBody>
      </p:sp>
      <p:sp>
        <p:nvSpPr>
          <p:cNvPr id="8" name="右矢印 7"/>
          <p:cNvSpPr/>
          <p:nvPr/>
        </p:nvSpPr>
        <p:spPr>
          <a:xfrm rot="1557110">
            <a:off x="2837527" y="264222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539552" y="3389298"/>
            <a:ext cx="3420380" cy="263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2014123" y="4483851"/>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607174" y="4445325"/>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1079612" y="5501467"/>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1393057" y="4579155"/>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1878882" y="5311394"/>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3028987" y="5472627"/>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2706532" y="4942141"/>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1156368" y="6193172"/>
            <a:ext cx="2186747" cy="369332"/>
          </a:xfrm>
          <a:prstGeom prst="rect">
            <a:avLst/>
          </a:prstGeom>
          <a:noFill/>
        </p:spPr>
        <p:txBody>
          <a:bodyPr wrap="square" rtlCol="0">
            <a:spAutoFit/>
          </a:bodyPr>
          <a:lstStyle/>
          <a:p>
            <a:pPr algn="ctr"/>
            <a:r>
              <a:rPr kumimoji="1" lang="ja-JP" altLang="en-US" dirty="0" smtClean="0"/>
              <a:t>線形判別</a:t>
            </a:r>
            <a:endParaRPr kumimoji="1" lang="ja-JP" altLang="en-US" dirty="0"/>
          </a:p>
        </p:txBody>
      </p:sp>
      <p:sp>
        <p:nvSpPr>
          <p:cNvPr id="34" name="星 4 33"/>
          <p:cNvSpPr/>
          <p:nvPr/>
        </p:nvSpPr>
        <p:spPr>
          <a:xfrm>
            <a:off x="981619" y="4498468"/>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星 4 34"/>
          <p:cNvSpPr/>
          <p:nvPr/>
        </p:nvSpPr>
        <p:spPr>
          <a:xfrm>
            <a:off x="2011493" y="375669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星 4 35"/>
          <p:cNvSpPr/>
          <p:nvPr/>
        </p:nvSpPr>
        <p:spPr>
          <a:xfrm>
            <a:off x="1296097" y="4012495"/>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星 4 36"/>
          <p:cNvSpPr/>
          <p:nvPr/>
        </p:nvSpPr>
        <p:spPr>
          <a:xfrm>
            <a:off x="2528093" y="4165848"/>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星 4 37"/>
          <p:cNvSpPr/>
          <p:nvPr/>
        </p:nvSpPr>
        <p:spPr>
          <a:xfrm>
            <a:off x="3347864" y="3717032"/>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星 4 38"/>
          <p:cNvSpPr/>
          <p:nvPr/>
        </p:nvSpPr>
        <p:spPr>
          <a:xfrm>
            <a:off x="2786939" y="451224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星 4 39"/>
          <p:cNvSpPr/>
          <p:nvPr/>
        </p:nvSpPr>
        <p:spPr>
          <a:xfrm>
            <a:off x="2307457" y="5009056"/>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4608004" y="3389299"/>
            <a:ext cx="3420380" cy="26319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円/楕円 41"/>
          <p:cNvSpPr/>
          <p:nvPr/>
        </p:nvSpPr>
        <p:spPr>
          <a:xfrm>
            <a:off x="6082575" y="448385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円/楕円 42"/>
          <p:cNvSpPr/>
          <p:nvPr/>
        </p:nvSpPr>
        <p:spPr>
          <a:xfrm>
            <a:off x="7675626" y="444532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p:nvSpPr>
        <p:spPr>
          <a:xfrm>
            <a:off x="5148064" y="550146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5461509" y="4579156"/>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p:nvSpPr>
        <p:spPr>
          <a:xfrm>
            <a:off x="5947334" y="5311395"/>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円/楕円 46"/>
          <p:cNvSpPr/>
          <p:nvPr/>
        </p:nvSpPr>
        <p:spPr>
          <a:xfrm>
            <a:off x="7097439" y="5472628"/>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楕円 47"/>
          <p:cNvSpPr/>
          <p:nvPr/>
        </p:nvSpPr>
        <p:spPr>
          <a:xfrm>
            <a:off x="6774984" y="4942142"/>
            <a:ext cx="115294" cy="133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星 4 48"/>
          <p:cNvSpPr/>
          <p:nvPr/>
        </p:nvSpPr>
        <p:spPr>
          <a:xfrm>
            <a:off x="5050071" y="449846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星 4 49"/>
          <p:cNvSpPr/>
          <p:nvPr/>
        </p:nvSpPr>
        <p:spPr>
          <a:xfrm>
            <a:off x="6079945" y="3756700"/>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星 4 50"/>
          <p:cNvSpPr/>
          <p:nvPr/>
        </p:nvSpPr>
        <p:spPr>
          <a:xfrm>
            <a:off x="5364549" y="4012496"/>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星 4 51"/>
          <p:cNvSpPr/>
          <p:nvPr/>
        </p:nvSpPr>
        <p:spPr>
          <a:xfrm>
            <a:off x="6596545" y="4165849"/>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星 4 52"/>
          <p:cNvSpPr/>
          <p:nvPr/>
        </p:nvSpPr>
        <p:spPr>
          <a:xfrm>
            <a:off x="7416316" y="3717033"/>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星 4 53"/>
          <p:cNvSpPr/>
          <p:nvPr/>
        </p:nvSpPr>
        <p:spPr>
          <a:xfrm>
            <a:off x="6855391" y="4512241"/>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星 4 54"/>
          <p:cNvSpPr/>
          <p:nvPr/>
        </p:nvSpPr>
        <p:spPr>
          <a:xfrm>
            <a:off x="6375909" y="5009057"/>
            <a:ext cx="154607" cy="144016"/>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5337581" y="6165304"/>
            <a:ext cx="2186747" cy="369332"/>
          </a:xfrm>
          <a:prstGeom prst="rect">
            <a:avLst/>
          </a:prstGeom>
          <a:noFill/>
        </p:spPr>
        <p:txBody>
          <a:bodyPr wrap="square" rtlCol="0">
            <a:spAutoFit/>
          </a:bodyPr>
          <a:lstStyle/>
          <a:p>
            <a:pPr algn="ctr"/>
            <a:r>
              <a:rPr kumimoji="1" lang="ja-JP" altLang="en-US" dirty="0" smtClean="0"/>
              <a:t>非線形判別</a:t>
            </a:r>
            <a:endParaRPr kumimoji="1" lang="ja-JP" altLang="en-US" dirty="0"/>
          </a:p>
        </p:txBody>
      </p:sp>
      <p:cxnSp>
        <p:nvCxnSpPr>
          <p:cNvPr id="58" name="直線コネクタ 57"/>
          <p:cNvCxnSpPr/>
          <p:nvPr/>
        </p:nvCxnSpPr>
        <p:spPr>
          <a:xfrm flipV="1">
            <a:off x="539552" y="4156512"/>
            <a:ext cx="3420380" cy="1648752"/>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3" name="フリーフォーム 62"/>
          <p:cNvSpPr/>
          <p:nvPr/>
        </p:nvSpPr>
        <p:spPr>
          <a:xfrm>
            <a:off x="4623758" y="3985404"/>
            <a:ext cx="3390182" cy="1544128"/>
          </a:xfrm>
          <a:custGeom>
            <a:avLst/>
            <a:gdLst>
              <a:gd name="connsiteX0" fmla="*/ 0 w 3390182"/>
              <a:gd name="connsiteY0" fmla="*/ 1544128 h 1544128"/>
              <a:gd name="connsiteX1" fmla="*/ 8627 w 3390182"/>
              <a:gd name="connsiteY1" fmla="*/ 1492370 h 1544128"/>
              <a:gd name="connsiteX2" fmla="*/ 25880 w 3390182"/>
              <a:gd name="connsiteY2" fmla="*/ 1457864 h 1544128"/>
              <a:gd name="connsiteX3" fmla="*/ 51759 w 3390182"/>
              <a:gd name="connsiteY3" fmla="*/ 1380226 h 1544128"/>
              <a:gd name="connsiteX4" fmla="*/ 94891 w 3390182"/>
              <a:gd name="connsiteY4" fmla="*/ 1302588 h 1544128"/>
              <a:gd name="connsiteX5" fmla="*/ 120770 w 3390182"/>
              <a:gd name="connsiteY5" fmla="*/ 1285336 h 1544128"/>
              <a:gd name="connsiteX6" fmla="*/ 155276 w 3390182"/>
              <a:gd name="connsiteY6" fmla="*/ 1233577 h 1544128"/>
              <a:gd name="connsiteX7" fmla="*/ 172529 w 3390182"/>
              <a:gd name="connsiteY7" fmla="*/ 1207698 h 1544128"/>
              <a:gd name="connsiteX8" fmla="*/ 198408 w 3390182"/>
              <a:gd name="connsiteY8" fmla="*/ 1190445 h 1544128"/>
              <a:gd name="connsiteX9" fmla="*/ 232914 w 3390182"/>
              <a:gd name="connsiteY9" fmla="*/ 1138687 h 1544128"/>
              <a:gd name="connsiteX10" fmla="*/ 250167 w 3390182"/>
              <a:gd name="connsiteY10" fmla="*/ 1112807 h 1544128"/>
              <a:gd name="connsiteX11" fmla="*/ 301925 w 3390182"/>
              <a:gd name="connsiteY11" fmla="*/ 1078302 h 1544128"/>
              <a:gd name="connsiteX12" fmla="*/ 362310 w 3390182"/>
              <a:gd name="connsiteY12" fmla="*/ 1035170 h 1544128"/>
              <a:gd name="connsiteX13" fmla="*/ 396816 w 3390182"/>
              <a:gd name="connsiteY13" fmla="*/ 1000664 h 1544128"/>
              <a:gd name="connsiteX14" fmla="*/ 457200 w 3390182"/>
              <a:gd name="connsiteY14" fmla="*/ 957532 h 1544128"/>
              <a:gd name="connsiteX15" fmla="*/ 491706 w 3390182"/>
              <a:gd name="connsiteY15" fmla="*/ 931653 h 1544128"/>
              <a:gd name="connsiteX16" fmla="*/ 500333 w 3390182"/>
              <a:gd name="connsiteY16" fmla="*/ 905773 h 1544128"/>
              <a:gd name="connsiteX17" fmla="*/ 560717 w 3390182"/>
              <a:gd name="connsiteY17" fmla="*/ 854015 h 1544128"/>
              <a:gd name="connsiteX18" fmla="*/ 577970 w 3390182"/>
              <a:gd name="connsiteY18" fmla="*/ 828136 h 1544128"/>
              <a:gd name="connsiteX19" fmla="*/ 612476 w 3390182"/>
              <a:gd name="connsiteY19" fmla="*/ 802256 h 1544128"/>
              <a:gd name="connsiteX20" fmla="*/ 655608 w 3390182"/>
              <a:gd name="connsiteY20" fmla="*/ 759124 h 1544128"/>
              <a:gd name="connsiteX21" fmla="*/ 698740 w 3390182"/>
              <a:gd name="connsiteY21" fmla="*/ 681487 h 1544128"/>
              <a:gd name="connsiteX22" fmla="*/ 733246 w 3390182"/>
              <a:gd name="connsiteY22" fmla="*/ 629728 h 1544128"/>
              <a:gd name="connsiteX23" fmla="*/ 759125 w 3390182"/>
              <a:gd name="connsiteY23" fmla="*/ 595222 h 1544128"/>
              <a:gd name="connsiteX24" fmla="*/ 793631 w 3390182"/>
              <a:gd name="connsiteY24" fmla="*/ 517585 h 1544128"/>
              <a:gd name="connsiteX25" fmla="*/ 845389 w 3390182"/>
              <a:gd name="connsiteY25" fmla="*/ 465826 h 1544128"/>
              <a:gd name="connsiteX26" fmla="*/ 871268 w 3390182"/>
              <a:gd name="connsiteY26" fmla="*/ 439947 h 1544128"/>
              <a:gd name="connsiteX27" fmla="*/ 888521 w 3390182"/>
              <a:gd name="connsiteY27" fmla="*/ 414068 h 1544128"/>
              <a:gd name="connsiteX28" fmla="*/ 940280 w 3390182"/>
              <a:gd name="connsiteY28" fmla="*/ 379562 h 1544128"/>
              <a:gd name="connsiteX29" fmla="*/ 992038 w 3390182"/>
              <a:gd name="connsiteY29" fmla="*/ 345056 h 1544128"/>
              <a:gd name="connsiteX30" fmla="*/ 1069676 w 3390182"/>
              <a:gd name="connsiteY30" fmla="*/ 293298 h 1544128"/>
              <a:gd name="connsiteX31" fmla="*/ 1095555 w 3390182"/>
              <a:gd name="connsiteY31" fmla="*/ 276045 h 1544128"/>
              <a:gd name="connsiteX32" fmla="*/ 1121434 w 3390182"/>
              <a:gd name="connsiteY32" fmla="*/ 267419 h 1544128"/>
              <a:gd name="connsiteX33" fmla="*/ 1147314 w 3390182"/>
              <a:gd name="connsiteY33" fmla="*/ 250166 h 1544128"/>
              <a:gd name="connsiteX34" fmla="*/ 1173193 w 3390182"/>
              <a:gd name="connsiteY34" fmla="*/ 241539 h 1544128"/>
              <a:gd name="connsiteX35" fmla="*/ 1337095 w 3390182"/>
              <a:gd name="connsiteY35" fmla="*/ 232913 h 1544128"/>
              <a:gd name="connsiteX36" fmla="*/ 1466491 w 3390182"/>
              <a:gd name="connsiteY36" fmla="*/ 241539 h 1544128"/>
              <a:gd name="connsiteX37" fmla="*/ 1500997 w 3390182"/>
              <a:gd name="connsiteY37" fmla="*/ 250166 h 1544128"/>
              <a:gd name="connsiteX38" fmla="*/ 1552755 w 3390182"/>
              <a:gd name="connsiteY38" fmla="*/ 267419 h 1544128"/>
              <a:gd name="connsiteX39" fmla="*/ 1578634 w 3390182"/>
              <a:gd name="connsiteY39" fmla="*/ 293298 h 1544128"/>
              <a:gd name="connsiteX40" fmla="*/ 1595887 w 3390182"/>
              <a:gd name="connsiteY40" fmla="*/ 319177 h 1544128"/>
              <a:gd name="connsiteX41" fmla="*/ 1621767 w 3390182"/>
              <a:gd name="connsiteY41" fmla="*/ 336430 h 1544128"/>
              <a:gd name="connsiteX42" fmla="*/ 1656272 w 3390182"/>
              <a:gd name="connsiteY42" fmla="*/ 396815 h 1544128"/>
              <a:gd name="connsiteX43" fmla="*/ 1673525 w 3390182"/>
              <a:gd name="connsiteY43" fmla="*/ 422694 h 1544128"/>
              <a:gd name="connsiteX44" fmla="*/ 1682151 w 3390182"/>
              <a:gd name="connsiteY44" fmla="*/ 690113 h 1544128"/>
              <a:gd name="connsiteX45" fmla="*/ 1656272 w 3390182"/>
              <a:gd name="connsiteY45" fmla="*/ 767751 h 1544128"/>
              <a:gd name="connsiteX46" fmla="*/ 1630393 w 3390182"/>
              <a:gd name="connsiteY46" fmla="*/ 845388 h 1544128"/>
              <a:gd name="connsiteX47" fmla="*/ 1621767 w 3390182"/>
              <a:gd name="connsiteY47" fmla="*/ 871268 h 1544128"/>
              <a:gd name="connsiteX48" fmla="*/ 1604514 w 3390182"/>
              <a:gd name="connsiteY48" fmla="*/ 931653 h 1544128"/>
              <a:gd name="connsiteX49" fmla="*/ 1604514 w 3390182"/>
              <a:gd name="connsiteY49" fmla="*/ 1259456 h 1544128"/>
              <a:gd name="connsiteX50" fmla="*/ 1656272 w 3390182"/>
              <a:gd name="connsiteY50" fmla="*/ 1293962 h 1544128"/>
              <a:gd name="connsiteX51" fmla="*/ 1716657 w 3390182"/>
              <a:gd name="connsiteY51" fmla="*/ 1328468 h 1544128"/>
              <a:gd name="connsiteX52" fmla="*/ 1742536 w 3390182"/>
              <a:gd name="connsiteY52" fmla="*/ 1345721 h 1544128"/>
              <a:gd name="connsiteX53" fmla="*/ 1820174 w 3390182"/>
              <a:gd name="connsiteY53" fmla="*/ 1337094 h 1544128"/>
              <a:gd name="connsiteX54" fmla="*/ 1871933 w 3390182"/>
              <a:gd name="connsiteY54" fmla="*/ 1311215 h 1544128"/>
              <a:gd name="connsiteX55" fmla="*/ 1923691 w 3390182"/>
              <a:gd name="connsiteY55" fmla="*/ 1285336 h 1544128"/>
              <a:gd name="connsiteX56" fmla="*/ 1958197 w 3390182"/>
              <a:gd name="connsiteY56" fmla="*/ 1233577 h 1544128"/>
              <a:gd name="connsiteX57" fmla="*/ 1975450 w 3390182"/>
              <a:gd name="connsiteY57" fmla="*/ 1207698 h 1544128"/>
              <a:gd name="connsiteX58" fmla="*/ 2018582 w 3390182"/>
              <a:gd name="connsiteY58" fmla="*/ 1130060 h 1544128"/>
              <a:gd name="connsiteX59" fmla="*/ 2035834 w 3390182"/>
              <a:gd name="connsiteY59" fmla="*/ 1104181 h 1544128"/>
              <a:gd name="connsiteX60" fmla="*/ 2061714 w 3390182"/>
              <a:gd name="connsiteY60" fmla="*/ 1043796 h 1544128"/>
              <a:gd name="connsiteX61" fmla="*/ 2087593 w 3390182"/>
              <a:gd name="connsiteY61" fmla="*/ 992038 h 1544128"/>
              <a:gd name="connsiteX62" fmla="*/ 2130725 w 3390182"/>
              <a:gd name="connsiteY62" fmla="*/ 914400 h 1544128"/>
              <a:gd name="connsiteX63" fmla="*/ 2156604 w 3390182"/>
              <a:gd name="connsiteY63" fmla="*/ 888521 h 1544128"/>
              <a:gd name="connsiteX64" fmla="*/ 2173857 w 3390182"/>
              <a:gd name="connsiteY64" fmla="*/ 862641 h 1544128"/>
              <a:gd name="connsiteX65" fmla="*/ 2225616 w 3390182"/>
              <a:gd name="connsiteY65" fmla="*/ 828136 h 1544128"/>
              <a:gd name="connsiteX66" fmla="*/ 2268748 w 3390182"/>
              <a:gd name="connsiteY66" fmla="*/ 793630 h 1544128"/>
              <a:gd name="connsiteX67" fmla="*/ 2294627 w 3390182"/>
              <a:gd name="connsiteY67" fmla="*/ 767751 h 1544128"/>
              <a:gd name="connsiteX68" fmla="*/ 2346385 w 3390182"/>
              <a:gd name="connsiteY68" fmla="*/ 733245 h 1544128"/>
              <a:gd name="connsiteX69" fmla="*/ 2398144 w 3390182"/>
              <a:gd name="connsiteY69" fmla="*/ 690113 h 1544128"/>
              <a:gd name="connsiteX70" fmla="*/ 2458529 w 3390182"/>
              <a:gd name="connsiteY70" fmla="*/ 629728 h 1544128"/>
              <a:gd name="connsiteX71" fmla="*/ 2527540 w 3390182"/>
              <a:gd name="connsiteY71" fmla="*/ 552090 h 1544128"/>
              <a:gd name="connsiteX72" fmla="*/ 2553419 w 3390182"/>
              <a:gd name="connsiteY72" fmla="*/ 534838 h 1544128"/>
              <a:gd name="connsiteX73" fmla="*/ 2613804 w 3390182"/>
              <a:gd name="connsiteY73" fmla="*/ 491705 h 1544128"/>
              <a:gd name="connsiteX74" fmla="*/ 2682816 w 3390182"/>
              <a:gd name="connsiteY74" fmla="*/ 431321 h 1544128"/>
              <a:gd name="connsiteX75" fmla="*/ 2708695 w 3390182"/>
              <a:gd name="connsiteY75" fmla="*/ 414068 h 1544128"/>
              <a:gd name="connsiteX76" fmla="*/ 2734574 w 3390182"/>
              <a:gd name="connsiteY76" fmla="*/ 396815 h 1544128"/>
              <a:gd name="connsiteX77" fmla="*/ 2760453 w 3390182"/>
              <a:gd name="connsiteY77" fmla="*/ 388188 h 1544128"/>
              <a:gd name="connsiteX78" fmla="*/ 2786333 w 3390182"/>
              <a:gd name="connsiteY78" fmla="*/ 370936 h 1544128"/>
              <a:gd name="connsiteX79" fmla="*/ 2812212 w 3390182"/>
              <a:gd name="connsiteY79" fmla="*/ 362309 h 1544128"/>
              <a:gd name="connsiteX80" fmla="*/ 2872597 w 3390182"/>
              <a:gd name="connsiteY80" fmla="*/ 319177 h 1544128"/>
              <a:gd name="connsiteX81" fmla="*/ 2907102 w 3390182"/>
              <a:gd name="connsiteY81" fmla="*/ 301924 h 1544128"/>
              <a:gd name="connsiteX82" fmla="*/ 2932982 w 3390182"/>
              <a:gd name="connsiteY82" fmla="*/ 276045 h 1544128"/>
              <a:gd name="connsiteX83" fmla="*/ 2993367 w 3390182"/>
              <a:gd name="connsiteY83" fmla="*/ 241539 h 1544128"/>
              <a:gd name="connsiteX84" fmla="*/ 3019246 w 3390182"/>
              <a:gd name="connsiteY84" fmla="*/ 232913 h 1544128"/>
              <a:gd name="connsiteX85" fmla="*/ 3053751 w 3390182"/>
              <a:gd name="connsiteY85" fmla="*/ 207034 h 1544128"/>
              <a:gd name="connsiteX86" fmla="*/ 3079631 w 3390182"/>
              <a:gd name="connsiteY86" fmla="*/ 189781 h 1544128"/>
              <a:gd name="connsiteX87" fmla="*/ 3105510 w 3390182"/>
              <a:gd name="connsiteY87" fmla="*/ 163902 h 1544128"/>
              <a:gd name="connsiteX88" fmla="*/ 3140016 w 3390182"/>
              <a:gd name="connsiteY88" fmla="*/ 146649 h 1544128"/>
              <a:gd name="connsiteX89" fmla="*/ 3217653 w 3390182"/>
              <a:gd name="connsiteY89" fmla="*/ 103517 h 1544128"/>
              <a:gd name="connsiteX90" fmla="*/ 3260785 w 3390182"/>
              <a:gd name="connsiteY90" fmla="*/ 69011 h 1544128"/>
              <a:gd name="connsiteX91" fmla="*/ 3312544 w 3390182"/>
              <a:gd name="connsiteY91" fmla="*/ 34505 h 1544128"/>
              <a:gd name="connsiteX92" fmla="*/ 3364302 w 3390182"/>
              <a:gd name="connsiteY92" fmla="*/ 17253 h 1544128"/>
              <a:gd name="connsiteX93" fmla="*/ 3390182 w 3390182"/>
              <a:gd name="connsiteY93" fmla="*/ 0 h 1544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390182" h="1544128">
                <a:moveTo>
                  <a:pt x="0" y="1544128"/>
                </a:moveTo>
                <a:cubicBezTo>
                  <a:pt x="2876" y="1526875"/>
                  <a:pt x="3601" y="1509123"/>
                  <a:pt x="8627" y="1492370"/>
                </a:cubicBezTo>
                <a:cubicBezTo>
                  <a:pt x="12322" y="1480053"/>
                  <a:pt x="22185" y="1470181"/>
                  <a:pt x="25880" y="1457864"/>
                </a:cubicBezTo>
                <a:cubicBezTo>
                  <a:pt x="51237" y="1373339"/>
                  <a:pt x="15897" y="1434019"/>
                  <a:pt x="51759" y="1380226"/>
                </a:cubicBezTo>
                <a:cubicBezTo>
                  <a:pt x="60748" y="1353258"/>
                  <a:pt x="69466" y="1319538"/>
                  <a:pt x="94891" y="1302588"/>
                </a:cubicBezTo>
                <a:lnTo>
                  <a:pt x="120770" y="1285336"/>
                </a:lnTo>
                <a:lnTo>
                  <a:pt x="155276" y="1233577"/>
                </a:lnTo>
                <a:cubicBezTo>
                  <a:pt x="161027" y="1224951"/>
                  <a:pt x="163903" y="1213449"/>
                  <a:pt x="172529" y="1207698"/>
                </a:cubicBezTo>
                <a:lnTo>
                  <a:pt x="198408" y="1190445"/>
                </a:lnTo>
                <a:lnTo>
                  <a:pt x="232914" y="1138687"/>
                </a:lnTo>
                <a:cubicBezTo>
                  <a:pt x="238665" y="1130060"/>
                  <a:pt x="241540" y="1118558"/>
                  <a:pt x="250167" y="1112807"/>
                </a:cubicBezTo>
                <a:lnTo>
                  <a:pt x="301925" y="1078302"/>
                </a:lnTo>
                <a:cubicBezTo>
                  <a:pt x="321245" y="1065422"/>
                  <a:pt x="345196" y="1050145"/>
                  <a:pt x="362310" y="1035170"/>
                </a:cubicBezTo>
                <a:cubicBezTo>
                  <a:pt x="374552" y="1024459"/>
                  <a:pt x="384574" y="1011375"/>
                  <a:pt x="396816" y="1000664"/>
                </a:cubicBezTo>
                <a:cubicBezTo>
                  <a:pt x="421872" y="978740"/>
                  <a:pt x="432154" y="975422"/>
                  <a:pt x="457200" y="957532"/>
                </a:cubicBezTo>
                <a:cubicBezTo>
                  <a:pt x="468899" y="949175"/>
                  <a:pt x="480204" y="940279"/>
                  <a:pt x="491706" y="931653"/>
                </a:cubicBezTo>
                <a:cubicBezTo>
                  <a:pt x="494582" y="923026"/>
                  <a:pt x="495289" y="913339"/>
                  <a:pt x="500333" y="905773"/>
                </a:cubicBezTo>
                <a:cubicBezTo>
                  <a:pt x="519112" y="877604"/>
                  <a:pt x="536800" y="877932"/>
                  <a:pt x="560717" y="854015"/>
                </a:cubicBezTo>
                <a:cubicBezTo>
                  <a:pt x="568048" y="846684"/>
                  <a:pt x="570639" y="835467"/>
                  <a:pt x="577970" y="828136"/>
                </a:cubicBezTo>
                <a:cubicBezTo>
                  <a:pt x="588136" y="817970"/>
                  <a:pt x="602310" y="812422"/>
                  <a:pt x="612476" y="802256"/>
                </a:cubicBezTo>
                <a:cubicBezTo>
                  <a:pt x="669985" y="744747"/>
                  <a:pt x="586597" y="805132"/>
                  <a:pt x="655608" y="759124"/>
                </a:cubicBezTo>
                <a:cubicBezTo>
                  <a:pt x="670791" y="713573"/>
                  <a:pt x="659190" y="740812"/>
                  <a:pt x="698740" y="681487"/>
                </a:cubicBezTo>
                <a:cubicBezTo>
                  <a:pt x="698747" y="681476"/>
                  <a:pt x="733238" y="629739"/>
                  <a:pt x="733246" y="629728"/>
                </a:cubicBezTo>
                <a:lnTo>
                  <a:pt x="759125" y="595222"/>
                </a:lnTo>
                <a:cubicBezTo>
                  <a:pt x="770065" y="562401"/>
                  <a:pt x="771758" y="542192"/>
                  <a:pt x="793631" y="517585"/>
                </a:cubicBezTo>
                <a:cubicBezTo>
                  <a:pt x="809841" y="499349"/>
                  <a:pt x="828136" y="483079"/>
                  <a:pt x="845389" y="465826"/>
                </a:cubicBezTo>
                <a:cubicBezTo>
                  <a:pt x="854015" y="457200"/>
                  <a:pt x="864501" y="450098"/>
                  <a:pt x="871268" y="439947"/>
                </a:cubicBezTo>
                <a:cubicBezTo>
                  <a:pt x="877019" y="431321"/>
                  <a:pt x="880719" y="420895"/>
                  <a:pt x="888521" y="414068"/>
                </a:cubicBezTo>
                <a:cubicBezTo>
                  <a:pt x="904126" y="400414"/>
                  <a:pt x="923027" y="391064"/>
                  <a:pt x="940280" y="379562"/>
                </a:cubicBezTo>
                <a:lnTo>
                  <a:pt x="992038" y="345056"/>
                </a:lnTo>
                <a:lnTo>
                  <a:pt x="1069676" y="293298"/>
                </a:lnTo>
                <a:cubicBezTo>
                  <a:pt x="1078302" y="287547"/>
                  <a:pt x="1085719" y="279323"/>
                  <a:pt x="1095555" y="276045"/>
                </a:cubicBezTo>
                <a:lnTo>
                  <a:pt x="1121434" y="267419"/>
                </a:lnTo>
                <a:cubicBezTo>
                  <a:pt x="1130061" y="261668"/>
                  <a:pt x="1138041" y="254803"/>
                  <a:pt x="1147314" y="250166"/>
                </a:cubicBezTo>
                <a:cubicBezTo>
                  <a:pt x="1155447" y="246099"/>
                  <a:pt x="1164137" y="242362"/>
                  <a:pt x="1173193" y="241539"/>
                </a:cubicBezTo>
                <a:cubicBezTo>
                  <a:pt x="1227678" y="236586"/>
                  <a:pt x="1282461" y="235788"/>
                  <a:pt x="1337095" y="232913"/>
                </a:cubicBezTo>
                <a:cubicBezTo>
                  <a:pt x="1380227" y="235788"/>
                  <a:pt x="1423501" y="237014"/>
                  <a:pt x="1466491" y="241539"/>
                </a:cubicBezTo>
                <a:cubicBezTo>
                  <a:pt x="1478282" y="242780"/>
                  <a:pt x="1489641" y="246759"/>
                  <a:pt x="1500997" y="250166"/>
                </a:cubicBezTo>
                <a:cubicBezTo>
                  <a:pt x="1518416" y="255392"/>
                  <a:pt x="1552755" y="267419"/>
                  <a:pt x="1552755" y="267419"/>
                </a:cubicBezTo>
                <a:cubicBezTo>
                  <a:pt x="1561381" y="276045"/>
                  <a:pt x="1570824" y="283926"/>
                  <a:pt x="1578634" y="293298"/>
                </a:cubicBezTo>
                <a:cubicBezTo>
                  <a:pt x="1585271" y="301263"/>
                  <a:pt x="1588556" y="311846"/>
                  <a:pt x="1595887" y="319177"/>
                </a:cubicBezTo>
                <a:cubicBezTo>
                  <a:pt x="1603218" y="326508"/>
                  <a:pt x="1613140" y="330679"/>
                  <a:pt x="1621767" y="336430"/>
                </a:cubicBezTo>
                <a:cubicBezTo>
                  <a:pt x="1663805" y="399490"/>
                  <a:pt x="1612485" y="320189"/>
                  <a:pt x="1656272" y="396815"/>
                </a:cubicBezTo>
                <a:cubicBezTo>
                  <a:pt x="1661416" y="405817"/>
                  <a:pt x="1667774" y="414068"/>
                  <a:pt x="1673525" y="422694"/>
                </a:cubicBezTo>
                <a:cubicBezTo>
                  <a:pt x="1710928" y="534903"/>
                  <a:pt x="1701793" y="487145"/>
                  <a:pt x="1682151" y="690113"/>
                </a:cubicBezTo>
                <a:cubicBezTo>
                  <a:pt x="1682150" y="690121"/>
                  <a:pt x="1660586" y="754808"/>
                  <a:pt x="1656272" y="767751"/>
                </a:cubicBezTo>
                <a:lnTo>
                  <a:pt x="1630393" y="845388"/>
                </a:lnTo>
                <a:cubicBezTo>
                  <a:pt x="1627518" y="854015"/>
                  <a:pt x="1623973" y="862446"/>
                  <a:pt x="1621767" y="871268"/>
                </a:cubicBezTo>
                <a:cubicBezTo>
                  <a:pt x="1610934" y="914595"/>
                  <a:pt x="1616889" y="894526"/>
                  <a:pt x="1604514" y="931653"/>
                </a:cubicBezTo>
                <a:cubicBezTo>
                  <a:pt x="1593440" y="1042384"/>
                  <a:pt x="1579327" y="1144314"/>
                  <a:pt x="1604514" y="1259456"/>
                </a:cubicBezTo>
                <a:cubicBezTo>
                  <a:pt x="1608945" y="1279712"/>
                  <a:pt x="1639019" y="1282460"/>
                  <a:pt x="1656272" y="1293962"/>
                </a:cubicBezTo>
                <a:cubicBezTo>
                  <a:pt x="1719322" y="1335996"/>
                  <a:pt x="1640044" y="1284689"/>
                  <a:pt x="1716657" y="1328468"/>
                </a:cubicBezTo>
                <a:cubicBezTo>
                  <a:pt x="1725659" y="1333612"/>
                  <a:pt x="1733910" y="1339970"/>
                  <a:pt x="1742536" y="1345721"/>
                </a:cubicBezTo>
                <a:cubicBezTo>
                  <a:pt x="1768415" y="1342845"/>
                  <a:pt x="1794490" y="1341375"/>
                  <a:pt x="1820174" y="1337094"/>
                </a:cubicBezTo>
                <a:cubicBezTo>
                  <a:pt x="1852698" y="1331673"/>
                  <a:pt x="1842126" y="1326119"/>
                  <a:pt x="1871933" y="1311215"/>
                </a:cubicBezTo>
                <a:cubicBezTo>
                  <a:pt x="1943366" y="1275498"/>
                  <a:pt x="1849522" y="1334780"/>
                  <a:pt x="1923691" y="1285336"/>
                </a:cubicBezTo>
                <a:lnTo>
                  <a:pt x="1958197" y="1233577"/>
                </a:lnTo>
                <a:lnTo>
                  <a:pt x="1975450" y="1207698"/>
                </a:lnTo>
                <a:cubicBezTo>
                  <a:pt x="1990633" y="1162147"/>
                  <a:pt x="1979032" y="1189386"/>
                  <a:pt x="2018582" y="1130060"/>
                </a:cubicBezTo>
                <a:lnTo>
                  <a:pt x="2035834" y="1104181"/>
                </a:lnTo>
                <a:cubicBezTo>
                  <a:pt x="2053790" y="1032363"/>
                  <a:pt x="2031926" y="1103372"/>
                  <a:pt x="2061714" y="1043796"/>
                </a:cubicBezTo>
                <a:cubicBezTo>
                  <a:pt x="2097429" y="972367"/>
                  <a:pt x="2038148" y="1066204"/>
                  <a:pt x="2087593" y="992038"/>
                </a:cubicBezTo>
                <a:cubicBezTo>
                  <a:pt x="2098440" y="959494"/>
                  <a:pt x="2101061" y="944064"/>
                  <a:pt x="2130725" y="914400"/>
                </a:cubicBezTo>
                <a:cubicBezTo>
                  <a:pt x="2139351" y="905774"/>
                  <a:pt x="2148794" y="897893"/>
                  <a:pt x="2156604" y="888521"/>
                </a:cubicBezTo>
                <a:cubicBezTo>
                  <a:pt x="2163241" y="880556"/>
                  <a:pt x="2166054" y="869468"/>
                  <a:pt x="2173857" y="862641"/>
                </a:cubicBezTo>
                <a:cubicBezTo>
                  <a:pt x="2189462" y="848987"/>
                  <a:pt x="2225616" y="828136"/>
                  <a:pt x="2225616" y="828136"/>
                </a:cubicBezTo>
                <a:cubicBezTo>
                  <a:pt x="2264198" y="770258"/>
                  <a:pt x="2218748" y="826962"/>
                  <a:pt x="2268748" y="793630"/>
                </a:cubicBezTo>
                <a:cubicBezTo>
                  <a:pt x="2278899" y="786863"/>
                  <a:pt x="2284997" y="775241"/>
                  <a:pt x="2294627" y="767751"/>
                </a:cubicBezTo>
                <a:cubicBezTo>
                  <a:pt x="2310994" y="755021"/>
                  <a:pt x="2331723" y="747907"/>
                  <a:pt x="2346385" y="733245"/>
                </a:cubicBezTo>
                <a:cubicBezTo>
                  <a:pt x="2379596" y="700035"/>
                  <a:pt x="2362114" y="714133"/>
                  <a:pt x="2398144" y="690113"/>
                </a:cubicBezTo>
                <a:cubicBezTo>
                  <a:pt x="2437694" y="630788"/>
                  <a:pt x="2412978" y="644911"/>
                  <a:pt x="2458529" y="629728"/>
                </a:cubicBezTo>
                <a:cubicBezTo>
                  <a:pt x="2479272" y="598614"/>
                  <a:pt x="2492090" y="575722"/>
                  <a:pt x="2527540" y="552090"/>
                </a:cubicBezTo>
                <a:cubicBezTo>
                  <a:pt x="2536166" y="546339"/>
                  <a:pt x="2545454" y="541475"/>
                  <a:pt x="2553419" y="534838"/>
                </a:cubicBezTo>
                <a:cubicBezTo>
                  <a:pt x="2605881" y="491120"/>
                  <a:pt x="2549953" y="523631"/>
                  <a:pt x="2613804" y="491705"/>
                </a:cubicBezTo>
                <a:cubicBezTo>
                  <a:pt x="2642559" y="448573"/>
                  <a:pt x="2622430" y="471578"/>
                  <a:pt x="2682816" y="431321"/>
                </a:cubicBezTo>
                <a:lnTo>
                  <a:pt x="2708695" y="414068"/>
                </a:lnTo>
                <a:cubicBezTo>
                  <a:pt x="2717321" y="408317"/>
                  <a:pt x="2724738" y="400094"/>
                  <a:pt x="2734574" y="396815"/>
                </a:cubicBezTo>
                <a:cubicBezTo>
                  <a:pt x="2743200" y="393939"/>
                  <a:pt x="2752320" y="392254"/>
                  <a:pt x="2760453" y="388188"/>
                </a:cubicBezTo>
                <a:cubicBezTo>
                  <a:pt x="2769726" y="383551"/>
                  <a:pt x="2777060" y="375573"/>
                  <a:pt x="2786333" y="370936"/>
                </a:cubicBezTo>
                <a:cubicBezTo>
                  <a:pt x="2794466" y="366870"/>
                  <a:pt x="2804079" y="366376"/>
                  <a:pt x="2812212" y="362309"/>
                </a:cubicBezTo>
                <a:cubicBezTo>
                  <a:pt x="2830457" y="353186"/>
                  <a:pt x="2856973" y="328942"/>
                  <a:pt x="2872597" y="319177"/>
                </a:cubicBezTo>
                <a:cubicBezTo>
                  <a:pt x="2883502" y="312362"/>
                  <a:pt x="2896638" y="309398"/>
                  <a:pt x="2907102" y="301924"/>
                </a:cubicBezTo>
                <a:cubicBezTo>
                  <a:pt x="2917029" y="294833"/>
                  <a:pt x="2923610" y="283855"/>
                  <a:pt x="2932982" y="276045"/>
                </a:cubicBezTo>
                <a:cubicBezTo>
                  <a:pt x="2948272" y="263304"/>
                  <a:pt x="2975994" y="248984"/>
                  <a:pt x="2993367" y="241539"/>
                </a:cubicBezTo>
                <a:cubicBezTo>
                  <a:pt x="3001725" y="237957"/>
                  <a:pt x="3010620" y="235788"/>
                  <a:pt x="3019246" y="232913"/>
                </a:cubicBezTo>
                <a:cubicBezTo>
                  <a:pt x="3030748" y="224287"/>
                  <a:pt x="3042052" y="215391"/>
                  <a:pt x="3053751" y="207034"/>
                </a:cubicBezTo>
                <a:cubicBezTo>
                  <a:pt x="3062188" y="201008"/>
                  <a:pt x="3071666" y="196418"/>
                  <a:pt x="3079631" y="189781"/>
                </a:cubicBezTo>
                <a:cubicBezTo>
                  <a:pt x="3089003" y="181971"/>
                  <a:pt x="3095583" y="170993"/>
                  <a:pt x="3105510" y="163902"/>
                </a:cubicBezTo>
                <a:cubicBezTo>
                  <a:pt x="3115974" y="156428"/>
                  <a:pt x="3128989" y="153265"/>
                  <a:pt x="3140016" y="146649"/>
                </a:cubicBezTo>
                <a:cubicBezTo>
                  <a:pt x="3214171" y="102156"/>
                  <a:pt x="3165599" y="120868"/>
                  <a:pt x="3217653" y="103517"/>
                </a:cubicBezTo>
                <a:cubicBezTo>
                  <a:pt x="3249531" y="55701"/>
                  <a:pt x="3216667" y="93521"/>
                  <a:pt x="3260785" y="69011"/>
                </a:cubicBezTo>
                <a:cubicBezTo>
                  <a:pt x="3278911" y="58941"/>
                  <a:pt x="3292872" y="41062"/>
                  <a:pt x="3312544" y="34505"/>
                </a:cubicBezTo>
                <a:lnTo>
                  <a:pt x="3364302" y="17253"/>
                </a:lnTo>
                <a:lnTo>
                  <a:pt x="3390182" y="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47084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非線形判別分析の種類</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sz="2800" dirty="0" smtClean="0"/>
          </a:p>
          <a:p>
            <a:r>
              <a:rPr lang="ja-JP" altLang="en-US" sz="2800" dirty="0"/>
              <a:t>非線形関数に</a:t>
            </a:r>
            <a:r>
              <a:rPr lang="ja-JP" altLang="en-US" sz="2800" dirty="0" smtClean="0"/>
              <a:t>よる判別分析</a:t>
            </a:r>
            <a:endParaRPr lang="en-US" altLang="ja-JP" sz="2800" dirty="0" smtClean="0"/>
          </a:p>
          <a:p>
            <a:endParaRPr kumimoji="1" lang="en-US" altLang="ja-JP" sz="2800" dirty="0"/>
          </a:p>
          <a:p>
            <a:r>
              <a:rPr lang="ja-JP" altLang="en-US" sz="2800" dirty="0" smtClean="0"/>
              <a:t>距離による判別分析</a:t>
            </a:r>
            <a:endParaRPr lang="en-US" altLang="ja-JP" sz="2800" dirty="0" smtClean="0"/>
          </a:p>
          <a:p>
            <a:endParaRPr kumimoji="1" lang="en-US" altLang="ja-JP" sz="2800" dirty="0"/>
          </a:p>
          <a:p>
            <a:r>
              <a:rPr lang="ja-JP" altLang="en-US" sz="2800" dirty="0" smtClean="0"/>
              <a:t>多数決による</a:t>
            </a:r>
            <a:r>
              <a:rPr lang="en-US" altLang="ja-JP" sz="2800" dirty="0" smtClean="0"/>
              <a:t>k</a:t>
            </a:r>
            <a:r>
              <a:rPr lang="ja-JP" altLang="en-US" sz="2800" dirty="0" smtClean="0"/>
              <a:t>最近傍法</a:t>
            </a:r>
            <a:endParaRPr lang="en-US" altLang="ja-JP" sz="2800" dirty="0" smtClean="0"/>
          </a:p>
          <a:p>
            <a:endParaRPr kumimoji="1" lang="en-US" altLang="ja-JP" sz="2800" dirty="0"/>
          </a:p>
          <a:p>
            <a:r>
              <a:rPr lang="ja-JP" altLang="en-US" sz="2800" dirty="0" smtClean="0"/>
              <a:t>ベイズ判別法</a:t>
            </a:r>
            <a:endParaRPr kumimoji="1" lang="ja-JP" altLang="en-US" sz="2800" dirty="0"/>
          </a:p>
        </p:txBody>
      </p:sp>
    </p:spTree>
    <p:extLst>
      <p:ext uri="{BB962C8B-B14F-4D97-AF65-F5344CB8AC3E}">
        <p14:creationId xmlns:p14="http://schemas.microsoft.com/office/powerpoint/2010/main" val="3024545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非線形判別分析の種類</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sz="2800" dirty="0" smtClean="0">
              <a:solidFill>
                <a:schemeClr val="bg1">
                  <a:lumMod val="65000"/>
                </a:schemeClr>
              </a:solidFill>
            </a:endParaRPr>
          </a:p>
          <a:p>
            <a:r>
              <a:rPr lang="ja-JP" altLang="en-US" sz="2800" dirty="0"/>
              <a:t>非線形関数に</a:t>
            </a:r>
            <a:r>
              <a:rPr lang="ja-JP" altLang="en-US" sz="2800" dirty="0" smtClean="0"/>
              <a:t>よる判別分析</a:t>
            </a:r>
            <a:endParaRPr lang="en-US" altLang="ja-JP" sz="2800" dirty="0" smtClean="0"/>
          </a:p>
          <a:p>
            <a:endParaRPr kumimoji="1" lang="en-US" altLang="ja-JP" sz="2800" dirty="0">
              <a:solidFill>
                <a:schemeClr val="bg1">
                  <a:lumMod val="65000"/>
                </a:schemeClr>
              </a:solidFill>
            </a:endParaRPr>
          </a:p>
          <a:p>
            <a:r>
              <a:rPr lang="ja-JP" altLang="en-US" sz="2800" dirty="0" smtClean="0">
                <a:solidFill>
                  <a:schemeClr val="bg1">
                    <a:lumMod val="65000"/>
                  </a:schemeClr>
                </a:solidFill>
              </a:rPr>
              <a:t>距離による判別分析</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solidFill>
                  <a:schemeClr val="bg1">
                    <a:lumMod val="65000"/>
                  </a:schemeClr>
                </a:solidFill>
              </a:rPr>
              <a:t>多数決による</a:t>
            </a:r>
            <a:r>
              <a:rPr lang="en-US" altLang="ja-JP" sz="2800" dirty="0" smtClean="0">
                <a:solidFill>
                  <a:schemeClr val="bg1">
                    <a:lumMod val="65000"/>
                  </a:schemeClr>
                </a:solidFill>
              </a:rPr>
              <a:t>k</a:t>
            </a:r>
            <a:r>
              <a:rPr lang="ja-JP" altLang="en-US" sz="2800" dirty="0" smtClean="0">
                <a:solidFill>
                  <a:schemeClr val="bg1">
                    <a:lumMod val="65000"/>
                  </a:schemeClr>
                </a:solidFill>
              </a:rPr>
              <a:t>最近傍法</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solidFill>
                  <a:schemeClr val="bg1">
                    <a:lumMod val="65000"/>
                  </a:schemeClr>
                </a:solidFill>
              </a:rPr>
              <a:t>ベイズ判別法</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2005304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非線形判別分析 </a:t>
            </a:r>
            <a:r>
              <a:rPr kumimoji="1" lang="en-US" altLang="ja-JP" dirty="0" smtClean="0"/>
              <a:t>--</a:t>
            </a:r>
            <a:r>
              <a:rPr kumimoji="1" lang="ja-JP" altLang="en-US" dirty="0" smtClean="0"/>
              <a:t>関数</a:t>
            </a:r>
            <a:r>
              <a:rPr lang="en-US" altLang="ja-JP" dirty="0" err="1" smtClean="0"/>
              <a:t>qda</a:t>
            </a:r>
            <a:r>
              <a:rPr lang="en-US" altLang="ja-JP" dirty="0" smtClean="0"/>
              <a:t>--</a:t>
            </a:r>
            <a:endParaRPr kumimoji="1" lang="ja-JP" altLang="en-US" dirty="0"/>
          </a:p>
        </p:txBody>
      </p:sp>
      <p:sp>
        <p:nvSpPr>
          <p:cNvPr id="4" name="正方形/長方形 3"/>
          <p:cNvSpPr/>
          <p:nvPr/>
        </p:nvSpPr>
        <p:spPr>
          <a:xfrm>
            <a:off x="1176997" y="1412776"/>
            <a:ext cx="61206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dirty="0" err="1"/>
              <a:t>q</a:t>
            </a:r>
            <a:r>
              <a:rPr kumimoji="1" lang="en-US" altLang="ja-JP" sz="3200" dirty="0" err="1" smtClean="0"/>
              <a:t>da</a:t>
            </a:r>
            <a:r>
              <a:rPr kumimoji="1" lang="en-US" altLang="ja-JP" sz="3200" dirty="0" smtClean="0"/>
              <a:t>(formula</a:t>
            </a:r>
            <a:r>
              <a:rPr kumimoji="1" lang="en-US" altLang="ja-JP" sz="3200" dirty="0" smtClean="0"/>
              <a:t>, data)</a:t>
            </a:r>
            <a:endParaRPr kumimoji="1" lang="ja-JP" altLang="en-US" sz="3200" dirty="0"/>
          </a:p>
        </p:txBody>
      </p:sp>
      <p:sp>
        <p:nvSpPr>
          <p:cNvPr id="6" name="テキスト ボックス 5"/>
          <p:cNvSpPr txBox="1"/>
          <p:nvPr/>
        </p:nvSpPr>
        <p:spPr>
          <a:xfrm>
            <a:off x="276897" y="2140342"/>
            <a:ext cx="7920880" cy="2145268"/>
          </a:xfrm>
          <a:prstGeom prst="roundRect">
            <a:avLst/>
          </a:prstGeom>
          <a:noFill/>
          <a:ln>
            <a:solidFill>
              <a:schemeClr val="tx1"/>
            </a:solidFill>
          </a:ln>
        </p:spPr>
        <p:txBody>
          <a:bodyPr wrap="square" rtlCol="0">
            <a:spAutoFit/>
          </a:bodyPr>
          <a:lstStyle/>
          <a:p>
            <a:r>
              <a:rPr lang="en-US" altLang="ja-JP" sz="2000" dirty="0" smtClean="0"/>
              <a:t> &gt; </a:t>
            </a:r>
            <a:r>
              <a:rPr lang="en-US" altLang="ja-JP" sz="2000" dirty="0"/>
              <a:t>(</a:t>
            </a:r>
            <a:r>
              <a:rPr lang="en-US" altLang="ja-JP" sz="2000" dirty="0" err="1" smtClean="0"/>
              <a:t>Z.qda</a:t>
            </a:r>
            <a:r>
              <a:rPr lang="en-US" altLang="ja-JP" sz="2000" dirty="0" smtClean="0"/>
              <a:t>&lt;-</a:t>
            </a:r>
            <a:r>
              <a:rPr lang="en-US" altLang="ja-JP" sz="2000" dirty="0" err="1" smtClean="0"/>
              <a:t>qda</a:t>
            </a:r>
            <a:r>
              <a:rPr lang="en-US" altLang="ja-JP" sz="2000" dirty="0" smtClean="0"/>
              <a:t>(</a:t>
            </a:r>
            <a:r>
              <a:rPr lang="en-US" altLang="ja-JP" sz="2000" dirty="0" err="1" smtClean="0"/>
              <a:t>Species</a:t>
            </a:r>
            <a:r>
              <a:rPr lang="en-US" altLang="ja-JP" sz="2000" dirty="0" err="1"/>
              <a:t>~.,data</a:t>
            </a:r>
            <a:r>
              <a:rPr lang="en-US" altLang="ja-JP" sz="2000" dirty="0"/>
              <a:t>=</a:t>
            </a:r>
            <a:r>
              <a:rPr lang="en-US" altLang="ja-JP" sz="2000" dirty="0" err="1"/>
              <a:t>iris.train</a:t>
            </a:r>
            <a:r>
              <a:rPr lang="en-US" altLang="ja-JP" sz="2000" dirty="0"/>
              <a:t>))</a:t>
            </a:r>
          </a:p>
          <a:p>
            <a:r>
              <a:rPr lang="en-US" altLang="ja-JP" sz="2000" dirty="0" smtClean="0"/>
              <a:t> &gt; </a:t>
            </a:r>
            <a:r>
              <a:rPr lang="en-US" altLang="ja-JP" sz="2000" dirty="0"/>
              <a:t>table(</a:t>
            </a:r>
            <a:r>
              <a:rPr lang="en-US" altLang="ja-JP" sz="2000" dirty="0" err="1"/>
              <a:t>iris.train</a:t>
            </a:r>
            <a:r>
              <a:rPr lang="en-US" altLang="ja-JP" sz="2000" dirty="0"/>
              <a:t>[,5],</a:t>
            </a:r>
            <a:r>
              <a:rPr lang="en-US" altLang="ja-JP" sz="2000" dirty="0" smtClean="0"/>
              <a:t>predict(</a:t>
            </a:r>
            <a:r>
              <a:rPr lang="en-US" altLang="ja-JP" sz="2000" dirty="0" err="1" smtClean="0"/>
              <a:t>Z.qda</a:t>
            </a:r>
            <a:r>
              <a:rPr lang="en-US" altLang="ja-JP" sz="2000" dirty="0"/>
              <a:t>)$class</a:t>
            </a:r>
            <a:r>
              <a:rPr lang="en-US" altLang="ja-JP" sz="2000" dirty="0" smtClean="0"/>
              <a:t>)</a:t>
            </a:r>
            <a:endParaRPr lang="en-US" altLang="ja-JP" sz="2000" dirty="0"/>
          </a:p>
          <a:p>
            <a:r>
              <a:rPr lang="en-US" altLang="ja-JP" sz="2000" dirty="0"/>
              <a:t>     </a:t>
            </a:r>
            <a:r>
              <a:rPr lang="en-US" altLang="ja-JP" sz="2000" dirty="0" smtClean="0"/>
              <a:t> C   </a:t>
            </a:r>
            <a:r>
              <a:rPr lang="en-US" altLang="ja-JP" sz="2000" dirty="0"/>
              <a:t>S </a:t>
            </a:r>
            <a:r>
              <a:rPr lang="en-US" altLang="ja-JP" sz="2000" dirty="0" smtClean="0"/>
              <a:t>  </a:t>
            </a:r>
            <a:r>
              <a:rPr lang="en-US" altLang="ja-JP" sz="2000" dirty="0"/>
              <a:t>V</a:t>
            </a:r>
          </a:p>
          <a:p>
            <a:r>
              <a:rPr lang="en-US" altLang="ja-JP" sz="2000" dirty="0"/>
              <a:t>  C 24  0  1</a:t>
            </a:r>
          </a:p>
          <a:p>
            <a:r>
              <a:rPr lang="en-US" altLang="ja-JP" sz="2000" dirty="0"/>
              <a:t>  S  0 25  0</a:t>
            </a:r>
          </a:p>
          <a:p>
            <a:r>
              <a:rPr lang="en-US" altLang="ja-JP" sz="2000" dirty="0"/>
              <a:t>  V  1  0 </a:t>
            </a:r>
            <a:r>
              <a:rPr lang="en-US" altLang="ja-JP" sz="2000" dirty="0" smtClean="0"/>
              <a:t>24</a:t>
            </a:r>
            <a:endParaRPr lang="en-US" altLang="ja-JP" sz="2000" dirty="0"/>
          </a:p>
        </p:txBody>
      </p:sp>
      <p:sp>
        <p:nvSpPr>
          <p:cNvPr id="7" name="テキスト ボックス 6"/>
          <p:cNvSpPr txBox="1"/>
          <p:nvPr/>
        </p:nvSpPr>
        <p:spPr>
          <a:xfrm>
            <a:off x="276897" y="4437112"/>
            <a:ext cx="7920880" cy="2145268"/>
          </a:xfrm>
          <a:prstGeom prst="roundRect">
            <a:avLst/>
          </a:prstGeom>
          <a:noFill/>
          <a:ln>
            <a:solidFill>
              <a:schemeClr val="tx1"/>
            </a:solidFill>
          </a:ln>
        </p:spPr>
        <p:txBody>
          <a:bodyPr wrap="square" rtlCol="0">
            <a:spAutoFit/>
          </a:bodyPr>
          <a:lstStyle/>
          <a:p>
            <a:r>
              <a:rPr lang="en-US" altLang="ja-JP" sz="2000" dirty="0"/>
              <a:t>&gt; </a:t>
            </a:r>
            <a:r>
              <a:rPr lang="en-US" altLang="ja-JP" sz="2000" dirty="0" err="1" smtClean="0"/>
              <a:t>Y.qda</a:t>
            </a:r>
            <a:r>
              <a:rPr lang="en-US" altLang="ja-JP" sz="2000" dirty="0" smtClean="0"/>
              <a:t>&lt;-predict(</a:t>
            </a:r>
            <a:r>
              <a:rPr lang="en-US" altLang="ja-JP" sz="2000" dirty="0" err="1" smtClean="0"/>
              <a:t>Z.qda,iris.test</a:t>
            </a:r>
            <a:r>
              <a:rPr lang="en-US" altLang="ja-JP" sz="2000" dirty="0"/>
              <a:t>[,-5</a:t>
            </a:r>
            <a:r>
              <a:rPr lang="en-US" altLang="ja-JP" sz="2000" dirty="0" smtClean="0"/>
              <a:t>])	</a:t>
            </a:r>
            <a:endParaRPr lang="en-US" altLang="ja-JP" sz="2000" dirty="0"/>
          </a:p>
          <a:p>
            <a:r>
              <a:rPr lang="en-US" altLang="ja-JP" sz="2000" dirty="0"/>
              <a:t>&gt; table(</a:t>
            </a:r>
            <a:r>
              <a:rPr lang="en-US" altLang="ja-JP" sz="2000" dirty="0" err="1"/>
              <a:t>iris.test</a:t>
            </a:r>
            <a:r>
              <a:rPr lang="en-US" altLang="ja-JP" sz="2000" dirty="0"/>
              <a:t>[,5],</a:t>
            </a:r>
            <a:r>
              <a:rPr lang="en-US" altLang="ja-JP" sz="2000" dirty="0" err="1" smtClean="0"/>
              <a:t>Y.qda$class</a:t>
            </a:r>
            <a:r>
              <a:rPr lang="en-US" altLang="ja-JP" sz="2000" dirty="0" smtClean="0"/>
              <a:t>)	</a:t>
            </a:r>
            <a:endParaRPr lang="en-US" altLang="ja-JP" sz="2000" dirty="0"/>
          </a:p>
          <a:p>
            <a:r>
              <a:rPr lang="en-US" altLang="ja-JP" sz="2000" dirty="0"/>
              <a:t>    </a:t>
            </a:r>
            <a:r>
              <a:rPr lang="en-US" altLang="ja-JP" sz="2000" dirty="0" smtClean="0"/>
              <a:t>  </a:t>
            </a:r>
            <a:r>
              <a:rPr lang="en-US" altLang="ja-JP" sz="2000" dirty="0"/>
              <a:t>C </a:t>
            </a:r>
            <a:r>
              <a:rPr lang="en-US" altLang="ja-JP" sz="2000" dirty="0" smtClean="0"/>
              <a:t>  S   </a:t>
            </a:r>
            <a:r>
              <a:rPr lang="en-US" altLang="ja-JP" sz="2000" dirty="0"/>
              <a:t>V</a:t>
            </a:r>
          </a:p>
          <a:p>
            <a:r>
              <a:rPr lang="en-US" altLang="ja-JP" sz="2000" dirty="0"/>
              <a:t>  C 24  0  1</a:t>
            </a:r>
          </a:p>
          <a:p>
            <a:r>
              <a:rPr lang="en-US" altLang="ja-JP" sz="2000" dirty="0"/>
              <a:t>  S  0 25  0</a:t>
            </a:r>
          </a:p>
          <a:p>
            <a:r>
              <a:rPr lang="en-US" altLang="ja-JP" sz="2000" dirty="0"/>
              <a:t>  V  2  0 </a:t>
            </a:r>
            <a:r>
              <a:rPr lang="en-US" altLang="ja-JP" sz="2000" dirty="0" smtClean="0"/>
              <a:t>23</a:t>
            </a:r>
            <a:r>
              <a:rPr lang="ja-JP" altLang="en-US" sz="2000" dirty="0" smtClean="0"/>
              <a:t>　</a:t>
            </a:r>
            <a:endParaRPr lang="en-US" altLang="ja-JP" sz="2000" dirty="0"/>
          </a:p>
        </p:txBody>
      </p:sp>
      <p:sp>
        <p:nvSpPr>
          <p:cNvPr id="8" name="テキスト ボックス 7"/>
          <p:cNvSpPr txBox="1"/>
          <p:nvPr/>
        </p:nvSpPr>
        <p:spPr>
          <a:xfrm>
            <a:off x="3794072" y="3356992"/>
            <a:ext cx="4018287" cy="57888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800" b="0" dirty="0" err="1" smtClean="0"/>
              <a:t>lda</a:t>
            </a:r>
            <a:r>
              <a:rPr lang="ja-JP" altLang="en-US" sz="2800" b="0" dirty="0" smtClean="0"/>
              <a:t>と使い方は一緒！！</a:t>
            </a:r>
            <a:endParaRPr lang="en-US" altLang="ja-JP" sz="2800" b="0" dirty="0" smtClean="0"/>
          </a:p>
        </p:txBody>
      </p:sp>
    </p:spTree>
    <p:extLst>
      <p:ext uri="{BB962C8B-B14F-4D97-AF65-F5344CB8AC3E}">
        <p14:creationId xmlns:p14="http://schemas.microsoft.com/office/powerpoint/2010/main" val="2132831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非線形判別分析の種類</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sz="2800" dirty="0" smtClean="0">
              <a:solidFill>
                <a:schemeClr val="bg1">
                  <a:lumMod val="65000"/>
                </a:schemeClr>
              </a:solidFill>
            </a:endParaRPr>
          </a:p>
          <a:p>
            <a:r>
              <a:rPr lang="ja-JP" altLang="en-US" sz="2800" dirty="0">
                <a:solidFill>
                  <a:schemeClr val="bg1">
                    <a:lumMod val="65000"/>
                  </a:schemeClr>
                </a:solidFill>
              </a:rPr>
              <a:t>非線形関数に</a:t>
            </a:r>
            <a:r>
              <a:rPr lang="ja-JP" altLang="en-US" sz="2800" dirty="0" smtClean="0">
                <a:solidFill>
                  <a:schemeClr val="bg1">
                    <a:lumMod val="65000"/>
                  </a:schemeClr>
                </a:solidFill>
              </a:rPr>
              <a:t>よる判別分析</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t>距離による判別分析</a:t>
            </a:r>
            <a:endParaRPr lang="en-US" altLang="ja-JP" sz="2800" dirty="0" smtClean="0"/>
          </a:p>
          <a:p>
            <a:endParaRPr kumimoji="1" lang="en-US" altLang="ja-JP" sz="2800" dirty="0">
              <a:solidFill>
                <a:schemeClr val="bg1">
                  <a:lumMod val="65000"/>
                </a:schemeClr>
              </a:solidFill>
            </a:endParaRPr>
          </a:p>
          <a:p>
            <a:r>
              <a:rPr lang="ja-JP" altLang="en-US" sz="2800" dirty="0" smtClean="0">
                <a:solidFill>
                  <a:schemeClr val="bg1">
                    <a:lumMod val="65000"/>
                  </a:schemeClr>
                </a:solidFill>
              </a:rPr>
              <a:t>多数決による</a:t>
            </a:r>
            <a:r>
              <a:rPr lang="en-US" altLang="ja-JP" sz="2800" dirty="0" smtClean="0">
                <a:solidFill>
                  <a:schemeClr val="bg1">
                    <a:lumMod val="65000"/>
                  </a:schemeClr>
                </a:solidFill>
              </a:rPr>
              <a:t>k</a:t>
            </a:r>
            <a:r>
              <a:rPr lang="ja-JP" altLang="en-US" sz="2800" dirty="0" smtClean="0">
                <a:solidFill>
                  <a:schemeClr val="bg1">
                    <a:lumMod val="65000"/>
                  </a:schemeClr>
                </a:solidFill>
              </a:rPr>
              <a:t>最近傍法</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solidFill>
                  <a:schemeClr val="bg1">
                    <a:lumMod val="65000"/>
                  </a:schemeClr>
                </a:solidFill>
              </a:rPr>
              <a:t>ベイズ判別法</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4003164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距離による判別分析の手順</a:t>
            </a:r>
            <a:endParaRPr kumimoji="1" lang="ja-JP" altLang="en-US" dirty="0"/>
          </a:p>
        </p:txBody>
      </p:sp>
      <p:sp>
        <p:nvSpPr>
          <p:cNvPr id="4" name="右矢印 3"/>
          <p:cNvSpPr/>
          <p:nvPr/>
        </p:nvSpPr>
        <p:spPr>
          <a:xfrm rot="5400000">
            <a:off x="3806915" y="2731098"/>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439652" y="1936353"/>
            <a:ext cx="5400600"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solidFill>
                  <a:schemeClr val="tx1"/>
                </a:solidFill>
              </a:rPr>
              <a:t>学習データから各グループの中心を求める</a:t>
            </a:r>
            <a:endParaRPr kumimoji="1" lang="en-US" altLang="ja-JP" sz="2000" dirty="0" smtClean="0">
              <a:solidFill>
                <a:schemeClr val="tx1"/>
              </a:solidFill>
            </a:endParaRPr>
          </a:p>
        </p:txBody>
      </p:sp>
      <p:sp>
        <p:nvSpPr>
          <p:cNvPr id="6" name="テキスト ボックス 5"/>
          <p:cNvSpPr txBox="1"/>
          <p:nvPr/>
        </p:nvSpPr>
        <p:spPr>
          <a:xfrm>
            <a:off x="1259632" y="3371201"/>
            <a:ext cx="5760640"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dirty="0">
                <a:solidFill>
                  <a:schemeClr val="tx1"/>
                </a:solidFill>
              </a:rPr>
              <a:t>未知</a:t>
            </a:r>
            <a:r>
              <a:rPr lang="ja-JP" altLang="en-US" sz="2000" dirty="0" smtClean="0">
                <a:solidFill>
                  <a:schemeClr val="tx1"/>
                </a:solidFill>
              </a:rPr>
              <a:t>の個体と各グループの中心の距離を測る</a:t>
            </a:r>
            <a:endParaRPr kumimoji="1" lang="en-US" altLang="ja-JP" sz="2000" dirty="0" smtClean="0">
              <a:solidFill>
                <a:schemeClr val="tx1"/>
              </a:solidFill>
            </a:endParaRPr>
          </a:p>
        </p:txBody>
      </p:sp>
      <p:sp>
        <p:nvSpPr>
          <p:cNvPr id="7" name="テキスト ボックス 6"/>
          <p:cNvSpPr txBox="1"/>
          <p:nvPr/>
        </p:nvSpPr>
        <p:spPr>
          <a:xfrm>
            <a:off x="1259632" y="4806047"/>
            <a:ext cx="576064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solidFill>
                  <a:schemeClr val="tx1"/>
                </a:solidFill>
              </a:rPr>
              <a:t>その距離が近いグループに</a:t>
            </a:r>
            <a:endParaRPr kumimoji="1" lang="en-US" altLang="ja-JP" sz="2000" dirty="0" smtClean="0">
              <a:solidFill>
                <a:schemeClr val="tx1"/>
              </a:solidFill>
            </a:endParaRPr>
          </a:p>
          <a:p>
            <a:pPr algn="ctr"/>
            <a:r>
              <a:rPr kumimoji="1" lang="ja-JP" altLang="en-US" sz="2000" dirty="0" smtClean="0">
                <a:solidFill>
                  <a:schemeClr val="tx1"/>
                </a:solidFill>
              </a:rPr>
              <a:t>未知の個体が属すると判断する</a:t>
            </a:r>
            <a:endParaRPr kumimoji="1" lang="en-US" altLang="ja-JP" sz="2000" dirty="0" smtClean="0">
              <a:solidFill>
                <a:schemeClr val="tx1"/>
              </a:solidFill>
            </a:endParaRPr>
          </a:p>
        </p:txBody>
      </p:sp>
      <p:sp>
        <p:nvSpPr>
          <p:cNvPr id="8" name="右矢印 7"/>
          <p:cNvSpPr/>
          <p:nvPr/>
        </p:nvSpPr>
        <p:spPr>
          <a:xfrm rot="5400000">
            <a:off x="3806915" y="4165946"/>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8648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マハラノビス距離</a:t>
            </a:r>
            <a:endParaRPr kumimoji="1" lang="ja-JP" altLang="en-US" dirty="0"/>
          </a:p>
        </p:txBody>
      </p:sp>
      <p:sp>
        <p:nvSpPr>
          <p:cNvPr id="3" name="コンテンツ プレースホルダー 2"/>
          <p:cNvSpPr>
            <a:spLocks noGrp="1"/>
          </p:cNvSpPr>
          <p:nvPr>
            <p:ph idx="1"/>
          </p:nvPr>
        </p:nvSpPr>
        <p:spPr>
          <a:xfrm>
            <a:off x="457200" y="1600200"/>
            <a:ext cx="7620000" cy="1180728"/>
          </a:xfrm>
        </p:spPr>
        <p:txBody>
          <a:bodyPr>
            <a:normAutofit/>
          </a:bodyPr>
          <a:lstStyle/>
          <a:p>
            <a:r>
              <a:rPr kumimoji="1" lang="ja-JP" altLang="en-US" sz="2400" dirty="0" smtClean="0"/>
              <a:t>多変量分布が方向によって分布の幅が異なることを考慮した距離のこと</a:t>
            </a:r>
            <a:endParaRPr kumimoji="1" lang="ja-JP" altLang="en-US" sz="24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2420888"/>
            <a:ext cx="3816424" cy="3816424"/>
          </a:xfrm>
          <a:prstGeom prst="rect">
            <a:avLst/>
          </a:prstGeom>
        </p:spPr>
      </p:pic>
      <p:sp>
        <p:nvSpPr>
          <p:cNvPr id="6" name="テキスト ボックス 5"/>
          <p:cNvSpPr txBox="1"/>
          <p:nvPr/>
        </p:nvSpPr>
        <p:spPr>
          <a:xfrm>
            <a:off x="2123728" y="6237312"/>
            <a:ext cx="4968552" cy="307777"/>
          </a:xfrm>
          <a:prstGeom prst="rect">
            <a:avLst/>
          </a:prstGeom>
          <a:noFill/>
        </p:spPr>
        <p:txBody>
          <a:bodyPr wrap="square" rtlCol="0">
            <a:spAutoFit/>
          </a:bodyPr>
          <a:lstStyle/>
          <a:p>
            <a:r>
              <a:rPr lang="en-US" altLang="ja-JP" sz="1400" dirty="0"/>
              <a:t>http://www.snap-tck.com/room04/c01/stat/stat09/stat0904.html</a:t>
            </a:r>
            <a:endParaRPr kumimoji="1" lang="ja-JP" altLang="en-US" sz="1400" dirty="0"/>
          </a:p>
        </p:txBody>
      </p:sp>
    </p:spTree>
    <p:extLst>
      <p:ext uri="{BB962C8B-B14F-4D97-AF65-F5344CB8AC3E}">
        <p14:creationId xmlns:p14="http://schemas.microsoft.com/office/powerpoint/2010/main" val="2584249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マハラノビス距離の関数</a:t>
            </a:r>
            <a:endParaRPr kumimoji="1" lang="ja-JP" altLang="en-US" dirty="0"/>
          </a:p>
        </p:txBody>
      </p:sp>
      <p:sp>
        <p:nvSpPr>
          <p:cNvPr id="4" name="正方形/長方形 3"/>
          <p:cNvSpPr/>
          <p:nvPr/>
        </p:nvSpPr>
        <p:spPr>
          <a:xfrm>
            <a:off x="1154928" y="2017256"/>
            <a:ext cx="61206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mahalanobis</a:t>
            </a:r>
            <a:r>
              <a:rPr kumimoji="1" lang="en-US" altLang="ja-JP" sz="3200" dirty="0" smtClean="0"/>
              <a:t>(x, center, </a:t>
            </a:r>
            <a:r>
              <a:rPr kumimoji="1" lang="en-US" altLang="ja-JP" sz="3200" dirty="0" err="1" smtClean="0"/>
              <a:t>cov</a:t>
            </a:r>
            <a:r>
              <a:rPr kumimoji="1" lang="en-US" altLang="ja-JP" sz="3200" dirty="0" smtClean="0"/>
              <a:t>, …)</a:t>
            </a:r>
            <a:endParaRPr kumimoji="1" lang="ja-JP" altLang="en-US" sz="3200" dirty="0"/>
          </a:p>
        </p:txBody>
      </p:sp>
      <p:sp>
        <p:nvSpPr>
          <p:cNvPr id="5" name="テキスト ボックス 4"/>
          <p:cNvSpPr txBox="1"/>
          <p:nvPr/>
        </p:nvSpPr>
        <p:spPr>
          <a:xfrm>
            <a:off x="2618153" y="3385408"/>
            <a:ext cx="3194231" cy="112371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en-US" altLang="ja-JP" sz="2000" dirty="0" smtClean="0">
                <a:solidFill>
                  <a:schemeClr val="tx1"/>
                </a:solidFill>
              </a:rPr>
              <a:t>x</a:t>
            </a:r>
            <a:r>
              <a:rPr kumimoji="1" lang="ja-JP" altLang="en-US" sz="2000" dirty="0" smtClean="0">
                <a:solidFill>
                  <a:schemeClr val="tx1"/>
                </a:solidFill>
              </a:rPr>
              <a:t>：データ</a:t>
            </a:r>
            <a:endParaRPr kumimoji="1" lang="en-US" altLang="ja-JP" sz="2000" dirty="0" smtClean="0">
              <a:solidFill>
                <a:schemeClr val="tx1"/>
              </a:solidFill>
            </a:endParaRPr>
          </a:p>
          <a:p>
            <a:pPr algn="ctr"/>
            <a:r>
              <a:rPr lang="en-US" altLang="ja-JP" sz="2000" dirty="0" smtClean="0">
                <a:solidFill>
                  <a:schemeClr val="tx1"/>
                </a:solidFill>
              </a:rPr>
              <a:t>center</a:t>
            </a:r>
            <a:r>
              <a:rPr lang="ja-JP" altLang="en-US" sz="2000" dirty="0" smtClean="0">
                <a:solidFill>
                  <a:schemeClr val="tx1"/>
                </a:solidFill>
              </a:rPr>
              <a:t>：中心ベクトル</a:t>
            </a:r>
            <a:endParaRPr lang="en-US" altLang="ja-JP" sz="2000" dirty="0" smtClean="0">
              <a:solidFill>
                <a:schemeClr val="tx1"/>
              </a:solidFill>
            </a:endParaRPr>
          </a:p>
          <a:p>
            <a:pPr algn="ctr"/>
            <a:r>
              <a:rPr kumimoji="1" lang="en-US" altLang="ja-JP" sz="2000" dirty="0" err="1" smtClean="0">
                <a:solidFill>
                  <a:schemeClr val="tx1"/>
                </a:solidFill>
              </a:rPr>
              <a:t>cov</a:t>
            </a:r>
            <a:r>
              <a:rPr kumimoji="1" lang="ja-JP" altLang="en-US" sz="2000" dirty="0" smtClean="0">
                <a:solidFill>
                  <a:schemeClr val="tx1"/>
                </a:solidFill>
              </a:rPr>
              <a:t>：分散共分散行列</a:t>
            </a:r>
            <a:endParaRPr kumimoji="1" lang="en-US" altLang="ja-JP" sz="2000" dirty="0" smtClean="0">
              <a:solidFill>
                <a:schemeClr val="tx1"/>
              </a:solidFill>
            </a:endParaRPr>
          </a:p>
        </p:txBody>
      </p:sp>
    </p:spTree>
    <p:extLst>
      <p:ext uri="{BB962C8B-B14F-4D97-AF65-F5344CB8AC3E}">
        <p14:creationId xmlns:p14="http://schemas.microsoft.com/office/powerpoint/2010/main" val="2306925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用いるデータ</a:t>
            </a:r>
            <a:endParaRPr kumimoji="1" lang="ja-JP" altLang="en-US" dirty="0"/>
          </a:p>
        </p:txBody>
      </p:sp>
      <p:sp>
        <p:nvSpPr>
          <p:cNvPr id="4" name="テキスト ボックス 3"/>
          <p:cNvSpPr txBox="1"/>
          <p:nvPr/>
        </p:nvSpPr>
        <p:spPr>
          <a:xfrm>
            <a:off x="323528" y="1916832"/>
            <a:ext cx="7920880" cy="3847862"/>
          </a:xfrm>
          <a:prstGeom prst="roundRect">
            <a:avLst/>
          </a:prstGeom>
          <a:noFill/>
          <a:ln>
            <a:solidFill>
              <a:schemeClr val="tx1"/>
            </a:solidFill>
          </a:ln>
        </p:spPr>
        <p:txBody>
          <a:bodyPr wrap="square" rtlCol="0">
            <a:spAutoFit/>
          </a:bodyPr>
          <a:lstStyle/>
          <a:p>
            <a:r>
              <a:rPr lang="en-US" altLang="ja-JP" sz="2000" dirty="0"/>
              <a:t>&gt; </a:t>
            </a:r>
            <a:r>
              <a:rPr lang="en-US" altLang="ja-JP" sz="2000" dirty="0" smtClean="0"/>
              <a:t>iris[c(1:3,51:53,101:103),]</a:t>
            </a:r>
            <a:r>
              <a:rPr lang="en-US" altLang="ja-JP" sz="2000" dirty="0"/>
              <a:t> </a:t>
            </a:r>
            <a:r>
              <a:rPr lang="en-US" altLang="ja-JP" sz="2000" dirty="0" smtClean="0"/>
              <a:t>  #3</a:t>
            </a:r>
            <a:r>
              <a:rPr lang="ja-JP" altLang="en-US" sz="2000" dirty="0" smtClean="0"/>
              <a:t>種類のアヤメの花についてのデータ</a:t>
            </a:r>
            <a:endParaRPr lang="en-US" altLang="ja-JP" sz="2000" dirty="0"/>
          </a:p>
          <a:p>
            <a:r>
              <a:rPr lang="en-US" altLang="ja-JP" sz="2000" dirty="0"/>
              <a:t>   </a:t>
            </a:r>
            <a:r>
              <a:rPr lang="en-US" altLang="ja-JP" sz="2000" dirty="0" err="1"/>
              <a:t>Sepal.Length</a:t>
            </a:r>
            <a:r>
              <a:rPr lang="en-US" altLang="ja-JP" sz="2000" dirty="0"/>
              <a:t> </a:t>
            </a:r>
            <a:r>
              <a:rPr lang="en-US" altLang="ja-JP" sz="2000" dirty="0" err="1"/>
              <a:t>Sepal.Width</a:t>
            </a:r>
            <a:r>
              <a:rPr lang="en-US" altLang="ja-JP" sz="2000" dirty="0"/>
              <a:t> </a:t>
            </a:r>
            <a:r>
              <a:rPr lang="en-US" altLang="ja-JP" sz="2000" dirty="0" err="1"/>
              <a:t>Petal.Length</a:t>
            </a:r>
            <a:r>
              <a:rPr lang="en-US" altLang="ja-JP" sz="2000" dirty="0"/>
              <a:t> </a:t>
            </a:r>
            <a:r>
              <a:rPr lang="en-US" altLang="ja-JP" sz="2000" dirty="0" err="1"/>
              <a:t>Petal.Width</a:t>
            </a:r>
            <a:r>
              <a:rPr lang="en-US" altLang="ja-JP" sz="2000" dirty="0"/>
              <a:t>    Species</a:t>
            </a:r>
          </a:p>
          <a:p>
            <a:r>
              <a:rPr lang="en-US" altLang="ja-JP" sz="2000" dirty="0"/>
              <a:t>1           5.1         </a:t>
            </a:r>
            <a:r>
              <a:rPr lang="en-US" altLang="ja-JP" sz="2000" dirty="0" smtClean="0"/>
              <a:t>      3.5                  </a:t>
            </a:r>
            <a:r>
              <a:rPr lang="en-US" altLang="ja-JP" sz="2000" dirty="0"/>
              <a:t>1.4       </a:t>
            </a:r>
            <a:r>
              <a:rPr lang="en-US" altLang="ja-JP" sz="2000" dirty="0" smtClean="0"/>
              <a:t>          </a:t>
            </a:r>
            <a:r>
              <a:rPr lang="en-US" altLang="ja-JP" sz="2000" dirty="0"/>
              <a:t>0.2  </a:t>
            </a:r>
            <a:r>
              <a:rPr lang="en-US" altLang="ja-JP" sz="2000" dirty="0" smtClean="0"/>
              <a:t>           </a:t>
            </a:r>
            <a:r>
              <a:rPr lang="en-US" altLang="ja-JP" sz="2000" dirty="0" err="1" smtClean="0"/>
              <a:t>setosa</a:t>
            </a:r>
            <a:endParaRPr lang="en-US" altLang="ja-JP" sz="2000" dirty="0"/>
          </a:p>
          <a:p>
            <a:r>
              <a:rPr lang="en-US" altLang="ja-JP" sz="2000" dirty="0"/>
              <a:t>2           4.9         </a:t>
            </a:r>
            <a:r>
              <a:rPr lang="en-US" altLang="ja-JP" sz="2000" dirty="0" smtClean="0"/>
              <a:t>      3.0                  1.4                 </a:t>
            </a:r>
            <a:r>
              <a:rPr lang="en-US" altLang="ja-JP" sz="2000" dirty="0"/>
              <a:t>0.2  </a:t>
            </a:r>
            <a:r>
              <a:rPr lang="en-US" altLang="ja-JP" sz="2000" dirty="0" smtClean="0"/>
              <a:t>           </a:t>
            </a:r>
            <a:r>
              <a:rPr lang="en-US" altLang="ja-JP" sz="2000" dirty="0" err="1"/>
              <a:t>setosa</a:t>
            </a:r>
            <a:endParaRPr lang="en-US" altLang="ja-JP" sz="2000" dirty="0"/>
          </a:p>
          <a:p>
            <a:r>
              <a:rPr lang="en-US" altLang="ja-JP" sz="2000" dirty="0"/>
              <a:t>3           4.7      </a:t>
            </a:r>
            <a:r>
              <a:rPr lang="en-US" altLang="ja-JP" sz="2000" dirty="0" smtClean="0"/>
              <a:t>         </a:t>
            </a:r>
            <a:r>
              <a:rPr lang="en-US" altLang="ja-JP" sz="2000" dirty="0"/>
              <a:t>3.2       </a:t>
            </a:r>
            <a:r>
              <a:rPr lang="en-US" altLang="ja-JP" sz="2000" dirty="0" smtClean="0"/>
              <a:t>           1.3                 0.2             </a:t>
            </a:r>
            <a:r>
              <a:rPr lang="en-US" altLang="ja-JP" sz="2000" dirty="0" err="1"/>
              <a:t>setosa</a:t>
            </a:r>
            <a:endParaRPr lang="en-US" altLang="ja-JP" sz="2000" dirty="0"/>
          </a:p>
          <a:p>
            <a:r>
              <a:rPr lang="en-US" altLang="ja-JP" sz="2000" dirty="0"/>
              <a:t>51         </a:t>
            </a:r>
            <a:r>
              <a:rPr lang="en-US" altLang="ja-JP" sz="2000" dirty="0" smtClean="0"/>
              <a:t>7.0               </a:t>
            </a:r>
            <a:r>
              <a:rPr lang="en-US" altLang="ja-JP" sz="2000" dirty="0"/>
              <a:t>3.2      </a:t>
            </a:r>
            <a:r>
              <a:rPr lang="en-US" altLang="ja-JP" sz="2000" dirty="0" smtClean="0"/>
              <a:t>            4.7                 </a:t>
            </a:r>
            <a:r>
              <a:rPr lang="en-US" altLang="ja-JP" sz="2000" dirty="0"/>
              <a:t>1.4 </a:t>
            </a:r>
            <a:r>
              <a:rPr lang="en-US" altLang="ja-JP" sz="2000" dirty="0" smtClean="0"/>
              <a:t>          </a:t>
            </a:r>
            <a:r>
              <a:rPr lang="en-US" altLang="ja-JP" sz="2000" dirty="0" err="1" smtClean="0"/>
              <a:t>versicolor</a:t>
            </a:r>
            <a:endParaRPr lang="en-US" altLang="ja-JP" sz="2000" dirty="0"/>
          </a:p>
          <a:p>
            <a:r>
              <a:rPr lang="en-US" altLang="ja-JP" sz="2000" dirty="0"/>
              <a:t>52         </a:t>
            </a:r>
            <a:r>
              <a:rPr lang="en-US" altLang="ja-JP" sz="2000" dirty="0" smtClean="0"/>
              <a:t>6.4               </a:t>
            </a:r>
            <a:r>
              <a:rPr lang="en-US" altLang="ja-JP" sz="2000" dirty="0"/>
              <a:t>3.2   </a:t>
            </a:r>
            <a:r>
              <a:rPr lang="en-US" altLang="ja-JP" sz="2000" dirty="0" smtClean="0"/>
              <a:t>               4.5                 1.5           </a:t>
            </a:r>
            <a:r>
              <a:rPr lang="en-US" altLang="ja-JP" sz="2000" dirty="0" err="1" smtClean="0"/>
              <a:t>versicolor</a:t>
            </a:r>
            <a:endParaRPr lang="en-US" altLang="ja-JP" sz="2000" dirty="0"/>
          </a:p>
          <a:p>
            <a:pPr marL="457200" indent="-457200">
              <a:buAutoNum type="arabicPlain" startAt="53"/>
            </a:pPr>
            <a:r>
              <a:rPr lang="ja-JP" altLang="en-US" sz="2000" dirty="0" smtClean="0"/>
              <a:t>　 </a:t>
            </a:r>
            <a:r>
              <a:rPr lang="en-US" altLang="ja-JP" sz="2000" dirty="0" smtClean="0"/>
              <a:t>6.9               3.1                  4.9                 1.5           </a:t>
            </a:r>
            <a:r>
              <a:rPr lang="en-US" altLang="ja-JP" sz="2000" dirty="0" err="1" smtClean="0"/>
              <a:t>versicolor</a:t>
            </a:r>
            <a:endParaRPr lang="en-US" altLang="ja-JP" sz="2000" dirty="0" smtClean="0"/>
          </a:p>
          <a:p>
            <a:r>
              <a:rPr lang="en-US" altLang="ja-JP" sz="2000" dirty="0"/>
              <a:t>101       </a:t>
            </a:r>
            <a:r>
              <a:rPr lang="en-US" altLang="ja-JP" sz="2000" dirty="0" smtClean="0"/>
              <a:t>6.3               </a:t>
            </a:r>
            <a:r>
              <a:rPr lang="en-US" altLang="ja-JP" sz="2000" dirty="0"/>
              <a:t>3.3 </a:t>
            </a:r>
            <a:r>
              <a:rPr lang="en-US" altLang="ja-JP" sz="2000" dirty="0" smtClean="0"/>
              <a:t>                 </a:t>
            </a:r>
            <a:r>
              <a:rPr lang="en-US" altLang="ja-JP" sz="2000" dirty="0"/>
              <a:t>6.0   </a:t>
            </a:r>
            <a:r>
              <a:rPr lang="en-US" altLang="ja-JP" sz="2000" dirty="0" smtClean="0"/>
              <a:t>              2.5           </a:t>
            </a:r>
            <a:r>
              <a:rPr lang="en-US" altLang="ja-JP" sz="2000" dirty="0" err="1"/>
              <a:t>virginica</a:t>
            </a:r>
            <a:endParaRPr lang="en-US" altLang="ja-JP" sz="2000" dirty="0"/>
          </a:p>
          <a:p>
            <a:r>
              <a:rPr lang="en-US" altLang="ja-JP" sz="2000" dirty="0"/>
              <a:t>102       </a:t>
            </a:r>
            <a:r>
              <a:rPr lang="en-US" altLang="ja-JP" sz="2000" dirty="0" smtClean="0"/>
              <a:t>5.8               </a:t>
            </a:r>
            <a:r>
              <a:rPr lang="en-US" altLang="ja-JP" sz="2000" dirty="0"/>
              <a:t>2.7         </a:t>
            </a:r>
            <a:r>
              <a:rPr lang="en-US" altLang="ja-JP" sz="2000" dirty="0" smtClean="0"/>
              <a:t>         </a:t>
            </a:r>
            <a:r>
              <a:rPr lang="en-US" altLang="ja-JP" sz="2000" dirty="0"/>
              <a:t>5.1         </a:t>
            </a:r>
            <a:r>
              <a:rPr lang="en-US" altLang="ja-JP" sz="2000" dirty="0" smtClean="0"/>
              <a:t>        1.9           </a:t>
            </a:r>
            <a:r>
              <a:rPr lang="en-US" altLang="ja-JP" sz="2000" dirty="0" err="1" smtClean="0"/>
              <a:t>virginica</a:t>
            </a:r>
            <a:endParaRPr lang="en-US" altLang="ja-JP" sz="2000" dirty="0"/>
          </a:p>
          <a:p>
            <a:r>
              <a:rPr lang="en-US" altLang="ja-JP" sz="2000" dirty="0"/>
              <a:t>103       </a:t>
            </a:r>
            <a:r>
              <a:rPr lang="en-US" altLang="ja-JP" sz="2000" dirty="0" smtClean="0"/>
              <a:t>7.1               3.0                  5.9                 2.1           </a:t>
            </a:r>
            <a:r>
              <a:rPr lang="en-US" altLang="ja-JP" sz="2000" dirty="0" err="1" smtClean="0"/>
              <a:t>virginica</a:t>
            </a:r>
            <a:endParaRPr lang="en-US" altLang="ja-JP" sz="2000" dirty="0"/>
          </a:p>
        </p:txBody>
      </p:sp>
      <p:sp>
        <p:nvSpPr>
          <p:cNvPr id="5" name="テキスト ボックス 4"/>
          <p:cNvSpPr txBox="1"/>
          <p:nvPr/>
        </p:nvSpPr>
        <p:spPr>
          <a:xfrm>
            <a:off x="4572000" y="260648"/>
            <a:ext cx="3214888"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err="1" smtClean="0"/>
              <a:t>Sepal.Length</a:t>
            </a:r>
            <a:r>
              <a:rPr lang="ja-JP" altLang="en-US" sz="2000" dirty="0" smtClean="0"/>
              <a:t>：萼片の長さ</a:t>
            </a:r>
            <a:endParaRPr lang="en-US" altLang="ja-JP" sz="2000" dirty="0" smtClean="0"/>
          </a:p>
          <a:p>
            <a:r>
              <a:rPr lang="en-US" altLang="ja-JP" sz="2000" dirty="0" smtClean="0"/>
              <a:t>  </a:t>
            </a:r>
            <a:r>
              <a:rPr lang="en-US" altLang="ja-JP" sz="2000" dirty="0" err="1" smtClean="0"/>
              <a:t>Sepal.Width</a:t>
            </a:r>
            <a:r>
              <a:rPr lang="ja-JP" altLang="en-US" sz="2000" dirty="0" smtClean="0"/>
              <a:t>：萼片の幅</a:t>
            </a:r>
            <a:endParaRPr lang="en-US" altLang="ja-JP" sz="2000" dirty="0" smtClean="0"/>
          </a:p>
          <a:p>
            <a:r>
              <a:rPr lang="en-US" altLang="ja-JP" sz="2000" dirty="0" smtClean="0"/>
              <a:t> </a:t>
            </a:r>
            <a:r>
              <a:rPr lang="en-US" altLang="ja-JP" sz="2000" dirty="0" err="1" smtClean="0"/>
              <a:t>Petal.Length</a:t>
            </a:r>
            <a:r>
              <a:rPr lang="ja-JP" altLang="en-US" sz="2000" dirty="0" smtClean="0"/>
              <a:t>：花弁の長さ</a:t>
            </a:r>
            <a:endParaRPr lang="en-US" altLang="ja-JP" sz="2000" dirty="0" smtClean="0"/>
          </a:p>
          <a:p>
            <a:r>
              <a:rPr lang="en-US" altLang="ja-JP" sz="2000" dirty="0" smtClean="0"/>
              <a:t>   </a:t>
            </a:r>
            <a:r>
              <a:rPr lang="en-US" altLang="ja-JP" sz="2000" dirty="0" err="1" smtClean="0"/>
              <a:t>Petal.Width</a:t>
            </a:r>
            <a:r>
              <a:rPr lang="ja-JP" altLang="en-US" sz="2000" dirty="0" smtClean="0"/>
              <a:t>：花弁の幅</a:t>
            </a:r>
            <a:endParaRPr lang="ja-JP" altLang="en-US" sz="2000" dirty="0"/>
          </a:p>
        </p:txBody>
      </p:sp>
    </p:spTree>
    <p:extLst>
      <p:ext uri="{BB962C8B-B14F-4D97-AF65-F5344CB8AC3E}">
        <p14:creationId xmlns:p14="http://schemas.microsoft.com/office/powerpoint/2010/main" val="1505057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距離による判別分析の例</a:t>
            </a:r>
            <a:endParaRPr kumimoji="1" lang="ja-JP" altLang="en-US" dirty="0"/>
          </a:p>
        </p:txBody>
      </p:sp>
      <p:sp>
        <p:nvSpPr>
          <p:cNvPr id="4" name="テキスト ボックス 3"/>
          <p:cNvSpPr txBox="1"/>
          <p:nvPr/>
        </p:nvSpPr>
        <p:spPr>
          <a:xfrm>
            <a:off x="340141" y="1700808"/>
            <a:ext cx="7920880" cy="2145268"/>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seto.mean</a:t>
            </a:r>
            <a:r>
              <a:rPr lang="en-US" altLang="ja-JP" sz="2000" dirty="0"/>
              <a:t>&lt;-apply(</a:t>
            </a:r>
            <a:r>
              <a:rPr lang="en-US" altLang="ja-JP" sz="2000" dirty="0" err="1"/>
              <a:t>iris.train</a:t>
            </a:r>
            <a:r>
              <a:rPr lang="en-US" altLang="ja-JP" sz="2000" dirty="0"/>
              <a:t>[1:25,-5],2,mean</a:t>
            </a:r>
            <a:r>
              <a:rPr lang="en-US" altLang="ja-JP" sz="2000" dirty="0" smtClean="0"/>
              <a:t>)	#(1)</a:t>
            </a:r>
            <a:endParaRPr lang="en-US" altLang="ja-JP" sz="2000" dirty="0"/>
          </a:p>
          <a:p>
            <a:r>
              <a:rPr lang="en-US" altLang="ja-JP" sz="2000" dirty="0"/>
              <a:t>&gt; </a:t>
            </a:r>
            <a:r>
              <a:rPr lang="en-US" altLang="ja-JP" sz="2000" dirty="0" err="1"/>
              <a:t>seto.var</a:t>
            </a:r>
            <a:r>
              <a:rPr lang="en-US" altLang="ja-JP" sz="2000" dirty="0"/>
              <a:t>&lt;-</a:t>
            </a:r>
            <a:r>
              <a:rPr lang="en-US" altLang="ja-JP" sz="2000" dirty="0" err="1"/>
              <a:t>var</a:t>
            </a:r>
            <a:r>
              <a:rPr lang="en-US" altLang="ja-JP" sz="2000" dirty="0"/>
              <a:t>(</a:t>
            </a:r>
            <a:r>
              <a:rPr lang="en-US" altLang="ja-JP" sz="2000" dirty="0" err="1"/>
              <a:t>iris.train</a:t>
            </a:r>
            <a:r>
              <a:rPr lang="en-US" altLang="ja-JP" sz="2000" dirty="0"/>
              <a:t>[1:25,-5</a:t>
            </a:r>
            <a:r>
              <a:rPr lang="en-US" altLang="ja-JP" sz="2000" dirty="0" smtClean="0"/>
              <a:t>])			#(2)</a:t>
            </a:r>
            <a:endParaRPr lang="en-US" altLang="ja-JP" sz="2000" dirty="0"/>
          </a:p>
          <a:p>
            <a:r>
              <a:rPr lang="en-US" altLang="ja-JP" sz="2000" dirty="0"/>
              <a:t>&gt; </a:t>
            </a:r>
            <a:r>
              <a:rPr lang="en-US" altLang="ja-JP" sz="2000" dirty="0" err="1"/>
              <a:t>vers.mean</a:t>
            </a:r>
            <a:r>
              <a:rPr lang="en-US" altLang="ja-JP" sz="2000" dirty="0"/>
              <a:t>&lt;-apply(</a:t>
            </a:r>
            <a:r>
              <a:rPr lang="en-US" altLang="ja-JP" sz="2000" dirty="0" err="1"/>
              <a:t>iris.train</a:t>
            </a:r>
            <a:r>
              <a:rPr lang="en-US" altLang="ja-JP" sz="2000" dirty="0"/>
              <a:t>[26:50,-5],2,mean)</a:t>
            </a:r>
          </a:p>
          <a:p>
            <a:r>
              <a:rPr lang="en-US" altLang="ja-JP" sz="2000" dirty="0"/>
              <a:t>&gt; </a:t>
            </a:r>
            <a:r>
              <a:rPr lang="en-US" altLang="ja-JP" sz="2000" dirty="0" err="1"/>
              <a:t>vers.var</a:t>
            </a:r>
            <a:r>
              <a:rPr lang="en-US" altLang="ja-JP" sz="2000" dirty="0"/>
              <a:t>&lt;-</a:t>
            </a:r>
            <a:r>
              <a:rPr lang="en-US" altLang="ja-JP" sz="2000" dirty="0" err="1"/>
              <a:t>var</a:t>
            </a:r>
            <a:r>
              <a:rPr lang="en-US" altLang="ja-JP" sz="2000" dirty="0"/>
              <a:t>(</a:t>
            </a:r>
            <a:r>
              <a:rPr lang="en-US" altLang="ja-JP" sz="2000" dirty="0" err="1"/>
              <a:t>iris.train</a:t>
            </a:r>
            <a:r>
              <a:rPr lang="en-US" altLang="ja-JP" sz="2000" dirty="0"/>
              <a:t>[26:50,-5])</a:t>
            </a:r>
          </a:p>
          <a:p>
            <a:r>
              <a:rPr lang="en-US" altLang="ja-JP" sz="2000" dirty="0"/>
              <a:t>&gt; </a:t>
            </a:r>
            <a:r>
              <a:rPr lang="en-US" altLang="ja-JP" sz="2000" dirty="0" err="1"/>
              <a:t>virg.mean</a:t>
            </a:r>
            <a:r>
              <a:rPr lang="en-US" altLang="ja-JP" sz="2000" dirty="0"/>
              <a:t>&lt;-apply(</a:t>
            </a:r>
            <a:r>
              <a:rPr lang="en-US" altLang="ja-JP" sz="2000" dirty="0" err="1"/>
              <a:t>iris.train</a:t>
            </a:r>
            <a:r>
              <a:rPr lang="en-US" altLang="ja-JP" sz="2000" dirty="0"/>
              <a:t>[51:75,-5],2,mean)</a:t>
            </a:r>
          </a:p>
          <a:p>
            <a:r>
              <a:rPr lang="en-US" altLang="ja-JP" sz="2000" dirty="0"/>
              <a:t>&gt; </a:t>
            </a:r>
            <a:r>
              <a:rPr lang="en-US" altLang="ja-JP" sz="2000" dirty="0" err="1"/>
              <a:t>virg.var</a:t>
            </a:r>
            <a:r>
              <a:rPr lang="en-US" altLang="ja-JP" sz="2000" dirty="0"/>
              <a:t>&lt;-</a:t>
            </a:r>
            <a:r>
              <a:rPr lang="en-US" altLang="ja-JP" sz="2000" dirty="0" err="1"/>
              <a:t>var</a:t>
            </a:r>
            <a:r>
              <a:rPr lang="en-US" altLang="ja-JP" sz="2000" dirty="0"/>
              <a:t>(</a:t>
            </a:r>
            <a:r>
              <a:rPr lang="en-US" altLang="ja-JP" sz="2000" dirty="0" err="1"/>
              <a:t>iris.train</a:t>
            </a:r>
            <a:r>
              <a:rPr lang="en-US" altLang="ja-JP" sz="2000" dirty="0"/>
              <a:t>[51:75,-5</a:t>
            </a:r>
            <a:r>
              <a:rPr lang="en-US" altLang="ja-JP" sz="2000" dirty="0" smtClean="0"/>
              <a:t>])</a:t>
            </a:r>
            <a:endParaRPr lang="en-US" altLang="ja-JP" sz="2000" dirty="0"/>
          </a:p>
        </p:txBody>
      </p:sp>
      <p:sp>
        <p:nvSpPr>
          <p:cNvPr id="5" name="テキスト ボックス 4"/>
          <p:cNvSpPr txBox="1"/>
          <p:nvPr/>
        </p:nvSpPr>
        <p:spPr>
          <a:xfrm>
            <a:off x="2178182" y="4257957"/>
            <a:ext cx="4244799"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2400" dirty="0" smtClean="0">
                <a:solidFill>
                  <a:schemeClr val="tx1"/>
                </a:solidFill>
              </a:rPr>
              <a:t>(1)</a:t>
            </a:r>
            <a:r>
              <a:rPr kumimoji="1" lang="ja-JP" altLang="en-US" sz="2400" dirty="0" smtClean="0">
                <a:solidFill>
                  <a:schemeClr val="tx1"/>
                </a:solidFill>
              </a:rPr>
              <a:t>中心ベクトルを求める</a:t>
            </a:r>
            <a:endParaRPr kumimoji="1" lang="en-US" altLang="ja-JP" sz="2400" dirty="0" smtClean="0">
              <a:solidFill>
                <a:schemeClr val="tx1"/>
              </a:solidFill>
            </a:endParaRPr>
          </a:p>
          <a:p>
            <a:r>
              <a:rPr lang="en-US" altLang="ja-JP" sz="2400" dirty="0" smtClean="0">
                <a:solidFill>
                  <a:schemeClr val="tx1"/>
                </a:solidFill>
              </a:rPr>
              <a:t>(2)</a:t>
            </a:r>
            <a:r>
              <a:rPr lang="ja-JP" altLang="en-US" sz="2400" dirty="0" smtClean="0">
                <a:solidFill>
                  <a:schemeClr val="tx1"/>
                </a:solidFill>
              </a:rPr>
              <a:t>不偏共分散行列を求める</a:t>
            </a:r>
            <a:endParaRPr kumimoji="1" lang="en-US" altLang="ja-JP" sz="2400" dirty="0" smtClean="0">
              <a:solidFill>
                <a:schemeClr val="tx1"/>
              </a:solidFill>
            </a:endParaRPr>
          </a:p>
        </p:txBody>
      </p:sp>
      <p:sp>
        <p:nvSpPr>
          <p:cNvPr id="6" name="テキスト ボックス 5"/>
          <p:cNvSpPr txBox="1"/>
          <p:nvPr/>
        </p:nvSpPr>
        <p:spPr>
          <a:xfrm>
            <a:off x="619867" y="5589240"/>
            <a:ext cx="7361429"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2000" dirty="0" smtClean="0">
                <a:solidFill>
                  <a:schemeClr val="tx1"/>
                </a:solidFill>
              </a:rPr>
              <a:t>apply(x, MARGIN, </a:t>
            </a:r>
            <a:r>
              <a:rPr kumimoji="1" lang="ja-JP" altLang="en-US" sz="2000" dirty="0" smtClean="0">
                <a:solidFill>
                  <a:schemeClr val="tx1"/>
                </a:solidFill>
              </a:rPr>
              <a:t>関数</a:t>
            </a:r>
            <a:r>
              <a:rPr kumimoji="1" lang="en-US" altLang="ja-JP" sz="2000" dirty="0" smtClean="0">
                <a:solidFill>
                  <a:schemeClr val="tx1"/>
                </a:solidFill>
              </a:rPr>
              <a:t>)</a:t>
            </a:r>
            <a:r>
              <a:rPr kumimoji="1" lang="ja-JP" altLang="en-US" sz="2000" dirty="0" smtClean="0">
                <a:solidFill>
                  <a:schemeClr val="tx1"/>
                </a:solidFill>
              </a:rPr>
              <a:t>：</a:t>
            </a:r>
            <a:r>
              <a:rPr kumimoji="1" lang="en-US" altLang="ja-JP" sz="2000" dirty="0" smtClean="0">
                <a:solidFill>
                  <a:schemeClr val="tx1"/>
                </a:solidFill>
              </a:rPr>
              <a:t>MARGIN</a:t>
            </a:r>
            <a:r>
              <a:rPr lang="en-US" altLang="ja-JP" sz="2000" dirty="0" smtClean="0">
                <a:solidFill>
                  <a:schemeClr val="tx1"/>
                </a:solidFill>
              </a:rPr>
              <a:t>=1</a:t>
            </a:r>
            <a:r>
              <a:rPr lang="ja-JP" altLang="en-US" sz="2000" dirty="0" smtClean="0">
                <a:solidFill>
                  <a:schemeClr val="tx1"/>
                </a:solidFill>
              </a:rPr>
              <a:t>なら列に関して</a:t>
            </a:r>
            <a:r>
              <a:rPr lang="en-US" altLang="ja-JP" sz="2000" dirty="0" smtClean="0">
                <a:solidFill>
                  <a:schemeClr val="tx1"/>
                </a:solidFill>
              </a:rPr>
              <a:t>,</a:t>
            </a:r>
          </a:p>
          <a:p>
            <a:r>
              <a:rPr lang="en-US" altLang="ja-JP" sz="2000" dirty="0">
                <a:solidFill>
                  <a:schemeClr val="tx1"/>
                </a:solidFill>
              </a:rPr>
              <a:t>	</a:t>
            </a:r>
            <a:r>
              <a:rPr lang="en-US" altLang="ja-JP" sz="2000" dirty="0" smtClean="0">
                <a:solidFill>
                  <a:schemeClr val="tx1"/>
                </a:solidFill>
              </a:rPr>
              <a:t>		2</a:t>
            </a:r>
            <a:r>
              <a:rPr lang="ja-JP" altLang="en-US" sz="2000" dirty="0" smtClean="0">
                <a:solidFill>
                  <a:schemeClr val="tx1"/>
                </a:solidFill>
              </a:rPr>
              <a:t>ならば行に関して関数を適用する</a:t>
            </a:r>
            <a:endParaRPr kumimoji="1" lang="en-US" altLang="ja-JP" sz="2000" dirty="0" smtClean="0">
              <a:solidFill>
                <a:schemeClr val="tx1"/>
              </a:solidFill>
            </a:endParaRPr>
          </a:p>
        </p:txBody>
      </p:sp>
    </p:spTree>
    <p:extLst>
      <p:ext uri="{BB962C8B-B14F-4D97-AF65-F5344CB8AC3E}">
        <p14:creationId xmlns:p14="http://schemas.microsoft.com/office/powerpoint/2010/main" val="2369799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距離による判別分析の例</a:t>
            </a:r>
            <a:r>
              <a:rPr kumimoji="1" lang="en-US" altLang="ja-JP" dirty="0" smtClean="0"/>
              <a:t>(2)</a:t>
            </a:r>
            <a:endParaRPr kumimoji="1" lang="ja-JP" altLang="en-US" dirty="0"/>
          </a:p>
        </p:txBody>
      </p:sp>
      <p:sp>
        <p:nvSpPr>
          <p:cNvPr id="4" name="テキスト ボックス 3"/>
          <p:cNvSpPr txBox="1"/>
          <p:nvPr/>
        </p:nvSpPr>
        <p:spPr>
          <a:xfrm>
            <a:off x="340141" y="1700808"/>
            <a:ext cx="7920880" cy="4528899"/>
          </a:xfrm>
          <a:prstGeom prst="roundRect">
            <a:avLst/>
          </a:prstGeom>
          <a:noFill/>
          <a:ln>
            <a:solidFill>
              <a:schemeClr val="tx1"/>
            </a:solidFill>
          </a:ln>
        </p:spPr>
        <p:txBody>
          <a:bodyPr wrap="square" rtlCol="0">
            <a:spAutoFit/>
          </a:bodyPr>
          <a:lstStyle/>
          <a:p>
            <a:r>
              <a:rPr lang="en-US" altLang="ja-JP" sz="2000" dirty="0"/>
              <a:t>&gt; D1&lt;-</a:t>
            </a:r>
            <a:r>
              <a:rPr lang="en-US" altLang="ja-JP" sz="2000" dirty="0" err="1"/>
              <a:t>mahalanobis</a:t>
            </a:r>
            <a:r>
              <a:rPr lang="en-US" altLang="ja-JP" sz="2000" dirty="0"/>
              <a:t>(</a:t>
            </a:r>
            <a:r>
              <a:rPr lang="en-US" altLang="ja-JP" sz="2000" dirty="0" err="1"/>
              <a:t>iris.train</a:t>
            </a:r>
            <a:r>
              <a:rPr lang="en-US" altLang="ja-JP" sz="2000" dirty="0"/>
              <a:t>[,-5],</a:t>
            </a:r>
            <a:r>
              <a:rPr lang="en-US" altLang="ja-JP" sz="2000" dirty="0" err="1"/>
              <a:t>seto.mean,seto.var</a:t>
            </a:r>
            <a:r>
              <a:rPr lang="en-US" altLang="ja-JP" sz="2000" dirty="0"/>
              <a:t>)</a:t>
            </a:r>
          </a:p>
          <a:p>
            <a:r>
              <a:rPr lang="en-US" altLang="ja-JP" sz="2000" dirty="0"/>
              <a:t>&gt; D2&lt;-</a:t>
            </a:r>
            <a:r>
              <a:rPr lang="en-US" altLang="ja-JP" sz="2000" dirty="0" err="1"/>
              <a:t>mahalanobis</a:t>
            </a:r>
            <a:r>
              <a:rPr lang="en-US" altLang="ja-JP" sz="2000" dirty="0"/>
              <a:t>(</a:t>
            </a:r>
            <a:r>
              <a:rPr lang="en-US" altLang="ja-JP" sz="2000" dirty="0" err="1"/>
              <a:t>iris.train</a:t>
            </a:r>
            <a:r>
              <a:rPr lang="en-US" altLang="ja-JP" sz="2000" dirty="0"/>
              <a:t>[,-5],</a:t>
            </a:r>
            <a:r>
              <a:rPr lang="en-US" altLang="ja-JP" sz="2000" dirty="0" err="1"/>
              <a:t>vers.mean,vers.var</a:t>
            </a:r>
            <a:r>
              <a:rPr lang="en-US" altLang="ja-JP" sz="2000" dirty="0"/>
              <a:t>)</a:t>
            </a:r>
          </a:p>
          <a:p>
            <a:r>
              <a:rPr lang="en-US" altLang="ja-JP" sz="2000" dirty="0"/>
              <a:t>&gt; D3&lt;-</a:t>
            </a:r>
            <a:r>
              <a:rPr lang="en-US" altLang="ja-JP" sz="2000" dirty="0" err="1"/>
              <a:t>mahalanobis</a:t>
            </a:r>
            <a:r>
              <a:rPr lang="en-US" altLang="ja-JP" sz="2000" dirty="0"/>
              <a:t>(</a:t>
            </a:r>
            <a:r>
              <a:rPr lang="en-US" altLang="ja-JP" sz="2000" dirty="0" err="1"/>
              <a:t>iris.train</a:t>
            </a:r>
            <a:r>
              <a:rPr lang="en-US" altLang="ja-JP" sz="2000" dirty="0"/>
              <a:t>[,-5],</a:t>
            </a:r>
            <a:r>
              <a:rPr lang="en-US" altLang="ja-JP" sz="2000" dirty="0" err="1"/>
              <a:t>virg.mean,virg.var</a:t>
            </a:r>
            <a:r>
              <a:rPr lang="en-US" altLang="ja-JP" sz="2000" dirty="0"/>
              <a:t>)</a:t>
            </a:r>
          </a:p>
          <a:p>
            <a:r>
              <a:rPr lang="en-US" altLang="ja-JP" sz="2000" dirty="0"/>
              <a:t>&gt; round(</a:t>
            </a:r>
            <a:r>
              <a:rPr lang="en-US" altLang="ja-JP" sz="2000" dirty="0" err="1"/>
              <a:t>cbind</a:t>
            </a:r>
            <a:r>
              <a:rPr lang="en-US" altLang="ja-JP" sz="2000" dirty="0"/>
              <a:t>(D1,D2,D3),0)</a:t>
            </a:r>
          </a:p>
          <a:p>
            <a:r>
              <a:rPr lang="en-US" altLang="ja-JP" sz="2000" dirty="0"/>
              <a:t>      D1  D2  D3</a:t>
            </a:r>
          </a:p>
          <a:p>
            <a:r>
              <a:rPr lang="en-US" altLang="ja-JP" sz="2000" dirty="0"/>
              <a:t>1      0 118 173</a:t>
            </a:r>
          </a:p>
          <a:p>
            <a:pPr marL="457200" indent="-457200">
              <a:buAutoNum type="arabicPlain" startAt="3"/>
            </a:pPr>
            <a:r>
              <a:rPr lang="en-US" altLang="ja-JP" sz="2000" dirty="0" smtClean="0"/>
              <a:t>1  </a:t>
            </a:r>
            <a:r>
              <a:rPr lang="en-US" altLang="ja-JP" sz="2000" dirty="0"/>
              <a:t>98 </a:t>
            </a:r>
            <a:r>
              <a:rPr lang="en-US" altLang="ja-JP" sz="2000" dirty="0" smtClean="0"/>
              <a:t>148</a:t>
            </a:r>
          </a:p>
          <a:p>
            <a:r>
              <a:rPr lang="ja-JP" altLang="en-US" sz="2000" dirty="0" smtClean="0"/>
              <a:t>＜中略＞</a:t>
            </a:r>
            <a:endParaRPr lang="en-US" altLang="ja-JP" sz="2000" dirty="0"/>
          </a:p>
          <a:p>
            <a:r>
              <a:rPr lang="en-US" altLang="ja-JP" sz="2000" dirty="0" smtClean="0"/>
              <a:t>51   442   5  29</a:t>
            </a:r>
          </a:p>
          <a:p>
            <a:pPr marL="457200" indent="-457200">
              <a:buAutoNum type="arabicPlain" startAt="53"/>
            </a:pPr>
            <a:r>
              <a:rPr lang="en-US" altLang="ja-JP" sz="2000" dirty="0" smtClean="0"/>
              <a:t>503   3  18</a:t>
            </a:r>
          </a:p>
          <a:p>
            <a:r>
              <a:rPr lang="ja-JP" altLang="en-US" sz="2000" dirty="0" smtClean="0"/>
              <a:t>＜中略＞</a:t>
            </a:r>
            <a:endParaRPr lang="en-US" altLang="ja-JP" sz="2000" dirty="0" smtClean="0"/>
          </a:p>
          <a:p>
            <a:r>
              <a:rPr lang="en-US" altLang="ja-JP" sz="2000" dirty="0" smtClean="0"/>
              <a:t>147  </a:t>
            </a:r>
            <a:r>
              <a:rPr lang="en-US" altLang="ja-JP" sz="2000" dirty="0"/>
              <a:t>716  25   6</a:t>
            </a:r>
          </a:p>
          <a:p>
            <a:r>
              <a:rPr lang="en-US" altLang="ja-JP" sz="2000" dirty="0"/>
              <a:t>149  921  34   </a:t>
            </a:r>
            <a:r>
              <a:rPr lang="en-US" altLang="ja-JP" sz="2000" dirty="0" smtClean="0"/>
              <a:t>3</a:t>
            </a:r>
            <a:endParaRPr lang="en-US" altLang="ja-JP" sz="2000" dirty="0"/>
          </a:p>
        </p:txBody>
      </p:sp>
      <p:sp>
        <p:nvSpPr>
          <p:cNvPr id="7" name="テキスト ボックス 6"/>
          <p:cNvSpPr txBox="1"/>
          <p:nvPr/>
        </p:nvSpPr>
        <p:spPr>
          <a:xfrm>
            <a:off x="2555776" y="3933056"/>
            <a:ext cx="5472608" cy="442674"/>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a:solidFill>
                  <a:schemeClr val="tx1"/>
                </a:solidFill>
              </a:rPr>
              <a:t>マハラノビス</a:t>
            </a:r>
            <a:r>
              <a:rPr lang="ja-JP" altLang="en-US" sz="2000" dirty="0" smtClean="0">
                <a:solidFill>
                  <a:schemeClr val="tx1"/>
                </a:solidFill>
              </a:rPr>
              <a:t>距離が小さいグループに属する</a:t>
            </a:r>
            <a:endParaRPr kumimoji="1" lang="en-US" altLang="ja-JP" sz="2000" dirty="0" smtClean="0">
              <a:solidFill>
                <a:schemeClr val="tx1"/>
              </a:solidFill>
            </a:endParaRPr>
          </a:p>
        </p:txBody>
      </p:sp>
    </p:spTree>
    <p:extLst>
      <p:ext uri="{BB962C8B-B14F-4D97-AF65-F5344CB8AC3E}">
        <p14:creationId xmlns:p14="http://schemas.microsoft.com/office/powerpoint/2010/main" val="712709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11560" y="260648"/>
            <a:ext cx="5760640" cy="1143000"/>
          </a:xfrm>
        </p:spPr>
        <p:txBody>
          <a:bodyPr/>
          <a:lstStyle/>
          <a:p>
            <a:r>
              <a:rPr kumimoji="1" lang="ja-JP" altLang="en-US" sz="4000" dirty="0" smtClean="0"/>
              <a:t>学習データを用いて</a:t>
            </a:r>
            <a:r>
              <a:rPr kumimoji="1" lang="en-US" altLang="ja-JP" sz="4000" dirty="0" smtClean="0"/>
              <a:t/>
            </a:r>
            <a:br>
              <a:rPr kumimoji="1" lang="en-US" altLang="ja-JP" sz="4000" dirty="0" smtClean="0"/>
            </a:br>
            <a:r>
              <a:rPr kumimoji="1" lang="ja-JP" altLang="en-US" sz="4000" dirty="0" smtClean="0"/>
              <a:t>テスト用のデータを判別</a:t>
            </a:r>
            <a:endParaRPr kumimoji="1" lang="ja-JP" altLang="en-US" sz="4000" dirty="0"/>
          </a:p>
        </p:txBody>
      </p:sp>
      <p:sp>
        <p:nvSpPr>
          <p:cNvPr id="4" name="テキスト ボックス 3"/>
          <p:cNvSpPr txBox="1"/>
          <p:nvPr/>
        </p:nvSpPr>
        <p:spPr>
          <a:xfrm>
            <a:off x="340141" y="1700808"/>
            <a:ext cx="7920880" cy="4869418"/>
          </a:xfrm>
          <a:prstGeom prst="roundRect">
            <a:avLst/>
          </a:prstGeom>
          <a:noFill/>
          <a:ln>
            <a:solidFill>
              <a:schemeClr val="tx1"/>
            </a:solidFill>
          </a:ln>
        </p:spPr>
        <p:txBody>
          <a:bodyPr wrap="square" rtlCol="0">
            <a:spAutoFit/>
          </a:bodyPr>
          <a:lstStyle/>
          <a:p>
            <a:r>
              <a:rPr lang="en-US" altLang="ja-JP" sz="2000" dirty="0"/>
              <a:t>&gt; D1.t&lt;-</a:t>
            </a:r>
            <a:r>
              <a:rPr lang="en-US" altLang="ja-JP" sz="2000" dirty="0" err="1"/>
              <a:t>mahalanobis</a:t>
            </a:r>
            <a:r>
              <a:rPr lang="en-US" altLang="ja-JP" sz="2000" dirty="0"/>
              <a:t>(</a:t>
            </a:r>
            <a:r>
              <a:rPr lang="en-US" altLang="ja-JP" sz="2000" dirty="0" err="1"/>
              <a:t>iris.test</a:t>
            </a:r>
            <a:r>
              <a:rPr lang="en-US" altLang="ja-JP" sz="2000" dirty="0"/>
              <a:t>[,-5],</a:t>
            </a:r>
            <a:r>
              <a:rPr lang="en-US" altLang="ja-JP" sz="2000" dirty="0" err="1"/>
              <a:t>seto.mean,seto.var</a:t>
            </a:r>
            <a:r>
              <a:rPr lang="en-US" altLang="ja-JP" sz="2000" dirty="0"/>
              <a:t>)</a:t>
            </a:r>
          </a:p>
          <a:p>
            <a:r>
              <a:rPr lang="en-US" altLang="ja-JP" sz="2000" dirty="0"/>
              <a:t>&gt; D2.t&lt;-</a:t>
            </a:r>
            <a:r>
              <a:rPr lang="en-US" altLang="ja-JP" sz="2000" dirty="0" err="1"/>
              <a:t>mahalanobis</a:t>
            </a:r>
            <a:r>
              <a:rPr lang="en-US" altLang="ja-JP" sz="2000" dirty="0"/>
              <a:t>(</a:t>
            </a:r>
            <a:r>
              <a:rPr lang="en-US" altLang="ja-JP" sz="2000" dirty="0" err="1"/>
              <a:t>iris.test</a:t>
            </a:r>
            <a:r>
              <a:rPr lang="en-US" altLang="ja-JP" sz="2000" dirty="0"/>
              <a:t>[,-5],</a:t>
            </a:r>
            <a:r>
              <a:rPr lang="en-US" altLang="ja-JP" sz="2000" dirty="0" err="1"/>
              <a:t>vers.mean,vers.var</a:t>
            </a:r>
            <a:r>
              <a:rPr lang="en-US" altLang="ja-JP" sz="2000" dirty="0"/>
              <a:t>)</a:t>
            </a:r>
          </a:p>
          <a:p>
            <a:r>
              <a:rPr lang="en-US" altLang="ja-JP" sz="2000" dirty="0"/>
              <a:t>&gt; D3.t&lt;-</a:t>
            </a:r>
            <a:r>
              <a:rPr lang="en-US" altLang="ja-JP" sz="2000" dirty="0" err="1"/>
              <a:t>mahalanobis</a:t>
            </a:r>
            <a:r>
              <a:rPr lang="en-US" altLang="ja-JP" sz="2000" dirty="0"/>
              <a:t>(</a:t>
            </a:r>
            <a:r>
              <a:rPr lang="en-US" altLang="ja-JP" sz="2000" dirty="0" err="1"/>
              <a:t>iris.test</a:t>
            </a:r>
            <a:r>
              <a:rPr lang="en-US" altLang="ja-JP" sz="2000" dirty="0"/>
              <a:t>[,-5],</a:t>
            </a:r>
            <a:r>
              <a:rPr lang="en-US" altLang="ja-JP" sz="2000" dirty="0" err="1"/>
              <a:t>virg.mean,virg.var</a:t>
            </a:r>
            <a:r>
              <a:rPr lang="en-US" altLang="ja-JP" sz="2000" dirty="0"/>
              <a:t>)</a:t>
            </a:r>
          </a:p>
          <a:p>
            <a:r>
              <a:rPr lang="en-US" altLang="ja-JP" sz="2000" dirty="0"/>
              <a:t>&gt; round(</a:t>
            </a:r>
            <a:r>
              <a:rPr lang="en-US" altLang="ja-JP" sz="2000" dirty="0" err="1"/>
              <a:t>cbind</a:t>
            </a:r>
            <a:r>
              <a:rPr lang="en-US" altLang="ja-JP" sz="2000" dirty="0"/>
              <a:t>(D1.t,D2.t,D3.t),0)</a:t>
            </a:r>
          </a:p>
          <a:p>
            <a:r>
              <a:rPr lang="en-US" altLang="ja-JP" sz="2000" dirty="0"/>
              <a:t>    D1.t D2.t D3.t</a:t>
            </a:r>
          </a:p>
          <a:p>
            <a:r>
              <a:rPr lang="en-US" altLang="ja-JP" sz="2000" dirty="0"/>
              <a:t>2      4   87  143</a:t>
            </a:r>
          </a:p>
          <a:p>
            <a:pPr marL="457200" indent="-457200">
              <a:buAutoNum type="arabicPlain" startAt="4"/>
            </a:pPr>
            <a:r>
              <a:rPr lang="en-US" altLang="ja-JP" sz="2000" dirty="0" smtClean="0"/>
              <a:t>2   </a:t>
            </a:r>
            <a:r>
              <a:rPr lang="en-US" altLang="ja-JP" sz="2000" dirty="0"/>
              <a:t>87  </a:t>
            </a:r>
            <a:r>
              <a:rPr lang="en-US" altLang="ja-JP" sz="2000" dirty="0" smtClean="0"/>
              <a:t>129</a:t>
            </a:r>
          </a:p>
          <a:p>
            <a:r>
              <a:rPr lang="ja-JP" altLang="en-US" sz="2000" dirty="0" smtClean="0"/>
              <a:t>＜中略</a:t>
            </a:r>
            <a:r>
              <a:rPr lang="ja-JP" altLang="en-US" sz="2000" dirty="0"/>
              <a:t>＞</a:t>
            </a:r>
            <a:endParaRPr lang="en-US" altLang="ja-JP" sz="2000" dirty="0"/>
          </a:p>
          <a:p>
            <a:pPr marL="457200" indent="-457200">
              <a:buAutoNum type="arabicPlain" startAt="84"/>
            </a:pPr>
            <a:r>
              <a:rPr lang="en-US" altLang="ja-JP" sz="2000" dirty="0" smtClean="0"/>
              <a:t>563    </a:t>
            </a:r>
            <a:r>
              <a:rPr lang="en-US" altLang="ja-JP" sz="2000" dirty="0"/>
              <a:t>8    </a:t>
            </a:r>
            <a:r>
              <a:rPr lang="en-US" altLang="ja-JP" sz="2000" dirty="0" smtClean="0"/>
              <a:t>3</a:t>
            </a:r>
          </a:p>
          <a:p>
            <a:r>
              <a:rPr lang="ja-JP" altLang="en-US" sz="2000" dirty="0" smtClean="0"/>
              <a:t>＜中略</a:t>
            </a:r>
            <a:r>
              <a:rPr lang="ja-JP" altLang="en-US" sz="2000" dirty="0"/>
              <a:t>＞</a:t>
            </a:r>
            <a:endParaRPr lang="en-US" altLang="ja-JP" sz="2000" dirty="0"/>
          </a:p>
          <a:p>
            <a:r>
              <a:rPr lang="en-US" altLang="ja-JP" sz="2000" dirty="0" smtClean="0"/>
              <a:t>134  </a:t>
            </a:r>
            <a:r>
              <a:rPr lang="en-US" altLang="ja-JP" sz="2000" dirty="0"/>
              <a:t>527    5    6</a:t>
            </a:r>
          </a:p>
          <a:p>
            <a:r>
              <a:rPr lang="ja-JP" altLang="en-US" sz="2000" dirty="0"/>
              <a:t>＜中略＞</a:t>
            </a:r>
            <a:endParaRPr lang="en-US" altLang="ja-JP" sz="2000" dirty="0" smtClean="0"/>
          </a:p>
          <a:p>
            <a:r>
              <a:rPr lang="en-US" altLang="ja-JP" sz="2000" dirty="0" smtClean="0"/>
              <a:t>148  </a:t>
            </a:r>
            <a:r>
              <a:rPr lang="en-US" altLang="ja-JP" sz="2000" dirty="0"/>
              <a:t>758   18    2</a:t>
            </a:r>
          </a:p>
          <a:p>
            <a:r>
              <a:rPr lang="en-US" altLang="ja-JP" sz="2000" dirty="0"/>
              <a:t>150  627    9    3</a:t>
            </a:r>
          </a:p>
        </p:txBody>
      </p:sp>
      <p:sp>
        <p:nvSpPr>
          <p:cNvPr id="5" name="テキスト ボックス 4"/>
          <p:cNvSpPr txBox="1"/>
          <p:nvPr/>
        </p:nvSpPr>
        <p:spPr>
          <a:xfrm>
            <a:off x="2987824" y="4005064"/>
            <a:ext cx="4824536"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solidFill>
                  <a:schemeClr val="tx1"/>
                </a:solidFill>
              </a:rPr>
              <a:t>まれに</a:t>
            </a:r>
            <a:r>
              <a:rPr lang="ja-JP" altLang="en-US" sz="2000" dirty="0" smtClean="0">
                <a:solidFill>
                  <a:schemeClr val="tx1"/>
                </a:solidFill>
              </a:rPr>
              <a:t>実データと異なるグループに</a:t>
            </a:r>
            <a:endParaRPr lang="en-US" altLang="ja-JP" sz="2000" dirty="0" smtClean="0">
              <a:solidFill>
                <a:schemeClr val="tx1"/>
              </a:solidFill>
            </a:endParaRPr>
          </a:p>
          <a:p>
            <a:pPr algn="ctr"/>
            <a:r>
              <a:rPr lang="ja-JP" altLang="en-US" sz="2000" dirty="0" smtClean="0">
                <a:solidFill>
                  <a:schemeClr val="tx1"/>
                </a:solidFill>
              </a:rPr>
              <a:t>属する場合もある</a:t>
            </a:r>
            <a:endParaRPr kumimoji="1" lang="en-US" altLang="ja-JP" sz="2000" dirty="0" smtClean="0">
              <a:solidFill>
                <a:schemeClr val="tx1"/>
              </a:solidFill>
            </a:endParaRPr>
          </a:p>
        </p:txBody>
      </p:sp>
    </p:spTree>
    <p:extLst>
      <p:ext uri="{BB962C8B-B14F-4D97-AF65-F5344CB8AC3E}">
        <p14:creationId xmlns:p14="http://schemas.microsoft.com/office/powerpoint/2010/main" val="4003536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非線形判別分析の種類</a:t>
            </a:r>
            <a:endParaRPr kumimoji="1" lang="ja-JP" altLang="en-US" dirty="0"/>
          </a:p>
        </p:txBody>
      </p:sp>
      <p:sp>
        <p:nvSpPr>
          <p:cNvPr id="3" name="コンテンツ プレースホルダー 2"/>
          <p:cNvSpPr>
            <a:spLocks noGrp="1"/>
          </p:cNvSpPr>
          <p:nvPr>
            <p:ph idx="1"/>
          </p:nvPr>
        </p:nvSpPr>
        <p:spPr>
          <a:xfrm>
            <a:off x="467544" y="1268760"/>
            <a:ext cx="7620000" cy="4800600"/>
          </a:xfrm>
        </p:spPr>
        <p:txBody>
          <a:bodyPr>
            <a:normAutofit/>
          </a:bodyPr>
          <a:lstStyle/>
          <a:p>
            <a:endParaRPr kumimoji="1" lang="en-US" altLang="ja-JP" sz="2800" dirty="0" smtClean="0">
              <a:solidFill>
                <a:schemeClr val="bg1">
                  <a:lumMod val="65000"/>
                </a:schemeClr>
              </a:solidFill>
            </a:endParaRPr>
          </a:p>
          <a:p>
            <a:r>
              <a:rPr lang="ja-JP" altLang="en-US" sz="2800" dirty="0">
                <a:solidFill>
                  <a:schemeClr val="bg1">
                    <a:lumMod val="65000"/>
                  </a:schemeClr>
                </a:solidFill>
              </a:rPr>
              <a:t>非線形関数に</a:t>
            </a:r>
            <a:r>
              <a:rPr lang="ja-JP" altLang="en-US" sz="2800" dirty="0" smtClean="0">
                <a:solidFill>
                  <a:schemeClr val="bg1">
                    <a:lumMod val="65000"/>
                  </a:schemeClr>
                </a:solidFill>
              </a:rPr>
              <a:t>よる判別分析</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solidFill>
                  <a:schemeClr val="bg1">
                    <a:lumMod val="65000"/>
                  </a:schemeClr>
                </a:solidFill>
              </a:rPr>
              <a:t>距離による判別分析</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t>多数決による</a:t>
            </a:r>
            <a:r>
              <a:rPr lang="en-US" altLang="ja-JP" sz="2800" dirty="0" smtClean="0"/>
              <a:t>k</a:t>
            </a:r>
            <a:r>
              <a:rPr lang="ja-JP" altLang="en-US" sz="2800" dirty="0" smtClean="0"/>
              <a:t>最近傍法</a:t>
            </a:r>
            <a:endParaRPr lang="en-US" altLang="ja-JP" sz="2800" dirty="0" smtClean="0"/>
          </a:p>
          <a:p>
            <a:endParaRPr kumimoji="1" lang="en-US" altLang="ja-JP" sz="2800" dirty="0">
              <a:solidFill>
                <a:schemeClr val="bg1">
                  <a:lumMod val="65000"/>
                </a:schemeClr>
              </a:solidFill>
            </a:endParaRPr>
          </a:p>
          <a:p>
            <a:r>
              <a:rPr lang="ja-JP" altLang="en-US" sz="2800" dirty="0" smtClean="0">
                <a:solidFill>
                  <a:schemeClr val="bg1">
                    <a:lumMod val="65000"/>
                  </a:schemeClr>
                </a:solidFill>
              </a:rPr>
              <a:t>ベイズ判別法</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2949144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931224" cy="1143000"/>
          </a:xfrm>
        </p:spPr>
        <p:txBody>
          <a:bodyPr/>
          <a:lstStyle/>
          <a:p>
            <a:r>
              <a:rPr kumimoji="1" lang="en-US" altLang="ja-JP" dirty="0" smtClean="0"/>
              <a:t>k</a:t>
            </a:r>
            <a:r>
              <a:rPr kumimoji="1" lang="ja-JP" altLang="en-US" dirty="0" smtClean="0"/>
              <a:t>最近傍法</a:t>
            </a:r>
            <a:r>
              <a:rPr kumimoji="1" lang="en-US" altLang="ja-JP" dirty="0" smtClean="0"/>
              <a:t>(k-Nearest Neighbor)</a:t>
            </a:r>
            <a:endParaRPr kumimoji="1" lang="ja-JP" altLang="en-US" dirty="0"/>
          </a:p>
        </p:txBody>
      </p:sp>
      <p:sp>
        <p:nvSpPr>
          <p:cNvPr id="4" name="右矢印 3"/>
          <p:cNvSpPr/>
          <p:nvPr/>
        </p:nvSpPr>
        <p:spPr>
          <a:xfrm rot="5400000">
            <a:off x="3806915" y="3097156"/>
            <a:ext cx="66607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439652" y="1936353"/>
            <a:ext cx="540060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dirty="0"/>
              <a:t>判別したいデータの周辺の最も</a:t>
            </a:r>
            <a:r>
              <a:rPr lang="ja-JP" altLang="en-US" sz="2000" dirty="0" smtClean="0"/>
              <a:t>近い</a:t>
            </a:r>
            <a:endParaRPr lang="en-US" altLang="ja-JP" sz="2000" dirty="0" smtClean="0"/>
          </a:p>
          <a:p>
            <a:pPr algn="ctr"/>
            <a:r>
              <a:rPr lang="en-US" altLang="ja-JP" sz="2000" dirty="0" smtClean="0"/>
              <a:t>k</a:t>
            </a:r>
            <a:r>
              <a:rPr lang="ja-JP" altLang="en-US" sz="2000" dirty="0"/>
              <a:t>個のデータを見つける</a:t>
            </a:r>
            <a:endParaRPr lang="ja-JP" altLang="en-US" sz="2000" dirty="0"/>
          </a:p>
        </p:txBody>
      </p:sp>
      <p:sp>
        <p:nvSpPr>
          <p:cNvPr id="6" name="テキスト ボックス 5"/>
          <p:cNvSpPr txBox="1"/>
          <p:nvPr/>
        </p:nvSpPr>
        <p:spPr>
          <a:xfrm>
            <a:off x="1259632" y="3762797"/>
            <a:ext cx="5760640" cy="78319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en-US" altLang="ja-JP" sz="2000" dirty="0" smtClean="0">
                <a:solidFill>
                  <a:schemeClr val="tx1"/>
                </a:solidFill>
              </a:rPr>
              <a:t>k</a:t>
            </a:r>
            <a:r>
              <a:rPr kumimoji="1" lang="ja-JP" altLang="en-US" sz="2000" dirty="0" smtClean="0">
                <a:solidFill>
                  <a:schemeClr val="tx1"/>
                </a:solidFill>
              </a:rPr>
              <a:t>個の多数決より</a:t>
            </a:r>
            <a:endParaRPr kumimoji="1" lang="en-US" altLang="ja-JP" sz="2000" dirty="0" smtClean="0">
              <a:solidFill>
                <a:schemeClr val="tx1"/>
              </a:solidFill>
            </a:endParaRPr>
          </a:p>
          <a:p>
            <a:pPr algn="ctr"/>
            <a:r>
              <a:rPr lang="ja-JP" altLang="en-US" sz="2000" dirty="0" smtClean="0">
                <a:solidFill>
                  <a:schemeClr val="tx1"/>
                </a:solidFill>
              </a:rPr>
              <a:t>どのグループに属するかを判断</a:t>
            </a:r>
            <a:endParaRPr kumimoji="1" lang="en-US" altLang="ja-JP" sz="2000" dirty="0" smtClean="0">
              <a:solidFill>
                <a:schemeClr val="tx1"/>
              </a:solidFill>
            </a:endParaRPr>
          </a:p>
        </p:txBody>
      </p:sp>
    </p:spTree>
    <p:extLst>
      <p:ext uri="{BB962C8B-B14F-4D97-AF65-F5344CB8AC3E}">
        <p14:creationId xmlns:p14="http://schemas.microsoft.com/office/powerpoint/2010/main" val="152745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k</a:t>
            </a:r>
            <a:r>
              <a:rPr kumimoji="1" lang="ja-JP" altLang="en-US" dirty="0" smtClean="0"/>
              <a:t>最近傍法イメージ</a:t>
            </a:r>
            <a:endParaRPr kumimoji="1" lang="ja-JP" altLang="en-US" dirty="0"/>
          </a:p>
        </p:txBody>
      </p:sp>
      <p:sp>
        <p:nvSpPr>
          <p:cNvPr id="4" name="正方形/長方形 3"/>
          <p:cNvSpPr/>
          <p:nvPr/>
        </p:nvSpPr>
        <p:spPr>
          <a:xfrm>
            <a:off x="536104" y="1820652"/>
            <a:ext cx="5544616" cy="424847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円/楕円 4"/>
          <p:cNvSpPr/>
          <p:nvPr/>
        </p:nvSpPr>
        <p:spPr>
          <a:xfrm>
            <a:off x="3558431" y="4141836"/>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3845302" y="415868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5640386" y="3726636"/>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5532374" y="314096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054674" y="506627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3450419" y="529605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3853944" y="574098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3468399" y="487781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4334380" y="4446386"/>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4181980" y="502111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4793068" y="4661787"/>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5549152" y="465703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208338" y="4850248"/>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4728552" y="520691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4848298" y="571110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5333128" y="418122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4690575" y="412371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5424362" y="549508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4308238" y="57227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5640386" y="509889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226368" y="3942660"/>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3961724" y="518803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5004143" y="37288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1565985" y="545667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971600" y="5623551"/>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1772072" y="4131306"/>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1187624" y="4230362"/>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827584" y="4627443"/>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1428800" y="4570621"/>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1187624" y="4891526"/>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1949624" y="4446386"/>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1644824" y="5093835"/>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2751019" y="4204723"/>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2426983" y="4742236"/>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2825054" y="5422935"/>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2318971" y="5245568"/>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2040801" y="5740984"/>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3478336" y="5740984"/>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a:off x="2534995" y="5740984"/>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a:off x="715549" y="5129129"/>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a:off x="719572" y="388647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1295636" y="366654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p:cNvSpPr/>
          <p:nvPr/>
        </p:nvSpPr>
        <p:spPr>
          <a:xfrm>
            <a:off x="2102947" y="4089464"/>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p:cNvSpPr/>
          <p:nvPr/>
        </p:nvSpPr>
        <p:spPr>
          <a:xfrm>
            <a:off x="1824777" y="366654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971600" y="3145689"/>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p:cNvSpPr/>
          <p:nvPr/>
        </p:nvSpPr>
        <p:spPr>
          <a:xfrm>
            <a:off x="1403648" y="270892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p:cNvSpPr/>
          <p:nvPr/>
        </p:nvSpPr>
        <p:spPr>
          <a:xfrm>
            <a:off x="1555210" y="3140968"/>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p:cNvSpPr/>
          <p:nvPr/>
        </p:nvSpPr>
        <p:spPr>
          <a:xfrm>
            <a:off x="935596" y="2708920"/>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p:cNvSpPr/>
          <p:nvPr/>
        </p:nvSpPr>
        <p:spPr>
          <a:xfrm>
            <a:off x="755576" y="3417856"/>
            <a:ext cx="216024"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p:nvPr/>
        </p:nvSpPr>
        <p:spPr>
          <a:xfrm>
            <a:off x="4561431" y="3671562"/>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円/楕円 55"/>
          <p:cNvSpPr/>
          <p:nvPr/>
        </p:nvSpPr>
        <p:spPr>
          <a:xfrm>
            <a:off x="4800227" y="330984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円/楕円 56"/>
          <p:cNvSpPr/>
          <p:nvPr/>
        </p:nvSpPr>
        <p:spPr>
          <a:xfrm>
            <a:off x="4935758" y="2936064"/>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二等辺三角形 57"/>
          <p:cNvSpPr/>
          <p:nvPr/>
        </p:nvSpPr>
        <p:spPr>
          <a:xfrm>
            <a:off x="669033" y="1988840"/>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二等辺三角形 58"/>
          <p:cNvSpPr/>
          <p:nvPr/>
        </p:nvSpPr>
        <p:spPr>
          <a:xfrm>
            <a:off x="1044949" y="2249252"/>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二等辺三角形 59"/>
          <p:cNvSpPr/>
          <p:nvPr/>
        </p:nvSpPr>
        <p:spPr>
          <a:xfrm>
            <a:off x="1447198" y="2019847"/>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二等辺三角形 60"/>
          <p:cNvSpPr/>
          <p:nvPr/>
        </p:nvSpPr>
        <p:spPr>
          <a:xfrm>
            <a:off x="1824777" y="2446040"/>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a:off x="2211882" y="2207947"/>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a:off x="2609030" y="1911835"/>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二等辺三角形 63"/>
          <p:cNvSpPr/>
          <p:nvPr/>
        </p:nvSpPr>
        <p:spPr>
          <a:xfrm>
            <a:off x="2256825" y="2937061"/>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二等辺三角形 64"/>
          <p:cNvSpPr/>
          <p:nvPr/>
        </p:nvSpPr>
        <p:spPr>
          <a:xfrm>
            <a:off x="2602294" y="3376040"/>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二等辺三角形 65"/>
          <p:cNvSpPr/>
          <p:nvPr/>
        </p:nvSpPr>
        <p:spPr>
          <a:xfrm>
            <a:off x="2063472" y="3316052"/>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二等辺三角形 66"/>
          <p:cNvSpPr/>
          <p:nvPr/>
        </p:nvSpPr>
        <p:spPr>
          <a:xfrm>
            <a:off x="2512605" y="3678009"/>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二等辺三角形 67"/>
          <p:cNvSpPr/>
          <p:nvPr/>
        </p:nvSpPr>
        <p:spPr>
          <a:xfrm>
            <a:off x="2933066" y="3834648"/>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二等辺三角形 68"/>
          <p:cNvSpPr/>
          <p:nvPr/>
        </p:nvSpPr>
        <p:spPr>
          <a:xfrm>
            <a:off x="3208516" y="3929593"/>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二等辺三角形 69"/>
          <p:cNvSpPr/>
          <p:nvPr/>
        </p:nvSpPr>
        <p:spPr>
          <a:xfrm>
            <a:off x="2999416" y="4462609"/>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二等辺三角形 70"/>
          <p:cNvSpPr/>
          <p:nvPr/>
        </p:nvSpPr>
        <p:spPr>
          <a:xfrm>
            <a:off x="3304104" y="3388917"/>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二等辺三角形 71"/>
          <p:cNvSpPr/>
          <p:nvPr/>
        </p:nvSpPr>
        <p:spPr>
          <a:xfrm>
            <a:off x="3356256" y="2969833"/>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二等辺三角形 72"/>
          <p:cNvSpPr/>
          <p:nvPr/>
        </p:nvSpPr>
        <p:spPr>
          <a:xfrm>
            <a:off x="2947939" y="3160016"/>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二等辺三角形 73"/>
          <p:cNvSpPr/>
          <p:nvPr/>
        </p:nvSpPr>
        <p:spPr>
          <a:xfrm>
            <a:off x="2765760" y="2816932"/>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二等辺三角形 74"/>
          <p:cNvSpPr/>
          <p:nvPr/>
        </p:nvSpPr>
        <p:spPr>
          <a:xfrm>
            <a:off x="2620617" y="2488142"/>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二等辺三角形 75"/>
          <p:cNvSpPr/>
          <p:nvPr/>
        </p:nvSpPr>
        <p:spPr>
          <a:xfrm>
            <a:off x="3853944" y="3496929"/>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二等辺三角形 76"/>
          <p:cNvSpPr/>
          <p:nvPr/>
        </p:nvSpPr>
        <p:spPr>
          <a:xfrm>
            <a:off x="3613395" y="3191327"/>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二等辺三角形 77"/>
          <p:cNvSpPr/>
          <p:nvPr/>
        </p:nvSpPr>
        <p:spPr>
          <a:xfrm>
            <a:off x="4061326" y="3106374"/>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二等辺三角形 78"/>
          <p:cNvSpPr/>
          <p:nvPr/>
        </p:nvSpPr>
        <p:spPr>
          <a:xfrm>
            <a:off x="4620540" y="2704166"/>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二等辺三角形 79"/>
          <p:cNvSpPr/>
          <p:nvPr/>
        </p:nvSpPr>
        <p:spPr>
          <a:xfrm>
            <a:off x="3252375" y="2423971"/>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二等辺三角形 80"/>
          <p:cNvSpPr/>
          <p:nvPr/>
        </p:nvSpPr>
        <p:spPr>
          <a:xfrm>
            <a:off x="2919697" y="2198490"/>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二等辺三角形 81"/>
          <p:cNvSpPr/>
          <p:nvPr/>
        </p:nvSpPr>
        <p:spPr>
          <a:xfrm>
            <a:off x="3200400" y="2090478"/>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二等辺三角形 82"/>
          <p:cNvSpPr/>
          <p:nvPr/>
        </p:nvSpPr>
        <p:spPr>
          <a:xfrm>
            <a:off x="3953314" y="2721037"/>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二等辺三角形 83"/>
          <p:cNvSpPr/>
          <p:nvPr/>
        </p:nvSpPr>
        <p:spPr>
          <a:xfrm>
            <a:off x="3697320" y="2338028"/>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二等辺三角形 84"/>
          <p:cNvSpPr/>
          <p:nvPr/>
        </p:nvSpPr>
        <p:spPr>
          <a:xfrm>
            <a:off x="3965956" y="2230016"/>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二等辺三角形 85"/>
          <p:cNvSpPr/>
          <p:nvPr/>
        </p:nvSpPr>
        <p:spPr>
          <a:xfrm>
            <a:off x="4587163" y="2298145"/>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二等辺三角形 86"/>
          <p:cNvSpPr/>
          <p:nvPr/>
        </p:nvSpPr>
        <p:spPr>
          <a:xfrm>
            <a:off x="4245939" y="1997736"/>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二等辺三角形 87"/>
          <p:cNvSpPr/>
          <p:nvPr/>
        </p:nvSpPr>
        <p:spPr>
          <a:xfrm>
            <a:off x="4956310" y="2230016"/>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二等辺三角形 88"/>
          <p:cNvSpPr/>
          <p:nvPr/>
        </p:nvSpPr>
        <p:spPr>
          <a:xfrm>
            <a:off x="5532374" y="2141240"/>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二等辺三角形 89"/>
          <p:cNvSpPr/>
          <p:nvPr/>
        </p:nvSpPr>
        <p:spPr>
          <a:xfrm>
            <a:off x="5441140" y="2585908"/>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スマイル 90"/>
          <p:cNvSpPr/>
          <p:nvPr/>
        </p:nvSpPr>
        <p:spPr>
          <a:xfrm>
            <a:off x="3209026" y="4295634"/>
            <a:ext cx="202175" cy="208461"/>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円/楕円 91"/>
          <p:cNvSpPr/>
          <p:nvPr/>
        </p:nvSpPr>
        <p:spPr>
          <a:xfrm>
            <a:off x="2588332" y="3747801"/>
            <a:ext cx="1224136" cy="1095666"/>
          </a:xfrm>
          <a:prstGeom prst="ellipse">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kumimoji="1" lang="ja-JP" altLang="en-US"/>
          </a:p>
        </p:txBody>
      </p:sp>
      <p:sp>
        <p:nvSpPr>
          <p:cNvPr id="93" name="テキスト ボックス 92"/>
          <p:cNvSpPr txBox="1"/>
          <p:nvPr/>
        </p:nvSpPr>
        <p:spPr>
          <a:xfrm>
            <a:off x="6300192" y="2186444"/>
            <a:ext cx="2016224" cy="1123712"/>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ja-JP" altLang="en-US" sz="2000" dirty="0" smtClean="0">
                <a:solidFill>
                  <a:schemeClr val="tx1"/>
                </a:solidFill>
              </a:rPr>
              <a:t>　はグループ</a:t>
            </a:r>
            <a:endParaRPr kumimoji="1" lang="en-US" altLang="ja-JP" sz="2000" dirty="0" smtClean="0">
              <a:solidFill>
                <a:schemeClr val="tx1"/>
              </a:solidFill>
            </a:endParaRPr>
          </a:p>
          <a:p>
            <a:pPr algn="ctr"/>
            <a:r>
              <a:rPr lang="ja-JP" altLang="en-US" sz="2000" dirty="0" smtClean="0">
                <a:solidFill>
                  <a:schemeClr val="tx1"/>
                </a:solidFill>
              </a:rPr>
              <a:t>　に属すると</a:t>
            </a:r>
            <a:endParaRPr lang="en-US" altLang="ja-JP" sz="2000" dirty="0" smtClean="0">
              <a:solidFill>
                <a:schemeClr val="tx1"/>
              </a:solidFill>
            </a:endParaRPr>
          </a:p>
          <a:p>
            <a:pPr algn="ctr"/>
            <a:r>
              <a:rPr kumimoji="1" lang="ja-JP" altLang="en-US" sz="2000" dirty="0" smtClean="0">
                <a:solidFill>
                  <a:schemeClr val="tx1"/>
                </a:solidFill>
              </a:rPr>
              <a:t>判断！！</a:t>
            </a:r>
            <a:endParaRPr kumimoji="1" lang="en-US" altLang="ja-JP" sz="2000" dirty="0" smtClean="0">
              <a:solidFill>
                <a:schemeClr val="tx1"/>
              </a:solidFill>
            </a:endParaRPr>
          </a:p>
        </p:txBody>
      </p:sp>
      <p:sp>
        <p:nvSpPr>
          <p:cNvPr id="94" name="テキスト ボックス 93"/>
          <p:cNvSpPr txBox="1"/>
          <p:nvPr/>
        </p:nvSpPr>
        <p:spPr>
          <a:xfrm>
            <a:off x="755576" y="6118459"/>
            <a:ext cx="4968552" cy="369332"/>
          </a:xfrm>
          <a:prstGeom prst="rect">
            <a:avLst/>
          </a:prstGeom>
          <a:noFill/>
        </p:spPr>
        <p:txBody>
          <a:bodyPr wrap="square" rtlCol="0">
            <a:spAutoFit/>
          </a:bodyPr>
          <a:lstStyle/>
          <a:p>
            <a:pPr algn="ctr"/>
            <a:r>
              <a:rPr kumimoji="1" lang="en-US" altLang="ja-JP" dirty="0" smtClean="0"/>
              <a:t>k=5</a:t>
            </a:r>
            <a:r>
              <a:rPr kumimoji="1" lang="ja-JP" altLang="en-US" dirty="0" smtClean="0"/>
              <a:t>にした場合のイメージ図</a:t>
            </a:r>
            <a:endParaRPr kumimoji="1" lang="ja-JP" altLang="en-US" dirty="0"/>
          </a:p>
        </p:txBody>
      </p:sp>
      <p:sp>
        <p:nvSpPr>
          <p:cNvPr id="95" name="スマイル 94"/>
          <p:cNvSpPr/>
          <p:nvPr/>
        </p:nvSpPr>
        <p:spPr>
          <a:xfrm>
            <a:off x="6444208" y="2341809"/>
            <a:ext cx="202175" cy="208461"/>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二等辺三角形 95"/>
          <p:cNvSpPr/>
          <p:nvPr/>
        </p:nvSpPr>
        <p:spPr>
          <a:xfrm>
            <a:off x="6444208" y="2640288"/>
            <a:ext cx="216024" cy="21602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38828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k</a:t>
            </a:r>
            <a:r>
              <a:rPr kumimoji="1" lang="ja-JP" altLang="en-US" dirty="0" smtClean="0"/>
              <a:t>最近傍法の関数</a:t>
            </a:r>
            <a:endParaRPr kumimoji="1" lang="ja-JP" altLang="en-US" dirty="0"/>
          </a:p>
        </p:txBody>
      </p:sp>
      <p:sp>
        <p:nvSpPr>
          <p:cNvPr id="4" name="正方形/長方形 3"/>
          <p:cNvSpPr/>
          <p:nvPr/>
        </p:nvSpPr>
        <p:spPr>
          <a:xfrm>
            <a:off x="1154928" y="2017256"/>
            <a:ext cx="61206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knn</a:t>
            </a:r>
            <a:r>
              <a:rPr kumimoji="1" lang="en-US" altLang="ja-JP" sz="3200" dirty="0" smtClean="0"/>
              <a:t>(train, test, cl, k = 1, …)</a:t>
            </a:r>
            <a:endParaRPr kumimoji="1" lang="ja-JP" altLang="en-US" sz="3200" dirty="0"/>
          </a:p>
        </p:txBody>
      </p:sp>
      <p:sp>
        <p:nvSpPr>
          <p:cNvPr id="5" name="テキスト ボックス 4"/>
          <p:cNvSpPr txBox="1"/>
          <p:nvPr/>
        </p:nvSpPr>
        <p:spPr>
          <a:xfrm>
            <a:off x="2618153" y="3385408"/>
            <a:ext cx="3194231"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kumimoji="1" lang="en-US" altLang="ja-JP" sz="2000" dirty="0" smtClean="0">
                <a:solidFill>
                  <a:schemeClr val="tx1"/>
                </a:solidFill>
              </a:rPr>
              <a:t>train</a:t>
            </a:r>
            <a:r>
              <a:rPr kumimoji="1" lang="ja-JP" altLang="en-US" sz="2000" dirty="0" smtClean="0">
                <a:solidFill>
                  <a:schemeClr val="tx1"/>
                </a:solidFill>
              </a:rPr>
              <a:t>：</a:t>
            </a:r>
            <a:r>
              <a:rPr lang="ja-JP" altLang="en-US" sz="2000" dirty="0">
                <a:solidFill>
                  <a:schemeClr val="tx1"/>
                </a:solidFill>
              </a:rPr>
              <a:t>学習用</a:t>
            </a:r>
            <a:r>
              <a:rPr kumimoji="1" lang="ja-JP" altLang="en-US" sz="2000" dirty="0" smtClean="0">
                <a:solidFill>
                  <a:schemeClr val="tx1"/>
                </a:solidFill>
              </a:rPr>
              <a:t>データ</a:t>
            </a:r>
            <a:endParaRPr kumimoji="1" lang="en-US" altLang="ja-JP" sz="2000" dirty="0" smtClean="0">
              <a:solidFill>
                <a:schemeClr val="tx1"/>
              </a:solidFill>
            </a:endParaRPr>
          </a:p>
          <a:p>
            <a:pPr algn="ctr"/>
            <a:r>
              <a:rPr lang="en-US" altLang="ja-JP" sz="2000" dirty="0" smtClean="0">
                <a:solidFill>
                  <a:schemeClr val="tx1"/>
                </a:solidFill>
              </a:rPr>
              <a:t>test</a:t>
            </a:r>
            <a:r>
              <a:rPr lang="ja-JP" altLang="en-US" sz="2000" dirty="0" smtClean="0">
                <a:solidFill>
                  <a:schemeClr val="tx1"/>
                </a:solidFill>
              </a:rPr>
              <a:t>：</a:t>
            </a:r>
            <a:r>
              <a:rPr lang="ja-JP" altLang="en-US" sz="2000" dirty="0">
                <a:solidFill>
                  <a:schemeClr val="tx1"/>
                </a:solidFill>
              </a:rPr>
              <a:t>テスト用</a:t>
            </a:r>
            <a:r>
              <a:rPr lang="ja-JP" altLang="en-US" sz="2000" dirty="0" smtClean="0">
                <a:solidFill>
                  <a:schemeClr val="tx1"/>
                </a:solidFill>
              </a:rPr>
              <a:t>データ</a:t>
            </a:r>
            <a:endParaRPr lang="en-US" altLang="ja-JP" sz="2000" dirty="0" smtClean="0">
              <a:solidFill>
                <a:schemeClr val="tx1"/>
              </a:solidFill>
            </a:endParaRPr>
          </a:p>
          <a:p>
            <a:pPr algn="ctr"/>
            <a:r>
              <a:rPr lang="en-US" altLang="ja-JP" sz="2000" dirty="0" smtClean="0">
                <a:solidFill>
                  <a:schemeClr val="tx1"/>
                </a:solidFill>
              </a:rPr>
              <a:t>cl</a:t>
            </a:r>
            <a:r>
              <a:rPr lang="ja-JP" altLang="en-US" sz="2000" dirty="0" smtClean="0">
                <a:solidFill>
                  <a:schemeClr val="tx1"/>
                </a:solidFill>
              </a:rPr>
              <a:t>：属性データ</a:t>
            </a:r>
            <a:endParaRPr lang="en-US" altLang="ja-JP" sz="2000" dirty="0" smtClean="0">
              <a:solidFill>
                <a:schemeClr val="tx1"/>
              </a:solidFill>
            </a:endParaRPr>
          </a:p>
          <a:p>
            <a:pPr algn="ctr"/>
            <a:r>
              <a:rPr lang="en-US" altLang="ja-JP" sz="2000" dirty="0" smtClean="0">
                <a:solidFill>
                  <a:schemeClr val="tx1"/>
                </a:solidFill>
              </a:rPr>
              <a:t>k</a:t>
            </a:r>
            <a:r>
              <a:rPr lang="ja-JP" altLang="en-US" sz="2000" dirty="0" smtClean="0">
                <a:solidFill>
                  <a:schemeClr val="tx1"/>
                </a:solidFill>
              </a:rPr>
              <a:t>：近傍の個体数</a:t>
            </a:r>
            <a:endParaRPr lang="en-US" altLang="ja-JP" sz="2000" dirty="0">
              <a:solidFill>
                <a:schemeClr val="tx1"/>
              </a:solidFill>
            </a:endParaRPr>
          </a:p>
        </p:txBody>
      </p:sp>
    </p:spTree>
    <p:extLst>
      <p:ext uri="{BB962C8B-B14F-4D97-AF65-F5344CB8AC3E}">
        <p14:creationId xmlns:p14="http://schemas.microsoft.com/office/powerpoint/2010/main" val="1401355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k</a:t>
            </a:r>
            <a:r>
              <a:rPr kumimoji="1" lang="ja-JP" altLang="en-US" dirty="0" smtClean="0"/>
              <a:t>最近傍法の例</a:t>
            </a:r>
            <a:endParaRPr kumimoji="1" lang="ja-JP" altLang="en-US" dirty="0"/>
          </a:p>
        </p:txBody>
      </p:sp>
      <p:sp>
        <p:nvSpPr>
          <p:cNvPr id="4" name="テキスト ボックス 3"/>
          <p:cNvSpPr txBox="1"/>
          <p:nvPr/>
        </p:nvSpPr>
        <p:spPr>
          <a:xfrm>
            <a:off x="349219" y="1556792"/>
            <a:ext cx="7920880" cy="4528899"/>
          </a:xfrm>
          <a:prstGeom prst="roundRect">
            <a:avLst/>
          </a:prstGeom>
          <a:noFill/>
          <a:ln>
            <a:solidFill>
              <a:schemeClr val="tx1"/>
            </a:solidFill>
          </a:ln>
        </p:spPr>
        <p:txBody>
          <a:bodyPr wrap="square" rtlCol="0">
            <a:spAutoFit/>
          </a:bodyPr>
          <a:lstStyle/>
          <a:p>
            <a:r>
              <a:rPr lang="en-US" altLang="ja-JP" sz="2000" dirty="0" smtClean="0"/>
              <a:t> &gt; </a:t>
            </a:r>
            <a:r>
              <a:rPr lang="en-US" altLang="ja-JP" sz="2000" dirty="0"/>
              <a:t>library(class)</a:t>
            </a:r>
          </a:p>
          <a:p>
            <a:r>
              <a:rPr lang="en-US" altLang="ja-JP" sz="2000" dirty="0" smtClean="0"/>
              <a:t> &gt; </a:t>
            </a:r>
            <a:r>
              <a:rPr lang="en-US" altLang="ja-JP" sz="2000" dirty="0" err="1"/>
              <a:t>iris.knn</a:t>
            </a:r>
            <a:r>
              <a:rPr lang="en-US" altLang="ja-JP" sz="2000" dirty="0"/>
              <a:t>&lt;-</a:t>
            </a:r>
            <a:r>
              <a:rPr lang="en-US" altLang="ja-JP" sz="2000" dirty="0" err="1"/>
              <a:t>knn</a:t>
            </a:r>
            <a:r>
              <a:rPr lang="en-US" altLang="ja-JP" sz="2000" dirty="0"/>
              <a:t>(</a:t>
            </a:r>
            <a:r>
              <a:rPr lang="en-US" altLang="ja-JP" sz="2000" dirty="0" err="1"/>
              <a:t>iris.train</a:t>
            </a:r>
            <a:r>
              <a:rPr lang="en-US" altLang="ja-JP" sz="2000" dirty="0"/>
              <a:t>[,-5],</a:t>
            </a:r>
            <a:r>
              <a:rPr lang="en-US" altLang="ja-JP" sz="2000" dirty="0" err="1"/>
              <a:t>iris.test</a:t>
            </a:r>
            <a:r>
              <a:rPr lang="en-US" altLang="ja-JP" sz="2000" dirty="0"/>
              <a:t>[,-5],</a:t>
            </a:r>
            <a:r>
              <a:rPr lang="en-US" altLang="ja-JP" sz="2000" dirty="0" err="1"/>
              <a:t>iris.train</a:t>
            </a:r>
            <a:r>
              <a:rPr lang="en-US" altLang="ja-JP" sz="2000" dirty="0"/>
              <a:t>[,5],k=5)</a:t>
            </a:r>
          </a:p>
          <a:p>
            <a:r>
              <a:rPr lang="en-US" altLang="ja-JP" sz="2000" dirty="0" smtClean="0"/>
              <a:t> &gt; </a:t>
            </a:r>
            <a:r>
              <a:rPr lang="en-US" altLang="ja-JP" sz="2000" dirty="0"/>
              <a:t>(table(</a:t>
            </a:r>
            <a:r>
              <a:rPr lang="en-US" altLang="ja-JP" sz="2000" dirty="0" err="1"/>
              <a:t>iris.knn,iris.test</a:t>
            </a:r>
            <a:r>
              <a:rPr lang="en-US" altLang="ja-JP" sz="2000" dirty="0"/>
              <a:t>[,5]))</a:t>
            </a:r>
          </a:p>
          <a:p>
            <a:r>
              <a:rPr lang="en-US" altLang="ja-JP" sz="2000" dirty="0"/>
              <a:t>        </a:t>
            </a:r>
          </a:p>
          <a:p>
            <a:r>
              <a:rPr lang="en-US" altLang="ja-JP" sz="2000" dirty="0" err="1" smtClean="0"/>
              <a:t>iris.knn</a:t>
            </a:r>
            <a:r>
              <a:rPr lang="en-US" altLang="ja-JP" sz="2000" dirty="0" smtClean="0"/>
              <a:t>	C     S     V</a:t>
            </a:r>
            <a:endParaRPr lang="en-US" altLang="ja-JP" sz="2000" dirty="0"/>
          </a:p>
          <a:p>
            <a:r>
              <a:rPr lang="en-US" altLang="ja-JP" sz="2000" dirty="0"/>
              <a:t>       </a:t>
            </a:r>
            <a:r>
              <a:rPr lang="en-US" altLang="ja-JP" sz="2000" dirty="0" smtClean="0"/>
              <a:t>    C </a:t>
            </a:r>
            <a:r>
              <a:rPr lang="en-US" altLang="ja-JP" sz="2000" dirty="0"/>
              <a:t>24  </a:t>
            </a:r>
            <a:r>
              <a:rPr lang="en-US" altLang="ja-JP" sz="2000" dirty="0" smtClean="0"/>
              <a:t>  0      0</a:t>
            </a:r>
            <a:endParaRPr lang="en-US" altLang="ja-JP" sz="2000" dirty="0"/>
          </a:p>
          <a:p>
            <a:r>
              <a:rPr lang="en-US" altLang="ja-JP" sz="2000" dirty="0"/>
              <a:t>       </a:t>
            </a:r>
            <a:r>
              <a:rPr lang="en-US" altLang="ja-JP" sz="2000" dirty="0" smtClean="0"/>
              <a:t>    S  </a:t>
            </a:r>
            <a:r>
              <a:rPr lang="en-US" altLang="ja-JP" sz="2000" dirty="0"/>
              <a:t>0 </a:t>
            </a:r>
            <a:r>
              <a:rPr lang="en-US" altLang="ja-JP" sz="2000" dirty="0" smtClean="0"/>
              <a:t>   25     0</a:t>
            </a:r>
            <a:endParaRPr lang="en-US" altLang="ja-JP" sz="2000" dirty="0"/>
          </a:p>
          <a:p>
            <a:r>
              <a:rPr lang="en-US" altLang="ja-JP" sz="2000" dirty="0" smtClean="0"/>
              <a:t>           </a:t>
            </a:r>
            <a:r>
              <a:rPr lang="en-US" altLang="ja-JP" sz="2000" dirty="0"/>
              <a:t>V </a:t>
            </a:r>
            <a:r>
              <a:rPr lang="en-US" altLang="ja-JP" sz="2000" dirty="0" smtClean="0"/>
              <a:t> 1     0     25</a:t>
            </a:r>
          </a:p>
          <a:p>
            <a:r>
              <a:rPr lang="en-US" altLang="ja-JP" sz="2000" dirty="0" smtClean="0"/>
              <a:t> &gt; </a:t>
            </a:r>
            <a:r>
              <a:rPr lang="en-US" altLang="ja-JP" sz="2000" dirty="0" err="1"/>
              <a:t>iris.knn</a:t>
            </a:r>
            <a:endParaRPr lang="en-US" altLang="ja-JP" sz="2000" dirty="0"/>
          </a:p>
          <a:p>
            <a:r>
              <a:rPr lang="en-US" altLang="ja-JP" sz="2000" dirty="0"/>
              <a:t> [1] S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a:t>
            </a:r>
            <a:r>
              <a:rPr lang="en-US" altLang="ja-JP" sz="2000" dirty="0" err="1"/>
              <a:t>S</a:t>
            </a:r>
            <a:r>
              <a:rPr lang="en-US" altLang="ja-JP" sz="2000" dirty="0"/>
              <a:t> C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endParaRPr lang="en-US" altLang="ja-JP" sz="2000" dirty="0"/>
          </a:p>
          <a:p>
            <a:r>
              <a:rPr lang="en-US" altLang="ja-JP" sz="2000" dirty="0"/>
              <a:t>[37] C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V C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a:t>
            </a:r>
            <a:r>
              <a:rPr lang="en-US" altLang="ja-JP" sz="2000" dirty="0" err="1"/>
              <a:t>C</a:t>
            </a:r>
            <a:r>
              <a:rPr lang="en-US" altLang="ja-JP" sz="2000" dirty="0"/>
              <a:t> V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r>
              <a:rPr lang="en-US" altLang="ja-JP" sz="2000" dirty="0"/>
              <a:t> </a:t>
            </a:r>
            <a:r>
              <a:rPr lang="en-US" altLang="ja-JP" sz="2000" dirty="0" err="1"/>
              <a:t>V</a:t>
            </a:r>
            <a:endParaRPr lang="en-US" altLang="ja-JP" sz="2000" dirty="0"/>
          </a:p>
          <a:p>
            <a:r>
              <a:rPr lang="en-US" altLang="ja-JP" sz="2000" dirty="0"/>
              <a:t>[73] V </a:t>
            </a:r>
            <a:r>
              <a:rPr lang="en-US" altLang="ja-JP" sz="2000" dirty="0" err="1"/>
              <a:t>V</a:t>
            </a:r>
            <a:r>
              <a:rPr lang="en-US" altLang="ja-JP" sz="2000" dirty="0"/>
              <a:t> </a:t>
            </a:r>
            <a:r>
              <a:rPr lang="en-US" altLang="ja-JP" sz="2000" dirty="0" err="1" smtClean="0"/>
              <a:t>V</a:t>
            </a:r>
            <a:endParaRPr lang="en-US" altLang="ja-JP" sz="2000" dirty="0"/>
          </a:p>
        </p:txBody>
      </p:sp>
    </p:spTree>
    <p:extLst>
      <p:ext uri="{BB962C8B-B14F-4D97-AF65-F5344CB8AC3E}">
        <p14:creationId xmlns:p14="http://schemas.microsoft.com/office/powerpoint/2010/main" val="579040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非線形判別分析の種類</a:t>
            </a:r>
            <a:endParaRPr kumimoji="1" lang="ja-JP" altLang="en-US" dirty="0"/>
          </a:p>
        </p:txBody>
      </p:sp>
      <p:sp>
        <p:nvSpPr>
          <p:cNvPr id="3" name="コンテンツ プレースホルダー 2"/>
          <p:cNvSpPr>
            <a:spLocks noGrp="1"/>
          </p:cNvSpPr>
          <p:nvPr>
            <p:ph idx="1"/>
          </p:nvPr>
        </p:nvSpPr>
        <p:spPr/>
        <p:txBody>
          <a:bodyPr>
            <a:normAutofit/>
          </a:bodyPr>
          <a:lstStyle/>
          <a:p>
            <a:endParaRPr kumimoji="1" lang="en-US" altLang="ja-JP" sz="2800" dirty="0" smtClean="0">
              <a:solidFill>
                <a:schemeClr val="bg1">
                  <a:lumMod val="65000"/>
                </a:schemeClr>
              </a:solidFill>
            </a:endParaRPr>
          </a:p>
          <a:p>
            <a:r>
              <a:rPr lang="ja-JP" altLang="en-US" sz="2800" dirty="0">
                <a:solidFill>
                  <a:schemeClr val="bg1">
                    <a:lumMod val="65000"/>
                  </a:schemeClr>
                </a:solidFill>
              </a:rPr>
              <a:t>非線形関数に</a:t>
            </a:r>
            <a:r>
              <a:rPr lang="ja-JP" altLang="en-US" sz="2800" dirty="0" smtClean="0">
                <a:solidFill>
                  <a:schemeClr val="bg1">
                    <a:lumMod val="65000"/>
                  </a:schemeClr>
                </a:solidFill>
              </a:rPr>
              <a:t>よる判別分析</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solidFill>
                  <a:schemeClr val="bg1">
                    <a:lumMod val="65000"/>
                  </a:schemeClr>
                </a:solidFill>
              </a:rPr>
              <a:t>距離による判別分析</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solidFill>
                  <a:schemeClr val="bg1">
                    <a:lumMod val="65000"/>
                  </a:schemeClr>
                </a:solidFill>
              </a:rPr>
              <a:t>多数決による</a:t>
            </a:r>
            <a:r>
              <a:rPr lang="en-US" altLang="ja-JP" sz="2800" dirty="0" smtClean="0">
                <a:solidFill>
                  <a:schemeClr val="bg1">
                    <a:lumMod val="65000"/>
                  </a:schemeClr>
                </a:solidFill>
              </a:rPr>
              <a:t>k</a:t>
            </a:r>
            <a:r>
              <a:rPr lang="ja-JP" altLang="en-US" sz="2800" dirty="0" smtClean="0">
                <a:solidFill>
                  <a:schemeClr val="bg1">
                    <a:lumMod val="65000"/>
                  </a:schemeClr>
                </a:solidFill>
              </a:rPr>
              <a:t>最近傍法</a:t>
            </a:r>
            <a:endParaRPr lang="en-US" altLang="ja-JP" sz="2800" dirty="0" smtClean="0">
              <a:solidFill>
                <a:schemeClr val="bg1">
                  <a:lumMod val="65000"/>
                </a:schemeClr>
              </a:solidFill>
            </a:endParaRPr>
          </a:p>
          <a:p>
            <a:endParaRPr kumimoji="1" lang="en-US" altLang="ja-JP" sz="2800" dirty="0">
              <a:solidFill>
                <a:schemeClr val="bg1">
                  <a:lumMod val="65000"/>
                </a:schemeClr>
              </a:solidFill>
            </a:endParaRPr>
          </a:p>
          <a:p>
            <a:r>
              <a:rPr lang="ja-JP" altLang="en-US" sz="2800" dirty="0" smtClean="0"/>
              <a:t>ベイズ判別法</a:t>
            </a:r>
            <a:endParaRPr kumimoji="1" lang="ja-JP" altLang="en-US" sz="2800" dirty="0"/>
          </a:p>
        </p:txBody>
      </p:sp>
    </p:spTree>
    <p:extLst>
      <p:ext uri="{BB962C8B-B14F-4D97-AF65-F5344CB8AC3E}">
        <p14:creationId xmlns:p14="http://schemas.microsoft.com/office/powerpoint/2010/main" val="3947457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ベイズ判別法</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179512" y="1628800"/>
                <a:ext cx="7859216" cy="4800600"/>
              </a:xfrm>
            </p:spPr>
            <p:txBody>
              <a:bodyPr/>
              <a:lstStyle/>
              <a:p>
                <a:endParaRPr kumimoji="1" lang="en-US" altLang="ja-JP" dirty="0" smtClean="0"/>
              </a:p>
              <a:p>
                <a:r>
                  <a:rPr lang="ja-JP" altLang="en-US" dirty="0" smtClean="0"/>
                  <a:t>学習用のデータから</a:t>
                </a:r>
                <a14:m>
                  <m:oMath xmlns:m="http://schemas.openxmlformats.org/officeDocument/2006/math">
                    <m:r>
                      <a:rPr lang="en-US" altLang="ja-JP" b="0" i="1" smtClean="0">
                        <a:latin typeface="Cambria Math"/>
                      </a:rPr>
                      <m:t>𝑝</m:t>
                    </m:r>
                    <m:d>
                      <m:dPr>
                        <m:ctrlPr>
                          <a:rPr lang="en-US" altLang="ja-JP" b="0" i="1" smtClean="0">
                            <a:latin typeface="Cambria Math"/>
                          </a:rPr>
                        </m:ctrlPr>
                      </m:dPr>
                      <m:e>
                        <m:r>
                          <a:rPr lang="en-US" altLang="ja-JP" b="0" i="1" smtClean="0">
                            <a:latin typeface="Cambria Math"/>
                          </a:rPr>
                          <m:t>𝑌</m:t>
                        </m:r>
                      </m:e>
                      <m:e>
                        <m:r>
                          <a:rPr lang="en-US" altLang="ja-JP" b="0" i="1" smtClean="0">
                            <a:latin typeface="Cambria Math"/>
                          </a:rPr>
                          <m:t>𝑋</m:t>
                        </m:r>
                      </m:e>
                    </m:d>
                  </m:oMath>
                </a14:m>
                <a:r>
                  <a:rPr kumimoji="1" lang="ja-JP" altLang="en-US" dirty="0" smtClean="0"/>
                  <a:t>が最大となる確率モデルを求め所属不明なデータについてそのグループの所属を判別する</a:t>
                </a:r>
                <a:endParaRPr kumimoji="1" lang="ja-JP" altLang="en-US"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179512" y="1628800"/>
                <a:ext cx="7859216" cy="4800600"/>
              </a:xfrm>
              <a:blipFill rotWithShape="1">
                <a:blip r:embed="rId2"/>
                <a:stretch>
                  <a:fillRect r="-155"/>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4" name="テキスト ボックス 3"/>
              <p:cNvSpPr txBox="1"/>
              <p:nvPr/>
            </p:nvSpPr>
            <p:spPr>
              <a:xfrm>
                <a:off x="683568" y="3725926"/>
                <a:ext cx="3194231" cy="96764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altLang="ja-JP" sz="2400" b="0" i="1" smtClean="0">
                          <a:solidFill>
                            <a:schemeClr val="tx1"/>
                          </a:solidFill>
                          <a:latin typeface="Cambria Math"/>
                        </a:rPr>
                        <m:t>𝑝</m:t>
                      </m:r>
                      <m:d>
                        <m:dPr>
                          <m:ctrlPr>
                            <a:rPr lang="en-US" altLang="ja-JP" sz="2400" b="0" i="1" smtClean="0">
                              <a:solidFill>
                                <a:schemeClr val="tx1"/>
                              </a:solidFill>
                              <a:latin typeface="Cambria Math"/>
                            </a:rPr>
                          </m:ctrlPr>
                        </m:dPr>
                        <m:e>
                          <m:r>
                            <a:rPr lang="en-US" altLang="ja-JP" sz="2400" b="0" i="1" smtClean="0">
                              <a:solidFill>
                                <a:schemeClr val="tx1"/>
                              </a:solidFill>
                              <a:latin typeface="Cambria Math"/>
                            </a:rPr>
                            <m:t>𝑌</m:t>
                          </m:r>
                        </m:e>
                        <m:e>
                          <m:r>
                            <a:rPr lang="en-US" altLang="ja-JP" sz="2400" b="0" i="1" smtClean="0">
                              <a:solidFill>
                                <a:schemeClr val="tx1"/>
                              </a:solidFill>
                              <a:latin typeface="Cambria Math"/>
                            </a:rPr>
                            <m:t>𝑋</m:t>
                          </m:r>
                        </m:e>
                      </m:d>
                      <m:r>
                        <a:rPr lang="en-US" altLang="ja-JP" sz="2400" b="0" i="1" smtClean="0">
                          <a:solidFill>
                            <a:schemeClr val="tx1"/>
                          </a:solidFill>
                          <a:latin typeface="Cambria Math"/>
                        </a:rPr>
                        <m:t>=</m:t>
                      </m:r>
                      <m:f>
                        <m:fPr>
                          <m:ctrlPr>
                            <a:rPr lang="en-US" altLang="ja-JP" sz="2400" b="0" i="1" smtClean="0">
                              <a:solidFill>
                                <a:schemeClr val="tx1"/>
                              </a:solidFill>
                              <a:latin typeface="Cambria Math"/>
                            </a:rPr>
                          </m:ctrlPr>
                        </m:fPr>
                        <m:num>
                          <m:r>
                            <a:rPr lang="en-US" altLang="ja-JP" sz="2400" b="0" i="1" smtClean="0">
                              <a:solidFill>
                                <a:schemeClr val="tx1"/>
                              </a:solidFill>
                              <a:latin typeface="Cambria Math"/>
                            </a:rPr>
                            <m:t>𝑝</m:t>
                          </m:r>
                          <m:d>
                            <m:dPr>
                              <m:ctrlPr>
                                <a:rPr lang="en-US" altLang="ja-JP" sz="2400" b="0" i="1" smtClean="0">
                                  <a:solidFill>
                                    <a:schemeClr val="tx1"/>
                                  </a:solidFill>
                                  <a:latin typeface="Cambria Math"/>
                                </a:rPr>
                              </m:ctrlPr>
                            </m:dPr>
                            <m:e>
                              <m:r>
                                <a:rPr lang="en-US" altLang="ja-JP" sz="2400" b="0" i="1" smtClean="0">
                                  <a:solidFill>
                                    <a:schemeClr val="tx1"/>
                                  </a:solidFill>
                                  <a:latin typeface="Cambria Math"/>
                                </a:rPr>
                                <m:t>𝑌</m:t>
                              </m:r>
                            </m:e>
                          </m:d>
                          <m:r>
                            <a:rPr lang="en-US" altLang="ja-JP" sz="2400" b="0" i="1" smtClean="0">
                              <a:solidFill>
                                <a:schemeClr val="tx1"/>
                              </a:solidFill>
                              <a:latin typeface="Cambria Math"/>
                            </a:rPr>
                            <m:t>𝑝</m:t>
                          </m:r>
                          <m:r>
                            <a:rPr lang="en-US" altLang="ja-JP" sz="2400" b="0" i="1" smtClean="0">
                              <a:solidFill>
                                <a:schemeClr val="tx1"/>
                              </a:solidFill>
                              <a:latin typeface="Cambria Math"/>
                            </a:rPr>
                            <m:t>(</m:t>
                          </m:r>
                          <m:r>
                            <a:rPr lang="en-US" altLang="ja-JP" sz="2400" b="0" i="1" smtClean="0">
                              <a:solidFill>
                                <a:schemeClr val="tx1"/>
                              </a:solidFill>
                              <a:latin typeface="Cambria Math"/>
                            </a:rPr>
                            <m:t>𝑋</m:t>
                          </m:r>
                          <m:r>
                            <a:rPr lang="en-US" altLang="ja-JP" sz="2400" b="0" i="1" smtClean="0">
                              <a:solidFill>
                                <a:schemeClr val="tx1"/>
                              </a:solidFill>
                              <a:latin typeface="Cambria Math"/>
                            </a:rPr>
                            <m:t>|</m:t>
                          </m:r>
                          <m:r>
                            <a:rPr lang="en-US" altLang="ja-JP" sz="2400" b="0" i="1" smtClean="0">
                              <a:solidFill>
                                <a:schemeClr val="tx1"/>
                              </a:solidFill>
                              <a:latin typeface="Cambria Math"/>
                            </a:rPr>
                            <m:t>𝑌</m:t>
                          </m:r>
                          <m:r>
                            <a:rPr lang="en-US" altLang="ja-JP" sz="2400" b="0" i="1" smtClean="0">
                              <a:solidFill>
                                <a:schemeClr val="tx1"/>
                              </a:solidFill>
                              <a:latin typeface="Cambria Math"/>
                            </a:rPr>
                            <m:t>)</m:t>
                          </m:r>
                        </m:num>
                        <m:den>
                          <m:r>
                            <a:rPr lang="en-US" altLang="ja-JP" sz="2400" b="0" i="1" smtClean="0">
                              <a:solidFill>
                                <a:schemeClr val="tx1"/>
                              </a:solidFill>
                              <a:latin typeface="Cambria Math"/>
                            </a:rPr>
                            <m:t>𝑝</m:t>
                          </m:r>
                          <m:r>
                            <a:rPr lang="en-US" altLang="ja-JP" sz="2400" b="0" i="1" smtClean="0">
                              <a:solidFill>
                                <a:schemeClr val="tx1"/>
                              </a:solidFill>
                              <a:latin typeface="Cambria Math"/>
                            </a:rPr>
                            <m:t>(</m:t>
                          </m:r>
                          <m:r>
                            <a:rPr lang="en-US" altLang="ja-JP" sz="2400" b="0" i="1" smtClean="0">
                              <a:solidFill>
                                <a:schemeClr val="tx1"/>
                              </a:solidFill>
                              <a:latin typeface="Cambria Math"/>
                            </a:rPr>
                            <m:t>𝑋</m:t>
                          </m:r>
                          <m:r>
                            <a:rPr lang="en-US" altLang="ja-JP" sz="2400" b="0" i="1" smtClean="0">
                              <a:solidFill>
                                <a:schemeClr val="tx1"/>
                              </a:solidFill>
                              <a:latin typeface="Cambria Math"/>
                            </a:rPr>
                            <m:t>)</m:t>
                          </m:r>
                        </m:den>
                      </m:f>
                    </m:oMath>
                  </m:oMathPara>
                </a14:m>
                <a:endParaRPr lang="en-US" altLang="ja-JP" sz="2400" dirty="0">
                  <a:solidFill>
                    <a:schemeClr val="tx1"/>
                  </a:solidFill>
                </a:endParaRPr>
              </a:p>
            </p:txBody>
          </p:sp>
        </mc:Choice>
        <mc:Fallback>
          <p:sp>
            <p:nvSpPr>
              <p:cNvPr id="4" name="テキスト ボックス 3"/>
              <p:cNvSpPr txBox="1">
                <a:spLocks noRot="1" noChangeAspect="1" noMove="1" noResize="1" noEditPoints="1" noAdjustHandles="1" noChangeArrowheads="1" noChangeShapeType="1" noTextEdit="1"/>
              </p:cNvSpPr>
              <p:nvPr/>
            </p:nvSpPr>
            <p:spPr>
              <a:xfrm>
                <a:off x="683568" y="3725926"/>
                <a:ext cx="3194231" cy="967641"/>
              </a:xfrm>
              <a:prstGeom prst="roundRect">
                <a:avLst/>
              </a:prstGeom>
              <a:blipFill rotWithShape="1">
                <a:blip r:embed="rId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5" name="テキスト ボックス 4"/>
              <p:cNvSpPr txBox="1"/>
              <p:nvPr/>
            </p:nvSpPr>
            <p:spPr>
              <a:xfrm>
                <a:off x="4283968" y="3477631"/>
                <a:ext cx="3312368" cy="146423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14:m>
                  <m:oMath xmlns:m="http://schemas.openxmlformats.org/officeDocument/2006/math">
                    <m:r>
                      <a:rPr lang="en-US" altLang="ja-JP" sz="2000" b="0" i="1" smtClean="0">
                        <a:solidFill>
                          <a:schemeClr val="tx1"/>
                        </a:solidFill>
                        <a:latin typeface="Cambria Math"/>
                      </a:rPr>
                      <m:t>𝑋</m:t>
                    </m:r>
                  </m:oMath>
                </a14:m>
                <a:r>
                  <a:rPr lang="ja-JP" altLang="en-US" sz="2000" dirty="0" smtClean="0">
                    <a:solidFill>
                      <a:schemeClr val="tx1"/>
                    </a:solidFill>
                  </a:rPr>
                  <a:t>：条件</a:t>
                </a:r>
                <a:endParaRPr lang="en-US" altLang="ja-JP" sz="2000" dirty="0" smtClean="0">
                  <a:solidFill>
                    <a:schemeClr val="tx1"/>
                  </a:solidFill>
                </a:endParaRPr>
              </a:p>
              <a:p>
                <a:pPr algn="ctr"/>
                <a14:m>
                  <m:oMath xmlns:m="http://schemas.openxmlformats.org/officeDocument/2006/math">
                    <m:r>
                      <m:rPr>
                        <m:sty m:val="p"/>
                      </m:rPr>
                      <a:rPr lang="en-US" altLang="ja-JP" sz="2000" dirty="0">
                        <a:solidFill>
                          <a:schemeClr val="tx1"/>
                        </a:solidFill>
                        <a:latin typeface="Cambria Math"/>
                      </a:rPr>
                      <m:t>Y</m:t>
                    </m:r>
                  </m:oMath>
                </a14:m>
                <a:r>
                  <a:rPr lang="ja-JP" altLang="en-US" sz="2000" dirty="0" smtClean="0">
                    <a:solidFill>
                      <a:schemeClr val="tx1"/>
                    </a:solidFill>
                  </a:rPr>
                  <a:t>：結果</a:t>
                </a:r>
                <a:endParaRPr lang="en-US" altLang="ja-JP" sz="2000" dirty="0" smtClean="0">
                  <a:solidFill>
                    <a:schemeClr val="tx1"/>
                  </a:solidFill>
                </a:endParaRPr>
              </a:p>
              <a:p>
                <a:pPr algn="ctr"/>
                <a14:m>
                  <m:oMathPara xmlns:m="http://schemas.openxmlformats.org/officeDocument/2006/math">
                    <m:oMathParaPr>
                      <m:jc m:val="centerGroup"/>
                    </m:oMathParaPr>
                    <m:oMath xmlns:m="http://schemas.openxmlformats.org/officeDocument/2006/math">
                      <m:r>
                        <a:rPr lang="en-US" altLang="ja-JP" sz="2000" i="1">
                          <a:solidFill>
                            <a:schemeClr val="tx1"/>
                          </a:solidFill>
                          <a:latin typeface="Cambria Math"/>
                        </a:rPr>
                        <m:t>𝑝</m:t>
                      </m:r>
                      <m:d>
                        <m:dPr>
                          <m:ctrlPr>
                            <a:rPr lang="en-US" altLang="ja-JP" sz="2000" i="1">
                              <a:solidFill>
                                <a:schemeClr val="tx1"/>
                              </a:solidFill>
                              <a:latin typeface="Cambria Math"/>
                            </a:rPr>
                          </m:ctrlPr>
                        </m:dPr>
                        <m:e>
                          <m:r>
                            <a:rPr lang="en-US" altLang="ja-JP" sz="2000" i="1">
                              <a:solidFill>
                                <a:schemeClr val="tx1"/>
                              </a:solidFill>
                              <a:latin typeface="Cambria Math"/>
                            </a:rPr>
                            <m:t>𝑌</m:t>
                          </m:r>
                        </m:e>
                        <m:e>
                          <m:r>
                            <a:rPr lang="en-US" altLang="ja-JP" sz="2000" i="1">
                              <a:solidFill>
                                <a:schemeClr val="tx1"/>
                              </a:solidFill>
                              <a:latin typeface="Cambria Math"/>
                            </a:rPr>
                            <m:t>𝑋</m:t>
                          </m:r>
                        </m:e>
                      </m:d>
                      <m:r>
                        <a:rPr lang="ja-JP" altLang="en-US" sz="2000" b="0" i="1" smtClean="0">
                          <a:solidFill>
                            <a:schemeClr val="tx1"/>
                          </a:solidFill>
                          <a:latin typeface="Cambria Math"/>
                        </a:rPr>
                        <m:t>：</m:t>
                      </m:r>
                      <m:r>
                        <a:rPr lang="ja-JP" altLang="en-US" sz="2000" i="1">
                          <a:solidFill>
                            <a:schemeClr val="tx1"/>
                          </a:solidFill>
                          <a:latin typeface="Cambria Math"/>
                        </a:rPr>
                        <m:t>事後確率</m:t>
                      </m:r>
                    </m:oMath>
                  </m:oMathPara>
                </a14:m>
                <a:endParaRPr lang="en-US" altLang="ja-JP" sz="2000" dirty="0" smtClean="0">
                  <a:solidFill>
                    <a:schemeClr val="tx1"/>
                  </a:solidFill>
                </a:endParaRPr>
              </a:p>
              <a:p>
                <a:pPr algn="ctr"/>
                <a14:m>
                  <m:oMathPara xmlns:m="http://schemas.openxmlformats.org/officeDocument/2006/math">
                    <m:oMathParaPr>
                      <m:jc m:val="centerGroup"/>
                    </m:oMathParaPr>
                    <m:oMath xmlns:m="http://schemas.openxmlformats.org/officeDocument/2006/math">
                      <m:r>
                        <a:rPr lang="en-US" altLang="ja-JP" sz="2000" i="1" smtClean="0">
                          <a:solidFill>
                            <a:schemeClr val="tx1"/>
                          </a:solidFill>
                          <a:latin typeface="Cambria Math"/>
                        </a:rPr>
                        <m:t>𝑝</m:t>
                      </m:r>
                      <m:r>
                        <a:rPr lang="en-US" altLang="ja-JP" sz="2000" b="0" i="1" smtClean="0">
                          <a:solidFill>
                            <a:schemeClr val="tx1"/>
                          </a:solidFill>
                          <a:latin typeface="Cambria Math"/>
                        </a:rPr>
                        <m:t>(</m:t>
                      </m:r>
                      <m:r>
                        <a:rPr lang="en-US" altLang="ja-JP" sz="2000" b="0" i="1" smtClean="0">
                          <a:solidFill>
                            <a:schemeClr val="tx1"/>
                          </a:solidFill>
                          <a:latin typeface="Cambria Math"/>
                        </a:rPr>
                        <m:t>𝑌</m:t>
                      </m:r>
                      <m:r>
                        <a:rPr lang="en-US" altLang="ja-JP" sz="2000" b="0" i="1" smtClean="0">
                          <a:solidFill>
                            <a:schemeClr val="tx1"/>
                          </a:solidFill>
                          <a:latin typeface="Cambria Math"/>
                        </a:rPr>
                        <m:t>)</m:t>
                      </m:r>
                      <m:r>
                        <a:rPr lang="ja-JP" altLang="en-US" sz="2000" i="1">
                          <a:solidFill>
                            <a:schemeClr val="tx1"/>
                          </a:solidFill>
                          <a:latin typeface="Cambria Math"/>
                        </a:rPr>
                        <m:t>：</m:t>
                      </m:r>
                      <m:r>
                        <a:rPr lang="ja-JP" altLang="en-US" sz="2000" i="1">
                          <a:solidFill>
                            <a:schemeClr val="tx1"/>
                          </a:solidFill>
                          <a:latin typeface="Cambria Math"/>
                        </a:rPr>
                        <m:t>事</m:t>
                      </m:r>
                      <m:r>
                        <a:rPr lang="ja-JP" altLang="en-US" sz="2000" b="0" i="1" smtClean="0">
                          <a:solidFill>
                            <a:schemeClr val="tx1"/>
                          </a:solidFill>
                          <a:latin typeface="Cambria Math"/>
                        </a:rPr>
                        <m:t>前</m:t>
                      </m:r>
                      <m:r>
                        <a:rPr lang="ja-JP" altLang="en-US" sz="2000" i="1">
                          <a:solidFill>
                            <a:schemeClr val="tx1"/>
                          </a:solidFill>
                          <a:latin typeface="Cambria Math"/>
                        </a:rPr>
                        <m:t>確率</m:t>
                      </m:r>
                    </m:oMath>
                  </m:oMathPara>
                </a14:m>
                <a:endParaRPr lang="en-US" altLang="ja-JP" sz="2000" dirty="0">
                  <a:solidFill>
                    <a:schemeClr val="tx1"/>
                  </a:solidFill>
                </a:endParaRPr>
              </a:p>
            </p:txBody>
          </p:sp>
        </mc:Choice>
        <mc:Fallback>
          <p:sp>
            <p:nvSpPr>
              <p:cNvPr id="5" name="テキスト ボックス 4"/>
              <p:cNvSpPr txBox="1">
                <a:spLocks noRot="1" noChangeAspect="1" noMove="1" noResize="1" noEditPoints="1" noAdjustHandles="1" noChangeArrowheads="1" noChangeShapeType="1" noTextEdit="1"/>
              </p:cNvSpPr>
              <p:nvPr/>
            </p:nvSpPr>
            <p:spPr>
              <a:xfrm>
                <a:off x="4283968" y="3477631"/>
                <a:ext cx="3312368" cy="1464231"/>
              </a:xfrm>
              <a:prstGeom prst="roundRect">
                <a:avLst/>
              </a:prstGeom>
              <a:blipFill rotWithShape="1">
                <a:blip r:embed="rId4"/>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3775075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ベイズ判別法の関数</a:t>
            </a:r>
            <a:endParaRPr kumimoji="1" lang="ja-JP" altLang="en-US" dirty="0"/>
          </a:p>
        </p:txBody>
      </p:sp>
      <p:sp>
        <p:nvSpPr>
          <p:cNvPr id="5" name="正方形/長方形 4"/>
          <p:cNvSpPr/>
          <p:nvPr/>
        </p:nvSpPr>
        <p:spPr>
          <a:xfrm>
            <a:off x="1154928" y="2017256"/>
            <a:ext cx="61206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err="1" smtClean="0"/>
              <a:t>NaiveBayes</a:t>
            </a:r>
            <a:r>
              <a:rPr kumimoji="1" lang="en-US" altLang="ja-JP" sz="3200" dirty="0" smtClean="0"/>
              <a:t>(formula, data, …)</a:t>
            </a:r>
            <a:endParaRPr kumimoji="1" lang="ja-JP" altLang="en-US" sz="3200" dirty="0"/>
          </a:p>
        </p:txBody>
      </p:sp>
    </p:spTree>
    <p:extLst>
      <p:ext uri="{BB962C8B-B14F-4D97-AF65-F5344CB8AC3E}">
        <p14:creationId xmlns:p14="http://schemas.microsoft.com/office/powerpoint/2010/main" val="2538529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まとめ</a:t>
            </a:r>
            <a:endParaRPr kumimoji="1" lang="ja-JP" altLang="en-US" dirty="0"/>
          </a:p>
        </p:txBody>
      </p:sp>
      <p:sp>
        <p:nvSpPr>
          <p:cNvPr id="3" name="コンテンツ プレースホルダー 2"/>
          <p:cNvSpPr>
            <a:spLocks noGrp="1"/>
          </p:cNvSpPr>
          <p:nvPr>
            <p:ph idx="1"/>
          </p:nvPr>
        </p:nvSpPr>
        <p:spPr>
          <a:xfrm>
            <a:off x="467544" y="1916832"/>
            <a:ext cx="7620000" cy="4800600"/>
          </a:xfrm>
        </p:spPr>
        <p:txBody>
          <a:bodyPr>
            <a:normAutofit/>
          </a:bodyPr>
          <a:lstStyle/>
          <a:p>
            <a:r>
              <a:rPr kumimoji="1" lang="ja-JP" altLang="en-US" sz="2800" dirty="0" smtClean="0"/>
              <a:t>データがどのグループに属するかを　　　　推定できる方法が</a:t>
            </a:r>
            <a:r>
              <a:rPr kumimoji="1" lang="en-US" altLang="ja-JP" sz="2800" dirty="0" smtClean="0"/>
              <a:t>R</a:t>
            </a:r>
            <a:r>
              <a:rPr kumimoji="1" lang="ja-JP" altLang="en-US" sz="2800" dirty="0" err="1" smtClean="0"/>
              <a:t>には</a:t>
            </a:r>
            <a:r>
              <a:rPr kumimoji="1" lang="ja-JP" altLang="en-US" sz="2800" dirty="0" smtClean="0"/>
              <a:t>存在する</a:t>
            </a:r>
            <a:endParaRPr kumimoji="1" lang="ja-JP" altLang="en-US" sz="2800" dirty="0"/>
          </a:p>
        </p:txBody>
      </p:sp>
    </p:spTree>
    <p:extLst>
      <p:ext uri="{BB962C8B-B14F-4D97-AF65-F5344CB8AC3E}">
        <p14:creationId xmlns:p14="http://schemas.microsoft.com/office/powerpoint/2010/main" val="3595017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6317</TotalTime>
  <Words>1421</Words>
  <Application>Microsoft Office PowerPoint</Application>
  <PresentationFormat>画面に合わせる (4:3)</PresentationFormat>
  <Paragraphs>363</Paragraphs>
  <Slides>40</Slides>
  <Notes>0</Notes>
  <HiddenSlides>0</HiddenSlides>
  <MMClips>0</MMClips>
  <ScaleCrop>false</ScaleCrop>
  <HeadingPairs>
    <vt:vector size="4" baseType="variant">
      <vt:variant>
        <vt:lpstr>テーマ</vt:lpstr>
      </vt:variant>
      <vt:variant>
        <vt:i4>1</vt:i4>
      </vt:variant>
      <vt:variant>
        <vt:lpstr>スライド タイトル</vt:lpstr>
      </vt:variant>
      <vt:variant>
        <vt:i4>40</vt:i4>
      </vt:variant>
    </vt:vector>
  </HeadingPairs>
  <TitlesOfParts>
    <vt:vector size="41" baseType="lpstr">
      <vt:lpstr>ナチュラル</vt:lpstr>
      <vt:lpstr>Rによる データサイエンス7</vt:lpstr>
      <vt:lpstr>前回の補足</vt:lpstr>
      <vt:lpstr>一般化線形モデルの関数</vt:lpstr>
      <vt:lpstr>検証</vt:lpstr>
      <vt:lpstr>結果</vt:lpstr>
      <vt:lpstr>結論</vt:lpstr>
      <vt:lpstr>第Ⅱ部　Rによるデータ解析</vt:lpstr>
      <vt:lpstr>判別分析とは</vt:lpstr>
      <vt:lpstr>２群判別のイメージ</vt:lpstr>
      <vt:lpstr>判別分析の目的</vt:lpstr>
      <vt:lpstr>用いるデータ</vt:lpstr>
      <vt:lpstr>解析を行うまでの準備</vt:lpstr>
      <vt:lpstr>線形判別分析 --関数lda--</vt:lpstr>
      <vt:lpstr>関数ldaの結果</vt:lpstr>
      <vt:lpstr>関数ldaによる結論</vt:lpstr>
      <vt:lpstr>学習データの判別結果</vt:lpstr>
      <vt:lpstr>テストデータの判別</vt:lpstr>
      <vt:lpstr>結果の考察</vt:lpstr>
      <vt:lpstr>第Ⅱ部　Rによるデータ解析</vt:lpstr>
      <vt:lpstr>２群判別のイメージ</vt:lpstr>
      <vt:lpstr>非線形判別分析の種類</vt:lpstr>
      <vt:lpstr>非線形判別分析の種類</vt:lpstr>
      <vt:lpstr>非線形判別分析 --関数qda--</vt:lpstr>
      <vt:lpstr>非線形判別分析の種類</vt:lpstr>
      <vt:lpstr>距離による判別分析の手順</vt:lpstr>
      <vt:lpstr>マハラノビス距離</vt:lpstr>
      <vt:lpstr>マハラノビス距離の関数</vt:lpstr>
      <vt:lpstr>用いるデータ</vt:lpstr>
      <vt:lpstr>距離による判別分析の例</vt:lpstr>
      <vt:lpstr>距離による判別分析の例(2)</vt:lpstr>
      <vt:lpstr>学習データを用いて テスト用のデータを判別</vt:lpstr>
      <vt:lpstr>非線形判別分析の種類</vt:lpstr>
      <vt:lpstr>k最近傍法(k-Nearest Neighbor)</vt:lpstr>
      <vt:lpstr>k最近傍法イメージ</vt:lpstr>
      <vt:lpstr>k最近傍法の関数</vt:lpstr>
      <vt:lpstr>k最近傍法の例</vt:lpstr>
      <vt:lpstr>非線形判別分析の種類</vt:lpstr>
      <vt:lpstr>ベイズ判別法</vt:lpstr>
      <vt:lpstr>ベイズ判別法の関数</vt:lpstr>
      <vt:lpstr>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YY</cp:lastModifiedBy>
  <cp:revision>299</cp:revision>
  <dcterms:created xsi:type="dcterms:W3CDTF">2012-10-24T08:21:58Z</dcterms:created>
  <dcterms:modified xsi:type="dcterms:W3CDTF">2012-12-05T05:23:07Z</dcterms:modified>
</cp:coreProperties>
</file>