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9" r:id="rId4"/>
    <p:sldId id="258" r:id="rId5"/>
    <p:sldId id="260" r:id="rId6"/>
    <p:sldId id="261" r:id="rId7"/>
    <p:sldId id="262" r:id="rId8"/>
    <p:sldId id="263" r:id="rId9"/>
    <p:sldId id="264" r:id="rId10"/>
    <p:sldId id="265" r:id="rId11"/>
    <p:sldId id="266" r:id="rId12"/>
    <p:sldId id="268" r:id="rId13"/>
    <p:sldId id="267" r:id="rId14"/>
    <p:sldId id="273" r:id="rId15"/>
    <p:sldId id="269" r:id="rId16"/>
    <p:sldId id="270" r:id="rId17"/>
    <p:sldId id="271" r:id="rId18"/>
    <p:sldId id="27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6431" autoAdjust="0"/>
  </p:normalViewPr>
  <p:slideViewPr>
    <p:cSldViewPr snapToGrid="0">
      <p:cViewPr varScale="1">
        <p:scale>
          <a:sx n="99" d="100"/>
          <a:sy n="99" d="100"/>
        </p:scale>
        <p:origin x="1560" y="90"/>
      </p:cViewPr>
      <p:guideLst/>
    </p:cSldViewPr>
  </p:slideViewPr>
  <p:outlineViewPr>
    <p:cViewPr>
      <p:scale>
        <a:sx n="33" d="100"/>
        <a:sy n="33" d="100"/>
      </p:scale>
      <p:origin x="0" y="-5634"/>
    </p:cViewPr>
  </p:outlineViewPr>
  <p:notesTextViewPr>
    <p:cViewPr>
      <p:scale>
        <a:sx n="1" d="1"/>
        <a:sy n="1" d="1"/>
      </p:scale>
      <p:origin x="0" y="0"/>
    </p:cViewPr>
  </p:notesTextViewPr>
  <p:notesViewPr>
    <p:cSldViewPr snapToGrid="0">
      <p:cViewPr varScale="1">
        <p:scale>
          <a:sx n="55" d="100"/>
          <a:sy n="55" d="100"/>
        </p:scale>
        <p:origin x="288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EA3E4D-CCAE-4D32-810A-01D63874A390}" type="datetimeFigureOut">
              <a:rPr kumimoji="1" lang="ja-JP" altLang="en-US" smtClean="0"/>
              <a:t>2017/12/22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71E2A-913B-4F7F-80E2-497A3F58D2EC}" type="slidenum">
              <a:rPr kumimoji="1" lang="ja-JP" altLang="en-US" smtClean="0"/>
              <a:t>‹#›</a:t>
            </a:fld>
            <a:endParaRPr kumimoji="1" lang="ja-JP" altLang="en-US"/>
          </a:p>
        </p:txBody>
      </p:sp>
    </p:spTree>
    <p:extLst>
      <p:ext uri="{BB962C8B-B14F-4D97-AF65-F5344CB8AC3E}">
        <p14:creationId xmlns:p14="http://schemas.microsoft.com/office/powerpoint/2010/main" val="16629395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ID</a:t>
            </a:r>
            <a:r>
              <a:rPr kumimoji="1" lang="ja-JP" altLang="en-US" dirty="0" err="1" smtClean="0"/>
              <a:t>，</a:t>
            </a:r>
            <a:r>
              <a:rPr kumimoji="1" lang="ja-JP" altLang="en-US" dirty="0" smtClean="0"/>
              <a:t>パスワードの詐取からネットバンキングなどの口座からお金を抜き取られる被害に発展する</a:t>
            </a:r>
            <a:endParaRPr kumimoji="1" lang="ja-JP" altLang="en-US" dirty="0"/>
          </a:p>
        </p:txBody>
      </p:sp>
      <p:sp>
        <p:nvSpPr>
          <p:cNvPr id="4" name="スライド番号プレースホルダー 3"/>
          <p:cNvSpPr>
            <a:spLocks noGrp="1"/>
          </p:cNvSpPr>
          <p:nvPr>
            <p:ph type="sldNum" sz="quarter" idx="10"/>
          </p:nvPr>
        </p:nvSpPr>
        <p:spPr/>
        <p:txBody>
          <a:bodyPr/>
          <a:lstStyle/>
          <a:p>
            <a:fld id="{2B371E2A-913B-4F7F-80E2-497A3F58D2EC}" type="slidenum">
              <a:rPr kumimoji="1" lang="ja-JP" altLang="en-US" smtClean="0"/>
              <a:t>4</a:t>
            </a:fld>
            <a:endParaRPr kumimoji="1" lang="ja-JP" altLang="en-US"/>
          </a:p>
        </p:txBody>
      </p:sp>
    </p:spTree>
    <p:extLst>
      <p:ext uri="{BB962C8B-B14F-4D97-AF65-F5344CB8AC3E}">
        <p14:creationId xmlns:p14="http://schemas.microsoft.com/office/powerpoint/2010/main" val="404149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分かりにくそうな項目</a:t>
            </a:r>
            <a:endParaRPr kumimoji="1" lang="en-US" altLang="ja-JP" dirty="0"/>
          </a:p>
          <a:p>
            <a:r>
              <a:rPr kumimoji="1" lang="ja-JP" altLang="en-US" dirty="0"/>
              <a:t>アクセス制御に関する</a:t>
            </a:r>
            <a:r>
              <a:rPr kumimoji="1" lang="ja-JP" altLang="en-US" dirty="0" smtClean="0"/>
              <a:t>要件：システム上の情報に</a:t>
            </a:r>
            <a:r>
              <a:rPr kumimoji="1" lang="ja-JP" altLang="en-US" dirty="0" smtClean="0"/>
              <a:t>対して，誰</a:t>
            </a:r>
            <a:r>
              <a:rPr kumimoji="1" lang="ja-JP" altLang="en-US" dirty="0" smtClean="0"/>
              <a:t>がどのようなアクセスを行えるのか</a:t>
            </a:r>
            <a:endParaRPr kumimoji="1" lang="en-US" altLang="ja-JP" dirty="0" smtClean="0"/>
          </a:p>
          <a:p>
            <a:r>
              <a:rPr kumimoji="1" lang="ja-JP" altLang="en-US" dirty="0" smtClean="0"/>
              <a:t>権限管理に関する要件：ユーザに</a:t>
            </a:r>
            <a:r>
              <a:rPr kumimoji="1" lang="ja-JP" altLang="en-US" dirty="0" smtClean="0"/>
              <a:t>対して，どの</a:t>
            </a:r>
            <a:r>
              <a:rPr kumimoji="1" lang="ja-JP" altLang="en-US" dirty="0" smtClean="0"/>
              <a:t>ような形で権限を</a:t>
            </a:r>
            <a:r>
              <a:rPr kumimoji="1" lang="ja-JP" altLang="en-US" dirty="0" smtClean="0"/>
              <a:t>与え，どう</a:t>
            </a:r>
            <a:r>
              <a:rPr kumimoji="1" lang="ja-JP" altLang="en-US" dirty="0" smtClean="0"/>
              <a:t>管理するか</a:t>
            </a:r>
            <a:endParaRPr kumimoji="1" lang="en-US" altLang="ja-JP" dirty="0" smtClean="0"/>
          </a:p>
          <a:p>
            <a:r>
              <a:rPr kumimoji="1" lang="ja-JP" altLang="en-US" dirty="0" smtClean="0"/>
              <a:t>監視・分析用アクセスログに関する要件：システムの利用状況監視や不正アクセスを分析するために必要なアクセス記録をどうするか</a:t>
            </a:r>
            <a:endParaRPr kumimoji="1" lang="en-US" altLang="ja-JP" dirty="0" smtClean="0"/>
          </a:p>
          <a:p>
            <a:r>
              <a:rPr kumimoji="1" lang="ja-JP" altLang="en-US" dirty="0" smtClean="0"/>
              <a:t>不正アクセスなどの監視要件：ネットワークやサーバへの不正アクセス監視をどうするか</a:t>
            </a:r>
            <a:endParaRPr kumimoji="1" lang="ja-JP" altLang="en-US" dirty="0"/>
          </a:p>
        </p:txBody>
      </p:sp>
      <p:sp>
        <p:nvSpPr>
          <p:cNvPr id="4" name="スライド番号プレースホルダー 3"/>
          <p:cNvSpPr>
            <a:spLocks noGrp="1"/>
          </p:cNvSpPr>
          <p:nvPr>
            <p:ph type="sldNum" sz="quarter" idx="10"/>
          </p:nvPr>
        </p:nvSpPr>
        <p:spPr/>
        <p:txBody>
          <a:bodyPr/>
          <a:lstStyle/>
          <a:p>
            <a:fld id="{2B371E2A-913B-4F7F-80E2-497A3F58D2EC}" type="slidenum">
              <a:rPr kumimoji="1" lang="ja-JP" altLang="en-US" smtClean="0"/>
              <a:t>8</a:t>
            </a:fld>
            <a:endParaRPr kumimoji="1" lang="ja-JP" altLang="en-US"/>
          </a:p>
        </p:txBody>
      </p:sp>
    </p:spTree>
    <p:extLst>
      <p:ext uri="{BB962C8B-B14F-4D97-AF65-F5344CB8AC3E}">
        <p14:creationId xmlns:p14="http://schemas.microsoft.com/office/powerpoint/2010/main" val="3081235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これらの技術はまだ発展途上</a:t>
            </a:r>
            <a:r>
              <a:rPr kumimoji="1" lang="ja-JP" altLang="en-US" dirty="0" smtClean="0"/>
              <a:t>で，まだ</a:t>
            </a:r>
            <a:r>
              <a:rPr kumimoji="1" lang="ja-JP" altLang="en-US" dirty="0" smtClean="0"/>
              <a:t>広くは用いられていない</a:t>
            </a:r>
            <a:r>
              <a:rPr kumimoji="1" lang="ja-JP" altLang="en-US" dirty="0" smtClean="0"/>
              <a:t>が，将来</a:t>
            </a:r>
            <a:r>
              <a:rPr kumimoji="1" lang="ja-JP" altLang="en-US" dirty="0" smtClean="0"/>
              <a:t>技術が発展した</a:t>
            </a:r>
            <a:r>
              <a:rPr kumimoji="1" lang="ja-JP" altLang="en-US" dirty="0" smtClean="0"/>
              <a:t>場合に広く</a:t>
            </a:r>
            <a:r>
              <a:rPr kumimoji="1" lang="ja-JP" altLang="en-US" dirty="0" smtClean="0"/>
              <a:t>用いられる可能性が</a:t>
            </a:r>
            <a:r>
              <a:rPr kumimoji="1" lang="ja-JP" altLang="en-US" dirty="0" smtClean="0"/>
              <a:t>ある．ネットで調べてもほとんど情報が無い．</a:t>
            </a:r>
            <a:endParaRPr kumimoji="1" lang="ja-JP" altLang="en-US" dirty="0"/>
          </a:p>
        </p:txBody>
      </p:sp>
      <p:sp>
        <p:nvSpPr>
          <p:cNvPr id="4" name="スライド番号プレースホルダー 3"/>
          <p:cNvSpPr>
            <a:spLocks noGrp="1"/>
          </p:cNvSpPr>
          <p:nvPr>
            <p:ph type="sldNum" sz="quarter" idx="10"/>
          </p:nvPr>
        </p:nvSpPr>
        <p:spPr/>
        <p:txBody>
          <a:bodyPr/>
          <a:lstStyle/>
          <a:p>
            <a:fld id="{2B371E2A-913B-4F7F-80E2-497A3F58D2EC}" type="slidenum">
              <a:rPr kumimoji="1" lang="ja-JP" altLang="en-US" smtClean="0"/>
              <a:t>10</a:t>
            </a:fld>
            <a:endParaRPr kumimoji="1" lang="ja-JP" altLang="en-US"/>
          </a:p>
        </p:txBody>
      </p:sp>
    </p:spTree>
    <p:extLst>
      <p:ext uri="{BB962C8B-B14F-4D97-AF65-F5344CB8AC3E}">
        <p14:creationId xmlns:p14="http://schemas.microsoft.com/office/powerpoint/2010/main" val="1912040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重要そう</a:t>
            </a:r>
            <a:r>
              <a:rPr kumimoji="1" lang="ja-JP" altLang="en-US" dirty="0" smtClean="0"/>
              <a:t>な項目</a:t>
            </a:r>
            <a:endParaRPr kumimoji="1" lang="en-US" altLang="ja-JP" dirty="0" smtClean="0"/>
          </a:p>
          <a:p>
            <a:r>
              <a:rPr kumimoji="1" lang="ja-JP" altLang="en-US" dirty="0" smtClean="0"/>
              <a:t>設備と自然災害：停電を少ないようにする．自然災害発生時の対応をあらかじめ考えておく．</a:t>
            </a:r>
            <a:endParaRPr kumimoji="1" lang="en-US" altLang="ja-JP" dirty="0" smtClean="0"/>
          </a:p>
          <a:p>
            <a:endParaRPr kumimoji="1" lang="en-US" altLang="ja-JP" dirty="0" smtClean="0"/>
          </a:p>
          <a:p>
            <a:r>
              <a:rPr kumimoji="1" lang="ja-JP" altLang="en-US" dirty="0" smtClean="0"/>
              <a:t>媒体関係：</a:t>
            </a:r>
            <a:endParaRPr kumimoji="1" lang="en-US" altLang="ja-JP" dirty="0" smtClean="0"/>
          </a:p>
          <a:p>
            <a:r>
              <a:rPr kumimoji="1" lang="ja-JP" altLang="en-US" dirty="0" smtClean="0"/>
              <a:t>機密情報の盗難防止</a:t>
            </a:r>
            <a:endParaRPr kumimoji="1" lang="en-US" altLang="ja-JP" dirty="0" smtClean="0"/>
          </a:p>
          <a:p>
            <a:r>
              <a:rPr kumimoji="1" lang="ja-JP" altLang="en-US" dirty="0" smtClean="0"/>
              <a:t>無断の複写を許さない．複写時に履歴を記録．</a:t>
            </a:r>
            <a:endParaRPr kumimoji="1" lang="en-US" altLang="ja-JP" dirty="0" smtClean="0"/>
          </a:p>
          <a:p>
            <a:r>
              <a:rPr kumimoji="1" lang="ja-JP" altLang="en-US" dirty="0" smtClean="0"/>
              <a:t>保管場所からの出し入れの履歴を記録する．</a:t>
            </a:r>
            <a:endParaRPr kumimoji="1" lang="en-US" altLang="ja-JP" dirty="0" smtClean="0"/>
          </a:p>
          <a:p>
            <a:endParaRPr kumimoji="1" lang="en-US" altLang="ja-JP" dirty="0" smtClean="0"/>
          </a:p>
          <a:p>
            <a:r>
              <a:rPr kumimoji="1" lang="ja-JP" altLang="en-US" dirty="0" smtClean="0"/>
              <a:t>機密情報の漏洩防止</a:t>
            </a:r>
            <a:endParaRPr kumimoji="1" lang="en-US" altLang="ja-JP" dirty="0" smtClean="0"/>
          </a:p>
          <a:p>
            <a:r>
              <a:rPr kumimoji="1" lang="ja-JP" altLang="en-US" dirty="0" smtClean="0"/>
              <a:t>ウイルス感染などの危険性があるため不用意に媒体を社内のマシンにつなげない．</a:t>
            </a:r>
            <a:endParaRPr kumimoji="1" lang="en-US" altLang="ja-JP" dirty="0" smtClean="0"/>
          </a:p>
          <a:p>
            <a:r>
              <a:rPr kumimoji="1" lang="ja-JP" altLang="en-US" dirty="0" smtClean="0"/>
              <a:t>媒体内のファイルやデータにパスワードを設定するか，暗号化を行う．</a:t>
            </a:r>
            <a:endParaRPr kumimoji="1" lang="ja-JP" altLang="en-US" dirty="0"/>
          </a:p>
        </p:txBody>
      </p:sp>
      <p:sp>
        <p:nvSpPr>
          <p:cNvPr id="4" name="スライド番号プレースホルダー 3"/>
          <p:cNvSpPr>
            <a:spLocks noGrp="1"/>
          </p:cNvSpPr>
          <p:nvPr>
            <p:ph type="sldNum" sz="quarter" idx="10"/>
          </p:nvPr>
        </p:nvSpPr>
        <p:spPr/>
        <p:txBody>
          <a:bodyPr/>
          <a:lstStyle/>
          <a:p>
            <a:fld id="{2B371E2A-913B-4F7F-80E2-497A3F58D2EC}" type="slidenum">
              <a:rPr kumimoji="1" lang="ja-JP" altLang="en-US" smtClean="0"/>
              <a:t>13</a:t>
            </a:fld>
            <a:endParaRPr kumimoji="1" lang="ja-JP" altLang="en-US"/>
          </a:p>
        </p:txBody>
      </p:sp>
    </p:spTree>
    <p:extLst>
      <p:ext uri="{BB962C8B-B14F-4D97-AF65-F5344CB8AC3E}">
        <p14:creationId xmlns:p14="http://schemas.microsoft.com/office/powerpoint/2010/main" val="3139966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１．ウイルスに感染した自分の</a:t>
            </a:r>
            <a:r>
              <a:rPr kumimoji="1" lang="en-US" altLang="ja-JP" dirty="0" smtClean="0"/>
              <a:t>PC</a:t>
            </a:r>
            <a:r>
              <a:rPr kumimoji="1" lang="ja-JP" altLang="en-US" dirty="0" smtClean="0"/>
              <a:t>などに自分の</a:t>
            </a:r>
            <a:r>
              <a:rPr kumimoji="1" lang="en-US" altLang="ja-JP" dirty="0" smtClean="0"/>
              <a:t>USB</a:t>
            </a:r>
            <a:r>
              <a:rPr kumimoji="1" lang="ja-JP" altLang="en-US" dirty="0" smtClean="0"/>
              <a:t>を接続すると，不正プログラムが</a:t>
            </a:r>
            <a:r>
              <a:rPr kumimoji="1" lang="en-US" altLang="ja-JP" dirty="0" smtClean="0"/>
              <a:t>USB</a:t>
            </a:r>
            <a:r>
              <a:rPr kumimoji="1" lang="ja-JP" altLang="en-US" dirty="0" smtClean="0"/>
              <a:t>に複製される</a:t>
            </a:r>
            <a:endParaRPr kumimoji="1" lang="en-US" altLang="ja-JP" dirty="0" smtClean="0"/>
          </a:p>
          <a:p>
            <a:r>
              <a:rPr kumimoji="1" lang="ja-JP" altLang="en-US" dirty="0" smtClean="0"/>
              <a:t>２．その</a:t>
            </a:r>
            <a:r>
              <a:rPr kumimoji="1" lang="en-US" altLang="ja-JP" dirty="0" smtClean="0"/>
              <a:t>USB</a:t>
            </a:r>
            <a:r>
              <a:rPr kumimoji="1" lang="ja-JP" altLang="en-US" dirty="0" smtClean="0"/>
              <a:t>を社内</a:t>
            </a:r>
            <a:r>
              <a:rPr kumimoji="1" lang="en-US" altLang="ja-JP" dirty="0" smtClean="0"/>
              <a:t>PC</a:t>
            </a:r>
            <a:r>
              <a:rPr kumimoji="1" lang="ja-JP" altLang="en-US" dirty="0" smtClean="0"/>
              <a:t>に接続すると，その不正プログラムは</a:t>
            </a:r>
            <a:r>
              <a:rPr kumimoji="1" lang="en-US" altLang="ja-JP" dirty="0" smtClean="0"/>
              <a:t>USB</a:t>
            </a:r>
            <a:r>
              <a:rPr kumimoji="1" lang="ja-JP" altLang="en-US" dirty="0" smtClean="0"/>
              <a:t>を接続しただけで実行される</a:t>
            </a:r>
            <a:endParaRPr kumimoji="1" lang="en-US" altLang="ja-JP" dirty="0" smtClean="0"/>
          </a:p>
          <a:p>
            <a:r>
              <a:rPr kumimoji="1" lang="ja-JP" altLang="en-US" dirty="0" smtClean="0"/>
              <a:t>３．不正プログラムが実行されたことによるさまざまな被害が発生する</a:t>
            </a:r>
            <a:endParaRPr kumimoji="1" lang="ja-JP" altLang="en-US" dirty="0"/>
          </a:p>
        </p:txBody>
      </p:sp>
      <p:sp>
        <p:nvSpPr>
          <p:cNvPr id="4" name="スライド番号プレースホルダー 3"/>
          <p:cNvSpPr>
            <a:spLocks noGrp="1"/>
          </p:cNvSpPr>
          <p:nvPr>
            <p:ph type="sldNum" sz="quarter" idx="10"/>
          </p:nvPr>
        </p:nvSpPr>
        <p:spPr/>
        <p:txBody>
          <a:bodyPr/>
          <a:lstStyle/>
          <a:p>
            <a:fld id="{2B371E2A-913B-4F7F-80E2-497A3F58D2EC}" type="slidenum">
              <a:rPr kumimoji="1" lang="ja-JP" altLang="en-US" smtClean="0"/>
              <a:t>14</a:t>
            </a:fld>
            <a:endParaRPr kumimoji="1" lang="ja-JP" altLang="en-US"/>
          </a:p>
        </p:txBody>
      </p:sp>
    </p:spTree>
    <p:extLst>
      <p:ext uri="{BB962C8B-B14F-4D97-AF65-F5344CB8AC3E}">
        <p14:creationId xmlns:p14="http://schemas.microsoft.com/office/powerpoint/2010/main" val="2310545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人材育成状況や蓄積できた技術などプロダクトには直接関係の無い項目も書き，経営陣にみてもらう必要がある．おそらくそれらの項目は今後の開発の参考にされるのだと思う．</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B371E2A-913B-4F7F-80E2-497A3F58D2EC}" type="slidenum">
              <a:rPr kumimoji="1" lang="ja-JP" altLang="en-US" smtClean="0"/>
              <a:t>17</a:t>
            </a:fld>
            <a:endParaRPr kumimoji="1" lang="ja-JP" altLang="en-US"/>
          </a:p>
        </p:txBody>
      </p:sp>
    </p:spTree>
    <p:extLst>
      <p:ext uri="{BB962C8B-B14F-4D97-AF65-F5344CB8AC3E}">
        <p14:creationId xmlns:p14="http://schemas.microsoft.com/office/powerpoint/2010/main" val="1620650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13EC954-3224-4C55-95BF-DB490E86E463}"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3673810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A1EA300-B389-428D-954A-C1137ACEFA5D}"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1043936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A2DC1E9-FD0F-4D9E-9D1F-ECBB57553BBF}"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1440358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34D833E-5EDD-406E-BB7B-1730729ED4C6}" type="datetime1">
              <a:rPr kumimoji="1" lang="ja-JP" altLang="en-US" smtClean="0"/>
              <a:t>2017/12/22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1626821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30877F1-59DE-4F60-B0DC-23F427498EE2}" type="datetime1">
              <a:rPr kumimoji="1" lang="ja-JP" altLang="en-US" smtClean="0"/>
              <a:t>2017/12/22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2654996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76F0A1F-32CA-4650-BBB6-9A6C6E59B4FD}" type="datetime1">
              <a:rPr kumimoji="1" lang="ja-JP" altLang="en-US" smtClean="0"/>
              <a:t>2017/12/22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405279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6DC52C-E0A9-4862-8423-FFA25D65AAD9}" type="datetime1">
              <a:rPr kumimoji="1" lang="ja-JP" altLang="en-US" smtClean="0"/>
              <a:t>2017/12/22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2977111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0203B98-824C-4FDF-AE7B-C41D748798A2}" type="datetime1">
              <a:rPr kumimoji="1" lang="ja-JP" altLang="en-US" smtClean="0"/>
              <a:t>2017/12/22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2808898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7FDC9B3-100B-4700-BCF9-36AF2AAA5AB4}" type="datetime1">
              <a:rPr kumimoji="1" lang="ja-JP" altLang="en-US" smtClean="0"/>
              <a:t>2017/12/22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1920311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DFD2947-752E-42C4-AC5B-9825049F7DAD}"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1993122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6BD963-638D-4EF8-92B5-4044DF95F7DD}" type="datetime1">
              <a:rPr kumimoji="1" lang="ja-JP" altLang="en-US" smtClean="0"/>
              <a:t>2017/12/22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464612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01F83E-43DD-4DF7-94C3-A54E1F0640C6}" type="datetime1">
              <a:rPr kumimoji="1" lang="ja-JP" altLang="en-US" smtClean="0"/>
              <a:t>2017/12/22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C8BB58-85D7-4255-B0A3-0E4BF98C8CD6}" type="slidenum">
              <a:rPr kumimoji="1" lang="ja-JP" altLang="en-US" smtClean="0"/>
              <a:t>‹#›</a:t>
            </a:fld>
            <a:endParaRPr kumimoji="1" lang="ja-JP" altLang="en-US"/>
          </a:p>
        </p:txBody>
      </p:sp>
    </p:spTree>
    <p:extLst>
      <p:ext uri="{BB962C8B-B14F-4D97-AF65-F5344CB8AC3E}">
        <p14:creationId xmlns:p14="http://schemas.microsoft.com/office/powerpoint/2010/main" val="568917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C506A0-5E59-4934-B36D-231CF781993F}"/>
              </a:ext>
            </a:extLst>
          </p:cNvPr>
          <p:cNvSpPr>
            <a:spLocks noGrp="1"/>
          </p:cNvSpPr>
          <p:nvPr>
            <p:ph type="ctrTitle"/>
          </p:nvPr>
        </p:nvSpPr>
        <p:spPr>
          <a:xfrm>
            <a:off x="685800" y="1122362"/>
            <a:ext cx="7772400" cy="2681011"/>
          </a:xfrm>
        </p:spPr>
        <p:txBody>
          <a:bodyPr>
            <a:normAutofit/>
          </a:bodyPr>
          <a:lstStyle/>
          <a:p>
            <a:r>
              <a:rPr lang="ja-JP" altLang="en-US" sz="3600" dirty="0"/>
              <a:t>第</a:t>
            </a:r>
            <a:r>
              <a:rPr lang="en-US" altLang="ja-JP" sz="3600" dirty="0"/>
              <a:t>12</a:t>
            </a:r>
            <a:r>
              <a:rPr lang="ja-JP" altLang="en-US" sz="3600" dirty="0"/>
              <a:t>章セキュリティ</a:t>
            </a:r>
            <a:r>
              <a:rPr lang="en-US" altLang="ja-JP" sz="3600" dirty="0"/>
              <a:t/>
            </a:r>
            <a:br>
              <a:rPr lang="en-US" altLang="ja-JP" sz="3600" dirty="0"/>
            </a:br>
            <a:r>
              <a:rPr lang="ja-JP" altLang="en-US" sz="3600" dirty="0"/>
              <a:t>第</a:t>
            </a:r>
            <a:r>
              <a:rPr lang="en-US" altLang="ja-JP" sz="3600" dirty="0"/>
              <a:t>13</a:t>
            </a:r>
            <a:r>
              <a:rPr lang="ja-JP" altLang="en-US" sz="3600" dirty="0"/>
              <a:t>章プロジェクト完了報告</a:t>
            </a:r>
          </a:p>
        </p:txBody>
      </p:sp>
      <p:sp>
        <p:nvSpPr>
          <p:cNvPr id="3" name="サブタイトル 2">
            <a:extLst>
              <a:ext uri="{FF2B5EF4-FFF2-40B4-BE49-F238E27FC236}">
                <a16:creationId xmlns:a16="http://schemas.microsoft.com/office/drawing/2014/main" id="{4DCD2D3F-B171-4210-91FA-9D356916C48B}"/>
              </a:ext>
            </a:extLst>
          </p:cNvPr>
          <p:cNvSpPr>
            <a:spLocks noGrp="1"/>
          </p:cNvSpPr>
          <p:nvPr>
            <p:ph type="subTitle" idx="1"/>
          </p:nvPr>
        </p:nvSpPr>
        <p:spPr>
          <a:xfrm>
            <a:off x="163996" y="5889763"/>
            <a:ext cx="8816008" cy="706532"/>
          </a:xfrm>
        </p:spPr>
        <p:txBody>
          <a:bodyPr>
            <a:normAutofit fontScale="70000" lnSpcReduction="20000"/>
          </a:bodyPr>
          <a:lstStyle/>
          <a:p>
            <a:pPr algn="l"/>
            <a:r>
              <a:rPr kumimoji="1" lang="ja-JP" altLang="en-US" dirty="0"/>
              <a:t>資料：ずっと受けたかったソフトウェアエンジニアリングの新人研修　</a:t>
            </a:r>
            <a:r>
              <a:rPr kumimoji="1" lang="en-US" altLang="ja-JP" dirty="0"/>
              <a:t>p.234</a:t>
            </a:r>
            <a:r>
              <a:rPr kumimoji="1" lang="ja-JP" altLang="en-US" dirty="0"/>
              <a:t>～</a:t>
            </a:r>
            <a:r>
              <a:rPr kumimoji="1" lang="en-US" altLang="ja-JP" dirty="0"/>
              <a:t>249</a:t>
            </a:r>
          </a:p>
          <a:p>
            <a:pPr algn="l"/>
            <a:r>
              <a:rPr lang="ja-JP" altLang="en-US" dirty="0"/>
              <a:t>発表者：野口耕二朗</a:t>
            </a:r>
            <a:endParaRPr kumimoji="1" lang="ja-JP" altLang="en-US" dirty="0"/>
          </a:p>
        </p:txBody>
      </p:sp>
      <p:sp>
        <p:nvSpPr>
          <p:cNvPr id="4" name="スライド番号プレースホルダー 3">
            <a:extLst>
              <a:ext uri="{FF2B5EF4-FFF2-40B4-BE49-F238E27FC236}">
                <a16:creationId xmlns:a16="http://schemas.microsoft.com/office/drawing/2014/main" id="{5829BBD2-3BF9-409D-B13C-8E029E480C1C}"/>
              </a:ext>
            </a:extLst>
          </p:cNvPr>
          <p:cNvSpPr>
            <a:spLocks noGrp="1"/>
          </p:cNvSpPr>
          <p:nvPr>
            <p:ph type="sldNum" sz="quarter" idx="12"/>
          </p:nvPr>
        </p:nvSpPr>
        <p:spPr/>
        <p:txBody>
          <a:bodyPr/>
          <a:lstStyle/>
          <a:p>
            <a:fld id="{D5C8BB58-85D7-4255-B0A3-0E4BF98C8CD6}" type="slidenum">
              <a:rPr kumimoji="1" lang="ja-JP" altLang="en-US" smtClean="0"/>
              <a:t>1</a:t>
            </a:fld>
            <a:endParaRPr kumimoji="1" lang="ja-JP" altLang="en-US"/>
          </a:p>
        </p:txBody>
      </p:sp>
    </p:spTree>
    <p:extLst>
      <p:ext uri="{BB962C8B-B14F-4D97-AF65-F5344CB8AC3E}">
        <p14:creationId xmlns:p14="http://schemas.microsoft.com/office/powerpoint/2010/main" val="2013154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5F1C6D-D10F-44B3-96D3-E3B2E5102DD8}"/>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538A9F1E-FA28-486D-BA44-FFD5CEC0056D}"/>
              </a:ext>
            </a:extLst>
          </p:cNvPr>
          <p:cNvSpPr>
            <a:spLocks noGrp="1"/>
          </p:cNvSpPr>
          <p:nvPr>
            <p:ph idx="1"/>
          </p:nvPr>
        </p:nvSpPr>
        <p:spPr/>
        <p:txBody>
          <a:bodyPr>
            <a:normAutofit lnSpcReduction="10000"/>
          </a:bodyPr>
          <a:lstStyle/>
          <a:p>
            <a:r>
              <a:rPr kumimoji="1" lang="ja-JP" altLang="en-US" dirty="0"/>
              <a:t>セキュリティの重要性</a:t>
            </a:r>
            <a:endParaRPr kumimoji="1" lang="en-US" altLang="ja-JP" dirty="0"/>
          </a:p>
          <a:p>
            <a:endParaRPr lang="en-US" altLang="ja-JP" dirty="0"/>
          </a:p>
          <a:p>
            <a:r>
              <a:rPr kumimoji="1" lang="ja-JP" altLang="en-US" dirty="0"/>
              <a:t>プロダクトのセキュリティ</a:t>
            </a:r>
            <a:endParaRPr kumimoji="1" lang="en-US" altLang="ja-JP" dirty="0"/>
          </a:p>
          <a:p>
            <a:endParaRPr lang="en-US" altLang="ja-JP" dirty="0"/>
          </a:p>
          <a:p>
            <a:r>
              <a:rPr kumimoji="1" lang="ja-JP" altLang="en-US" dirty="0"/>
              <a:t>開発プロセスのセキュリティ</a:t>
            </a:r>
            <a:endParaRPr kumimoji="1" lang="en-US" altLang="ja-JP" dirty="0"/>
          </a:p>
          <a:p>
            <a:endParaRPr lang="en-US" altLang="ja-JP" dirty="0"/>
          </a:p>
          <a:p>
            <a:r>
              <a:rPr kumimoji="1" lang="ja-JP" altLang="en-US" dirty="0"/>
              <a:t>プロジェクト完了報告</a:t>
            </a:r>
            <a:endParaRPr kumimoji="1" lang="en-US" altLang="ja-JP" dirty="0"/>
          </a:p>
          <a:p>
            <a:endParaRPr lang="en-US" altLang="ja-JP" dirty="0"/>
          </a:p>
          <a:p>
            <a:r>
              <a:rPr kumimoji="1" lang="ja-JP" altLang="en-US" dirty="0"/>
              <a:t>まとめ</a:t>
            </a:r>
          </a:p>
        </p:txBody>
      </p:sp>
      <p:sp>
        <p:nvSpPr>
          <p:cNvPr id="4" name="スライド番号プレースホルダー 3">
            <a:extLst>
              <a:ext uri="{FF2B5EF4-FFF2-40B4-BE49-F238E27FC236}">
                <a16:creationId xmlns:a16="http://schemas.microsoft.com/office/drawing/2014/main" id="{74ABA8AF-D880-4B99-8261-FC64707728D2}"/>
              </a:ext>
            </a:extLst>
          </p:cNvPr>
          <p:cNvSpPr>
            <a:spLocks noGrp="1"/>
          </p:cNvSpPr>
          <p:nvPr>
            <p:ph type="sldNum" sz="quarter" idx="12"/>
          </p:nvPr>
        </p:nvSpPr>
        <p:spPr/>
        <p:txBody>
          <a:bodyPr/>
          <a:lstStyle/>
          <a:p>
            <a:fld id="{D5C8BB58-85D7-4255-B0A3-0E4BF98C8CD6}" type="slidenum">
              <a:rPr kumimoji="1" lang="ja-JP" altLang="en-US" smtClean="0"/>
              <a:t>2</a:t>
            </a:fld>
            <a:endParaRPr kumimoji="1" lang="ja-JP" altLang="en-US"/>
          </a:p>
        </p:txBody>
      </p:sp>
    </p:spTree>
    <p:extLst>
      <p:ext uri="{BB962C8B-B14F-4D97-AF65-F5344CB8AC3E}">
        <p14:creationId xmlns:p14="http://schemas.microsoft.com/office/powerpoint/2010/main" val="3941685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E2F73D-A0A5-4B4A-A40C-5E6C2F4A496E}"/>
              </a:ext>
            </a:extLst>
          </p:cNvPr>
          <p:cNvSpPr>
            <a:spLocks noGrp="1"/>
          </p:cNvSpPr>
          <p:nvPr>
            <p:ph type="title"/>
          </p:nvPr>
        </p:nvSpPr>
        <p:spPr>
          <a:xfrm>
            <a:off x="628650" y="2766218"/>
            <a:ext cx="7886700" cy="1325563"/>
          </a:xfrm>
        </p:spPr>
        <p:txBody>
          <a:bodyPr/>
          <a:lstStyle/>
          <a:p>
            <a:pPr algn="ctr"/>
            <a:r>
              <a:rPr kumimoji="1" lang="ja-JP" altLang="en-US" dirty="0"/>
              <a:t>セキュリティの重要性</a:t>
            </a:r>
          </a:p>
        </p:txBody>
      </p:sp>
      <p:sp>
        <p:nvSpPr>
          <p:cNvPr id="3" name="スライド番号プレースホルダー 2">
            <a:extLst>
              <a:ext uri="{FF2B5EF4-FFF2-40B4-BE49-F238E27FC236}">
                <a16:creationId xmlns:a16="http://schemas.microsoft.com/office/drawing/2014/main" id="{CED61848-D58C-4326-869A-6D725AFF87D6}"/>
              </a:ext>
            </a:extLst>
          </p:cNvPr>
          <p:cNvSpPr>
            <a:spLocks noGrp="1"/>
          </p:cNvSpPr>
          <p:nvPr>
            <p:ph type="sldNum" sz="quarter" idx="12"/>
          </p:nvPr>
        </p:nvSpPr>
        <p:spPr/>
        <p:txBody>
          <a:bodyPr/>
          <a:lstStyle/>
          <a:p>
            <a:fld id="{D5C8BB58-85D7-4255-B0A3-0E4BF98C8CD6}" type="slidenum">
              <a:rPr kumimoji="1" lang="ja-JP" altLang="en-US" smtClean="0"/>
              <a:t>3</a:t>
            </a:fld>
            <a:endParaRPr kumimoji="1" lang="ja-JP" altLang="en-US"/>
          </a:p>
        </p:txBody>
      </p:sp>
    </p:spTree>
    <p:extLst>
      <p:ext uri="{BB962C8B-B14F-4D97-AF65-F5344CB8AC3E}">
        <p14:creationId xmlns:p14="http://schemas.microsoft.com/office/powerpoint/2010/main" val="2981762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8DEC64-0D61-4561-9DF5-FAD22B210229}"/>
              </a:ext>
            </a:extLst>
          </p:cNvPr>
          <p:cNvSpPr>
            <a:spLocks noGrp="1"/>
          </p:cNvSpPr>
          <p:nvPr>
            <p:ph type="title"/>
          </p:nvPr>
        </p:nvSpPr>
        <p:spPr/>
        <p:txBody>
          <a:bodyPr/>
          <a:lstStyle/>
          <a:p>
            <a:pPr algn="ctr"/>
            <a:r>
              <a:rPr kumimoji="1" lang="ja-JP" altLang="en-US" dirty="0"/>
              <a:t>プロダクトに及ぶ危険</a:t>
            </a:r>
          </a:p>
        </p:txBody>
      </p:sp>
      <p:sp>
        <p:nvSpPr>
          <p:cNvPr id="3" name="コンテンツ プレースホルダー 2">
            <a:extLst>
              <a:ext uri="{FF2B5EF4-FFF2-40B4-BE49-F238E27FC236}">
                <a16:creationId xmlns:a16="http://schemas.microsoft.com/office/drawing/2014/main" id="{71C7E90C-200B-4392-B320-E7E82D47D591}"/>
              </a:ext>
            </a:extLst>
          </p:cNvPr>
          <p:cNvSpPr>
            <a:spLocks noGrp="1"/>
          </p:cNvSpPr>
          <p:nvPr>
            <p:ph idx="1"/>
          </p:nvPr>
        </p:nvSpPr>
        <p:spPr/>
        <p:txBody>
          <a:bodyPr/>
          <a:lstStyle/>
          <a:p>
            <a:r>
              <a:rPr kumimoji="1" lang="en-US" altLang="ja-JP" dirty="0" smtClean="0"/>
              <a:t>ID</a:t>
            </a:r>
            <a:r>
              <a:rPr kumimoji="1" lang="ja-JP" altLang="en-US" dirty="0" err="1" smtClean="0"/>
              <a:t>，</a:t>
            </a:r>
            <a:r>
              <a:rPr kumimoji="1" lang="ja-JP" altLang="en-US" dirty="0" smtClean="0"/>
              <a:t>パスワード</a:t>
            </a:r>
            <a:r>
              <a:rPr kumimoji="1" lang="ja-JP" altLang="en-US" dirty="0"/>
              <a:t>の詐取</a:t>
            </a:r>
            <a:endParaRPr kumimoji="1" lang="en-US" altLang="ja-JP" dirty="0"/>
          </a:p>
          <a:p>
            <a:endParaRPr lang="en-US" altLang="ja-JP" dirty="0"/>
          </a:p>
          <a:p>
            <a:r>
              <a:rPr kumimoji="1" lang="en-US" altLang="ja-JP" dirty="0"/>
              <a:t>Web</a:t>
            </a:r>
            <a:r>
              <a:rPr kumimoji="1" lang="ja-JP" altLang="en-US" dirty="0"/>
              <a:t>ページの改ざん</a:t>
            </a:r>
            <a:endParaRPr kumimoji="1" lang="en-US" altLang="ja-JP" dirty="0"/>
          </a:p>
          <a:p>
            <a:endParaRPr lang="en-US" altLang="ja-JP" dirty="0"/>
          </a:p>
          <a:p>
            <a:r>
              <a:rPr kumimoji="1" lang="ja-JP" altLang="en-US" dirty="0"/>
              <a:t>不正アクセス</a:t>
            </a:r>
            <a:endParaRPr kumimoji="1" lang="en-US" altLang="ja-JP" dirty="0"/>
          </a:p>
          <a:p>
            <a:endParaRPr lang="en-US" altLang="ja-JP" dirty="0"/>
          </a:p>
          <a:p>
            <a:r>
              <a:rPr lang="ja-JP" altLang="en-US" dirty="0"/>
              <a:t>等々</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42B54A4B-1C19-4C50-8E30-6BE13B0D30DC}"/>
              </a:ext>
            </a:extLst>
          </p:cNvPr>
          <p:cNvSpPr>
            <a:spLocks noGrp="1"/>
          </p:cNvSpPr>
          <p:nvPr>
            <p:ph type="sldNum" sz="quarter" idx="12"/>
          </p:nvPr>
        </p:nvSpPr>
        <p:spPr/>
        <p:txBody>
          <a:bodyPr/>
          <a:lstStyle/>
          <a:p>
            <a:fld id="{D5C8BB58-85D7-4255-B0A3-0E4BF98C8CD6}" type="slidenum">
              <a:rPr kumimoji="1" lang="ja-JP" altLang="en-US" smtClean="0"/>
              <a:t>4</a:t>
            </a:fld>
            <a:endParaRPr kumimoji="1" lang="ja-JP" altLang="en-US"/>
          </a:p>
        </p:txBody>
      </p:sp>
    </p:spTree>
    <p:extLst>
      <p:ext uri="{BB962C8B-B14F-4D97-AF65-F5344CB8AC3E}">
        <p14:creationId xmlns:p14="http://schemas.microsoft.com/office/powerpoint/2010/main" val="1588117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BBEE9F-554C-460E-87F0-79AA30A96A08}"/>
              </a:ext>
            </a:extLst>
          </p:cNvPr>
          <p:cNvSpPr>
            <a:spLocks noGrp="1"/>
          </p:cNvSpPr>
          <p:nvPr>
            <p:ph type="title"/>
          </p:nvPr>
        </p:nvSpPr>
        <p:spPr/>
        <p:txBody>
          <a:bodyPr/>
          <a:lstStyle/>
          <a:p>
            <a:pPr algn="ctr"/>
            <a:r>
              <a:rPr kumimoji="1" lang="ja-JP" altLang="en-US" dirty="0"/>
              <a:t>開発プロセスに及ぶ危険</a:t>
            </a:r>
          </a:p>
        </p:txBody>
      </p:sp>
      <p:sp>
        <p:nvSpPr>
          <p:cNvPr id="3" name="コンテンツ プレースホルダー 2">
            <a:extLst>
              <a:ext uri="{FF2B5EF4-FFF2-40B4-BE49-F238E27FC236}">
                <a16:creationId xmlns:a16="http://schemas.microsoft.com/office/drawing/2014/main" id="{6D189DD4-351C-4014-BE70-FDE555E0EEBD}"/>
              </a:ext>
            </a:extLst>
          </p:cNvPr>
          <p:cNvSpPr>
            <a:spLocks noGrp="1"/>
          </p:cNvSpPr>
          <p:nvPr>
            <p:ph idx="1"/>
          </p:nvPr>
        </p:nvSpPr>
        <p:spPr/>
        <p:txBody>
          <a:bodyPr/>
          <a:lstStyle/>
          <a:p>
            <a:r>
              <a:rPr kumimoji="1" lang="ja-JP" altLang="en-US" dirty="0"/>
              <a:t>開発工程の中で作成された文書やソースコードの</a:t>
            </a:r>
            <a:r>
              <a:rPr kumimoji="1" lang="ja-JP" altLang="en-US" dirty="0" smtClean="0"/>
              <a:t>盗難，漏洩</a:t>
            </a:r>
            <a:endParaRPr kumimoji="1" lang="en-US" altLang="ja-JP" dirty="0"/>
          </a:p>
          <a:p>
            <a:endParaRPr lang="en-US" altLang="ja-JP" dirty="0"/>
          </a:p>
          <a:p>
            <a:r>
              <a:rPr lang="ja-JP" altLang="en-US" dirty="0"/>
              <a:t>企業秘密の漏洩による会社運営の危機</a:t>
            </a:r>
            <a:endParaRPr lang="en-US" altLang="ja-JP" dirty="0"/>
          </a:p>
          <a:p>
            <a:endParaRPr kumimoji="1" lang="en-US" altLang="ja-JP" dirty="0"/>
          </a:p>
          <a:p>
            <a:r>
              <a:rPr kumimoji="1" lang="ja-JP" altLang="en-US" dirty="0"/>
              <a:t>内部構造が分かることに</a:t>
            </a:r>
            <a:r>
              <a:rPr kumimoji="1" lang="ja-JP" altLang="en-US" dirty="0" smtClean="0"/>
              <a:t>なり，プロダクト</a:t>
            </a:r>
            <a:r>
              <a:rPr kumimoji="1" lang="ja-JP" altLang="en-US" dirty="0"/>
              <a:t>への危険につながる</a:t>
            </a:r>
            <a:endParaRPr kumimoji="1"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5937A710-FF5E-4DBB-A19C-69DF4F6D899B}"/>
              </a:ext>
            </a:extLst>
          </p:cNvPr>
          <p:cNvSpPr>
            <a:spLocks noGrp="1"/>
          </p:cNvSpPr>
          <p:nvPr>
            <p:ph type="sldNum" sz="quarter" idx="12"/>
          </p:nvPr>
        </p:nvSpPr>
        <p:spPr/>
        <p:txBody>
          <a:bodyPr/>
          <a:lstStyle/>
          <a:p>
            <a:fld id="{D5C8BB58-85D7-4255-B0A3-0E4BF98C8CD6}" type="slidenum">
              <a:rPr kumimoji="1" lang="ja-JP" altLang="en-US" smtClean="0"/>
              <a:t>5</a:t>
            </a:fld>
            <a:endParaRPr kumimoji="1" lang="ja-JP" altLang="en-US"/>
          </a:p>
        </p:txBody>
      </p:sp>
    </p:spTree>
    <p:extLst>
      <p:ext uri="{BB962C8B-B14F-4D97-AF65-F5344CB8AC3E}">
        <p14:creationId xmlns:p14="http://schemas.microsoft.com/office/powerpoint/2010/main" val="580636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D185BD-9BA5-4110-96B8-6133E5203CD4}"/>
              </a:ext>
            </a:extLst>
          </p:cNvPr>
          <p:cNvSpPr>
            <a:spLocks noGrp="1"/>
          </p:cNvSpPr>
          <p:nvPr>
            <p:ph type="title"/>
          </p:nvPr>
        </p:nvSpPr>
        <p:spPr/>
        <p:txBody>
          <a:bodyPr/>
          <a:lstStyle/>
          <a:p>
            <a:pPr algn="ctr"/>
            <a:r>
              <a:rPr kumimoji="1" lang="ja-JP" altLang="en-US" dirty="0"/>
              <a:t>セキュリティの重要性</a:t>
            </a:r>
          </a:p>
        </p:txBody>
      </p:sp>
      <p:sp>
        <p:nvSpPr>
          <p:cNvPr id="3" name="コンテンツ プレースホルダー 2">
            <a:extLst>
              <a:ext uri="{FF2B5EF4-FFF2-40B4-BE49-F238E27FC236}">
                <a16:creationId xmlns:a16="http://schemas.microsoft.com/office/drawing/2014/main" id="{F0098E51-1082-45B5-95BF-DFEE12C4822C}"/>
              </a:ext>
            </a:extLst>
          </p:cNvPr>
          <p:cNvSpPr>
            <a:spLocks noGrp="1"/>
          </p:cNvSpPr>
          <p:nvPr>
            <p:ph idx="1"/>
          </p:nvPr>
        </p:nvSpPr>
        <p:spPr/>
        <p:txBody>
          <a:bodyPr/>
          <a:lstStyle/>
          <a:p>
            <a:r>
              <a:rPr kumimoji="1" lang="ja-JP" altLang="en-US" dirty="0"/>
              <a:t>これら</a:t>
            </a:r>
            <a:r>
              <a:rPr kumimoji="1" lang="en-US" altLang="ja-JP" dirty="0"/>
              <a:t>2</a:t>
            </a:r>
            <a:r>
              <a:rPr kumimoji="1" lang="ja-JP" altLang="en-US" dirty="0" err="1"/>
              <a:t>つの</a:t>
            </a:r>
            <a:r>
              <a:rPr kumimoji="1" lang="ja-JP" altLang="en-US" dirty="0"/>
              <a:t>危険に対しての対策がなければ会社運営は不可能</a:t>
            </a:r>
            <a:endParaRPr kumimoji="1" lang="en-US" altLang="ja-JP" dirty="0"/>
          </a:p>
          <a:p>
            <a:endParaRPr lang="en-US" altLang="ja-JP" dirty="0"/>
          </a:p>
          <a:p>
            <a:r>
              <a:rPr kumimoji="1" lang="ja-JP" altLang="en-US" dirty="0"/>
              <a:t>これら</a:t>
            </a:r>
            <a:r>
              <a:rPr kumimoji="1" lang="en-US" altLang="ja-JP" dirty="0"/>
              <a:t>2</a:t>
            </a:r>
            <a:r>
              <a:rPr kumimoji="1" lang="ja-JP" altLang="en-US" dirty="0" err="1"/>
              <a:t>つの</a:t>
            </a:r>
            <a:r>
              <a:rPr kumimoji="1" lang="ja-JP" altLang="en-US" dirty="0" smtClean="0"/>
              <a:t>危険</a:t>
            </a:r>
            <a:r>
              <a:rPr lang="ja-JP" altLang="en-US" dirty="0" smtClean="0"/>
              <a:t>は性格が異なり，</a:t>
            </a:r>
            <a:r>
              <a:rPr kumimoji="1" lang="ja-JP" altLang="en-US" dirty="0" smtClean="0"/>
              <a:t>対策方法も異なる</a:t>
            </a: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5EDC4FFE-A0D1-485B-A119-0CE784CAC449}"/>
              </a:ext>
            </a:extLst>
          </p:cNvPr>
          <p:cNvSpPr>
            <a:spLocks noGrp="1"/>
          </p:cNvSpPr>
          <p:nvPr>
            <p:ph type="sldNum" sz="quarter" idx="12"/>
          </p:nvPr>
        </p:nvSpPr>
        <p:spPr/>
        <p:txBody>
          <a:bodyPr/>
          <a:lstStyle/>
          <a:p>
            <a:fld id="{D5C8BB58-85D7-4255-B0A3-0E4BF98C8CD6}" type="slidenum">
              <a:rPr kumimoji="1" lang="ja-JP" altLang="en-US" smtClean="0"/>
              <a:t>6</a:t>
            </a:fld>
            <a:endParaRPr kumimoji="1" lang="ja-JP" altLang="en-US"/>
          </a:p>
        </p:txBody>
      </p:sp>
    </p:spTree>
    <p:extLst>
      <p:ext uri="{BB962C8B-B14F-4D97-AF65-F5344CB8AC3E}">
        <p14:creationId xmlns:p14="http://schemas.microsoft.com/office/powerpoint/2010/main" val="3431860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E2F73D-A0A5-4B4A-A40C-5E6C2F4A496E}"/>
              </a:ext>
            </a:extLst>
          </p:cNvPr>
          <p:cNvSpPr>
            <a:spLocks noGrp="1"/>
          </p:cNvSpPr>
          <p:nvPr>
            <p:ph type="title"/>
          </p:nvPr>
        </p:nvSpPr>
        <p:spPr>
          <a:xfrm>
            <a:off x="628650" y="2766218"/>
            <a:ext cx="7886700" cy="1325563"/>
          </a:xfrm>
        </p:spPr>
        <p:txBody>
          <a:bodyPr/>
          <a:lstStyle/>
          <a:p>
            <a:pPr algn="ctr"/>
            <a:r>
              <a:rPr kumimoji="1" lang="ja-JP" altLang="en-US" dirty="0"/>
              <a:t>プロダクトのセキュリティ</a:t>
            </a:r>
          </a:p>
        </p:txBody>
      </p:sp>
      <p:sp>
        <p:nvSpPr>
          <p:cNvPr id="3" name="スライド番号プレースホルダー 2">
            <a:extLst>
              <a:ext uri="{FF2B5EF4-FFF2-40B4-BE49-F238E27FC236}">
                <a16:creationId xmlns:a16="http://schemas.microsoft.com/office/drawing/2014/main" id="{CED61848-D58C-4326-869A-6D725AFF87D6}"/>
              </a:ext>
            </a:extLst>
          </p:cNvPr>
          <p:cNvSpPr>
            <a:spLocks noGrp="1"/>
          </p:cNvSpPr>
          <p:nvPr>
            <p:ph type="sldNum" sz="quarter" idx="12"/>
          </p:nvPr>
        </p:nvSpPr>
        <p:spPr/>
        <p:txBody>
          <a:bodyPr/>
          <a:lstStyle/>
          <a:p>
            <a:fld id="{D5C8BB58-85D7-4255-B0A3-0E4BF98C8CD6}" type="slidenum">
              <a:rPr kumimoji="1" lang="ja-JP" altLang="en-US" smtClean="0"/>
              <a:t>7</a:t>
            </a:fld>
            <a:endParaRPr kumimoji="1" lang="ja-JP" altLang="en-US"/>
          </a:p>
        </p:txBody>
      </p:sp>
    </p:spTree>
    <p:extLst>
      <p:ext uri="{BB962C8B-B14F-4D97-AF65-F5344CB8AC3E}">
        <p14:creationId xmlns:p14="http://schemas.microsoft.com/office/powerpoint/2010/main" val="4135139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EF676E-5BA3-44EE-B560-D64FA83E1942}"/>
              </a:ext>
            </a:extLst>
          </p:cNvPr>
          <p:cNvSpPr>
            <a:spLocks noGrp="1"/>
          </p:cNvSpPr>
          <p:nvPr>
            <p:ph type="title"/>
          </p:nvPr>
        </p:nvSpPr>
        <p:spPr/>
        <p:txBody>
          <a:bodyPr/>
          <a:lstStyle/>
          <a:p>
            <a:pPr algn="ctr"/>
            <a:r>
              <a:rPr kumimoji="1" lang="ja-JP" altLang="en-US" dirty="0"/>
              <a:t>セキュリティ項目</a:t>
            </a:r>
          </a:p>
        </p:txBody>
      </p:sp>
      <p:graphicFrame>
        <p:nvGraphicFramePr>
          <p:cNvPr id="7" name="コンテンツ プレースホルダー 6">
            <a:extLst>
              <a:ext uri="{FF2B5EF4-FFF2-40B4-BE49-F238E27FC236}">
                <a16:creationId xmlns:a16="http://schemas.microsoft.com/office/drawing/2014/main" id="{36FB4179-A28C-4A8F-91B8-992E498B8A87}"/>
              </a:ext>
            </a:extLst>
          </p:cNvPr>
          <p:cNvGraphicFramePr>
            <a:graphicFrameLocks noGrp="1"/>
          </p:cNvGraphicFramePr>
          <p:nvPr>
            <p:ph idx="1"/>
            <p:extLst>
              <p:ext uri="{D42A27DB-BD31-4B8C-83A1-F6EECF244321}">
                <p14:modId xmlns:p14="http://schemas.microsoft.com/office/powerpoint/2010/main" val="4258447077"/>
              </p:ext>
            </p:extLst>
          </p:nvPr>
        </p:nvGraphicFramePr>
        <p:xfrm>
          <a:off x="4405519" y="1690689"/>
          <a:ext cx="3704812" cy="4022281"/>
        </p:xfrm>
        <a:graphic>
          <a:graphicData uri="http://schemas.openxmlformats.org/drawingml/2006/table">
            <a:tbl>
              <a:tblPr firstRow="1" bandRow="1">
                <a:tableStyleId>{5C22544A-7EE6-4342-B048-85BDC9FD1C3A}</a:tableStyleId>
              </a:tblPr>
              <a:tblGrid>
                <a:gridCol w="3704812">
                  <a:extLst>
                    <a:ext uri="{9D8B030D-6E8A-4147-A177-3AD203B41FA5}">
                      <a16:colId xmlns:a16="http://schemas.microsoft.com/office/drawing/2014/main" val="1637070038"/>
                    </a:ext>
                  </a:extLst>
                </a:gridCol>
              </a:tblGrid>
              <a:tr h="459520">
                <a:tc>
                  <a:txBody>
                    <a:bodyPr/>
                    <a:lstStyle/>
                    <a:p>
                      <a:pPr algn="ctr"/>
                      <a:r>
                        <a:rPr kumimoji="1" lang="ja-JP" altLang="en-US" sz="1600" dirty="0"/>
                        <a:t>項目</a:t>
                      </a:r>
                    </a:p>
                  </a:txBody>
                  <a:tcPr/>
                </a:tc>
                <a:extLst>
                  <a:ext uri="{0D108BD9-81ED-4DB2-BD59-A6C34878D82A}">
                    <a16:rowId xmlns:a16="http://schemas.microsoft.com/office/drawing/2014/main" val="2462530873"/>
                  </a:ext>
                </a:extLst>
              </a:tr>
              <a:tr h="459520">
                <a:tc>
                  <a:txBody>
                    <a:bodyPr/>
                    <a:lstStyle/>
                    <a:p>
                      <a:r>
                        <a:rPr kumimoji="1" lang="ja-JP" altLang="en-US" sz="1600" dirty="0"/>
                        <a:t>主体認証に関する要件</a:t>
                      </a:r>
                    </a:p>
                  </a:txBody>
                  <a:tcPr/>
                </a:tc>
                <a:extLst>
                  <a:ext uri="{0D108BD9-81ED-4DB2-BD59-A6C34878D82A}">
                    <a16:rowId xmlns:a16="http://schemas.microsoft.com/office/drawing/2014/main" val="2632442621"/>
                  </a:ext>
                </a:extLst>
              </a:tr>
              <a:tr h="398514">
                <a:tc>
                  <a:txBody>
                    <a:bodyPr/>
                    <a:lstStyle/>
                    <a:p>
                      <a:r>
                        <a:rPr kumimoji="1" lang="ja-JP" altLang="en-US" sz="1600" dirty="0"/>
                        <a:t>アクセス制御に関する要件</a:t>
                      </a:r>
                      <a:endParaRPr kumimoji="1" lang="en-US" altLang="ja-JP" sz="1600" dirty="0"/>
                    </a:p>
                  </a:txBody>
                  <a:tcPr/>
                </a:tc>
                <a:extLst>
                  <a:ext uri="{0D108BD9-81ED-4DB2-BD59-A6C34878D82A}">
                    <a16:rowId xmlns:a16="http://schemas.microsoft.com/office/drawing/2014/main" val="3663672673"/>
                  </a:ext>
                </a:extLst>
              </a:tr>
              <a:tr h="459520">
                <a:tc>
                  <a:txBody>
                    <a:bodyPr/>
                    <a:lstStyle/>
                    <a:p>
                      <a:r>
                        <a:rPr kumimoji="1" lang="ja-JP" altLang="en-US" sz="1600" dirty="0"/>
                        <a:t>権限管理に関する要件</a:t>
                      </a:r>
                      <a:endParaRPr kumimoji="1" lang="en-US" altLang="ja-JP" sz="1600" dirty="0"/>
                    </a:p>
                  </a:txBody>
                  <a:tcPr/>
                </a:tc>
                <a:extLst>
                  <a:ext uri="{0D108BD9-81ED-4DB2-BD59-A6C34878D82A}">
                    <a16:rowId xmlns:a16="http://schemas.microsoft.com/office/drawing/2014/main" val="2914370499"/>
                  </a:ext>
                </a:extLst>
              </a:tr>
              <a:tr h="407127">
                <a:tc>
                  <a:txBody>
                    <a:bodyPr/>
                    <a:lstStyle/>
                    <a:p>
                      <a:r>
                        <a:rPr kumimoji="1" lang="ja-JP" altLang="en-US" sz="1600" dirty="0"/>
                        <a:t>監視・分析アクセスログに関する要件</a:t>
                      </a:r>
                    </a:p>
                  </a:txBody>
                  <a:tcPr/>
                </a:tc>
                <a:extLst>
                  <a:ext uri="{0D108BD9-81ED-4DB2-BD59-A6C34878D82A}">
                    <a16:rowId xmlns:a16="http://schemas.microsoft.com/office/drawing/2014/main" val="1572483645"/>
                  </a:ext>
                </a:extLst>
              </a:tr>
              <a:tr h="459520">
                <a:tc>
                  <a:txBody>
                    <a:bodyPr/>
                    <a:lstStyle/>
                    <a:p>
                      <a:r>
                        <a:rPr kumimoji="1" lang="ja-JP" altLang="en-US" sz="1600" dirty="0"/>
                        <a:t>不正アクセスなどの監視要件</a:t>
                      </a:r>
                    </a:p>
                  </a:txBody>
                  <a:tcPr/>
                </a:tc>
                <a:extLst>
                  <a:ext uri="{0D108BD9-81ED-4DB2-BD59-A6C34878D82A}">
                    <a16:rowId xmlns:a16="http://schemas.microsoft.com/office/drawing/2014/main" val="3265353636"/>
                  </a:ext>
                </a:extLst>
              </a:tr>
              <a:tr h="459520">
                <a:tc>
                  <a:txBody>
                    <a:bodyPr/>
                    <a:lstStyle/>
                    <a:p>
                      <a:r>
                        <a:rPr kumimoji="1" lang="ja-JP" altLang="en-US" sz="1600" dirty="0"/>
                        <a:t>ファイアウォール設置に関する要件</a:t>
                      </a:r>
                    </a:p>
                  </a:txBody>
                  <a:tcPr/>
                </a:tc>
                <a:extLst>
                  <a:ext uri="{0D108BD9-81ED-4DB2-BD59-A6C34878D82A}">
                    <a16:rowId xmlns:a16="http://schemas.microsoft.com/office/drawing/2014/main" val="3656552805"/>
                  </a:ext>
                </a:extLst>
              </a:tr>
              <a:tr h="459520">
                <a:tc>
                  <a:txBody>
                    <a:bodyPr/>
                    <a:lstStyle/>
                    <a:p>
                      <a:r>
                        <a:rPr kumimoji="1" lang="ja-JP" altLang="en-US" sz="1600" dirty="0"/>
                        <a:t>ウイルス対策要件</a:t>
                      </a:r>
                    </a:p>
                  </a:txBody>
                  <a:tcPr/>
                </a:tc>
                <a:extLst>
                  <a:ext uri="{0D108BD9-81ED-4DB2-BD59-A6C34878D82A}">
                    <a16:rowId xmlns:a16="http://schemas.microsoft.com/office/drawing/2014/main" val="3471567583"/>
                  </a:ext>
                </a:extLst>
              </a:tr>
              <a:tr h="459520">
                <a:tc>
                  <a:txBody>
                    <a:bodyPr/>
                    <a:lstStyle/>
                    <a:p>
                      <a:r>
                        <a:rPr kumimoji="1" lang="ja-JP" altLang="en-US" sz="1600" dirty="0"/>
                        <a:t>暗号化の要件</a:t>
                      </a:r>
                    </a:p>
                  </a:txBody>
                  <a:tcPr/>
                </a:tc>
                <a:extLst>
                  <a:ext uri="{0D108BD9-81ED-4DB2-BD59-A6C34878D82A}">
                    <a16:rowId xmlns:a16="http://schemas.microsoft.com/office/drawing/2014/main" val="1972860183"/>
                  </a:ext>
                </a:extLst>
              </a:tr>
            </a:tbl>
          </a:graphicData>
        </a:graphic>
      </p:graphicFrame>
      <p:sp>
        <p:nvSpPr>
          <p:cNvPr id="4" name="スライド番号プレースホルダー 3">
            <a:extLst>
              <a:ext uri="{FF2B5EF4-FFF2-40B4-BE49-F238E27FC236}">
                <a16:creationId xmlns:a16="http://schemas.microsoft.com/office/drawing/2014/main" id="{887076BA-515B-4F08-B8E2-00A6976E499E}"/>
              </a:ext>
            </a:extLst>
          </p:cNvPr>
          <p:cNvSpPr>
            <a:spLocks noGrp="1"/>
          </p:cNvSpPr>
          <p:nvPr>
            <p:ph type="sldNum" sz="quarter" idx="12"/>
          </p:nvPr>
        </p:nvSpPr>
        <p:spPr/>
        <p:txBody>
          <a:bodyPr/>
          <a:lstStyle/>
          <a:p>
            <a:fld id="{D5C8BB58-85D7-4255-B0A3-0E4BF98C8CD6}" type="slidenum">
              <a:rPr kumimoji="1" lang="ja-JP" altLang="en-US" smtClean="0"/>
              <a:t>8</a:t>
            </a:fld>
            <a:endParaRPr kumimoji="1" lang="ja-JP" altLang="en-US"/>
          </a:p>
        </p:txBody>
      </p:sp>
      <p:sp>
        <p:nvSpPr>
          <p:cNvPr id="8" name="テキスト ボックス 7">
            <a:extLst>
              <a:ext uri="{FF2B5EF4-FFF2-40B4-BE49-F238E27FC236}">
                <a16:creationId xmlns:a16="http://schemas.microsoft.com/office/drawing/2014/main" id="{4FF34E97-2208-4867-B47D-73D354AD4ECF}"/>
              </a:ext>
            </a:extLst>
          </p:cNvPr>
          <p:cNvSpPr txBox="1"/>
          <p:nvPr/>
        </p:nvSpPr>
        <p:spPr>
          <a:xfrm>
            <a:off x="821635" y="1690689"/>
            <a:ext cx="3178865" cy="2677656"/>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2400" dirty="0"/>
              <a:t>上流工程で考慮し始めるのが理想的</a:t>
            </a:r>
            <a:endParaRPr kumimoji="1" lang="en-US" altLang="ja-JP" sz="2400" dirty="0"/>
          </a:p>
          <a:p>
            <a:pPr marL="285750" indent="-285750">
              <a:buFont typeface="Arial" panose="020B0604020202020204" pitchFamily="34" charset="0"/>
              <a:buChar char="•"/>
            </a:pPr>
            <a:endParaRPr kumimoji="1" lang="en-US" altLang="ja-JP" sz="2400" dirty="0"/>
          </a:p>
          <a:p>
            <a:pPr marL="285750" indent="-285750">
              <a:buFont typeface="Arial" panose="020B0604020202020204" pitchFamily="34" charset="0"/>
              <a:buChar char="•"/>
            </a:pPr>
            <a:r>
              <a:rPr kumimoji="1" lang="ja-JP" altLang="en-US" sz="2400" dirty="0"/>
              <a:t>各項目でどのような手法を採用するかを顧客と検討する</a:t>
            </a:r>
          </a:p>
        </p:txBody>
      </p:sp>
      <p:sp>
        <p:nvSpPr>
          <p:cNvPr id="3" name="テキスト ボックス 2">
            <a:extLst>
              <a:ext uri="{FF2B5EF4-FFF2-40B4-BE49-F238E27FC236}">
                <a16:creationId xmlns:a16="http://schemas.microsoft.com/office/drawing/2014/main" id="{E57D7C14-1390-4051-A59F-66BD3A5578DA}"/>
              </a:ext>
            </a:extLst>
          </p:cNvPr>
          <p:cNvSpPr txBox="1"/>
          <p:nvPr/>
        </p:nvSpPr>
        <p:spPr>
          <a:xfrm>
            <a:off x="4332632" y="6017797"/>
            <a:ext cx="3850585" cy="338554"/>
          </a:xfrm>
          <a:prstGeom prst="rect">
            <a:avLst/>
          </a:prstGeom>
          <a:noFill/>
        </p:spPr>
        <p:txBody>
          <a:bodyPr wrap="square" rtlCol="0">
            <a:spAutoFit/>
          </a:bodyPr>
          <a:lstStyle/>
          <a:p>
            <a:r>
              <a:rPr kumimoji="1" lang="ja-JP" altLang="en-US" sz="1600" dirty="0"/>
              <a:t>設計段階で考慮すべきセキュリティ項目</a:t>
            </a:r>
          </a:p>
        </p:txBody>
      </p:sp>
    </p:spTree>
    <p:extLst>
      <p:ext uri="{BB962C8B-B14F-4D97-AF65-F5344CB8AC3E}">
        <p14:creationId xmlns:p14="http://schemas.microsoft.com/office/powerpoint/2010/main" val="3140755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11C157-71CE-4F0B-B198-035025B656C8}"/>
              </a:ext>
            </a:extLst>
          </p:cNvPr>
          <p:cNvSpPr>
            <a:spLocks noGrp="1"/>
          </p:cNvSpPr>
          <p:nvPr>
            <p:ph type="title"/>
          </p:nvPr>
        </p:nvSpPr>
        <p:spPr/>
        <p:txBody>
          <a:bodyPr>
            <a:noAutofit/>
          </a:bodyPr>
          <a:lstStyle/>
          <a:p>
            <a:pPr algn="ctr"/>
            <a:r>
              <a:rPr lang="ja-JP" altLang="en-US" sz="3600" dirty="0" smtClean="0"/>
              <a:t>プロダクトのセキュリティ</a:t>
            </a:r>
            <a:r>
              <a:rPr lang="ja-JP" altLang="en-US" sz="3600" dirty="0"/>
              <a:t>と利便性</a:t>
            </a:r>
            <a:endParaRPr kumimoji="1" lang="ja-JP" altLang="en-US" sz="3600" dirty="0"/>
          </a:p>
        </p:txBody>
      </p:sp>
      <p:sp>
        <p:nvSpPr>
          <p:cNvPr id="3" name="コンテンツ プレースホルダー 2">
            <a:extLst>
              <a:ext uri="{FF2B5EF4-FFF2-40B4-BE49-F238E27FC236}">
                <a16:creationId xmlns:a16="http://schemas.microsoft.com/office/drawing/2014/main" id="{B0AD03DA-71B7-446D-AF12-8F07CAC1FFCA}"/>
              </a:ext>
            </a:extLst>
          </p:cNvPr>
          <p:cNvSpPr>
            <a:spLocks noGrp="1"/>
          </p:cNvSpPr>
          <p:nvPr>
            <p:ph idx="1"/>
          </p:nvPr>
        </p:nvSpPr>
        <p:spPr/>
        <p:txBody>
          <a:bodyPr/>
          <a:lstStyle/>
          <a:p>
            <a:r>
              <a:rPr kumimoji="1" lang="ja-JP" altLang="en-US" dirty="0"/>
              <a:t>セキュリティと利便性はトレードオフの関係にある</a:t>
            </a:r>
            <a:endParaRPr kumimoji="1" lang="en-US" altLang="ja-JP" dirty="0"/>
          </a:p>
          <a:p>
            <a:endParaRPr lang="en-US" altLang="ja-JP" dirty="0"/>
          </a:p>
          <a:p>
            <a:r>
              <a:rPr lang="ja-JP" altLang="en-US" dirty="0"/>
              <a:t>十分なセキュリティを確保したい</a:t>
            </a:r>
            <a:r>
              <a:rPr lang="ja-JP" altLang="en-US" dirty="0" smtClean="0"/>
              <a:t>が，利便性</a:t>
            </a:r>
            <a:r>
              <a:rPr lang="ja-JP" altLang="en-US" dirty="0"/>
              <a:t>が顧客の要望に合わないという事態が少なくない</a:t>
            </a:r>
            <a:endParaRPr lang="en-US" altLang="ja-JP" dirty="0"/>
          </a:p>
          <a:p>
            <a:endParaRPr kumimoji="1" lang="en-US" altLang="ja-JP" dirty="0"/>
          </a:p>
          <a:p>
            <a:r>
              <a:rPr lang="ja-JP" altLang="en-US" dirty="0"/>
              <a:t>それを避けるためにセキュリティに関しては顧客と十分に認識を合わせる必要がある</a:t>
            </a:r>
            <a:endParaRPr kumimoji="1" lang="ja-JP" altLang="en-US" dirty="0"/>
          </a:p>
        </p:txBody>
      </p:sp>
      <p:sp>
        <p:nvSpPr>
          <p:cNvPr id="4" name="スライド番号プレースホルダー 3">
            <a:extLst>
              <a:ext uri="{FF2B5EF4-FFF2-40B4-BE49-F238E27FC236}">
                <a16:creationId xmlns:a16="http://schemas.microsoft.com/office/drawing/2014/main" id="{8E6CF477-E183-4F0C-8031-DA0ECF053011}"/>
              </a:ext>
            </a:extLst>
          </p:cNvPr>
          <p:cNvSpPr>
            <a:spLocks noGrp="1"/>
          </p:cNvSpPr>
          <p:nvPr>
            <p:ph type="sldNum" sz="quarter" idx="12"/>
          </p:nvPr>
        </p:nvSpPr>
        <p:spPr/>
        <p:txBody>
          <a:bodyPr/>
          <a:lstStyle/>
          <a:p>
            <a:fld id="{D5C8BB58-85D7-4255-B0A3-0E4BF98C8CD6}" type="slidenum">
              <a:rPr kumimoji="1" lang="ja-JP" altLang="en-US" smtClean="0"/>
              <a:t>9</a:t>
            </a:fld>
            <a:endParaRPr kumimoji="1" lang="ja-JP" altLang="en-US"/>
          </a:p>
        </p:txBody>
      </p:sp>
    </p:spTree>
    <p:extLst>
      <p:ext uri="{BB962C8B-B14F-4D97-AF65-F5344CB8AC3E}">
        <p14:creationId xmlns:p14="http://schemas.microsoft.com/office/powerpoint/2010/main" val="2132543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D2BC22-45EA-47AA-AA15-9DBF344E29E9}"/>
              </a:ext>
            </a:extLst>
          </p:cNvPr>
          <p:cNvSpPr>
            <a:spLocks noGrp="1"/>
          </p:cNvSpPr>
          <p:nvPr>
            <p:ph type="title"/>
          </p:nvPr>
        </p:nvSpPr>
        <p:spPr/>
        <p:txBody>
          <a:bodyPr/>
          <a:lstStyle/>
          <a:p>
            <a:pPr algn="ctr"/>
            <a:r>
              <a:rPr kumimoji="1" lang="ja-JP" altLang="en-US" dirty="0"/>
              <a:t>実装攻撃と耐タンパ性</a:t>
            </a:r>
          </a:p>
        </p:txBody>
      </p:sp>
      <p:sp>
        <p:nvSpPr>
          <p:cNvPr id="3" name="コンテンツ プレースホルダー 2">
            <a:extLst>
              <a:ext uri="{FF2B5EF4-FFF2-40B4-BE49-F238E27FC236}">
                <a16:creationId xmlns:a16="http://schemas.microsoft.com/office/drawing/2014/main" id="{451C498C-4F17-475B-926E-2C08FF6A5AC3}"/>
              </a:ext>
            </a:extLst>
          </p:cNvPr>
          <p:cNvSpPr>
            <a:spLocks noGrp="1"/>
          </p:cNvSpPr>
          <p:nvPr>
            <p:ph idx="1"/>
          </p:nvPr>
        </p:nvSpPr>
        <p:spPr>
          <a:xfrm>
            <a:off x="628650" y="1825625"/>
            <a:ext cx="7886700" cy="2048951"/>
          </a:xfrm>
        </p:spPr>
        <p:txBody>
          <a:bodyPr>
            <a:normAutofit fontScale="92500" lnSpcReduction="10000"/>
          </a:bodyPr>
          <a:lstStyle/>
          <a:p>
            <a:r>
              <a:rPr kumimoji="1" lang="ja-JP" altLang="en-US" dirty="0"/>
              <a:t>実装攻撃：システムの内部にしか</a:t>
            </a:r>
            <a:r>
              <a:rPr kumimoji="1" lang="ja-JP" altLang="en-US" dirty="0" smtClean="0"/>
              <a:t>ない機密性の高いデータ</a:t>
            </a:r>
            <a:r>
              <a:rPr kumimoji="1" lang="ja-JP" altLang="en-US" dirty="0"/>
              <a:t>を盗む攻撃</a:t>
            </a:r>
            <a:endParaRPr kumimoji="1" lang="en-US" altLang="ja-JP" dirty="0"/>
          </a:p>
          <a:p>
            <a:endParaRPr lang="en-US" altLang="ja-JP" dirty="0"/>
          </a:p>
          <a:p>
            <a:r>
              <a:rPr kumimoji="1" lang="ja-JP" altLang="en-US" dirty="0"/>
              <a:t>耐タンパ性：実装攻撃から気密性の高いデータを守る性能</a:t>
            </a:r>
            <a:endParaRPr kumimoji="1"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63401D6E-175E-462B-A8DD-1F3E0BD10720}"/>
              </a:ext>
            </a:extLst>
          </p:cNvPr>
          <p:cNvSpPr>
            <a:spLocks noGrp="1"/>
          </p:cNvSpPr>
          <p:nvPr>
            <p:ph type="sldNum" sz="quarter" idx="12"/>
          </p:nvPr>
        </p:nvSpPr>
        <p:spPr/>
        <p:txBody>
          <a:bodyPr/>
          <a:lstStyle/>
          <a:p>
            <a:fld id="{D5C8BB58-85D7-4255-B0A3-0E4BF98C8CD6}" type="slidenum">
              <a:rPr kumimoji="1" lang="ja-JP" altLang="en-US" smtClean="0"/>
              <a:t>10</a:t>
            </a:fld>
            <a:endParaRPr kumimoji="1" lang="ja-JP" altLang="en-US"/>
          </a:p>
        </p:txBody>
      </p:sp>
      <p:graphicFrame>
        <p:nvGraphicFramePr>
          <p:cNvPr id="5" name="表 4">
            <a:extLst>
              <a:ext uri="{FF2B5EF4-FFF2-40B4-BE49-F238E27FC236}">
                <a16:creationId xmlns:a16="http://schemas.microsoft.com/office/drawing/2014/main" id="{A231CBFD-5729-4EEC-A376-523EB25AFF45}"/>
              </a:ext>
            </a:extLst>
          </p:cNvPr>
          <p:cNvGraphicFramePr>
            <a:graphicFrameLocks noGrp="1"/>
          </p:cNvGraphicFramePr>
          <p:nvPr>
            <p:extLst>
              <p:ext uri="{D42A27DB-BD31-4B8C-83A1-F6EECF244321}">
                <p14:modId xmlns:p14="http://schemas.microsoft.com/office/powerpoint/2010/main" val="624144151"/>
              </p:ext>
            </p:extLst>
          </p:nvPr>
        </p:nvGraphicFramePr>
        <p:xfrm>
          <a:off x="1146313" y="4009514"/>
          <a:ext cx="6851374" cy="1925178"/>
        </p:xfrm>
        <a:graphic>
          <a:graphicData uri="http://schemas.openxmlformats.org/drawingml/2006/table">
            <a:tbl>
              <a:tblPr firstRow="1" bandRow="1">
                <a:tableStyleId>{5C22544A-7EE6-4342-B048-85BDC9FD1C3A}</a:tableStyleId>
              </a:tblPr>
              <a:tblGrid>
                <a:gridCol w="3425687">
                  <a:extLst>
                    <a:ext uri="{9D8B030D-6E8A-4147-A177-3AD203B41FA5}">
                      <a16:colId xmlns:a16="http://schemas.microsoft.com/office/drawing/2014/main" val="1496620943"/>
                    </a:ext>
                  </a:extLst>
                </a:gridCol>
                <a:gridCol w="3425687">
                  <a:extLst>
                    <a:ext uri="{9D8B030D-6E8A-4147-A177-3AD203B41FA5}">
                      <a16:colId xmlns:a16="http://schemas.microsoft.com/office/drawing/2014/main" val="801433748"/>
                    </a:ext>
                  </a:extLst>
                </a:gridCol>
              </a:tblGrid>
              <a:tr h="339208">
                <a:tc>
                  <a:txBody>
                    <a:bodyPr/>
                    <a:lstStyle/>
                    <a:p>
                      <a:pPr algn="ctr"/>
                      <a:r>
                        <a:rPr kumimoji="1" lang="ja-JP" altLang="en-US" dirty="0"/>
                        <a:t>名称</a:t>
                      </a:r>
                    </a:p>
                  </a:txBody>
                  <a:tcPr/>
                </a:tc>
                <a:tc>
                  <a:txBody>
                    <a:bodyPr/>
                    <a:lstStyle/>
                    <a:p>
                      <a:pPr algn="ctr"/>
                      <a:r>
                        <a:rPr kumimoji="1" lang="ja-JP" altLang="en-US" dirty="0"/>
                        <a:t>説明</a:t>
                      </a:r>
                    </a:p>
                  </a:txBody>
                  <a:tcPr/>
                </a:tc>
                <a:extLst>
                  <a:ext uri="{0D108BD9-81ED-4DB2-BD59-A6C34878D82A}">
                    <a16:rowId xmlns:a16="http://schemas.microsoft.com/office/drawing/2014/main" val="373607694"/>
                  </a:ext>
                </a:extLst>
              </a:tr>
              <a:tr h="480545">
                <a:tc>
                  <a:txBody>
                    <a:bodyPr/>
                    <a:lstStyle/>
                    <a:p>
                      <a:r>
                        <a:rPr kumimoji="1" lang="ja-JP" altLang="en-US" dirty="0"/>
                        <a:t>自己インテグリティ検証</a:t>
                      </a:r>
                    </a:p>
                  </a:txBody>
                  <a:tcPr/>
                </a:tc>
                <a:tc>
                  <a:txBody>
                    <a:bodyPr/>
                    <a:lstStyle/>
                    <a:p>
                      <a:r>
                        <a:rPr kumimoji="1" lang="ja-JP" altLang="en-US" sz="1400" dirty="0"/>
                        <a:t>プログラムが自身の改ざんを検出</a:t>
                      </a:r>
                      <a:r>
                        <a:rPr kumimoji="1" lang="ja-JP" altLang="en-US" sz="1400" dirty="0" smtClean="0"/>
                        <a:t>し，停止</a:t>
                      </a:r>
                      <a:r>
                        <a:rPr kumimoji="1" lang="ja-JP" altLang="en-US" sz="1400" dirty="0"/>
                        <a:t>する機能</a:t>
                      </a:r>
                    </a:p>
                  </a:txBody>
                  <a:tcPr/>
                </a:tc>
                <a:extLst>
                  <a:ext uri="{0D108BD9-81ED-4DB2-BD59-A6C34878D82A}">
                    <a16:rowId xmlns:a16="http://schemas.microsoft.com/office/drawing/2014/main" val="2277592909"/>
                  </a:ext>
                </a:extLst>
              </a:tr>
              <a:tr h="480545">
                <a:tc>
                  <a:txBody>
                    <a:bodyPr/>
                    <a:lstStyle/>
                    <a:p>
                      <a:r>
                        <a:rPr kumimoji="1" lang="ja-JP" altLang="en-US" dirty="0"/>
                        <a:t>自己書き換え</a:t>
                      </a:r>
                    </a:p>
                  </a:txBody>
                  <a:tcPr/>
                </a:tc>
                <a:tc>
                  <a:txBody>
                    <a:bodyPr/>
                    <a:lstStyle/>
                    <a:p>
                      <a:r>
                        <a:rPr kumimoji="1" lang="ja-JP" altLang="en-US" sz="1400" dirty="0"/>
                        <a:t>プログラムが自身を</a:t>
                      </a:r>
                      <a:r>
                        <a:rPr kumimoji="1" lang="ja-JP" altLang="en-US" sz="1400" dirty="0" smtClean="0"/>
                        <a:t>書き換え，動作</a:t>
                      </a:r>
                      <a:r>
                        <a:rPr kumimoji="1" lang="ja-JP" altLang="en-US" sz="1400" dirty="0"/>
                        <a:t>解析を困難にする機能</a:t>
                      </a:r>
                    </a:p>
                  </a:txBody>
                  <a:tcPr/>
                </a:tc>
                <a:extLst>
                  <a:ext uri="{0D108BD9-81ED-4DB2-BD59-A6C34878D82A}">
                    <a16:rowId xmlns:a16="http://schemas.microsoft.com/office/drawing/2014/main" val="151799630"/>
                  </a:ext>
                </a:extLst>
              </a:tr>
              <a:tr h="523098">
                <a:tc>
                  <a:txBody>
                    <a:bodyPr/>
                    <a:lstStyle/>
                    <a:p>
                      <a:r>
                        <a:rPr kumimoji="1" lang="ja-JP" altLang="en-US" dirty="0" smtClean="0"/>
                        <a:t>テーブルネットワーク型実装</a:t>
                      </a:r>
                      <a:endParaRPr kumimoji="1" lang="ja-JP" altLang="en-US" dirty="0"/>
                    </a:p>
                  </a:txBody>
                  <a:tcPr/>
                </a:tc>
                <a:tc>
                  <a:txBody>
                    <a:bodyPr/>
                    <a:lstStyle/>
                    <a:p>
                      <a:r>
                        <a:rPr kumimoji="1" lang="ja-JP" altLang="en-US" sz="1400" dirty="0" smtClean="0"/>
                        <a:t>データの暗号化や複合化の際にメモリ</a:t>
                      </a:r>
                      <a:r>
                        <a:rPr kumimoji="1" lang="ja-JP" altLang="en-US" sz="1400" dirty="0"/>
                        <a:t>やファイルに秘密鍵が</a:t>
                      </a:r>
                      <a:r>
                        <a:rPr kumimoji="1" lang="ja-JP" altLang="en-US" sz="1400" dirty="0" smtClean="0"/>
                        <a:t>現れない機能</a:t>
                      </a:r>
                      <a:endParaRPr kumimoji="1" lang="ja-JP" altLang="en-US" sz="1400" dirty="0"/>
                    </a:p>
                  </a:txBody>
                  <a:tcPr/>
                </a:tc>
                <a:extLst>
                  <a:ext uri="{0D108BD9-81ED-4DB2-BD59-A6C34878D82A}">
                    <a16:rowId xmlns:a16="http://schemas.microsoft.com/office/drawing/2014/main" val="3098901466"/>
                  </a:ext>
                </a:extLst>
              </a:tr>
            </a:tbl>
          </a:graphicData>
        </a:graphic>
      </p:graphicFrame>
      <p:sp>
        <p:nvSpPr>
          <p:cNvPr id="6" name="テキスト ボックス 5">
            <a:extLst>
              <a:ext uri="{FF2B5EF4-FFF2-40B4-BE49-F238E27FC236}">
                <a16:creationId xmlns:a16="http://schemas.microsoft.com/office/drawing/2014/main" id="{6ED5CDAE-A0CF-4C37-BD8E-F03B1D4BFD1C}"/>
              </a:ext>
            </a:extLst>
          </p:cNvPr>
          <p:cNvSpPr txBox="1"/>
          <p:nvPr/>
        </p:nvSpPr>
        <p:spPr>
          <a:xfrm>
            <a:off x="2464904" y="6071521"/>
            <a:ext cx="4214192" cy="369332"/>
          </a:xfrm>
          <a:prstGeom prst="rect">
            <a:avLst/>
          </a:prstGeom>
          <a:noFill/>
        </p:spPr>
        <p:txBody>
          <a:bodyPr wrap="square" rtlCol="0">
            <a:spAutoFit/>
          </a:bodyPr>
          <a:lstStyle/>
          <a:p>
            <a:r>
              <a:rPr kumimoji="1" lang="ja-JP" altLang="en-US" dirty="0"/>
              <a:t>プログラムに耐タンパ性を与える技術</a:t>
            </a:r>
          </a:p>
        </p:txBody>
      </p:sp>
      <p:sp>
        <p:nvSpPr>
          <p:cNvPr id="7" name="テキスト ボックス 6"/>
          <p:cNvSpPr txBox="1"/>
          <p:nvPr/>
        </p:nvSpPr>
        <p:spPr>
          <a:xfrm>
            <a:off x="63400" y="6501964"/>
            <a:ext cx="4803007" cy="276999"/>
          </a:xfrm>
          <a:prstGeom prst="rect">
            <a:avLst/>
          </a:prstGeom>
          <a:noFill/>
        </p:spPr>
        <p:txBody>
          <a:bodyPr wrap="square" rtlCol="0">
            <a:spAutoFit/>
          </a:bodyPr>
          <a:lstStyle/>
          <a:p>
            <a:r>
              <a:rPr kumimoji="1" lang="ja-JP" altLang="en-US" sz="1200" dirty="0" smtClean="0"/>
              <a:t>タンパ：</a:t>
            </a:r>
            <a:r>
              <a:rPr kumimoji="1" lang="en-US" altLang="ja-JP" sz="1200" dirty="0" smtClean="0"/>
              <a:t>tamper</a:t>
            </a:r>
            <a:r>
              <a:rPr kumimoji="1" lang="ja-JP" altLang="en-US" sz="1200" dirty="0" smtClean="0"/>
              <a:t>　意味　改ざんする，許可無くいじりまわす</a:t>
            </a:r>
            <a:endParaRPr kumimoji="1" lang="ja-JP" altLang="en-US" sz="1200" dirty="0"/>
          </a:p>
        </p:txBody>
      </p:sp>
    </p:spTree>
    <p:extLst>
      <p:ext uri="{BB962C8B-B14F-4D97-AF65-F5344CB8AC3E}">
        <p14:creationId xmlns:p14="http://schemas.microsoft.com/office/powerpoint/2010/main" val="679787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E2F73D-A0A5-4B4A-A40C-5E6C2F4A496E}"/>
              </a:ext>
            </a:extLst>
          </p:cNvPr>
          <p:cNvSpPr>
            <a:spLocks noGrp="1"/>
          </p:cNvSpPr>
          <p:nvPr>
            <p:ph type="title"/>
          </p:nvPr>
        </p:nvSpPr>
        <p:spPr>
          <a:xfrm>
            <a:off x="628650" y="2766218"/>
            <a:ext cx="7886700" cy="1325563"/>
          </a:xfrm>
        </p:spPr>
        <p:txBody>
          <a:bodyPr/>
          <a:lstStyle/>
          <a:p>
            <a:pPr algn="ctr"/>
            <a:r>
              <a:rPr lang="ja-JP" altLang="en-US" dirty="0"/>
              <a:t>開発プロセス</a:t>
            </a:r>
            <a:r>
              <a:rPr kumimoji="1" lang="ja-JP" altLang="en-US" dirty="0"/>
              <a:t>のセキュリティ</a:t>
            </a:r>
          </a:p>
        </p:txBody>
      </p:sp>
      <p:sp>
        <p:nvSpPr>
          <p:cNvPr id="3" name="スライド番号プレースホルダー 2">
            <a:extLst>
              <a:ext uri="{FF2B5EF4-FFF2-40B4-BE49-F238E27FC236}">
                <a16:creationId xmlns:a16="http://schemas.microsoft.com/office/drawing/2014/main" id="{CED61848-D58C-4326-869A-6D725AFF87D6}"/>
              </a:ext>
            </a:extLst>
          </p:cNvPr>
          <p:cNvSpPr>
            <a:spLocks noGrp="1"/>
          </p:cNvSpPr>
          <p:nvPr>
            <p:ph type="sldNum" sz="quarter" idx="12"/>
          </p:nvPr>
        </p:nvSpPr>
        <p:spPr/>
        <p:txBody>
          <a:bodyPr/>
          <a:lstStyle/>
          <a:p>
            <a:fld id="{D5C8BB58-85D7-4255-B0A3-0E4BF98C8CD6}" type="slidenum">
              <a:rPr kumimoji="1" lang="ja-JP" altLang="en-US" smtClean="0"/>
              <a:t>11</a:t>
            </a:fld>
            <a:endParaRPr kumimoji="1" lang="ja-JP" altLang="en-US"/>
          </a:p>
        </p:txBody>
      </p:sp>
    </p:spTree>
    <p:extLst>
      <p:ext uri="{BB962C8B-B14F-4D97-AF65-F5344CB8AC3E}">
        <p14:creationId xmlns:p14="http://schemas.microsoft.com/office/powerpoint/2010/main" val="70447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A58306-3B9B-410A-ACAA-1530E154A5F2}"/>
              </a:ext>
            </a:extLst>
          </p:cNvPr>
          <p:cNvSpPr>
            <a:spLocks noGrp="1"/>
          </p:cNvSpPr>
          <p:nvPr>
            <p:ph type="title"/>
          </p:nvPr>
        </p:nvSpPr>
        <p:spPr/>
        <p:txBody>
          <a:bodyPr>
            <a:normAutofit/>
          </a:bodyPr>
          <a:lstStyle/>
          <a:p>
            <a:pPr algn="ctr"/>
            <a:r>
              <a:rPr kumimoji="1" lang="ja-JP" altLang="en-US" sz="4000" dirty="0"/>
              <a:t>開発関係者の行動に注意が必要</a:t>
            </a:r>
          </a:p>
        </p:txBody>
      </p:sp>
      <p:sp>
        <p:nvSpPr>
          <p:cNvPr id="3" name="コンテンツ プレースホルダー 2">
            <a:extLst>
              <a:ext uri="{FF2B5EF4-FFF2-40B4-BE49-F238E27FC236}">
                <a16:creationId xmlns:a16="http://schemas.microsoft.com/office/drawing/2014/main" id="{675C9002-DDA0-4DD5-89AB-7EC6E4CE573E}"/>
              </a:ext>
            </a:extLst>
          </p:cNvPr>
          <p:cNvSpPr>
            <a:spLocks noGrp="1"/>
          </p:cNvSpPr>
          <p:nvPr>
            <p:ph idx="1"/>
          </p:nvPr>
        </p:nvSpPr>
        <p:spPr/>
        <p:txBody>
          <a:bodyPr/>
          <a:lstStyle/>
          <a:p>
            <a:r>
              <a:rPr kumimoji="1" lang="ja-JP" altLang="en-US" dirty="0"/>
              <a:t>開発関係者が何らかの理由で機密情報を盗む可能性がある</a:t>
            </a:r>
            <a:endParaRPr kumimoji="1" lang="en-US" altLang="ja-JP" dirty="0"/>
          </a:p>
          <a:p>
            <a:endParaRPr lang="en-US" altLang="ja-JP" dirty="0"/>
          </a:p>
          <a:p>
            <a:r>
              <a:rPr lang="ja-JP" altLang="en-US" dirty="0"/>
              <a:t>開発関係者の不注意で情報が漏えいすることがある</a:t>
            </a:r>
            <a:endParaRPr lang="en-US" altLang="ja-JP" dirty="0"/>
          </a:p>
          <a:p>
            <a:endParaRPr kumimoji="1" lang="en-US" altLang="ja-JP" dirty="0"/>
          </a:p>
          <a:p>
            <a:r>
              <a:rPr lang="ja-JP" altLang="en-US" dirty="0"/>
              <a:t>開発関係者がセキュリティについての知識を蓄えておく必要がある</a:t>
            </a:r>
            <a:endParaRPr kumimoji="1" lang="ja-JP" altLang="en-US" dirty="0"/>
          </a:p>
        </p:txBody>
      </p:sp>
      <p:sp>
        <p:nvSpPr>
          <p:cNvPr id="4" name="スライド番号プレースホルダー 3">
            <a:extLst>
              <a:ext uri="{FF2B5EF4-FFF2-40B4-BE49-F238E27FC236}">
                <a16:creationId xmlns:a16="http://schemas.microsoft.com/office/drawing/2014/main" id="{751826E7-1A06-45D0-87AA-17BB99967C53}"/>
              </a:ext>
            </a:extLst>
          </p:cNvPr>
          <p:cNvSpPr>
            <a:spLocks noGrp="1"/>
          </p:cNvSpPr>
          <p:nvPr>
            <p:ph type="sldNum" sz="quarter" idx="12"/>
          </p:nvPr>
        </p:nvSpPr>
        <p:spPr/>
        <p:txBody>
          <a:bodyPr/>
          <a:lstStyle/>
          <a:p>
            <a:fld id="{D5C8BB58-85D7-4255-B0A3-0E4BF98C8CD6}" type="slidenum">
              <a:rPr kumimoji="1" lang="ja-JP" altLang="en-US" smtClean="0"/>
              <a:t>12</a:t>
            </a:fld>
            <a:endParaRPr kumimoji="1" lang="ja-JP" altLang="en-US"/>
          </a:p>
        </p:txBody>
      </p:sp>
    </p:spTree>
    <p:extLst>
      <p:ext uri="{BB962C8B-B14F-4D97-AF65-F5344CB8AC3E}">
        <p14:creationId xmlns:p14="http://schemas.microsoft.com/office/powerpoint/2010/main" val="1141801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4DC115-9110-42DC-8816-64F89FB1AB4E}"/>
              </a:ext>
            </a:extLst>
          </p:cNvPr>
          <p:cNvSpPr>
            <a:spLocks noGrp="1"/>
          </p:cNvSpPr>
          <p:nvPr>
            <p:ph type="title"/>
          </p:nvPr>
        </p:nvSpPr>
        <p:spPr/>
        <p:txBody>
          <a:bodyPr/>
          <a:lstStyle/>
          <a:p>
            <a:pPr algn="ctr"/>
            <a:r>
              <a:rPr kumimoji="1" lang="ja-JP" altLang="en-US" dirty="0"/>
              <a:t>セキュリティ項目</a:t>
            </a:r>
          </a:p>
        </p:txBody>
      </p:sp>
      <p:sp>
        <p:nvSpPr>
          <p:cNvPr id="3" name="コンテンツ プレースホルダー 2">
            <a:extLst>
              <a:ext uri="{FF2B5EF4-FFF2-40B4-BE49-F238E27FC236}">
                <a16:creationId xmlns:a16="http://schemas.microsoft.com/office/drawing/2014/main" id="{FDCDDBB8-135B-45BC-BAE6-8FE48B22B07D}"/>
              </a:ext>
            </a:extLst>
          </p:cNvPr>
          <p:cNvSpPr>
            <a:spLocks noGrp="1"/>
          </p:cNvSpPr>
          <p:nvPr>
            <p:ph idx="1"/>
          </p:nvPr>
        </p:nvSpPr>
        <p:spPr>
          <a:xfrm>
            <a:off x="628650" y="1825625"/>
            <a:ext cx="3479524" cy="4351338"/>
          </a:xfrm>
        </p:spPr>
        <p:txBody>
          <a:bodyPr/>
          <a:lstStyle/>
          <a:p>
            <a:r>
              <a:rPr kumimoji="1" lang="ja-JP" altLang="en-US" dirty="0" smtClean="0"/>
              <a:t>開発関係者の行動だけでなく自然災害に気をつける必要もある</a:t>
            </a:r>
            <a:endParaRPr kumimoji="1" lang="en-US" altLang="ja-JP" dirty="0" smtClean="0"/>
          </a:p>
          <a:p>
            <a:endParaRPr lang="en-US" altLang="ja-JP" dirty="0"/>
          </a:p>
          <a:p>
            <a:r>
              <a:rPr kumimoji="1" lang="ja-JP" altLang="en-US" dirty="0" smtClean="0"/>
              <a:t>項目の半分が媒体に関することであることに注意</a:t>
            </a:r>
            <a:endParaRPr kumimoji="1" lang="ja-JP" altLang="en-US" dirty="0"/>
          </a:p>
        </p:txBody>
      </p:sp>
      <p:sp>
        <p:nvSpPr>
          <p:cNvPr id="4" name="スライド番号プレースホルダー 3">
            <a:extLst>
              <a:ext uri="{FF2B5EF4-FFF2-40B4-BE49-F238E27FC236}">
                <a16:creationId xmlns:a16="http://schemas.microsoft.com/office/drawing/2014/main" id="{411DFB9A-C1F5-46A1-BA88-C8A9543A727B}"/>
              </a:ext>
            </a:extLst>
          </p:cNvPr>
          <p:cNvSpPr>
            <a:spLocks noGrp="1"/>
          </p:cNvSpPr>
          <p:nvPr>
            <p:ph type="sldNum" sz="quarter" idx="12"/>
          </p:nvPr>
        </p:nvSpPr>
        <p:spPr/>
        <p:txBody>
          <a:bodyPr/>
          <a:lstStyle/>
          <a:p>
            <a:fld id="{D5C8BB58-85D7-4255-B0A3-0E4BF98C8CD6}" type="slidenum">
              <a:rPr kumimoji="1" lang="ja-JP" altLang="en-US" smtClean="0"/>
              <a:t>13</a:t>
            </a:fld>
            <a:endParaRPr kumimoji="1" lang="ja-JP" altLang="en-US"/>
          </a:p>
        </p:txBody>
      </p:sp>
      <p:graphicFrame>
        <p:nvGraphicFramePr>
          <p:cNvPr id="5" name="コンテンツ プレースホルダー 6">
            <a:extLst>
              <a:ext uri="{FF2B5EF4-FFF2-40B4-BE49-F238E27FC236}">
                <a16:creationId xmlns:a16="http://schemas.microsoft.com/office/drawing/2014/main" id="{C57FA263-3308-44AC-878C-06E490A6449B}"/>
              </a:ext>
            </a:extLst>
          </p:cNvPr>
          <p:cNvGraphicFramePr>
            <a:graphicFrameLocks/>
          </p:cNvGraphicFramePr>
          <p:nvPr>
            <p:extLst>
              <p:ext uri="{D42A27DB-BD31-4B8C-83A1-F6EECF244321}">
                <p14:modId xmlns:p14="http://schemas.microsoft.com/office/powerpoint/2010/main" val="3124807813"/>
              </p:ext>
            </p:extLst>
          </p:nvPr>
        </p:nvGraphicFramePr>
        <p:xfrm>
          <a:off x="4605544" y="1825625"/>
          <a:ext cx="3704812" cy="4109791"/>
        </p:xfrm>
        <a:graphic>
          <a:graphicData uri="http://schemas.openxmlformats.org/drawingml/2006/table">
            <a:tbl>
              <a:tblPr firstRow="1" bandRow="1">
                <a:tableStyleId>{5C22544A-7EE6-4342-B048-85BDC9FD1C3A}</a:tableStyleId>
              </a:tblPr>
              <a:tblGrid>
                <a:gridCol w="3704812">
                  <a:extLst>
                    <a:ext uri="{9D8B030D-6E8A-4147-A177-3AD203B41FA5}">
                      <a16:colId xmlns:a16="http://schemas.microsoft.com/office/drawing/2014/main" val="1637070038"/>
                    </a:ext>
                  </a:extLst>
                </a:gridCol>
              </a:tblGrid>
              <a:tr h="459520">
                <a:tc>
                  <a:txBody>
                    <a:bodyPr/>
                    <a:lstStyle/>
                    <a:p>
                      <a:pPr algn="ctr"/>
                      <a:r>
                        <a:rPr kumimoji="1" lang="ja-JP" altLang="en-US" sz="1600" dirty="0"/>
                        <a:t>項目</a:t>
                      </a:r>
                    </a:p>
                  </a:txBody>
                  <a:tcPr/>
                </a:tc>
                <a:extLst>
                  <a:ext uri="{0D108BD9-81ED-4DB2-BD59-A6C34878D82A}">
                    <a16:rowId xmlns:a16="http://schemas.microsoft.com/office/drawing/2014/main" val="2462530873"/>
                  </a:ext>
                </a:extLst>
              </a:tr>
              <a:tr h="459520">
                <a:tc>
                  <a:txBody>
                    <a:bodyPr/>
                    <a:lstStyle/>
                    <a:p>
                      <a:r>
                        <a:rPr kumimoji="1" lang="ja-JP" altLang="en-US" sz="1600" dirty="0"/>
                        <a:t>保護区域と入退室</a:t>
                      </a:r>
                    </a:p>
                  </a:txBody>
                  <a:tcPr/>
                </a:tc>
                <a:extLst>
                  <a:ext uri="{0D108BD9-81ED-4DB2-BD59-A6C34878D82A}">
                    <a16:rowId xmlns:a16="http://schemas.microsoft.com/office/drawing/2014/main" val="2632442621"/>
                  </a:ext>
                </a:extLst>
              </a:tr>
              <a:tr h="459520">
                <a:tc>
                  <a:txBody>
                    <a:bodyPr/>
                    <a:lstStyle/>
                    <a:p>
                      <a:r>
                        <a:rPr kumimoji="1" lang="ja-JP" altLang="en-US" sz="1600" dirty="0"/>
                        <a:t>資産と装置の管理</a:t>
                      </a:r>
                      <a:endParaRPr kumimoji="1" lang="en-US" altLang="ja-JP" sz="1600" dirty="0"/>
                    </a:p>
                  </a:txBody>
                  <a:tcPr/>
                </a:tc>
                <a:extLst>
                  <a:ext uri="{0D108BD9-81ED-4DB2-BD59-A6C34878D82A}">
                    <a16:rowId xmlns:a16="http://schemas.microsoft.com/office/drawing/2014/main" val="3663672673"/>
                  </a:ext>
                </a:extLst>
              </a:tr>
              <a:tr h="459520">
                <a:tc>
                  <a:txBody>
                    <a:bodyPr/>
                    <a:lstStyle/>
                    <a:p>
                      <a:r>
                        <a:rPr kumimoji="1" lang="ja-JP" altLang="en-US" sz="1600" dirty="0"/>
                        <a:t>設備と自然災害</a:t>
                      </a:r>
                      <a:endParaRPr kumimoji="1" lang="en-US" altLang="ja-JP" sz="1600" dirty="0"/>
                    </a:p>
                  </a:txBody>
                  <a:tcPr/>
                </a:tc>
                <a:extLst>
                  <a:ext uri="{0D108BD9-81ED-4DB2-BD59-A6C34878D82A}">
                    <a16:rowId xmlns:a16="http://schemas.microsoft.com/office/drawing/2014/main" val="2914370499"/>
                  </a:ext>
                </a:extLst>
              </a:tr>
              <a:tr h="433631">
                <a:tc>
                  <a:txBody>
                    <a:bodyPr/>
                    <a:lstStyle/>
                    <a:p>
                      <a:r>
                        <a:rPr kumimoji="1" lang="ja-JP" altLang="en-US" sz="1600" dirty="0"/>
                        <a:t>日常の情報管理</a:t>
                      </a:r>
                    </a:p>
                  </a:txBody>
                  <a:tcPr/>
                </a:tc>
                <a:extLst>
                  <a:ext uri="{0D108BD9-81ED-4DB2-BD59-A6C34878D82A}">
                    <a16:rowId xmlns:a16="http://schemas.microsoft.com/office/drawing/2014/main" val="1572483645"/>
                  </a:ext>
                </a:extLst>
              </a:tr>
              <a:tr h="459520">
                <a:tc>
                  <a:txBody>
                    <a:bodyPr/>
                    <a:lstStyle/>
                    <a:p>
                      <a:r>
                        <a:rPr kumimoji="1" lang="ja-JP" altLang="en-US" sz="1600" dirty="0"/>
                        <a:t>媒体の保管と持ち出し</a:t>
                      </a:r>
                    </a:p>
                  </a:txBody>
                  <a:tcPr/>
                </a:tc>
                <a:extLst>
                  <a:ext uri="{0D108BD9-81ED-4DB2-BD59-A6C34878D82A}">
                    <a16:rowId xmlns:a16="http://schemas.microsoft.com/office/drawing/2014/main" val="3265353636"/>
                  </a:ext>
                </a:extLst>
              </a:tr>
              <a:tr h="459520">
                <a:tc>
                  <a:txBody>
                    <a:bodyPr/>
                    <a:lstStyle/>
                    <a:p>
                      <a:r>
                        <a:rPr kumimoji="1" lang="ja-JP" altLang="en-US" sz="1600" dirty="0"/>
                        <a:t>媒体の複写</a:t>
                      </a:r>
                    </a:p>
                  </a:txBody>
                  <a:tcPr/>
                </a:tc>
                <a:extLst>
                  <a:ext uri="{0D108BD9-81ED-4DB2-BD59-A6C34878D82A}">
                    <a16:rowId xmlns:a16="http://schemas.microsoft.com/office/drawing/2014/main" val="3656552805"/>
                  </a:ext>
                </a:extLst>
              </a:tr>
              <a:tr h="459520">
                <a:tc>
                  <a:txBody>
                    <a:bodyPr/>
                    <a:lstStyle/>
                    <a:p>
                      <a:r>
                        <a:rPr kumimoji="1" lang="ja-JP" altLang="en-US" sz="1600" dirty="0"/>
                        <a:t>媒体の移動や配送</a:t>
                      </a:r>
                    </a:p>
                  </a:txBody>
                  <a:tcPr/>
                </a:tc>
                <a:extLst>
                  <a:ext uri="{0D108BD9-81ED-4DB2-BD59-A6C34878D82A}">
                    <a16:rowId xmlns:a16="http://schemas.microsoft.com/office/drawing/2014/main" val="3471567583"/>
                  </a:ext>
                </a:extLst>
              </a:tr>
              <a:tr h="459520">
                <a:tc>
                  <a:txBody>
                    <a:bodyPr/>
                    <a:lstStyle/>
                    <a:p>
                      <a:r>
                        <a:rPr kumimoji="1" lang="ja-JP" altLang="en-US" sz="1600" dirty="0"/>
                        <a:t>媒体の導入と廃棄</a:t>
                      </a:r>
                    </a:p>
                  </a:txBody>
                  <a:tcPr/>
                </a:tc>
                <a:extLst>
                  <a:ext uri="{0D108BD9-81ED-4DB2-BD59-A6C34878D82A}">
                    <a16:rowId xmlns:a16="http://schemas.microsoft.com/office/drawing/2014/main" val="1972860183"/>
                  </a:ext>
                </a:extLst>
              </a:tr>
            </a:tbl>
          </a:graphicData>
        </a:graphic>
      </p:graphicFrame>
      <p:sp>
        <p:nvSpPr>
          <p:cNvPr id="6" name="テキスト ボックス 5">
            <a:extLst>
              <a:ext uri="{FF2B5EF4-FFF2-40B4-BE49-F238E27FC236}">
                <a16:creationId xmlns:a16="http://schemas.microsoft.com/office/drawing/2014/main" id="{E57D7C14-1390-4051-A59F-66BD3A5578DA}"/>
              </a:ext>
            </a:extLst>
          </p:cNvPr>
          <p:cNvSpPr txBox="1"/>
          <p:nvPr/>
        </p:nvSpPr>
        <p:spPr>
          <a:xfrm>
            <a:off x="4807849" y="6070352"/>
            <a:ext cx="3300202" cy="338554"/>
          </a:xfrm>
          <a:prstGeom prst="rect">
            <a:avLst/>
          </a:prstGeom>
          <a:noFill/>
        </p:spPr>
        <p:txBody>
          <a:bodyPr wrap="square" rtlCol="0">
            <a:spAutoFit/>
          </a:bodyPr>
          <a:lstStyle/>
          <a:p>
            <a:r>
              <a:rPr kumimoji="1" lang="ja-JP" altLang="en-US" sz="1600" dirty="0" smtClean="0"/>
              <a:t>開発</a:t>
            </a:r>
            <a:r>
              <a:rPr kumimoji="1" lang="ja-JP" altLang="en-US" sz="1600" dirty="0"/>
              <a:t>プロセス</a:t>
            </a:r>
            <a:r>
              <a:rPr kumimoji="1" lang="ja-JP" altLang="en-US" sz="1600" dirty="0" smtClean="0"/>
              <a:t>の</a:t>
            </a:r>
            <a:r>
              <a:rPr kumimoji="1" lang="ja-JP" altLang="en-US" sz="1600" dirty="0" smtClean="0"/>
              <a:t>セキュリティ</a:t>
            </a:r>
            <a:r>
              <a:rPr kumimoji="1" lang="ja-JP" altLang="en-US" sz="1600" dirty="0"/>
              <a:t>項目</a:t>
            </a:r>
          </a:p>
        </p:txBody>
      </p:sp>
    </p:spTree>
    <p:extLst>
      <p:ext uri="{BB962C8B-B14F-4D97-AF65-F5344CB8AC3E}">
        <p14:creationId xmlns:p14="http://schemas.microsoft.com/office/powerpoint/2010/main" val="1356338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en-US" altLang="ja-JP" dirty="0" smtClean="0"/>
              <a:t>USB</a:t>
            </a:r>
            <a:r>
              <a:rPr lang="ja-JP" altLang="en-US" dirty="0"/>
              <a:t>接続</a:t>
            </a:r>
            <a:r>
              <a:rPr lang="ja-JP" altLang="en-US" dirty="0" smtClean="0"/>
              <a:t>によるウイルス感染</a:t>
            </a:r>
            <a:endParaRPr kumimoji="1" lang="ja-JP" altLang="en-US" dirty="0"/>
          </a:p>
        </p:txBody>
      </p:sp>
      <p:sp>
        <p:nvSpPr>
          <p:cNvPr id="4" name="スライド番号プレースホルダー 3"/>
          <p:cNvSpPr>
            <a:spLocks noGrp="1"/>
          </p:cNvSpPr>
          <p:nvPr>
            <p:ph type="sldNum" sz="quarter" idx="12"/>
          </p:nvPr>
        </p:nvSpPr>
        <p:spPr/>
        <p:txBody>
          <a:bodyPr/>
          <a:lstStyle/>
          <a:p>
            <a:fld id="{D5C8BB58-85D7-4255-B0A3-0E4BF98C8CD6}" type="slidenum">
              <a:rPr kumimoji="1" lang="ja-JP" altLang="en-US" smtClean="0"/>
              <a:t>14</a:t>
            </a:fld>
            <a:endParaRPr kumimoji="1" lang="ja-JP" altLang="en-US"/>
          </a:p>
        </p:txBody>
      </p:sp>
      <p:pic>
        <p:nvPicPr>
          <p:cNvPr id="6" name="コンテンツ プレースホルダー 5"/>
          <p:cNvPicPr>
            <a:picLocks noGrp="1" noChangeAspect="1"/>
          </p:cNvPicPr>
          <p:nvPr>
            <p:ph idx="1"/>
          </p:nvPr>
        </p:nvPicPr>
        <p:blipFill>
          <a:blip r:embed="rId3"/>
          <a:stretch>
            <a:fillRect/>
          </a:stretch>
        </p:blipFill>
        <p:spPr>
          <a:xfrm>
            <a:off x="861492" y="2285146"/>
            <a:ext cx="4139660" cy="1654201"/>
          </a:xfrm>
          <a:prstGeom prst="rect">
            <a:avLst/>
          </a:prstGeom>
        </p:spPr>
      </p:pic>
      <p:sp>
        <p:nvSpPr>
          <p:cNvPr id="7" name="テキスト ボックス 6">
            <a:extLst>
              <a:ext uri="{FF2B5EF4-FFF2-40B4-BE49-F238E27FC236}">
                <a16:creationId xmlns:a16="http://schemas.microsoft.com/office/drawing/2014/main" id="{E57D7C14-1390-4051-A59F-66BD3A5578DA}"/>
              </a:ext>
            </a:extLst>
          </p:cNvPr>
          <p:cNvSpPr txBox="1"/>
          <p:nvPr/>
        </p:nvSpPr>
        <p:spPr>
          <a:xfrm>
            <a:off x="861492" y="1690689"/>
            <a:ext cx="3300202" cy="338554"/>
          </a:xfrm>
          <a:prstGeom prst="rect">
            <a:avLst/>
          </a:prstGeom>
          <a:noFill/>
        </p:spPr>
        <p:txBody>
          <a:bodyPr wrap="square" rtlCol="0">
            <a:spAutoFit/>
          </a:bodyPr>
          <a:lstStyle/>
          <a:p>
            <a:r>
              <a:rPr kumimoji="1" lang="ja-JP" altLang="en-US" sz="1600" dirty="0" smtClean="0"/>
              <a:t>１．</a:t>
            </a:r>
            <a:r>
              <a:rPr kumimoji="1" lang="en-US" altLang="ja-JP" sz="1600" dirty="0" smtClean="0"/>
              <a:t>PC</a:t>
            </a:r>
            <a:r>
              <a:rPr kumimoji="1" lang="ja-JP" altLang="en-US" sz="1600" dirty="0" smtClean="0"/>
              <a:t>→</a:t>
            </a:r>
            <a:r>
              <a:rPr kumimoji="1" lang="en-US" altLang="ja-JP" sz="1600" dirty="0" smtClean="0"/>
              <a:t>USB</a:t>
            </a:r>
            <a:r>
              <a:rPr kumimoji="1" lang="ja-JP" altLang="en-US" sz="1600" dirty="0" smtClean="0"/>
              <a:t>にウイルス感染</a:t>
            </a:r>
            <a:endParaRPr kumimoji="1" lang="ja-JP" altLang="en-US" sz="1600" dirty="0"/>
          </a:p>
        </p:txBody>
      </p:sp>
      <p:pic>
        <p:nvPicPr>
          <p:cNvPr id="8" name="図 7"/>
          <p:cNvPicPr>
            <a:picLocks noChangeAspect="1"/>
          </p:cNvPicPr>
          <p:nvPr/>
        </p:nvPicPr>
        <p:blipFill>
          <a:blip r:embed="rId4"/>
          <a:stretch>
            <a:fillRect/>
          </a:stretch>
        </p:blipFill>
        <p:spPr>
          <a:xfrm>
            <a:off x="825936" y="4533804"/>
            <a:ext cx="4175216" cy="1478231"/>
          </a:xfrm>
          <a:prstGeom prst="rect">
            <a:avLst/>
          </a:prstGeom>
        </p:spPr>
      </p:pic>
      <p:sp>
        <p:nvSpPr>
          <p:cNvPr id="9" name="テキスト ボックス 8">
            <a:extLst>
              <a:ext uri="{FF2B5EF4-FFF2-40B4-BE49-F238E27FC236}">
                <a16:creationId xmlns:a16="http://schemas.microsoft.com/office/drawing/2014/main" id="{E57D7C14-1390-4051-A59F-66BD3A5578DA}"/>
              </a:ext>
            </a:extLst>
          </p:cNvPr>
          <p:cNvSpPr txBox="1"/>
          <p:nvPr/>
        </p:nvSpPr>
        <p:spPr>
          <a:xfrm>
            <a:off x="968242" y="3958291"/>
            <a:ext cx="3300202" cy="338554"/>
          </a:xfrm>
          <a:prstGeom prst="rect">
            <a:avLst/>
          </a:prstGeom>
          <a:noFill/>
        </p:spPr>
        <p:txBody>
          <a:bodyPr wrap="square" rtlCol="0">
            <a:spAutoFit/>
          </a:bodyPr>
          <a:lstStyle/>
          <a:p>
            <a:r>
              <a:rPr kumimoji="1" lang="ja-JP" altLang="en-US" sz="1600" dirty="0"/>
              <a:t>２</a:t>
            </a:r>
            <a:r>
              <a:rPr kumimoji="1" lang="ja-JP" altLang="en-US" sz="1600" dirty="0" smtClean="0"/>
              <a:t>．</a:t>
            </a:r>
            <a:r>
              <a:rPr kumimoji="1" lang="en-US" altLang="ja-JP" sz="1600" dirty="0" smtClean="0"/>
              <a:t>USB</a:t>
            </a:r>
            <a:r>
              <a:rPr kumimoji="1" lang="ja-JP" altLang="en-US" sz="1600" dirty="0" smtClean="0"/>
              <a:t>→社内</a:t>
            </a:r>
            <a:r>
              <a:rPr kumimoji="1" lang="en-US" altLang="ja-JP" sz="1600" dirty="0" smtClean="0"/>
              <a:t>PC</a:t>
            </a:r>
            <a:r>
              <a:rPr kumimoji="1" lang="ja-JP" altLang="en-US" sz="1600" dirty="0" smtClean="0"/>
              <a:t>にウイルス感染</a:t>
            </a:r>
            <a:endParaRPr kumimoji="1" lang="ja-JP" altLang="en-US" sz="1600" dirty="0"/>
          </a:p>
        </p:txBody>
      </p:sp>
      <p:pic>
        <p:nvPicPr>
          <p:cNvPr id="10" name="図 9"/>
          <p:cNvPicPr>
            <a:picLocks noChangeAspect="1"/>
          </p:cNvPicPr>
          <p:nvPr/>
        </p:nvPicPr>
        <p:blipFill>
          <a:blip r:embed="rId5"/>
          <a:stretch>
            <a:fillRect/>
          </a:stretch>
        </p:blipFill>
        <p:spPr>
          <a:xfrm>
            <a:off x="5107903" y="2534872"/>
            <a:ext cx="3638349" cy="3335726"/>
          </a:xfrm>
          <a:prstGeom prst="rect">
            <a:avLst/>
          </a:prstGeom>
        </p:spPr>
      </p:pic>
      <p:sp>
        <p:nvSpPr>
          <p:cNvPr id="11" name="テキスト ボックス 10">
            <a:extLst>
              <a:ext uri="{FF2B5EF4-FFF2-40B4-BE49-F238E27FC236}">
                <a16:creationId xmlns:a16="http://schemas.microsoft.com/office/drawing/2014/main" id="{E57D7C14-1390-4051-A59F-66BD3A5578DA}"/>
              </a:ext>
            </a:extLst>
          </p:cNvPr>
          <p:cNvSpPr txBox="1"/>
          <p:nvPr/>
        </p:nvSpPr>
        <p:spPr>
          <a:xfrm>
            <a:off x="5107903" y="2122719"/>
            <a:ext cx="3535583" cy="338554"/>
          </a:xfrm>
          <a:prstGeom prst="rect">
            <a:avLst/>
          </a:prstGeom>
          <a:noFill/>
        </p:spPr>
        <p:txBody>
          <a:bodyPr wrap="square" rtlCol="0">
            <a:spAutoFit/>
          </a:bodyPr>
          <a:lstStyle/>
          <a:p>
            <a:r>
              <a:rPr kumimoji="1" lang="ja-JP" altLang="en-US" sz="1600" dirty="0"/>
              <a:t>３</a:t>
            </a:r>
            <a:r>
              <a:rPr kumimoji="1" lang="ja-JP" altLang="en-US" sz="1600" dirty="0" smtClean="0"/>
              <a:t>．ウイルス感染による被害の発生</a:t>
            </a:r>
            <a:endParaRPr kumimoji="1" lang="ja-JP" altLang="en-US" sz="1600" dirty="0"/>
          </a:p>
        </p:txBody>
      </p:sp>
      <p:sp>
        <p:nvSpPr>
          <p:cNvPr id="12" name="テキスト ボックス 11">
            <a:extLst>
              <a:ext uri="{FF2B5EF4-FFF2-40B4-BE49-F238E27FC236}">
                <a16:creationId xmlns:a16="http://schemas.microsoft.com/office/drawing/2014/main" id="{E57D7C14-1390-4051-A59F-66BD3A5578DA}"/>
              </a:ext>
            </a:extLst>
          </p:cNvPr>
          <p:cNvSpPr txBox="1"/>
          <p:nvPr/>
        </p:nvSpPr>
        <p:spPr>
          <a:xfrm>
            <a:off x="626111" y="6286882"/>
            <a:ext cx="3535583" cy="307777"/>
          </a:xfrm>
          <a:prstGeom prst="rect">
            <a:avLst/>
          </a:prstGeom>
          <a:noFill/>
        </p:spPr>
        <p:txBody>
          <a:bodyPr wrap="square" rtlCol="0">
            <a:spAutoFit/>
          </a:bodyPr>
          <a:lstStyle/>
          <a:p>
            <a:r>
              <a:rPr kumimoji="1" lang="ja-JP" altLang="en-US" sz="1400" dirty="0" smtClean="0"/>
              <a:t>引用元：</a:t>
            </a:r>
            <a:r>
              <a:rPr kumimoji="1" lang="en-US" altLang="ja-JP" sz="1400" dirty="0"/>
              <a:t>https://is702.jp/special/331/</a:t>
            </a:r>
            <a:endParaRPr kumimoji="1" lang="ja-JP" altLang="en-US" sz="1400" dirty="0"/>
          </a:p>
        </p:txBody>
      </p:sp>
    </p:spTree>
    <p:extLst>
      <p:ext uri="{BB962C8B-B14F-4D97-AF65-F5344CB8AC3E}">
        <p14:creationId xmlns:p14="http://schemas.microsoft.com/office/powerpoint/2010/main" val="2786499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E2F73D-A0A5-4B4A-A40C-5E6C2F4A496E}"/>
              </a:ext>
            </a:extLst>
          </p:cNvPr>
          <p:cNvSpPr>
            <a:spLocks noGrp="1"/>
          </p:cNvSpPr>
          <p:nvPr>
            <p:ph type="title"/>
          </p:nvPr>
        </p:nvSpPr>
        <p:spPr>
          <a:xfrm>
            <a:off x="628650" y="2766218"/>
            <a:ext cx="7886700" cy="1325563"/>
          </a:xfrm>
        </p:spPr>
        <p:txBody>
          <a:bodyPr/>
          <a:lstStyle/>
          <a:p>
            <a:pPr algn="ctr"/>
            <a:r>
              <a:rPr kumimoji="1" lang="ja-JP" altLang="en-US" dirty="0"/>
              <a:t>プロジェクト完了報告</a:t>
            </a:r>
          </a:p>
        </p:txBody>
      </p:sp>
      <p:sp>
        <p:nvSpPr>
          <p:cNvPr id="3" name="スライド番号プレースホルダー 2">
            <a:extLst>
              <a:ext uri="{FF2B5EF4-FFF2-40B4-BE49-F238E27FC236}">
                <a16:creationId xmlns:a16="http://schemas.microsoft.com/office/drawing/2014/main" id="{CED61848-D58C-4326-869A-6D725AFF87D6}"/>
              </a:ext>
            </a:extLst>
          </p:cNvPr>
          <p:cNvSpPr>
            <a:spLocks noGrp="1"/>
          </p:cNvSpPr>
          <p:nvPr>
            <p:ph type="sldNum" sz="quarter" idx="12"/>
          </p:nvPr>
        </p:nvSpPr>
        <p:spPr/>
        <p:txBody>
          <a:bodyPr/>
          <a:lstStyle/>
          <a:p>
            <a:fld id="{D5C8BB58-85D7-4255-B0A3-0E4BF98C8CD6}" type="slidenum">
              <a:rPr kumimoji="1" lang="ja-JP" altLang="en-US" smtClean="0"/>
              <a:t>15</a:t>
            </a:fld>
            <a:endParaRPr kumimoji="1" lang="ja-JP" altLang="en-US"/>
          </a:p>
        </p:txBody>
      </p:sp>
    </p:spTree>
    <p:extLst>
      <p:ext uri="{BB962C8B-B14F-4D97-AF65-F5344CB8AC3E}">
        <p14:creationId xmlns:p14="http://schemas.microsoft.com/office/powerpoint/2010/main" val="3205980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5EE4C8-568D-43B7-B10A-F2A9430E1D19}"/>
              </a:ext>
            </a:extLst>
          </p:cNvPr>
          <p:cNvSpPr>
            <a:spLocks noGrp="1"/>
          </p:cNvSpPr>
          <p:nvPr>
            <p:ph type="title"/>
          </p:nvPr>
        </p:nvSpPr>
        <p:spPr/>
        <p:txBody>
          <a:bodyPr/>
          <a:lstStyle/>
          <a:p>
            <a:pPr algn="ctr"/>
            <a:r>
              <a:rPr kumimoji="1" lang="ja-JP" altLang="en-US" dirty="0"/>
              <a:t>完了報告書の必要性</a:t>
            </a:r>
          </a:p>
        </p:txBody>
      </p:sp>
      <p:sp>
        <p:nvSpPr>
          <p:cNvPr id="3" name="コンテンツ プレースホルダー 2">
            <a:extLst>
              <a:ext uri="{FF2B5EF4-FFF2-40B4-BE49-F238E27FC236}">
                <a16:creationId xmlns:a16="http://schemas.microsoft.com/office/drawing/2014/main" id="{FB034555-B73B-4362-A769-FC4D9B38A72E}"/>
              </a:ext>
            </a:extLst>
          </p:cNvPr>
          <p:cNvSpPr>
            <a:spLocks noGrp="1"/>
          </p:cNvSpPr>
          <p:nvPr>
            <p:ph idx="1"/>
          </p:nvPr>
        </p:nvSpPr>
        <p:spPr/>
        <p:txBody>
          <a:bodyPr/>
          <a:lstStyle/>
          <a:p>
            <a:r>
              <a:rPr kumimoji="1" lang="ja-JP" altLang="en-US" dirty="0"/>
              <a:t>自社の経営陣に開発結果を報告するための文書</a:t>
            </a:r>
            <a:endParaRPr kumimoji="1" lang="en-US" altLang="ja-JP" dirty="0"/>
          </a:p>
          <a:p>
            <a:endParaRPr lang="en-US" altLang="ja-JP" dirty="0"/>
          </a:p>
          <a:p>
            <a:r>
              <a:rPr kumimoji="1" lang="ja-JP" altLang="en-US" dirty="0"/>
              <a:t>開発計画書に対する結果として経営陣が具体的に知るために必要</a:t>
            </a:r>
            <a:endParaRPr kumimoji="1" lang="en-US" altLang="ja-JP" dirty="0"/>
          </a:p>
          <a:p>
            <a:endParaRPr lang="en-US" altLang="ja-JP" dirty="0"/>
          </a:p>
          <a:p>
            <a:r>
              <a:rPr kumimoji="1" lang="ja-JP" altLang="en-US" dirty="0"/>
              <a:t>計画書に書かれていることの</a:t>
            </a:r>
            <a:r>
              <a:rPr kumimoji="1" lang="ja-JP" altLang="en-US" dirty="0" smtClean="0"/>
              <a:t>うち，どれ</a:t>
            </a:r>
            <a:r>
              <a:rPr kumimoji="1" lang="ja-JP" altLang="en-US" dirty="0"/>
              <a:t>だけ達成できたかを明確にする</a:t>
            </a:r>
          </a:p>
        </p:txBody>
      </p:sp>
      <p:sp>
        <p:nvSpPr>
          <p:cNvPr id="4" name="スライド番号プレースホルダー 3">
            <a:extLst>
              <a:ext uri="{FF2B5EF4-FFF2-40B4-BE49-F238E27FC236}">
                <a16:creationId xmlns:a16="http://schemas.microsoft.com/office/drawing/2014/main" id="{E60B00ED-BC6B-44F7-9029-DD093BB22EA7}"/>
              </a:ext>
            </a:extLst>
          </p:cNvPr>
          <p:cNvSpPr>
            <a:spLocks noGrp="1"/>
          </p:cNvSpPr>
          <p:nvPr>
            <p:ph type="sldNum" sz="quarter" idx="12"/>
          </p:nvPr>
        </p:nvSpPr>
        <p:spPr/>
        <p:txBody>
          <a:bodyPr/>
          <a:lstStyle/>
          <a:p>
            <a:fld id="{D5C8BB58-85D7-4255-B0A3-0E4BF98C8CD6}" type="slidenum">
              <a:rPr kumimoji="1" lang="ja-JP" altLang="en-US" smtClean="0"/>
              <a:t>16</a:t>
            </a:fld>
            <a:endParaRPr kumimoji="1" lang="ja-JP" altLang="en-US"/>
          </a:p>
        </p:txBody>
      </p:sp>
    </p:spTree>
    <p:extLst>
      <p:ext uri="{BB962C8B-B14F-4D97-AF65-F5344CB8AC3E}">
        <p14:creationId xmlns:p14="http://schemas.microsoft.com/office/powerpoint/2010/main" val="19269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A2D877-45C3-4C22-BCED-ECD6465F0A8C}"/>
              </a:ext>
            </a:extLst>
          </p:cNvPr>
          <p:cNvSpPr>
            <a:spLocks noGrp="1"/>
          </p:cNvSpPr>
          <p:nvPr>
            <p:ph type="title"/>
          </p:nvPr>
        </p:nvSpPr>
        <p:spPr/>
        <p:txBody>
          <a:bodyPr/>
          <a:lstStyle/>
          <a:p>
            <a:pPr algn="ctr"/>
            <a:r>
              <a:rPr kumimoji="1" lang="ja-JP" altLang="en-US" dirty="0"/>
              <a:t>記述項目例</a:t>
            </a:r>
          </a:p>
        </p:txBody>
      </p:sp>
      <p:graphicFrame>
        <p:nvGraphicFramePr>
          <p:cNvPr id="5" name="コンテンツ プレースホルダー 4">
            <a:extLst>
              <a:ext uri="{FF2B5EF4-FFF2-40B4-BE49-F238E27FC236}">
                <a16:creationId xmlns:a16="http://schemas.microsoft.com/office/drawing/2014/main" id="{5C5413D3-ADFF-44D9-A0E3-EADE475D69B2}"/>
              </a:ext>
            </a:extLst>
          </p:cNvPr>
          <p:cNvGraphicFramePr>
            <a:graphicFrameLocks noGrp="1"/>
          </p:cNvGraphicFramePr>
          <p:nvPr>
            <p:ph idx="1"/>
            <p:extLst>
              <p:ext uri="{D42A27DB-BD31-4B8C-83A1-F6EECF244321}">
                <p14:modId xmlns:p14="http://schemas.microsoft.com/office/powerpoint/2010/main" val="3407704303"/>
              </p:ext>
            </p:extLst>
          </p:nvPr>
        </p:nvGraphicFramePr>
        <p:xfrm>
          <a:off x="3897826" y="1458675"/>
          <a:ext cx="4471259" cy="4696446"/>
        </p:xfrm>
        <a:graphic>
          <a:graphicData uri="http://schemas.openxmlformats.org/drawingml/2006/table">
            <a:tbl>
              <a:tblPr>
                <a:tableStyleId>{5C22544A-7EE6-4342-B048-85BDC9FD1C3A}</a:tableStyleId>
              </a:tblPr>
              <a:tblGrid>
                <a:gridCol w="968643">
                  <a:extLst>
                    <a:ext uri="{9D8B030D-6E8A-4147-A177-3AD203B41FA5}">
                      <a16:colId xmlns:a16="http://schemas.microsoft.com/office/drawing/2014/main" val="3348148313"/>
                    </a:ext>
                  </a:extLst>
                </a:gridCol>
                <a:gridCol w="914400">
                  <a:extLst>
                    <a:ext uri="{9D8B030D-6E8A-4147-A177-3AD203B41FA5}">
                      <a16:colId xmlns:a16="http://schemas.microsoft.com/office/drawing/2014/main" val="3569195874"/>
                    </a:ext>
                  </a:extLst>
                </a:gridCol>
                <a:gridCol w="2588216">
                  <a:extLst>
                    <a:ext uri="{9D8B030D-6E8A-4147-A177-3AD203B41FA5}">
                      <a16:colId xmlns:a16="http://schemas.microsoft.com/office/drawing/2014/main" val="2109044392"/>
                    </a:ext>
                  </a:extLst>
                </a:gridCol>
              </a:tblGrid>
              <a:tr h="354628">
                <a:tc gridSpan="2">
                  <a:txBody>
                    <a:bodyPr/>
                    <a:lstStyle/>
                    <a:p>
                      <a:pPr algn="ctr" fontAlgn="ctr"/>
                      <a:r>
                        <a:rPr lang="ja-JP" altLang="en-US" sz="1800" b="0" i="0" u="none" strike="noStrike" dirty="0">
                          <a:solidFill>
                            <a:schemeClr val="bg1"/>
                          </a:solidFill>
                          <a:effectLst/>
                          <a:latin typeface="游ゴシック" panose="020B0400000000000000" pitchFamily="50" charset="-128"/>
                          <a:ea typeface="游ゴシック" panose="020B0400000000000000" pitchFamily="50" charset="-128"/>
                        </a:rPr>
                        <a:t>分類</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kumimoji="1" lang="ja-JP" altLang="en-US"/>
                    </a:p>
                  </a:txBody>
                  <a:tcPr/>
                </a:tc>
                <a:tc>
                  <a:txBody>
                    <a:bodyPr/>
                    <a:lstStyle/>
                    <a:p>
                      <a:pPr algn="ctr" fontAlgn="ctr"/>
                      <a:r>
                        <a:rPr lang="ja-JP" altLang="en-US" sz="1800" b="0" i="0" u="none" strike="noStrike" dirty="0">
                          <a:solidFill>
                            <a:schemeClr val="bg1"/>
                          </a:solidFill>
                          <a:effectLst/>
                          <a:latin typeface="游ゴシック" panose="020B0400000000000000" pitchFamily="50" charset="-128"/>
                          <a:ea typeface="游ゴシック" panose="020B0400000000000000" pitchFamily="50" charset="-128"/>
                        </a:rPr>
                        <a:t>記述項目</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608331914"/>
                  </a:ext>
                </a:extLst>
              </a:tr>
              <a:tr h="663583">
                <a:tc rowSpan="2">
                  <a:txBody>
                    <a:bodyPr/>
                    <a:lstStyle/>
                    <a:p>
                      <a:pPr algn="ctr" fontAlgn="ctr"/>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経営面</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定性的</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目標達成度</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顧客満足度</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プロジェクト推移総括</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プロジェクトで得られた教訓</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業務の継続性</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業務の発展性</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943629"/>
                  </a:ext>
                </a:extLst>
              </a:tr>
              <a:tr h="663583">
                <a:tc vMerge="1">
                  <a:txBody>
                    <a:bodyPr/>
                    <a:lstStyle/>
                    <a:p>
                      <a:endParaRPr kumimoji="1" lang="ja-JP" altLang="en-US"/>
                    </a:p>
                  </a:txBody>
                  <a:tcPr/>
                </a:tc>
                <a:tc>
                  <a:txBody>
                    <a:bodyPr/>
                    <a:lstStyle/>
                    <a:p>
                      <a:pPr algn="ctr" fontAlgn="ctr"/>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定量的</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売上高</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稼働量</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開発期間</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利益</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利益率</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9372557"/>
                  </a:ext>
                </a:extLst>
              </a:tr>
              <a:tr h="663583">
                <a:tc rowSpan="2">
                  <a:txBody>
                    <a:bodyPr/>
                    <a:lstStyle/>
                    <a:p>
                      <a:pPr algn="ctr" fontAlgn="ctr"/>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技術面</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定性的</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技術的課題と対策結果</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工夫点</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蓄積できた技術</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人材育成状況</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9213607"/>
                  </a:ext>
                </a:extLst>
              </a:tr>
              <a:tr h="676598">
                <a:tc vMerge="1">
                  <a:txBody>
                    <a:bodyPr/>
                    <a:lstStyle/>
                    <a:p>
                      <a:endParaRPr kumimoji="1" lang="ja-JP" altLang="en-US"/>
                    </a:p>
                  </a:txBody>
                  <a:tcPr/>
                </a:tc>
                <a:tc>
                  <a:txBody>
                    <a:bodyPr/>
                    <a:lstStyle/>
                    <a:p>
                      <a:pPr algn="ctr" fontAlgn="ctr"/>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定量的</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開発規模</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品質</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生産性</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786824"/>
                  </a:ext>
                </a:extLst>
              </a:tr>
              <a:tr h="247972">
                <a:tc gridSpan="2">
                  <a:txBody>
                    <a:bodyPr/>
                    <a:lstStyle/>
                    <a:p>
                      <a:pPr algn="ctr" fontAlgn="ctr"/>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所感</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反省点</a:t>
                      </a:r>
                      <a:endPar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endParaRPr>
                    </a:p>
                    <a:p>
                      <a:pPr marL="171450" indent="-171450" algn="l" fontAlgn="ctr">
                        <a:buFont typeface="Arial" panose="020B0604020202020204" pitchFamily="34" charset="0"/>
                        <a:buChar char="•"/>
                      </a:pP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提案</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0657008"/>
                  </a:ext>
                </a:extLst>
              </a:tr>
            </a:tbl>
          </a:graphicData>
        </a:graphic>
      </p:graphicFrame>
      <p:sp>
        <p:nvSpPr>
          <p:cNvPr id="4" name="スライド番号プレースホルダー 3">
            <a:extLst>
              <a:ext uri="{FF2B5EF4-FFF2-40B4-BE49-F238E27FC236}">
                <a16:creationId xmlns:a16="http://schemas.microsoft.com/office/drawing/2014/main" id="{A2BA3657-66FC-4713-B22A-30C8E32197E1}"/>
              </a:ext>
            </a:extLst>
          </p:cNvPr>
          <p:cNvSpPr>
            <a:spLocks noGrp="1"/>
          </p:cNvSpPr>
          <p:nvPr>
            <p:ph type="sldNum" sz="quarter" idx="12"/>
          </p:nvPr>
        </p:nvSpPr>
        <p:spPr/>
        <p:txBody>
          <a:bodyPr/>
          <a:lstStyle/>
          <a:p>
            <a:fld id="{D5C8BB58-85D7-4255-B0A3-0E4BF98C8CD6}" type="slidenum">
              <a:rPr kumimoji="1" lang="ja-JP" altLang="en-US" smtClean="0"/>
              <a:t>17</a:t>
            </a:fld>
            <a:endParaRPr kumimoji="1" lang="ja-JP" altLang="en-US"/>
          </a:p>
        </p:txBody>
      </p:sp>
      <p:sp>
        <p:nvSpPr>
          <p:cNvPr id="3" name="正方形/長方形 2">
            <a:extLst>
              <a:ext uri="{FF2B5EF4-FFF2-40B4-BE49-F238E27FC236}">
                <a16:creationId xmlns:a16="http://schemas.microsoft.com/office/drawing/2014/main" id="{FF82A038-2F35-425D-A4E3-E0D49AAD27E4}"/>
              </a:ext>
            </a:extLst>
          </p:cNvPr>
          <p:cNvSpPr/>
          <p:nvPr/>
        </p:nvSpPr>
        <p:spPr>
          <a:xfrm>
            <a:off x="4540711" y="6308208"/>
            <a:ext cx="3185487" cy="369332"/>
          </a:xfrm>
          <a:prstGeom prst="rect">
            <a:avLst/>
          </a:prstGeom>
        </p:spPr>
        <p:txBody>
          <a:bodyPr wrap="none">
            <a:spAutoFit/>
          </a:bodyPr>
          <a:lstStyle/>
          <a:p>
            <a:pPr algn="ctr" fontAlgn="ctr"/>
            <a:r>
              <a:rPr lang="ja-JP" altLang="en-US" dirty="0">
                <a:solidFill>
                  <a:srgbClr val="000000"/>
                </a:solidFill>
                <a:latin typeface="游ゴシック" panose="020B0400000000000000" pitchFamily="50" charset="-128"/>
              </a:rPr>
              <a:t>完了報告書に記述する項目例</a:t>
            </a:r>
          </a:p>
        </p:txBody>
      </p:sp>
      <p:sp>
        <p:nvSpPr>
          <p:cNvPr id="6" name="コンテンツ プレースホルダー 2">
            <a:extLst>
              <a:ext uri="{FF2B5EF4-FFF2-40B4-BE49-F238E27FC236}">
                <a16:creationId xmlns:a16="http://schemas.microsoft.com/office/drawing/2014/main" id="{45016504-B6DA-486C-9390-DD1840A03571}"/>
              </a:ext>
            </a:extLst>
          </p:cNvPr>
          <p:cNvSpPr txBox="1">
            <a:spLocks/>
          </p:cNvSpPr>
          <p:nvPr/>
        </p:nvSpPr>
        <p:spPr>
          <a:xfrm>
            <a:off x="628650" y="1458675"/>
            <a:ext cx="312291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t>それぞれの面を</a:t>
            </a:r>
            <a:r>
              <a:rPr lang="ja-JP" altLang="en-US" dirty="0" smtClean="0"/>
              <a:t>定性的，定量的</a:t>
            </a:r>
            <a:r>
              <a:rPr lang="ja-JP" altLang="en-US" dirty="0"/>
              <a:t>に評価</a:t>
            </a:r>
            <a:r>
              <a:rPr lang="ja-JP" altLang="en-US" dirty="0" smtClean="0"/>
              <a:t>し，明確</a:t>
            </a:r>
            <a:r>
              <a:rPr lang="ja-JP" altLang="en-US" dirty="0"/>
              <a:t>な報告をするようにする</a:t>
            </a:r>
            <a:endParaRPr lang="en-US" altLang="ja-JP" dirty="0"/>
          </a:p>
          <a:p>
            <a:endParaRPr lang="en-US" altLang="ja-JP" dirty="0"/>
          </a:p>
          <a:p>
            <a:r>
              <a:rPr lang="ja-JP" altLang="en-US" dirty="0"/>
              <a:t>人材育成状況</a:t>
            </a:r>
            <a:r>
              <a:rPr lang="ja-JP" altLang="en-US" dirty="0" smtClean="0"/>
              <a:t>など，経営陣</a:t>
            </a:r>
            <a:r>
              <a:rPr lang="ja-JP" altLang="en-US" dirty="0"/>
              <a:t>が知っておきたいことも記述する</a:t>
            </a:r>
          </a:p>
        </p:txBody>
      </p:sp>
    </p:spTree>
    <p:extLst>
      <p:ext uri="{BB962C8B-B14F-4D97-AF65-F5344CB8AC3E}">
        <p14:creationId xmlns:p14="http://schemas.microsoft.com/office/powerpoint/2010/main" val="3513176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ja-JP" altLang="en-US" dirty="0" smtClean="0"/>
              <a:t>ソフトウェア開発ではプロダクトとプロセスに対するセキュリティ対策がそれぞれ必要</a:t>
            </a:r>
            <a:endParaRPr kumimoji="1" lang="en-US" altLang="ja-JP" dirty="0" smtClean="0"/>
          </a:p>
          <a:p>
            <a:endParaRPr lang="en-US" altLang="ja-JP" dirty="0"/>
          </a:p>
          <a:p>
            <a:r>
              <a:rPr kumimoji="1" lang="ja-JP" altLang="en-US" dirty="0" smtClean="0"/>
              <a:t>プロダクトのセキュリティでは利便性とのトレードオフ関係を考慮すべき</a:t>
            </a:r>
            <a:endParaRPr kumimoji="1" lang="en-US" altLang="ja-JP" dirty="0" smtClean="0"/>
          </a:p>
          <a:p>
            <a:endParaRPr lang="en-US" altLang="ja-JP" dirty="0"/>
          </a:p>
          <a:p>
            <a:r>
              <a:rPr kumimoji="1" lang="ja-JP" altLang="en-US" dirty="0" smtClean="0"/>
              <a:t>プロセスでのセキュリティでは開発関係者の行動に注意が必要</a:t>
            </a:r>
            <a:endParaRPr kumimoji="1" lang="en-US" altLang="ja-JP" dirty="0" smtClean="0"/>
          </a:p>
          <a:p>
            <a:endParaRPr lang="en-US" altLang="ja-JP" dirty="0"/>
          </a:p>
          <a:p>
            <a:r>
              <a:rPr kumimoji="1" lang="ja-JP" altLang="en-US" dirty="0" smtClean="0"/>
              <a:t>完了報告書は経営陣が納得するように開発計画書に対する結果として作成する必要がある</a:t>
            </a:r>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D5C8BB58-85D7-4255-B0A3-0E4BF98C8CD6}" type="slidenum">
              <a:rPr kumimoji="1" lang="ja-JP" altLang="en-US" smtClean="0"/>
              <a:t>18</a:t>
            </a:fld>
            <a:endParaRPr kumimoji="1" lang="ja-JP" altLang="en-US"/>
          </a:p>
        </p:txBody>
      </p:sp>
    </p:spTree>
    <p:extLst>
      <p:ext uri="{BB962C8B-B14F-4D97-AF65-F5344CB8AC3E}">
        <p14:creationId xmlns:p14="http://schemas.microsoft.com/office/powerpoint/2010/main" val="354067180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431</TotalTime>
  <Words>1097</Words>
  <Application>Microsoft Office PowerPoint</Application>
  <PresentationFormat>画面に合わせる (4:3)</PresentationFormat>
  <Paragraphs>188</Paragraphs>
  <Slides>18</Slides>
  <Notes>6</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18</vt:i4>
      </vt:variant>
    </vt:vector>
  </HeadingPairs>
  <TitlesOfParts>
    <vt:vector size="24" baseType="lpstr">
      <vt:lpstr>游ゴシック</vt:lpstr>
      <vt:lpstr>游ゴシック Light</vt:lpstr>
      <vt:lpstr>Arial</vt:lpstr>
      <vt:lpstr>Calibri</vt:lpstr>
      <vt:lpstr>Calibri Light</vt:lpstr>
      <vt:lpstr>Office テーマ</vt:lpstr>
      <vt:lpstr>第12章セキュリティ 第13章プロジェクト完了報告</vt:lpstr>
      <vt:lpstr>目次</vt:lpstr>
      <vt:lpstr>セキュリティの重要性</vt:lpstr>
      <vt:lpstr>プロダクトに及ぶ危険</vt:lpstr>
      <vt:lpstr>開発プロセスに及ぶ危険</vt:lpstr>
      <vt:lpstr>セキュリティの重要性</vt:lpstr>
      <vt:lpstr>プロダクトのセキュリティ</vt:lpstr>
      <vt:lpstr>セキュリティ項目</vt:lpstr>
      <vt:lpstr>プロダクトのセキュリティと利便性</vt:lpstr>
      <vt:lpstr>実装攻撃と耐タンパ性</vt:lpstr>
      <vt:lpstr>開発プロセスのセキュリティ</vt:lpstr>
      <vt:lpstr>開発関係者の行動に注意が必要</vt:lpstr>
      <vt:lpstr>セキュリティ項目</vt:lpstr>
      <vt:lpstr>USB接続によるウイルス感染</vt:lpstr>
      <vt:lpstr>プロジェクト完了報告</vt:lpstr>
      <vt:lpstr>完了報告書の必要性</vt:lpstr>
      <vt:lpstr>記述項目例</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第12章セキュリティ 第13章プロジェクト完了報告</dc:title>
  <dc:creator>野口耕二朗</dc:creator>
  <cp:lastModifiedBy>Administrator</cp:lastModifiedBy>
  <cp:revision>33</cp:revision>
  <dcterms:created xsi:type="dcterms:W3CDTF">2017-12-17T00:46:53Z</dcterms:created>
  <dcterms:modified xsi:type="dcterms:W3CDTF">2017-12-22T02:37:53Z</dcterms:modified>
</cp:coreProperties>
</file>