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6" r:id="rId2"/>
    <p:sldId id="257" r:id="rId3"/>
    <p:sldId id="258" r:id="rId4"/>
    <p:sldId id="262" r:id="rId5"/>
    <p:sldId id="263" r:id="rId6"/>
    <p:sldId id="259" r:id="rId7"/>
    <p:sldId id="260" r:id="rId8"/>
    <p:sldId id="264" r:id="rId9"/>
    <p:sldId id="261" r:id="rId10"/>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171050" initials="s" lastIdx="1" clrIdx="0">
    <p:extLst>
      <p:ext uri="{19B8F6BF-5375-455C-9EA6-DF929625EA0E}">
        <p15:presenceInfo xmlns:p15="http://schemas.microsoft.com/office/powerpoint/2012/main" userId="s171050"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1075" autoAdjust="0"/>
  </p:normalViewPr>
  <p:slideViewPr>
    <p:cSldViewPr snapToGrid="0">
      <p:cViewPr varScale="1">
        <p:scale>
          <a:sx n="71" d="100"/>
          <a:sy n="71" d="100"/>
        </p:scale>
        <p:origin x="72" y="4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CCCD4B-21A5-42A2-9505-08EF45C8E9E7}" type="datetimeFigureOut">
              <a:rPr kumimoji="1" lang="ja-JP" altLang="en-US" smtClean="0"/>
              <a:t>2015/9/1</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30F19A-2FEF-486F-B7FC-24A485F76057}" type="slidenum">
              <a:rPr kumimoji="1" lang="ja-JP" altLang="en-US" smtClean="0"/>
              <a:t>‹#›</a:t>
            </a:fld>
            <a:endParaRPr kumimoji="1" lang="ja-JP" altLang="en-US"/>
          </a:p>
        </p:txBody>
      </p:sp>
    </p:spTree>
    <p:extLst>
      <p:ext uri="{BB962C8B-B14F-4D97-AF65-F5344CB8AC3E}">
        <p14:creationId xmlns:p14="http://schemas.microsoft.com/office/powerpoint/2010/main" val="274428452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r>
              <a:rPr kumimoji="1" lang="en-US" altLang="ja-JP" dirty="0" smtClean="0"/>
              <a:t>2</a:t>
            </a:r>
            <a:r>
              <a:rPr kumimoji="1" lang="ja-JP" altLang="en-US" smtClean="0"/>
              <a:t>ページ目の半分まで</a:t>
            </a:r>
            <a:endParaRPr kumimoji="1" lang="ja-JP" altLang="en-US" dirty="0"/>
          </a:p>
        </p:txBody>
      </p:sp>
      <p:sp>
        <p:nvSpPr>
          <p:cNvPr id="4" name="スライド番号プレースホルダー 3"/>
          <p:cNvSpPr>
            <a:spLocks noGrp="1"/>
          </p:cNvSpPr>
          <p:nvPr>
            <p:ph type="sldNum" sz="quarter" idx="10"/>
          </p:nvPr>
        </p:nvSpPr>
        <p:spPr/>
        <p:txBody>
          <a:bodyPr/>
          <a:lstStyle/>
          <a:p>
            <a:fld id="{4530F19A-2FEF-486F-B7FC-24A485F76057}" type="slidenum">
              <a:rPr kumimoji="1" lang="ja-JP" altLang="en-US" smtClean="0"/>
              <a:t>1</a:t>
            </a:fld>
            <a:endParaRPr kumimoji="1" lang="ja-JP" altLang="en-US"/>
          </a:p>
        </p:txBody>
      </p:sp>
    </p:spTree>
    <p:extLst>
      <p:ext uri="{BB962C8B-B14F-4D97-AF65-F5344CB8AC3E}">
        <p14:creationId xmlns:p14="http://schemas.microsoft.com/office/powerpoint/2010/main" val="4045725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最近のものだと</a:t>
            </a:r>
            <a:r>
              <a:rPr kumimoji="1" lang="en-US" altLang="ja-JP" dirty="0" smtClean="0"/>
              <a:t>automatic program repair</a:t>
            </a:r>
          </a:p>
          <a:p>
            <a:r>
              <a:rPr kumimoji="1" lang="ja-JP" altLang="en-US" dirty="0" smtClean="0"/>
              <a:t>制限があって微妙</a:t>
            </a:r>
            <a:endParaRPr kumimoji="1" lang="en-US" altLang="ja-JP" dirty="0" smtClean="0"/>
          </a:p>
          <a:p>
            <a:r>
              <a:rPr kumimoji="1" lang="ja-JP" altLang="en-US" dirty="0" smtClean="0"/>
              <a:t>シンプルなバグのみとか</a:t>
            </a:r>
            <a:endParaRPr kumimoji="1" lang="ja-JP" altLang="en-US" dirty="0"/>
          </a:p>
        </p:txBody>
      </p:sp>
      <p:sp>
        <p:nvSpPr>
          <p:cNvPr id="4" name="スライド番号プレースホルダー 3"/>
          <p:cNvSpPr>
            <a:spLocks noGrp="1"/>
          </p:cNvSpPr>
          <p:nvPr>
            <p:ph type="sldNum" sz="quarter" idx="10"/>
          </p:nvPr>
        </p:nvSpPr>
        <p:spPr/>
        <p:txBody>
          <a:bodyPr/>
          <a:lstStyle/>
          <a:p>
            <a:fld id="{4530F19A-2FEF-486F-B7FC-24A485F76057}" type="slidenum">
              <a:rPr kumimoji="1" lang="ja-JP" altLang="en-US" smtClean="0"/>
              <a:t>2</a:t>
            </a:fld>
            <a:endParaRPr kumimoji="1" lang="ja-JP" altLang="en-US"/>
          </a:p>
        </p:txBody>
      </p:sp>
    </p:spTree>
    <p:extLst>
      <p:ext uri="{BB962C8B-B14F-4D97-AF65-F5344CB8AC3E}">
        <p14:creationId xmlns:p14="http://schemas.microsoft.com/office/powerpoint/2010/main" val="19281434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例えばソースファイル以外の部分に存在するバグの修正が求められるものがどれくらい存在するかがわかり</a:t>
            </a:r>
            <a:endParaRPr kumimoji="1" lang="en-US" altLang="ja-JP" dirty="0" smtClean="0"/>
          </a:p>
          <a:p>
            <a:r>
              <a:rPr kumimoji="1" lang="ja-JP" altLang="en-US" dirty="0" smtClean="0"/>
              <a:t>どのようにバグが発生しどのように修正するかといった研究が</a:t>
            </a:r>
            <a:endParaRPr kumimoji="1" lang="ja-JP" altLang="en-US" dirty="0"/>
          </a:p>
        </p:txBody>
      </p:sp>
      <p:sp>
        <p:nvSpPr>
          <p:cNvPr id="4" name="スライド番号プレースホルダー 3"/>
          <p:cNvSpPr>
            <a:spLocks noGrp="1"/>
          </p:cNvSpPr>
          <p:nvPr>
            <p:ph type="sldNum" sz="quarter" idx="10"/>
          </p:nvPr>
        </p:nvSpPr>
        <p:spPr/>
        <p:txBody>
          <a:bodyPr/>
          <a:lstStyle/>
          <a:p>
            <a:fld id="{4530F19A-2FEF-486F-B7FC-24A485F76057}" type="slidenum">
              <a:rPr kumimoji="1" lang="ja-JP" altLang="en-US" smtClean="0"/>
              <a:t>3</a:t>
            </a:fld>
            <a:endParaRPr kumimoji="1" lang="ja-JP" altLang="en-US"/>
          </a:p>
        </p:txBody>
      </p:sp>
    </p:spTree>
    <p:extLst>
      <p:ext uri="{BB962C8B-B14F-4D97-AF65-F5344CB8AC3E}">
        <p14:creationId xmlns:p14="http://schemas.microsoft.com/office/powerpoint/2010/main" val="591745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自動修正は基本的にソースコードを修正する</a:t>
            </a:r>
            <a:r>
              <a:rPr kumimoji="1" lang="ja-JP" altLang="en-US" dirty="0" smtClean="0"/>
              <a:t>だけ</a:t>
            </a:r>
            <a:endParaRPr kumimoji="1" lang="en-US" altLang="ja-JP" dirty="0" smtClean="0"/>
          </a:p>
          <a:p>
            <a:endParaRPr kumimoji="1" lang="en-US" altLang="ja-JP" dirty="0" smtClean="0"/>
          </a:p>
          <a:p>
            <a:r>
              <a:rPr kumimoji="1" lang="ja-JP" altLang="en-US" dirty="0" smtClean="0"/>
              <a:t>３自動修正でテンプレートを用意する</a:t>
            </a:r>
            <a:endParaRPr kumimoji="1" lang="en-US" altLang="ja-JP" dirty="0" smtClean="0"/>
          </a:p>
          <a:p>
            <a:r>
              <a:rPr kumimoji="1" lang="ja-JP" altLang="en-US" dirty="0" smtClean="0"/>
              <a:t>４先行研究で</a:t>
            </a:r>
            <a:r>
              <a:rPr kumimoji="1" lang="en-US" altLang="ja-JP" dirty="0" smtClean="0"/>
              <a:t>API</a:t>
            </a:r>
            <a:r>
              <a:rPr kumimoji="1" lang="ja-JP" altLang="en-US" dirty="0" smtClean="0"/>
              <a:t>に関するバグに不注意という結果</a:t>
            </a:r>
            <a:endParaRPr kumimoji="1" lang="ja-JP" altLang="en-US" dirty="0"/>
          </a:p>
        </p:txBody>
      </p:sp>
      <p:sp>
        <p:nvSpPr>
          <p:cNvPr id="4" name="スライド番号プレースホルダー 3"/>
          <p:cNvSpPr>
            <a:spLocks noGrp="1"/>
          </p:cNvSpPr>
          <p:nvPr>
            <p:ph type="sldNum" sz="quarter" idx="10"/>
          </p:nvPr>
        </p:nvSpPr>
        <p:spPr/>
        <p:txBody>
          <a:bodyPr/>
          <a:lstStyle/>
          <a:p>
            <a:fld id="{4530F19A-2FEF-486F-B7FC-24A485F76057}" type="slidenum">
              <a:rPr kumimoji="1" lang="ja-JP" altLang="en-US" smtClean="0"/>
              <a:t>4</a:t>
            </a:fld>
            <a:endParaRPr kumimoji="1" lang="ja-JP" altLang="en-US"/>
          </a:p>
        </p:txBody>
      </p:sp>
    </p:spTree>
    <p:extLst>
      <p:ext uri="{BB962C8B-B14F-4D97-AF65-F5344CB8AC3E}">
        <p14:creationId xmlns:p14="http://schemas.microsoft.com/office/powerpoint/2010/main" val="16944927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err="1" smtClean="0"/>
              <a:t>bugstat</a:t>
            </a:r>
            <a:r>
              <a:rPr kumimoji="1" lang="en-US" altLang="ja-JP" baseline="0" dirty="0" smtClean="0"/>
              <a:t> </a:t>
            </a:r>
            <a:r>
              <a:rPr kumimoji="1" lang="en-US" altLang="ja-JP" baseline="0" dirty="0" err="1" smtClean="0"/>
              <a:t>changedistiller</a:t>
            </a:r>
            <a:endParaRPr kumimoji="1" lang="en-US" altLang="ja-JP" baseline="0" dirty="0" smtClean="0"/>
          </a:p>
          <a:p>
            <a:endParaRPr kumimoji="1" lang="en-US" altLang="ja-JP" baseline="0" dirty="0" smtClean="0"/>
          </a:p>
          <a:p>
            <a:r>
              <a:rPr kumimoji="1" lang="en-US" altLang="ja-JP" baseline="0" dirty="0" smtClean="0"/>
              <a:t>reported bug on-demand bug</a:t>
            </a:r>
            <a:endParaRPr kumimoji="1" lang="ja-JP" altLang="en-US" dirty="0"/>
          </a:p>
        </p:txBody>
      </p:sp>
      <p:sp>
        <p:nvSpPr>
          <p:cNvPr id="4" name="スライド番号プレースホルダー 3"/>
          <p:cNvSpPr>
            <a:spLocks noGrp="1"/>
          </p:cNvSpPr>
          <p:nvPr>
            <p:ph type="sldNum" sz="quarter" idx="10"/>
          </p:nvPr>
        </p:nvSpPr>
        <p:spPr/>
        <p:txBody>
          <a:bodyPr/>
          <a:lstStyle/>
          <a:p>
            <a:fld id="{4530F19A-2FEF-486F-B7FC-24A485F76057}" type="slidenum">
              <a:rPr kumimoji="1" lang="ja-JP" altLang="en-US" smtClean="0"/>
              <a:t>5</a:t>
            </a:fld>
            <a:endParaRPr kumimoji="1" lang="ja-JP" altLang="en-US"/>
          </a:p>
        </p:txBody>
      </p:sp>
    </p:spTree>
    <p:extLst>
      <p:ext uri="{BB962C8B-B14F-4D97-AF65-F5344CB8AC3E}">
        <p14:creationId xmlns:p14="http://schemas.microsoft.com/office/powerpoint/2010/main" val="3650954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ソースファイル以外のフォルトローカリゼーションもささいではない</a:t>
            </a:r>
            <a:endParaRPr kumimoji="1" lang="en-US" altLang="ja-JP" dirty="0" smtClean="0"/>
          </a:p>
          <a:p>
            <a:r>
              <a:rPr kumimoji="1" lang="ja-JP" altLang="en-US" dirty="0" smtClean="0"/>
              <a:t>ソースファイルに対して一回の修正が</a:t>
            </a:r>
            <a:r>
              <a:rPr kumimoji="1" lang="en-US" altLang="ja-JP" dirty="0" smtClean="0"/>
              <a:t>30</a:t>
            </a:r>
            <a:r>
              <a:rPr kumimoji="1" lang="ja-JP" altLang="en-US" dirty="0" smtClean="0"/>
              <a:t>％未満　</a:t>
            </a:r>
            <a:r>
              <a:rPr kumimoji="1" lang="en-US" altLang="ja-JP" dirty="0" smtClean="0"/>
              <a:t>2</a:t>
            </a:r>
            <a:r>
              <a:rPr kumimoji="1" lang="ja-JP" altLang="en-US" dirty="0" smtClean="0"/>
              <a:t>回以上が</a:t>
            </a:r>
            <a:r>
              <a:rPr kumimoji="1" lang="en-US" altLang="ja-JP" dirty="0" smtClean="0"/>
              <a:t>70</a:t>
            </a:r>
            <a:r>
              <a:rPr kumimoji="1" lang="ja-JP" altLang="en-US" dirty="0" smtClean="0"/>
              <a:t>％以上</a:t>
            </a:r>
            <a:endParaRPr kumimoji="1" lang="en-US" altLang="ja-JP" dirty="0" smtClean="0"/>
          </a:p>
          <a:p>
            <a:endParaRPr kumimoji="1" lang="en-US" altLang="ja-JP" dirty="0" smtClean="0"/>
          </a:p>
          <a:p>
            <a:r>
              <a:rPr kumimoji="1" lang="en-US" altLang="ja-JP" dirty="0" smtClean="0"/>
              <a:t>configuration</a:t>
            </a:r>
            <a:r>
              <a:rPr kumimoji="1" lang="ja-JP" altLang="en-US" dirty="0" smtClean="0"/>
              <a:t>ファイルなど</a:t>
            </a:r>
            <a:endParaRPr kumimoji="1" lang="en-US" altLang="ja-JP" dirty="0" smtClean="0"/>
          </a:p>
          <a:p>
            <a:endParaRPr kumimoji="1" lang="en-US" altLang="ja-JP" dirty="0" smtClean="0"/>
          </a:p>
          <a:p>
            <a:r>
              <a:rPr kumimoji="1" lang="ja-JP" altLang="en-US" dirty="0" smtClean="0"/>
              <a:t>一箇所修正</a:t>
            </a:r>
            <a:r>
              <a:rPr kumimoji="1" lang="en-US" altLang="ja-JP" dirty="0" smtClean="0"/>
              <a:t>30</a:t>
            </a:r>
            <a:r>
              <a:rPr kumimoji="1" lang="ja-JP" altLang="en-US" dirty="0" smtClean="0"/>
              <a:t>％　複数個所修正　依存有り複数　それ以上の複雑なもの</a:t>
            </a:r>
            <a:endParaRPr kumimoji="1" lang="en-US" altLang="ja-JP" dirty="0" smtClean="0"/>
          </a:p>
          <a:p>
            <a:r>
              <a:rPr kumimoji="1" lang="ja-JP" altLang="en-US" dirty="0" smtClean="0"/>
              <a:t>今の自動修正の手法は</a:t>
            </a:r>
            <a:r>
              <a:rPr kumimoji="1" lang="en-US" altLang="ja-JP" dirty="0" smtClean="0"/>
              <a:t>C</a:t>
            </a:r>
            <a:r>
              <a:rPr kumimoji="1" lang="ja-JP" altLang="en-US" dirty="0" smtClean="0"/>
              <a:t>２以下にのみ有効</a:t>
            </a:r>
            <a:endParaRPr kumimoji="1" lang="en-US" altLang="ja-JP" dirty="0" smtClean="0"/>
          </a:p>
          <a:p>
            <a:r>
              <a:rPr kumimoji="1" lang="en-US" altLang="ja-JP" dirty="0" smtClean="0"/>
              <a:t>C</a:t>
            </a:r>
            <a:r>
              <a:rPr kumimoji="1" lang="ja-JP" altLang="en-US" dirty="0" smtClean="0"/>
              <a:t>２以下なら自動修正も現実的</a:t>
            </a:r>
            <a:endParaRPr kumimoji="1" lang="en-US" altLang="ja-JP" dirty="0" smtClean="0"/>
          </a:p>
          <a:p>
            <a:endParaRPr kumimoji="1" lang="en-US" altLang="ja-JP" dirty="0" smtClean="0"/>
          </a:p>
          <a:p>
            <a:r>
              <a:rPr kumimoji="1" lang="ja-JP" altLang="en-US" dirty="0" smtClean="0"/>
              <a:t>複雑なバグで約に立つ機会があるかも</a:t>
            </a:r>
            <a:r>
              <a:rPr kumimoji="1" lang="en-US" altLang="ja-JP" dirty="0" smtClean="0"/>
              <a:t>fault localization</a:t>
            </a:r>
            <a:endParaRPr kumimoji="1" lang="ja-JP" altLang="en-US" dirty="0"/>
          </a:p>
        </p:txBody>
      </p:sp>
      <p:sp>
        <p:nvSpPr>
          <p:cNvPr id="4" name="スライド番号プレースホルダー 3"/>
          <p:cNvSpPr>
            <a:spLocks noGrp="1"/>
          </p:cNvSpPr>
          <p:nvPr>
            <p:ph type="sldNum" sz="quarter" idx="10"/>
          </p:nvPr>
        </p:nvSpPr>
        <p:spPr/>
        <p:txBody>
          <a:bodyPr/>
          <a:lstStyle/>
          <a:p>
            <a:fld id="{4530F19A-2FEF-486F-B7FC-24A485F76057}" type="slidenum">
              <a:rPr kumimoji="1" lang="ja-JP" altLang="en-US" smtClean="0"/>
              <a:t>6</a:t>
            </a:fld>
            <a:endParaRPr kumimoji="1" lang="ja-JP" altLang="en-US"/>
          </a:p>
        </p:txBody>
      </p:sp>
    </p:spTree>
    <p:extLst>
      <p:ext uri="{BB962C8B-B14F-4D97-AF65-F5344CB8AC3E}">
        <p14:creationId xmlns:p14="http://schemas.microsoft.com/office/powerpoint/2010/main" val="2691985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修正される回数順にランク付け</a:t>
            </a:r>
            <a:endParaRPr kumimoji="1" lang="en-US" altLang="ja-JP" dirty="0" smtClean="0"/>
          </a:p>
          <a:p>
            <a:r>
              <a:rPr kumimoji="1" lang="en-US" altLang="ja-JP" dirty="0" err="1" smtClean="0"/>
              <a:t>ExpressionStatement</a:t>
            </a:r>
            <a:endParaRPr kumimoji="1" lang="en-US" altLang="ja-JP" dirty="0" smtClean="0"/>
          </a:p>
          <a:p>
            <a:r>
              <a:rPr kumimoji="1" lang="en-US" altLang="ja-JP" dirty="0" err="1" smtClean="0"/>
              <a:t>MethodDeclaration</a:t>
            </a:r>
            <a:endParaRPr kumimoji="1" lang="en-US" altLang="ja-JP" dirty="0" smtClean="0"/>
          </a:p>
          <a:p>
            <a:r>
              <a:rPr kumimoji="1" lang="en-US" altLang="ja-JP" dirty="0" err="1" smtClean="0"/>
              <a:t>ReturnStatement</a:t>
            </a:r>
            <a:endParaRPr kumimoji="1" lang="en-US" altLang="ja-JP" dirty="0" smtClean="0"/>
          </a:p>
          <a:p>
            <a:r>
              <a:rPr kumimoji="1" lang="en-US" altLang="ja-JP" dirty="0" err="1" smtClean="0"/>
              <a:t>ThrowStatement</a:t>
            </a:r>
            <a:endParaRPr kumimoji="1" lang="en-US" altLang="ja-JP" dirty="0" smtClean="0"/>
          </a:p>
          <a:p>
            <a:r>
              <a:rPr kumimoji="1" lang="en-US" altLang="ja-JP" dirty="0" smtClean="0"/>
              <a:t>Modifier</a:t>
            </a:r>
          </a:p>
          <a:p>
            <a:endParaRPr kumimoji="1" lang="en-US" altLang="ja-JP" dirty="0" smtClean="0"/>
          </a:p>
          <a:p>
            <a:r>
              <a:rPr kumimoji="1" lang="ja-JP" altLang="en-US" dirty="0" smtClean="0"/>
              <a:t>自動修正で</a:t>
            </a:r>
            <a:r>
              <a:rPr kumimoji="1" lang="en-US" altLang="ja-JP" dirty="0" smtClean="0"/>
              <a:t>API</a:t>
            </a:r>
            <a:r>
              <a:rPr kumimoji="1" lang="ja-JP" altLang="en-US" dirty="0" smtClean="0"/>
              <a:t>の知識があまり必要ない理由</a:t>
            </a:r>
            <a:endParaRPr kumimoji="1" lang="ja-JP" altLang="en-US" dirty="0"/>
          </a:p>
        </p:txBody>
      </p:sp>
      <p:sp>
        <p:nvSpPr>
          <p:cNvPr id="4" name="スライド番号プレースホルダー 3"/>
          <p:cNvSpPr>
            <a:spLocks noGrp="1"/>
          </p:cNvSpPr>
          <p:nvPr>
            <p:ph type="sldNum" sz="quarter" idx="10"/>
          </p:nvPr>
        </p:nvSpPr>
        <p:spPr/>
        <p:txBody>
          <a:bodyPr/>
          <a:lstStyle/>
          <a:p>
            <a:fld id="{4530F19A-2FEF-486F-B7FC-24A485F76057}" type="slidenum">
              <a:rPr kumimoji="1" lang="ja-JP" altLang="en-US" smtClean="0"/>
              <a:t>7</a:t>
            </a:fld>
            <a:endParaRPr kumimoji="1" lang="ja-JP" altLang="en-US"/>
          </a:p>
        </p:txBody>
      </p:sp>
    </p:spTree>
    <p:extLst>
      <p:ext uri="{BB962C8B-B14F-4D97-AF65-F5344CB8AC3E}">
        <p14:creationId xmlns:p14="http://schemas.microsoft.com/office/powerpoint/2010/main" val="2212379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あとは一部別言語を使っている場合があって　その場合ツールが機能しないかも</a:t>
            </a:r>
            <a:endParaRPr kumimoji="1" lang="en-US" altLang="ja-JP" dirty="0" smtClean="0"/>
          </a:p>
          <a:p>
            <a:endParaRPr kumimoji="1" lang="en-US" altLang="ja-JP" dirty="0" smtClean="0"/>
          </a:p>
          <a:p>
            <a:r>
              <a:rPr kumimoji="1" lang="ja-JP" altLang="en-US" dirty="0" smtClean="0"/>
              <a:t>自動修正にとっては良い結果</a:t>
            </a:r>
            <a:endParaRPr kumimoji="1" lang="ja-JP" altLang="en-US" dirty="0"/>
          </a:p>
        </p:txBody>
      </p:sp>
      <p:sp>
        <p:nvSpPr>
          <p:cNvPr id="4" name="スライド番号プレースホルダー 3"/>
          <p:cNvSpPr>
            <a:spLocks noGrp="1"/>
          </p:cNvSpPr>
          <p:nvPr>
            <p:ph type="sldNum" sz="quarter" idx="10"/>
          </p:nvPr>
        </p:nvSpPr>
        <p:spPr/>
        <p:txBody>
          <a:bodyPr/>
          <a:lstStyle/>
          <a:p>
            <a:fld id="{4530F19A-2FEF-486F-B7FC-24A485F76057}" type="slidenum">
              <a:rPr kumimoji="1" lang="ja-JP" altLang="en-US" smtClean="0"/>
              <a:t>8</a:t>
            </a:fld>
            <a:endParaRPr kumimoji="1" lang="ja-JP" altLang="en-US"/>
          </a:p>
        </p:txBody>
      </p:sp>
    </p:spTree>
    <p:extLst>
      <p:ext uri="{BB962C8B-B14F-4D97-AF65-F5344CB8AC3E}">
        <p14:creationId xmlns:p14="http://schemas.microsoft.com/office/powerpoint/2010/main" val="11435153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2B8FD38A-832E-4ECD-88E1-1ABDB7521B6A}" type="datetime1">
              <a:rPr kumimoji="1" lang="ja-JP" altLang="en-US" smtClean="0"/>
              <a:t>2015/9/1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A2ACD49-A9DA-4008-B610-4BD87CF95F70}" type="slidenum">
              <a:rPr kumimoji="1" lang="ja-JP" altLang="en-US" smtClean="0"/>
              <a:t>‹#›</a:t>
            </a:fld>
            <a:endParaRPr kumimoji="1" lang="ja-JP" altLang="en-US"/>
          </a:p>
        </p:txBody>
      </p:sp>
    </p:spTree>
    <p:extLst>
      <p:ext uri="{BB962C8B-B14F-4D97-AF65-F5344CB8AC3E}">
        <p14:creationId xmlns:p14="http://schemas.microsoft.com/office/powerpoint/2010/main" val="250849874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normAutofit/>
          </a:bodyPr>
          <a:lstStyle>
            <a:lvl1pPr>
              <a:defRPr sz="3200"/>
            </a:lvl1pPr>
            <a:lvl2pPr>
              <a:defRPr sz="2800"/>
            </a:lvl2pPr>
            <a:lvl3pPr>
              <a:defRPr sz="2400"/>
            </a:lvl3pPr>
            <a:lvl4pPr>
              <a:defRPr sz="2000"/>
            </a:lvl4pPr>
            <a:lvl5pPr>
              <a:defRPr sz="2000"/>
            </a:lvl5p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
        <p:nvSpPr>
          <p:cNvPr id="4" name="Date Placeholder 3"/>
          <p:cNvSpPr>
            <a:spLocks noGrp="1"/>
          </p:cNvSpPr>
          <p:nvPr>
            <p:ph type="dt" sz="half" idx="10"/>
          </p:nvPr>
        </p:nvSpPr>
        <p:spPr/>
        <p:txBody>
          <a:bodyPr/>
          <a:lstStyle/>
          <a:p>
            <a:fld id="{8E292967-09FB-48F5-810F-6AC4754183E0}" type="datetime1">
              <a:rPr kumimoji="1" lang="ja-JP" altLang="en-US" smtClean="0"/>
              <a:t>2015/9/1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A2ACD49-A9DA-4008-B610-4BD87CF95F70}" type="slidenum">
              <a:rPr kumimoji="1" lang="ja-JP" altLang="en-US" smtClean="0"/>
              <a:t>‹#›</a:t>
            </a:fld>
            <a:endParaRPr kumimoji="1" lang="ja-JP" altLang="en-US"/>
          </a:p>
        </p:txBody>
      </p:sp>
    </p:spTree>
    <p:extLst>
      <p:ext uri="{BB962C8B-B14F-4D97-AF65-F5344CB8AC3E}">
        <p14:creationId xmlns:p14="http://schemas.microsoft.com/office/powerpoint/2010/main" val="232279667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0DA23670-50B6-4B7E-AB38-2A46767EF509}" type="datetime1">
              <a:rPr kumimoji="1" lang="ja-JP" altLang="en-US" smtClean="0"/>
              <a:t>2015/9/1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A2ACD49-A9DA-4008-B610-4BD87CF95F70}" type="slidenum">
              <a:rPr kumimoji="1" lang="ja-JP" altLang="en-US" smtClean="0"/>
              <a:t>‹#›</a:t>
            </a:fld>
            <a:endParaRPr kumimoji="1" lang="ja-JP" altLang="en-US"/>
          </a:p>
        </p:txBody>
      </p:sp>
    </p:spTree>
    <p:extLst>
      <p:ext uri="{BB962C8B-B14F-4D97-AF65-F5344CB8AC3E}">
        <p14:creationId xmlns:p14="http://schemas.microsoft.com/office/powerpoint/2010/main" val="175244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1F476E55-5DF4-42B3-96B4-D82D2513B33A}" type="datetime1">
              <a:rPr kumimoji="1" lang="ja-JP" altLang="en-US" smtClean="0"/>
              <a:t>2015/9/1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A2ACD49-A9DA-4008-B610-4BD87CF95F70}" type="slidenum">
              <a:rPr kumimoji="1" lang="ja-JP" altLang="en-US" smtClean="0"/>
              <a:t>‹#›</a:t>
            </a:fld>
            <a:endParaRPr kumimoji="1" lang="ja-JP" altLang="en-US"/>
          </a:p>
        </p:txBody>
      </p:sp>
    </p:spTree>
    <p:extLst>
      <p:ext uri="{BB962C8B-B14F-4D97-AF65-F5344CB8AC3E}">
        <p14:creationId xmlns:p14="http://schemas.microsoft.com/office/powerpoint/2010/main" val="727249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E9D461B7-EC81-4344-B113-6DBE39F28AD9}" type="datetime1">
              <a:rPr kumimoji="1" lang="ja-JP" altLang="en-US" smtClean="0"/>
              <a:t>2015/9/1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A2ACD49-A9DA-4008-B610-4BD87CF95F70}" type="slidenum">
              <a:rPr kumimoji="1" lang="ja-JP" altLang="en-US" smtClean="0"/>
              <a:t>‹#›</a:t>
            </a:fld>
            <a:endParaRPr kumimoji="1" lang="ja-JP" altLang="en-US"/>
          </a:p>
        </p:txBody>
      </p:sp>
    </p:spTree>
    <p:extLst>
      <p:ext uri="{BB962C8B-B14F-4D97-AF65-F5344CB8AC3E}">
        <p14:creationId xmlns:p14="http://schemas.microsoft.com/office/powerpoint/2010/main" val="36842356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755BB4E1-ABA9-4121-963A-0512688634F1}" type="datetime1">
              <a:rPr kumimoji="1" lang="ja-JP" altLang="en-US" smtClean="0"/>
              <a:t>2015/9/1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A2ACD49-A9DA-4008-B610-4BD87CF95F70}" type="slidenum">
              <a:rPr kumimoji="1" lang="ja-JP" altLang="en-US" smtClean="0"/>
              <a:t>‹#›</a:t>
            </a:fld>
            <a:endParaRPr kumimoji="1" lang="ja-JP" altLang="en-US"/>
          </a:p>
        </p:txBody>
      </p:sp>
    </p:spTree>
    <p:extLst>
      <p:ext uri="{BB962C8B-B14F-4D97-AF65-F5344CB8AC3E}">
        <p14:creationId xmlns:p14="http://schemas.microsoft.com/office/powerpoint/2010/main" val="1758491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B692EA-FDBE-4016-8201-F403B492A305}" type="datetime1">
              <a:rPr kumimoji="1" lang="ja-JP" altLang="en-US" smtClean="0"/>
              <a:t>2015/9/1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A2ACD49-A9DA-4008-B610-4BD87CF95F70}" type="slidenum">
              <a:rPr kumimoji="1" lang="ja-JP" altLang="en-US" smtClean="0"/>
              <a:t>‹#›</a:t>
            </a:fld>
            <a:endParaRPr kumimoji="1" lang="ja-JP" altLang="en-US"/>
          </a:p>
        </p:txBody>
      </p:sp>
    </p:spTree>
    <p:extLst>
      <p:ext uri="{BB962C8B-B14F-4D97-AF65-F5344CB8AC3E}">
        <p14:creationId xmlns:p14="http://schemas.microsoft.com/office/powerpoint/2010/main" val="3625989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327F4F32-2CE6-4DCB-A26D-A6F42FB3B20C}" type="datetime1">
              <a:rPr kumimoji="1" lang="ja-JP" altLang="en-US" smtClean="0"/>
              <a:t>2015/9/1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A2ACD49-A9DA-4008-B610-4BD87CF95F70}" type="slidenum">
              <a:rPr kumimoji="1" lang="ja-JP" altLang="en-US" smtClean="0"/>
              <a:t>‹#›</a:t>
            </a:fld>
            <a:endParaRPr kumimoji="1" lang="ja-JP" altLang="en-US"/>
          </a:p>
        </p:txBody>
      </p:sp>
    </p:spTree>
    <p:extLst>
      <p:ext uri="{BB962C8B-B14F-4D97-AF65-F5344CB8AC3E}">
        <p14:creationId xmlns:p14="http://schemas.microsoft.com/office/powerpoint/2010/main" val="2288283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1F8ECDCC-A16F-41CC-9536-57AE836DCA3D}" type="datetime1">
              <a:rPr kumimoji="1" lang="ja-JP" altLang="en-US" smtClean="0"/>
              <a:t>2015/9/1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A2ACD49-A9DA-4008-B610-4BD87CF95F70}" type="slidenum">
              <a:rPr kumimoji="1" lang="ja-JP" altLang="en-US" smtClean="0"/>
              <a:t>‹#›</a:t>
            </a:fld>
            <a:endParaRPr kumimoji="1" lang="ja-JP" altLang="en-US"/>
          </a:p>
        </p:txBody>
      </p:sp>
    </p:spTree>
    <p:extLst>
      <p:ext uri="{BB962C8B-B14F-4D97-AF65-F5344CB8AC3E}">
        <p14:creationId xmlns:p14="http://schemas.microsoft.com/office/powerpoint/2010/main" val="884462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290A2DE6-1682-4A3A-8040-B561EA3BB44E}" type="datetime1">
              <a:rPr kumimoji="1" lang="ja-JP" altLang="en-US" smtClean="0"/>
              <a:t>2015/9/1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A2ACD49-A9DA-4008-B610-4BD87CF95F70}" type="slidenum">
              <a:rPr kumimoji="1" lang="ja-JP" altLang="en-US" smtClean="0"/>
              <a:t>‹#›</a:t>
            </a:fld>
            <a:endParaRPr kumimoji="1" lang="ja-JP" altLang="en-US"/>
          </a:p>
        </p:txBody>
      </p:sp>
    </p:spTree>
    <p:extLst>
      <p:ext uri="{BB962C8B-B14F-4D97-AF65-F5344CB8AC3E}">
        <p14:creationId xmlns:p14="http://schemas.microsoft.com/office/powerpoint/2010/main" val="2547353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8995B8D5-C917-4353-94B9-76F472A3C9EF}" type="datetime1">
              <a:rPr kumimoji="1" lang="ja-JP" altLang="en-US" smtClean="0"/>
              <a:t>2015/9/1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A2ACD49-A9DA-4008-B610-4BD87CF95F70}" type="slidenum">
              <a:rPr kumimoji="1" lang="ja-JP" altLang="en-US" smtClean="0"/>
              <a:t>‹#›</a:t>
            </a:fld>
            <a:endParaRPr kumimoji="1" lang="ja-JP" altLang="en-US"/>
          </a:p>
        </p:txBody>
      </p:sp>
    </p:spTree>
    <p:extLst>
      <p:ext uri="{BB962C8B-B14F-4D97-AF65-F5344CB8AC3E}">
        <p14:creationId xmlns:p14="http://schemas.microsoft.com/office/powerpoint/2010/main" val="2889056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10B2F6-B4E8-4C47-A272-9A307A2CEFBC}" type="datetime1">
              <a:rPr kumimoji="1" lang="ja-JP" altLang="en-US" smtClean="0"/>
              <a:t>2015/9/1</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2ACD49-A9DA-4008-B610-4BD87CF95F70}" type="slidenum">
              <a:rPr kumimoji="1" lang="ja-JP" altLang="en-US" smtClean="0"/>
              <a:t>‹#›</a:t>
            </a:fld>
            <a:endParaRPr kumimoji="1" lang="ja-JP" altLang="en-US"/>
          </a:p>
        </p:txBody>
      </p:sp>
    </p:spTree>
    <p:extLst>
      <p:ext uri="{BB962C8B-B14F-4D97-AF65-F5344CB8AC3E}">
        <p14:creationId xmlns:p14="http://schemas.microsoft.com/office/powerpoint/2010/main" val="27682680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334851" y="1688129"/>
            <a:ext cx="8580549" cy="1790700"/>
          </a:xfrm>
        </p:spPr>
        <p:txBody>
          <a:bodyPr>
            <a:noAutofit/>
          </a:bodyPr>
          <a:lstStyle/>
          <a:p>
            <a:r>
              <a:rPr kumimoji="1" lang="en-US" altLang="ja-JP" sz="3600" dirty="0" smtClean="0">
                <a:latin typeface="+mn-lt"/>
              </a:rPr>
              <a:t>An Empirical Study on Real Bug Fixes</a:t>
            </a:r>
            <a:endParaRPr kumimoji="1" lang="ja-JP" altLang="en-US" sz="3600" dirty="0">
              <a:latin typeface="+mn-lt"/>
            </a:endParaRPr>
          </a:p>
        </p:txBody>
      </p:sp>
      <p:sp>
        <p:nvSpPr>
          <p:cNvPr id="3" name="サブタイトル 2"/>
          <p:cNvSpPr>
            <a:spLocks noGrp="1"/>
          </p:cNvSpPr>
          <p:nvPr>
            <p:ph type="subTitle" idx="1"/>
          </p:nvPr>
        </p:nvSpPr>
        <p:spPr>
          <a:xfrm>
            <a:off x="1143000" y="3742302"/>
            <a:ext cx="6858000" cy="1241822"/>
          </a:xfrm>
        </p:spPr>
        <p:txBody>
          <a:bodyPr>
            <a:normAutofit/>
          </a:bodyPr>
          <a:lstStyle/>
          <a:p>
            <a:r>
              <a:rPr lang="en-US" altLang="ja-JP" sz="2700" dirty="0" err="1" smtClean="0"/>
              <a:t>Hao</a:t>
            </a:r>
            <a:r>
              <a:rPr lang="en-US" altLang="ja-JP" sz="2700" dirty="0" smtClean="0"/>
              <a:t> </a:t>
            </a:r>
            <a:r>
              <a:rPr lang="en-US" altLang="ja-JP" sz="2700" dirty="0" err="1" smtClean="0"/>
              <a:t>Zhong</a:t>
            </a:r>
            <a:r>
              <a:rPr lang="en-US" altLang="ja-JP" sz="2700" dirty="0" smtClean="0"/>
              <a:t> , </a:t>
            </a:r>
            <a:r>
              <a:rPr lang="en-US" altLang="ja-JP" sz="2700" dirty="0" err="1" smtClean="0"/>
              <a:t>Zhendong</a:t>
            </a:r>
            <a:r>
              <a:rPr lang="en-US" altLang="ja-JP" sz="2700" dirty="0" smtClean="0"/>
              <a:t> Su</a:t>
            </a:r>
            <a:endParaRPr lang="ja-JP" altLang="en-US" sz="2700" dirty="0"/>
          </a:p>
        </p:txBody>
      </p:sp>
      <p:sp>
        <p:nvSpPr>
          <p:cNvPr id="7" name="スライド番号プレースホルダー 6"/>
          <p:cNvSpPr>
            <a:spLocks noGrp="1"/>
          </p:cNvSpPr>
          <p:nvPr>
            <p:ph type="sldNum" sz="quarter" idx="12"/>
          </p:nvPr>
        </p:nvSpPr>
        <p:spPr/>
        <p:txBody>
          <a:bodyPr/>
          <a:lstStyle/>
          <a:p>
            <a:fld id="{CA2ACD49-A9DA-4008-B610-4BD87CF95F70}" type="slidenum">
              <a:rPr kumimoji="1" lang="ja-JP" altLang="en-US" smtClean="0"/>
              <a:t>1</a:t>
            </a:fld>
            <a:endParaRPr kumimoji="1" lang="ja-JP" altLang="en-US"/>
          </a:p>
        </p:txBody>
      </p:sp>
      <p:cxnSp>
        <p:nvCxnSpPr>
          <p:cNvPr id="4" name="直線コネクタ 3"/>
          <p:cNvCxnSpPr/>
          <p:nvPr/>
        </p:nvCxnSpPr>
        <p:spPr>
          <a:xfrm>
            <a:off x="1143000" y="3591770"/>
            <a:ext cx="6858000" cy="161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テキスト ボックス 5"/>
          <p:cNvSpPr txBox="1"/>
          <p:nvPr/>
        </p:nvSpPr>
        <p:spPr>
          <a:xfrm>
            <a:off x="289775" y="1176002"/>
            <a:ext cx="1104790" cy="369332"/>
          </a:xfrm>
          <a:prstGeom prst="rect">
            <a:avLst/>
          </a:prstGeom>
          <a:noFill/>
        </p:spPr>
        <p:txBody>
          <a:bodyPr wrap="none" rtlCol="0">
            <a:spAutoFit/>
          </a:bodyPr>
          <a:lstStyle/>
          <a:p>
            <a:r>
              <a:rPr lang="en-US" altLang="ja-JP" dirty="0" smtClean="0"/>
              <a:t>ICSE </a:t>
            </a:r>
            <a:r>
              <a:rPr lang="en-US" altLang="ja-JP" dirty="0"/>
              <a:t>2015</a:t>
            </a:r>
            <a:endParaRPr lang="ja-JP" altLang="en-US" dirty="0"/>
          </a:p>
        </p:txBody>
      </p:sp>
      <p:sp>
        <p:nvSpPr>
          <p:cNvPr id="5" name="テキスト ボックス 4"/>
          <p:cNvSpPr txBox="1"/>
          <p:nvPr/>
        </p:nvSpPr>
        <p:spPr>
          <a:xfrm>
            <a:off x="957263" y="5229225"/>
            <a:ext cx="7286625" cy="461665"/>
          </a:xfrm>
          <a:prstGeom prst="rect">
            <a:avLst/>
          </a:prstGeom>
          <a:noFill/>
        </p:spPr>
        <p:txBody>
          <a:bodyPr wrap="square" rtlCol="0">
            <a:spAutoFit/>
          </a:bodyPr>
          <a:lstStyle/>
          <a:p>
            <a:r>
              <a:rPr lang="ja-JP" altLang="en-US" sz="2400" dirty="0" smtClean="0"/>
              <a:t>概要：</a:t>
            </a:r>
            <a:r>
              <a:rPr lang="en-US" altLang="ja-JP" sz="2400" dirty="0" smtClean="0"/>
              <a:t>OSS</a:t>
            </a:r>
            <a:r>
              <a:rPr lang="ja-JP" altLang="en-US" sz="2400" dirty="0" smtClean="0"/>
              <a:t>プロジェクトの</a:t>
            </a:r>
            <a:r>
              <a:rPr lang="en-US" altLang="ja-JP" sz="2400" dirty="0" smtClean="0"/>
              <a:t>9000</a:t>
            </a:r>
            <a:r>
              <a:rPr lang="ja-JP" altLang="en-US" sz="2400" dirty="0" smtClean="0"/>
              <a:t>件以上のバグ修正を分析</a:t>
            </a:r>
            <a:endParaRPr kumimoji="1" lang="ja-JP" altLang="en-US" sz="2400" dirty="0"/>
          </a:p>
        </p:txBody>
      </p:sp>
    </p:spTree>
    <p:extLst>
      <p:ext uri="{BB962C8B-B14F-4D97-AF65-F5344CB8AC3E}">
        <p14:creationId xmlns:p14="http://schemas.microsoft.com/office/powerpoint/2010/main" val="5723663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背景</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smtClean="0"/>
              <a:t>開発者はバグの修正に労力を費やし，また，経験やノウハウも必要とされる</a:t>
            </a:r>
            <a:endParaRPr lang="en-US" altLang="ja-JP" dirty="0" smtClean="0"/>
          </a:p>
          <a:p>
            <a:endParaRPr kumimoji="1" lang="en-US" altLang="ja-JP" dirty="0"/>
          </a:p>
          <a:p>
            <a:r>
              <a:rPr lang="ja-JP" altLang="en-US" dirty="0" smtClean="0"/>
              <a:t>バグ修正をサポートする研究が様々な形で行われている</a:t>
            </a:r>
            <a:r>
              <a:rPr lang="en-US" altLang="ja-JP" dirty="0" smtClean="0"/>
              <a:t>(</a:t>
            </a:r>
            <a:r>
              <a:rPr lang="ja-JP" altLang="en-US" dirty="0" smtClean="0"/>
              <a:t>最近だと特に自動修正</a:t>
            </a:r>
            <a:r>
              <a:rPr lang="en-US" altLang="ja-JP" dirty="0" smtClean="0"/>
              <a:t>)</a:t>
            </a:r>
          </a:p>
          <a:p>
            <a:endParaRPr kumimoji="1" lang="en-US" altLang="ja-JP" dirty="0"/>
          </a:p>
          <a:p>
            <a:r>
              <a:rPr lang="ja-JP" altLang="en-US" dirty="0" smtClean="0"/>
              <a:t>しかし，実際のバグにどの程度有効か定かでない場合がある</a:t>
            </a:r>
            <a:endParaRPr kumimoji="1" lang="ja-JP" altLang="en-US" dirty="0"/>
          </a:p>
        </p:txBody>
      </p:sp>
      <p:sp>
        <p:nvSpPr>
          <p:cNvPr id="4" name="スライド番号プレースホルダー 3"/>
          <p:cNvSpPr>
            <a:spLocks noGrp="1"/>
          </p:cNvSpPr>
          <p:nvPr>
            <p:ph type="sldNum" sz="quarter" idx="12"/>
          </p:nvPr>
        </p:nvSpPr>
        <p:spPr/>
        <p:txBody>
          <a:bodyPr/>
          <a:lstStyle/>
          <a:p>
            <a:fld id="{CA2ACD49-A9DA-4008-B610-4BD87CF95F70}" type="slidenum">
              <a:rPr kumimoji="1" lang="ja-JP" altLang="en-US" smtClean="0"/>
              <a:t>2</a:t>
            </a:fld>
            <a:endParaRPr kumimoji="1" lang="ja-JP" altLang="en-US"/>
          </a:p>
        </p:txBody>
      </p:sp>
    </p:spTree>
    <p:extLst>
      <p:ext uri="{BB962C8B-B14F-4D97-AF65-F5344CB8AC3E}">
        <p14:creationId xmlns:p14="http://schemas.microsoft.com/office/powerpoint/2010/main" val="2107405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目的・貢献</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automatic program repair</a:t>
            </a:r>
            <a:r>
              <a:rPr kumimoji="1" lang="ja-JP" altLang="en-US" dirty="0" smtClean="0"/>
              <a:t>が実際どの程度有効かを確認する</a:t>
            </a:r>
            <a:endParaRPr kumimoji="1" lang="en-US" altLang="ja-JP" dirty="0" smtClean="0"/>
          </a:p>
          <a:p>
            <a:endParaRPr lang="en-US" altLang="ja-JP" dirty="0"/>
          </a:p>
          <a:p>
            <a:r>
              <a:rPr kumimoji="1" lang="ja-JP" altLang="en-US" dirty="0" smtClean="0"/>
              <a:t>既存のアプローチだけでなくこの先の研究に貢献できる</a:t>
            </a:r>
            <a:endParaRPr kumimoji="1" lang="en-US" altLang="ja-JP" dirty="0" smtClean="0"/>
          </a:p>
          <a:p>
            <a:endParaRPr lang="en-US" altLang="ja-JP" dirty="0"/>
          </a:p>
          <a:p>
            <a:r>
              <a:rPr kumimoji="1" lang="ja-JP" altLang="en-US" dirty="0" smtClean="0"/>
              <a:t>バグ修正に関するあらたな研究の方向性が見つかるかもしれない</a:t>
            </a:r>
            <a:endParaRPr kumimoji="1" lang="en-US" altLang="ja-JP" dirty="0" smtClean="0"/>
          </a:p>
          <a:p>
            <a:endParaRPr lang="en-US" altLang="ja-JP" dirty="0"/>
          </a:p>
          <a:p>
            <a:endParaRPr kumimoji="1" lang="en-US" altLang="ja-JP" dirty="0" smtClean="0"/>
          </a:p>
          <a:p>
            <a:endParaRPr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CA2ACD49-A9DA-4008-B610-4BD87CF95F70}" type="slidenum">
              <a:rPr kumimoji="1" lang="ja-JP" altLang="en-US" smtClean="0"/>
              <a:t>3</a:t>
            </a:fld>
            <a:endParaRPr kumimoji="1" lang="ja-JP" altLang="en-US"/>
          </a:p>
        </p:txBody>
      </p:sp>
    </p:spTree>
    <p:extLst>
      <p:ext uri="{BB962C8B-B14F-4D97-AF65-F5344CB8AC3E}">
        <p14:creationId xmlns:p14="http://schemas.microsoft.com/office/powerpoint/2010/main" val="22506072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257549"/>
            <a:ext cx="7886700" cy="1325563"/>
          </a:xfrm>
        </p:spPr>
        <p:txBody>
          <a:bodyPr/>
          <a:lstStyle/>
          <a:p>
            <a:r>
              <a:rPr kumimoji="1" lang="en-US" altLang="ja-JP" dirty="0" err="1" smtClean="0"/>
              <a:t>Reserch</a:t>
            </a:r>
            <a:r>
              <a:rPr lang="ja-JP" altLang="en-US" dirty="0"/>
              <a:t> </a:t>
            </a:r>
            <a:r>
              <a:rPr kumimoji="1" lang="en-US" altLang="ja-JP" dirty="0" smtClean="0"/>
              <a:t>Question</a:t>
            </a:r>
            <a:endParaRPr kumimoji="1" lang="ja-JP" altLang="en-US" dirty="0"/>
          </a:p>
        </p:txBody>
      </p:sp>
      <p:sp>
        <p:nvSpPr>
          <p:cNvPr id="3" name="コンテンツ プレースホルダー 2"/>
          <p:cNvSpPr>
            <a:spLocks noGrp="1"/>
          </p:cNvSpPr>
          <p:nvPr>
            <p:ph idx="1"/>
          </p:nvPr>
        </p:nvSpPr>
        <p:spPr>
          <a:xfrm>
            <a:off x="336175" y="1398494"/>
            <a:ext cx="8646459" cy="5322982"/>
          </a:xfrm>
        </p:spPr>
        <p:txBody>
          <a:bodyPr>
            <a:normAutofit/>
          </a:bodyPr>
          <a:lstStyle/>
          <a:p>
            <a:r>
              <a:rPr kumimoji="1" lang="en-US" altLang="ja-JP" dirty="0" smtClean="0"/>
              <a:t>RQ1:</a:t>
            </a:r>
            <a:r>
              <a:rPr kumimoji="1" lang="ja-JP" altLang="en-US" sz="3000" dirty="0" smtClean="0"/>
              <a:t>バグは</a:t>
            </a:r>
            <a:r>
              <a:rPr kumimoji="1" lang="ja-JP" altLang="en-US" sz="3000" dirty="0" smtClean="0"/>
              <a:t>どのような範囲か？</a:t>
            </a:r>
            <a:endParaRPr kumimoji="1" lang="en-US" altLang="ja-JP" sz="3000" dirty="0" smtClean="0"/>
          </a:p>
          <a:p>
            <a:endParaRPr kumimoji="1" lang="en-US" altLang="ja-JP" sz="800" dirty="0" smtClean="0"/>
          </a:p>
          <a:p>
            <a:r>
              <a:rPr lang="en-US" altLang="ja-JP" dirty="0" smtClean="0"/>
              <a:t>RQ2:</a:t>
            </a:r>
            <a:r>
              <a:rPr lang="ja-JP" altLang="en-US" dirty="0" smtClean="0"/>
              <a:t>バグ修正はどのように</a:t>
            </a:r>
            <a:r>
              <a:rPr lang="ja-JP" altLang="en-US" dirty="0" smtClean="0"/>
              <a:t>複雑か</a:t>
            </a:r>
            <a:r>
              <a:rPr lang="ja-JP" altLang="en-US" dirty="0" smtClean="0"/>
              <a:t>？</a:t>
            </a:r>
            <a:endParaRPr lang="en-US" altLang="ja-JP" dirty="0" smtClean="0"/>
          </a:p>
          <a:p>
            <a:endParaRPr lang="en-US" altLang="ja-JP" sz="800" dirty="0" smtClean="0"/>
          </a:p>
          <a:p>
            <a:r>
              <a:rPr kumimoji="1" lang="en-US" altLang="ja-JP" dirty="0" smtClean="0"/>
              <a:t>RQ3:</a:t>
            </a:r>
            <a:r>
              <a:rPr kumimoji="1" lang="ja-JP" altLang="en-US" dirty="0" smtClean="0"/>
              <a:t>バグ修正</a:t>
            </a:r>
            <a:r>
              <a:rPr kumimoji="1" lang="ja-JP" altLang="en-US" dirty="0" smtClean="0"/>
              <a:t>に</a:t>
            </a:r>
            <a:r>
              <a:rPr lang="ja-JP" altLang="en-US" dirty="0"/>
              <a:t>必要</a:t>
            </a:r>
            <a:r>
              <a:rPr kumimoji="1" lang="ja-JP" altLang="en-US" dirty="0" smtClean="0"/>
              <a:t>と</a:t>
            </a:r>
            <a:r>
              <a:rPr kumimoji="1" lang="ja-JP" altLang="en-US" dirty="0" smtClean="0"/>
              <a:t>なるオペレータは何か？</a:t>
            </a:r>
            <a:endParaRPr kumimoji="1" lang="en-US" altLang="ja-JP" dirty="0" smtClean="0"/>
          </a:p>
          <a:p>
            <a:endParaRPr kumimoji="1" lang="en-US" altLang="ja-JP" sz="800" dirty="0" smtClean="0"/>
          </a:p>
          <a:p>
            <a:r>
              <a:rPr lang="en-US" altLang="ja-JP" dirty="0" smtClean="0"/>
              <a:t>RQ4:API</a:t>
            </a:r>
            <a:r>
              <a:rPr lang="ja-JP" altLang="en-US" dirty="0" smtClean="0"/>
              <a:t>の知識で何が重要か？</a:t>
            </a:r>
            <a:endParaRPr lang="en-US" altLang="ja-JP" dirty="0" smtClean="0"/>
          </a:p>
          <a:p>
            <a:endParaRPr lang="en-US" altLang="ja-JP" sz="800" dirty="0" smtClean="0"/>
          </a:p>
          <a:p>
            <a:r>
              <a:rPr kumimoji="1" lang="en-US" altLang="ja-JP" dirty="0" smtClean="0"/>
              <a:t>RQ5:</a:t>
            </a:r>
            <a:r>
              <a:rPr kumimoji="1" lang="ja-JP" altLang="en-US" dirty="0" smtClean="0"/>
              <a:t>どのファイルを修正する必要があるか？</a:t>
            </a:r>
            <a:endParaRPr kumimoji="1" lang="en-US" altLang="ja-JP" dirty="0" smtClean="0"/>
          </a:p>
          <a:p>
            <a:endParaRPr kumimoji="1" lang="en-US" altLang="ja-JP" sz="800" dirty="0" smtClean="0"/>
          </a:p>
          <a:p>
            <a:r>
              <a:rPr kumimoji="1" lang="en-US" altLang="ja-JP" dirty="0" smtClean="0"/>
              <a:t>RQ6:</a:t>
            </a:r>
            <a:r>
              <a:rPr kumimoji="1" lang="ja-JP" altLang="en-US" dirty="0" smtClean="0"/>
              <a:t>いくつのファイルを追加</a:t>
            </a:r>
            <a:r>
              <a:rPr kumimoji="1" lang="en-US" altLang="ja-JP" dirty="0" smtClean="0"/>
              <a:t>/</a:t>
            </a:r>
            <a:r>
              <a:rPr kumimoji="1" lang="ja-JP" altLang="en-US" dirty="0" smtClean="0"/>
              <a:t>削除する必要があるか？</a:t>
            </a:r>
            <a:endParaRPr kumimoji="1" lang="ja-JP" altLang="en-US" dirty="0"/>
          </a:p>
        </p:txBody>
      </p:sp>
      <p:sp>
        <p:nvSpPr>
          <p:cNvPr id="4" name="スライド番号プレースホルダー 3"/>
          <p:cNvSpPr>
            <a:spLocks noGrp="1"/>
          </p:cNvSpPr>
          <p:nvPr>
            <p:ph type="sldNum" sz="quarter" idx="12"/>
          </p:nvPr>
        </p:nvSpPr>
        <p:spPr/>
        <p:txBody>
          <a:bodyPr/>
          <a:lstStyle/>
          <a:p>
            <a:fld id="{CA2ACD49-A9DA-4008-B610-4BD87CF95F70}" type="slidenum">
              <a:rPr kumimoji="1" lang="ja-JP" altLang="en-US" smtClean="0"/>
              <a:t>4</a:t>
            </a:fld>
            <a:endParaRPr kumimoji="1" lang="ja-JP" altLang="en-US"/>
          </a:p>
        </p:txBody>
      </p:sp>
    </p:spTree>
    <p:extLst>
      <p:ext uri="{BB962C8B-B14F-4D97-AF65-F5344CB8AC3E}">
        <p14:creationId xmlns:p14="http://schemas.microsoft.com/office/powerpoint/2010/main" val="36371026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データセット</a:t>
            </a:r>
            <a:endParaRPr kumimoji="1" lang="ja-JP" altLang="en-US" dirty="0"/>
          </a:p>
        </p:txBody>
      </p:sp>
      <p:sp>
        <p:nvSpPr>
          <p:cNvPr id="3" name="コンテンツ プレースホルダー 2"/>
          <p:cNvSpPr>
            <a:spLocks noGrp="1"/>
          </p:cNvSpPr>
          <p:nvPr>
            <p:ph idx="1"/>
          </p:nvPr>
        </p:nvSpPr>
        <p:spPr>
          <a:xfrm>
            <a:off x="462102" y="5065433"/>
            <a:ext cx="8219794" cy="1290918"/>
          </a:xfrm>
        </p:spPr>
        <p:txBody>
          <a:bodyPr>
            <a:normAutofit/>
          </a:bodyPr>
          <a:lstStyle/>
          <a:p>
            <a:r>
              <a:rPr kumimoji="1" lang="en-US" altLang="ja-JP" dirty="0" smtClean="0"/>
              <a:t>6</a:t>
            </a:r>
            <a:r>
              <a:rPr kumimoji="1" lang="ja-JP" altLang="en-US" dirty="0" smtClean="0"/>
              <a:t>の</a:t>
            </a:r>
            <a:r>
              <a:rPr kumimoji="1" lang="en-US" altLang="ja-JP" dirty="0" smtClean="0"/>
              <a:t>Java</a:t>
            </a:r>
            <a:r>
              <a:rPr kumimoji="1" lang="ja-JP" altLang="en-US" dirty="0" smtClean="0"/>
              <a:t>プロジェクト</a:t>
            </a:r>
            <a:r>
              <a:rPr kumimoji="1" lang="ja-JP" altLang="en-US" dirty="0" smtClean="0"/>
              <a:t>を</a:t>
            </a:r>
            <a:r>
              <a:rPr kumimoji="1" lang="ja-JP" altLang="en-US" dirty="0" smtClean="0"/>
              <a:t>対象として解析</a:t>
            </a:r>
            <a:endParaRPr lang="en-US" altLang="ja-JP" dirty="0"/>
          </a:p>
          <a:p>
            <a:pPr lvl="1"/>
            <a:r>
              <a:rPr kumimoji="1" lang="en-US" altLang="ja-JP" dirty="0" smtClean="0"/>
              <a:t>BUGSTAT , </a:t>
            </a:r>
            <a:r>
              <a:rPr kumimoji="1" lang="en-US" altLang="ja-JP" dirty="0" err="1" smtClean="0"/>
              <a:t>ChangeDistiller</a:t>
            </a:r>
            <a:r>
              <a:rPr lang="ja-JP" altLang="en-US" dirty="0"/>
              <a:t> </a:t>
            </a:r>
            <a:r>
              <a:rPr lang="en-US" altLang="ja-JP" dirty="0" smtClean="0"/>
              <a:t>, PPA</a:t>
            </a:r>
            <a:r>
              <a:rPr lang="ja-JP" altLang="en-US" dirty="0" smtClean="0"/>
              <a:t>などを使用</a:t>
            </a:r>
            <a:endParaRPr kumimoji="1" lang="ja-JP" altLang="en-US" dirty="0"/>
          </a:p>
        </p:txBody>
      </p:sp>
      <p:sp>
        <p:nvSpPr>
          <p:cNvPr id="4" name="スライド番号プレースホルダー 3"/>
          <p:cNvSpPr>
            <a:spLocks noGrp="1"/>
          </p:cNvSpPr>
          <p:nvPr>
            <p:ph type="sldNum" sz="quarter" idx="12"/>
          </p:nvPr>
        </p:nvSpPr>
        <p:spPr/>
        <p:txBody>
          <a:bodyPr/>
          <a:lstStyle/>
          <a:p>
            <a:fld id="{CA2ACD49-A9DA-4008-B610-4BD87CF95F70}" type="slidenum">
              <a:rPr kumimoji="1" lang="ja-JP" altLang="en-US" smtClean="0"/>
              <a:t>5</a:t>
            </a:fld>
            <a:endParaRPr kumimoji="1" lang="ja-JP" altLang="en-US"/>
          </a:p>
        </p:txBody>
      </p:sp>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6287" y="3637894"/>
            <a:ext cx="3181350" cy="990600"/>
          </a:xfrm>
          <a:prstGeom prst="rect">
            <a:avLst/>
          </a:prstGeom>
        </p:spPr>
      </p:pic>
      <p:pic>
        <p:nvPicPr>
          <p:cNvPr id="7" name="図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6287" y="1254498"/>
            <a:ext cx="7591425" cy="2305050"/>
          </a:xfrm>
          <a:prstGeom prst="rect">
            <a:avLst/>
          </a:prstGeom>
        </p:spPr>
      </p:pic>
    </p:spTree>
    <p:extLst>
      <p:ext uri="{BB962C8B-B14F-4D97-AF65-F5344CB8AC3E}">
        <p14:creationId xmlns:p14="http://schemas.microsoft.com/office/powerpoint/2010/main" val="28808029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a:t>
            </a:r>
            <a:endParaRPr kumimoji="1" lang="ja-JP" altLang="en-US" dirty="0"/>
          </a:p>
        </p:txBody>
      </p:sp>
      <p:sp>
        <p:nvSpPr>
          <p:cNvPr id="3" name="コンテンツ プレースホルダー 2"/>
          <p:cNvSpPr>
            <a:spLocks noGrp="1"/>
          </p:cNvSpPr>
          <p:nvPr>
            <p:ph idx="1"/>
          </p:nvPr>
        </p:nvSpPr>
        <p:spPr>
          <a:xfrm>
            <a:off x="336175" y="1825625"/>
            <a:ext cx="8592671" cy="4351338"/>
          </a:xfrm>
        </p:spPr>
        <p:txBody>
          <a:bodyPr>
            <a:normAutofit lnSpcReduction="10000"/>
          </a:bodyPr>
          <a:lstStyle/>
          <a:p>
            <a:pPr>
              <a:buFont typeface="Wingdings" panose="05000000000000000000" pitchFamily="2" charset="2"/>
              <a:buChar char="n"/>
            </a:pPr>
            <a:r>
              <a:rPr kumimoji="1" lang="en-US" altLang="ja-JP" dirty="0" smtClean="0"/>
              <a:t>RQ1</a:t>
            </a:r>
            <a:endParaRPr lang="en-US" altLang="ja-JP" dirty="0"/>
          </a:p>
          <a:p>
            <a:pPr>
              <a:buFont typeface="Wingdings" panose="05000000000000000000" pitchFamily="2" charset="2"/>
              <a:buChar char="l"/>
            </a:pPr>
            <a:r>
              <a:rPr lang="en-US" altLang="ja-JP" dirty="0" smtClean="0"/>
              <a:t>Finding1.</a:t>
            </a:r>
            <a:r>
              <a:rPr lang="ja-JP" altLang="en-US" dirty="0" smtClean="0"/>
              <a:t>ソースファイル以外の修正が</a:t>
            </a:r>
            <a:r>
              <a:rPr lang="en-US" altLang="ja-JP" dirty="0" smtClean="0"/>
              <a:t>10~20%</a:t>
            </a:r>
          </a:p>
          <a:p>
            <a:pPr>
              <a:buFont typeface="Wingdings" panose="05000000000000000000" pitchFamily="2" charset="2"/>
              <a:buChar char="l"/>
            </a:pPr>
            <a:r>
              <a:rPr lang="en-US" altLang="ja-JP" dirty="0" smtClean="0"/>
              <a:t>Finding2.</a:t>
            </a:r>
            <a:r>
              <a:rPr lang="ja-JP" altLang="en-US" dirty="0" smtClean="0"/>
              <a:t>修正ソースファイル数とバグは反比例</a:t>
            </a:r>
            <a:endParaRPr lang="en-US" altLang="ja-JP" dirty="0" smtClean="0"/>
          </a:p>
          <a:p>
            <a:pPr>
              <a:buFont typeface="Wingdings" panose="05000000000000000000" pitchFamily="2" charset="2"/>
              <a:buChar char="l"/>
            </a:pPr>
            <a:endParaRPr lang="en-US" altLang="ja-JP" dirty="0"/>
          </a:p>
          <a:p>
            <a:pPr>
              <a:buFont typeface="Wingdings" panose="05000000000000000000" pitchFamily="2" charset="2"/>
              <a:buChar char="n"/>
            </a:pPr>
            <a:r>
              <a:rPr lang="en-US" altLang="ja-JP" dirty="0" smtClean="0"/>
              <a:t>RQ2</a:t>
            </a:r>
          </a:p>
          <a:p>
            <a:pPr>
              <a:buFont typeface="Wingdings" panose="05000000000000000000" pitchFamily="2" charset="2"/>
              <a:buChar char="l"/>
            </a:pPr>
            <a:r>
              <a:rPr lang="en-US" altLang="ja-JP" dirty="0" smtClean="0"/>
              <a:t>Findings5.</a:t>
            </a:r>
            <a:r>
              <a:rPr lang="ja-JP" altLang="en-US" dirty="0" smtClean="0"/>
              <a:t>依存関係の無い</a:t>
            </a:r>
            <a:r>
              <a:rPr lang="en-US" altLang="ja-JP" dirty="0" smtClean="0"/>
              <a:t>(</a:t>
            </a:r>
            <a:r>
              <a:rPr lang="ja-JP" altLang="en-US" dirty="0" smtClean="0"/>
              <a:t>複数</a:t>
            </a:r>
            <a:r>
              <a:rPr lang="en-US" altLang="ja-JP" dirty="0" smtClean="0"/>
              <a:t>)</a:t>
            </a:r>
            <a:r>
              <a:rPr lang="ja-JP" altLang="en-US" dirty="0" smtClean="0"/>
              <a:t>修正が約</a:t>
            </a:r>
            <a:r>
              <a:rPr lang="en-US" altLang="ja-JP" dirty="0" smtClean="0"/>
              <a:t>40</a:t>
            </a:r>
            <a:r>
              <a:rPr lang="ja-JP" altLang="en-US" dirty="0" smtClean="0"/>
              <a:t>％</a:t>
            </a:r>
            <a:endParaRPr lang="en-US" altLang="ja-JP" dirty="0" smtClean="0"/>
          </a:p>
          <a:p>
            <a:pPr lvl="1"/>
            <a:r>
              <a:rPr lang="ja-JP" altLang="en-US" dirty="0" smtClean="0"/>
              <a:t>一箇所のみの修正</a:t>
            </a:r>
            <a:r>
              <a:rPr lang="en-US" altLang="ja-JP" dirty="0" smtClean="0"/>
              <a:t>(</a:t>
            </a:r>
            <a:r>
              <a:rPr lang="ja-JP" altLang="en-US" dirty="0" smtClean="0"/>
              <a:t>全体の</a:t>
            </a:r>
            <a:r>
              <a:rPr lang="en-US" altLang="ja-JP" dirty="0" smtClean="0"/>
              <a:t>30</a:t>
            </a:r>
            <a:r>
              <a:rPr lang="ja-JP" altLang="en-US" dirty="0" smtClean="0"/>
              <a:t>％</a:t>
            </a:r>
            <a:r>
              <a:rPr lang="en-US" altLang="ja-JP" dirty="0" smtClean="0"/>
              <a:t>)</a:t>
            </a:r>
            <a:r>
              <a:rPr lang="ja-JP" altLang="en-US" dirty="0" smtClean="0"/>
              <a:t>を除いた内</a:t>
            </a:r>
            <a:endParaRPr lang="en-US" altLang="ja-JP" dirty="0"/>
          </a:p>
          <a:p>
            <a:pPr>
              <a:buFont typeface="Wingdings" panose="05000000000000000000" pitchFamily="2" charset="2"/>
              <a:buChar char="l"/>
            </a:pPr>
            <a:r>
              <a:rPr lang="en-US" altLang="ja-JP" dirty="0" smtClean="0"/>
              <a:t>Findings6.</a:t>
            </a:r>
            <a:r>
              <a:rPr lang="ja-JP" altLang="en-US" dirty="0" smtClean="0"/>
              <a:t>依存関係の有る修正が</a:t>
            </a:r>
            <a:r>
              <a:rPr lang="en-US" altLang="ja-JP" dirty="0" smtClean="0"/>
              <a:t>40</a:t>
            </a:r>
            <a:r>
              <a:rPr lang="ja-JP" altLang="en-US" dirty="0" smtClean="0"/>
              <a:t>％以上</a:t>
            </a:r>
            <a:endParaRPr lang="en-US" altLang="ja-JP" dirty="0" smtClean="0"/>
          </a:p>
          <a:p>
            <a:pPr lvl="1"/>
            <a:endParaRPr kumimoji="1" lang="en-US" altLang="ja-JP" dirty="0" smtClean="0"/>
          </a:p>
        </p:txBody>
      </p:sp>
      <p:sp>
        <p:nvSpPr>
          <p:cNvPr id="4" name="スライド番号プレースホルダー 3"/>
          <p:cNvSpPr>
            <a:spLocks noGrp="1"/>
          </p:cNvSpPr>
          <p:nvPr>
            <p:ph type="sldNum" sz="quarter" idx="12"/>
          </p:nvPr>
        </p:nvSpPr>
        <p:spPr/>
        <p:txBody>
          <a:bodyPr/>
          <a:lstStyle/>
          <a:p>
            <a:fld id="{CA2ACD49-A9DA-4008-B610-4BD87CF95F70}" type="slidenum">
              <a:rPr kumimoji="1" lang="ja-JP" altLang="en-US" smtClean="0"/>
              <a:t>6</a:t>
            </a:fld>
            <a:endParaRPr kumimoji="1" lang="ja-JP" altLang="en-US"/>
          </a:p>
        </p:txBody>
      </p:sp>
    </p:spTree>
    <p:extLst>
      <p:ext uri="{BB962C8B-B14F-4D97-AF65-F5344CB8AC3E}">
        <p14:creationId xmlns:p14="http://schemas.microsoft.com/office/powerpoint/2010/main" val="9933445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264412"/>
            <a:ext cx="7886700" cy="1325563"/>
          </a:xfrm>
        </p:spPr>
        <p:txBody>
          <a:bodyPr/>
          <a:lstStyle/>
          <a:p>
            <a:r>
              <a:rPr kumimoji="1" lang="ja-JP" altLang="en-US" dirty="0" smtClean="0"/>
              <a:t>結果</a:t>
            </a:r>
            <a:endParaRPr kumimoji="1" lang="ja-JP" altLang="en-US" dirty="0"/>
          </a:p>
        </p:txBody>
      </p:sp>
      <p:sp>
        <p:nvSpPr>
          <p:cNvPr id="3" name="コンテンツ プレースホルダー 2"/>
          <p:cNvSpPr>
            <a:spLocks noGrp="1"/>
          </p:cNvSpPr>
          <p:nvPr>
            <p:ph idx="1"/>
          </p:nvPr>
        </p:nvSpPr>
        <p:spPr>
          <a:xfrm>
            <a:off x="628650" y="1825624"/>
            <a:ext cx="7886700" cy="4682751"/>
          </a:xfrm>
        </p:spPr>
        <p:txBody>
          <a:bodyPr>
            <a:normAutofit lnSpcReduction="10000"/>
          </a:bodyPr>
          <a:lstStyle/>
          <a:p>
            <a:pPr>
              <a:buFont typeface="Wingdings" panose="05000000000000000000" pitchFamily="2" charset="2"/>
              <a:buChar char="n"/>
            </a:pPr>
            <a:r>
              <a:rPr kumimoji="1" lang="en-US" altLang="ja-JP" dirty="0" smtClean="0"/>
              <a:t>RQ3</a:t>
            </a:r>
          </a:p>
          <a:p>
            <a:pPr>
              <a:buFont typeface="Wingdings" panose="05000000000000000000" pitchFamily="2" charset="2"/>
              <a:buChar char="l"/>
            </a:pPr>
            <a:r>
              <a:rPr kumimoji="1" lang="en-US" altLang="ja-JP" dirty="0" smtClean="0"/>
              <a:t>Finding7.Javadoc</a:t>
            </a:r>
            <a:r>
              <a:rPr kumimoji="1" lang="ja-JP" altLang="en-US" dirty="0" smtClean="0"/>
              <a:t>に関する修正が多い</a:t>
            </a:r>
            <a:endParaRPr kumimoji="1" lang="en-US" altLang="ja-JP" dirty="0" smtClean="0"/>
          </a:p>
          <a:p>
            <a:pPr>
              <a:buFont typeface="Wingdings" panose="05000000000000000000" pitchFamily="2" charset="2"/>
              <a:buChar char="l"/>
            </a:pPr>
            <a:endParaRPr lang="en-US" altLang="ja-JP" dirty="0" smtClean="0"/>
          </a:p>
          <a:p>
            <a:pPr>
              <a:buFont typeface="Wingdings" panose="05000000000000000000" pitchFamily="2" charset="2"/>
              <a:buChar char="l"/>
            </a:pPr>
            <a:endParaRPr lang="en-US" altLang="ja-JP" dirty="0" smtClean="0"/>
          </a:p>
          <a:p>
            <a:pPr>
              <a:buFont typeface="Wingdings" panose="05000000000000000000" pitchFamily="2" charset="2"/>
              <a:buChar char="l"/>
            </a:pPr>
            <a:endParaRPr lang="en-US" altLang="ja-JP" dirty="0"/>
          </a:p>
          <a:p>
            <a:pPr>
              <a:buFont typeface="Wingdings" panose="05000000000000000000" pitchFamily="2" charset="2"/>
              <a:buChar char="n"/>
            </a:pPr>
            <a:r>
              <a:rPr kumimoji="1" lang="en-US" altLang="ja-JP" dirty="0" smtClean="0"/>
              <a:t>RQ4</a:t>
            </a:r>
          </a:p>
          <a:p>
            <a:pPr>
              <a:buFont typeface="Wingdings" panose="05000000000000000000" pitchFamily="2" charset="2"/>
              <a:buChar char="l"/>
            </a:pPr>
            <a:r>
              <a:rPr kumimoji="1" lang="en-US" altLang="ja-JP" dirty="0" smtClean="0"/>
              <a:t>Findings10.API</a:t>
            </a:r>
            <a:r>
              <a:rPr lang="ja-JP" altLang="en-US" dirty="0" smtClean="0"/>
              <a:t>に関連する</a:t>
            </a:r>
            <a:r>
              <a:rPr kumimoji="1" lang="ja-JP" altLang="en-US" dirty="0" smtClean="0"/>
              <a:t>修正は少ない</a:t>
            </a:r>
            <a:endParaRPr kumimoji="1" lang="en-US" altLang="ja-JP" dirty="0" smtClean="0"/>
          </a:p>
          <a:p>
            <a:pPr>
              <a:buFont typeface="Wingdings" panose="05000000000000000000" pitchFamily="2" charset="2"/>
              <a:buChar char="l"/>
            </a:pPr>
            <a:r>
              <a:rPr lang="en-US" altLang="ja-JP" dirty="0" smtClean="0"/>
              <a:t>Findings11.</a:t>
            </a:r>
            <a:r>
              <a:rPr lang="ja-JP" altLang="en-US" dirty="0" smtClean="0"/>
              <a:t>一つのソースファイルで</a:t>
            </a:r>
            <a:r>
              <a:rPr lang="en-US" altLang="ja-JP" dirty="0" smtClean="0"/>
              <a:t>API</a:t>
            </a:r>
            <a:r>
              <a:rPr lang="ja-JP" altLang="en-US" dirty="0" smtClean="0"/>
              <a:t>の修正は</a:t>
            </a:r>
            <a:r>
              <a:rPr lang="en-US" altLang="ja-JP" dirty="0" smtClean="0"/>
              <a:t>5</a:t>
            </a:r>
            <a:r>
              <a:rPr lang="ja-JP" altLang="en-US" dirty="0" smtClean="0"/>
              <a:t>回以下がほとんど</a:t>
            </a:r>
            <a:endParaRPr kumimoji="1" lang="en-US" altLang="ja-JP" dirty="0" smtClean="0"/>
          </a:p>
          <a:p>
            <a:pPr>
              <a:buFont typeface="Wingdings" panose="05000000000000000000" pitchFamily="2" charset="2"/>
              <a:buChar char="l"/>
            </a:pPr>
            <a:endParaRPr kumimoji="1" lang="ja-JP" altLang="en-US" dirty="0"/>
          </a:p>
        </p:txBody>
      </p:sp>
      <p:sp>
        <p:nvSpPr>
          <p:cNvPr id="4" name="スライド番号プレースホルダー 3"/>
          <p:cNvSpPr>
            <a:spLocks noGrp="1"/>
          </p:cNvSpPr>
          <p:nvPr>
            <p:ph type="sldNum" sz="quarter" idx="12"/>
          </p:nvPr>
        </p:nvSpPr>
        <p:spPr/>
        <p:txBody>
          <a:bodyPr/>
          <a:lstStyle/>
          <a:p>
            <a:fld id="{CA2ACD49-A9DA-4008-B610-4BD87CF95F70}" type="slidenum">
              <a:rPr kumimoji="1" lang="ja-JP" altLang="en-US" smtClean="0"/>
              <a:t>7</a:t>
            </a:fld>
            <a:endParaRPr kumimoji="1" lang="ja-JP" altLang="en-US"/>
          </a:p>
        </p:txBody>
      </p:sp>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04565" y="2807914"/>
            <a:ext cx="4666358" cy="1890734"/>
          </a:xfrm>
          <a:prstGeom prst="rect">
            <a:avLst/>
          </a:prstGeom>
        </p:spPr>
      </p:pic>
    </p:spTree>
    <p:extLst>
      <p:ext uri="{BB962C8B-B14F-4D97-AF65-F5344CB8AC3E}">
        <p14:creationId xmlns:p14="http://schemas.microsoft.com/office/powerpoint/2010/main" val="7991750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a:t>
            </a:r>
            <a:endParaRPr kumimoji="1" lang="ja-JP" altLang="en-US" dirty="0"/>
          </a:p>
        </p:txBody>
      </p:sp>
      <p:sp>
        <p:nvSpPr>
          <p:cNvPr id="3" name="コンテンツ プレースホルダー 2"/>
          <p:cNvSpPr>
            <a:spLocks noGrp="1"/>
          </p:cNvSpPr>
          <p:nvPr>
            <p:ph idx="1"/>
          </p:nvPr>
        </p:nvSpPr>
        <p:spPr>
          <a:xfrm>
            <a:off x="628650" y="1690689"/>
            <a:ext cx="7886700" cy="4351338"/>
          </a:xfrm>
        </p:spPr>
        <p:txBody>
          <a:bodyPr/>
          <a:lstStyle/>
          <a:p>
            <a:pPr>
              <a:buFont typeface="Wingdings" panose="05000000000000000000" pitchFamily="2" charset="2"/>
              <a:buChar char="n"/>
            </a:pPr>
            <a:r>
              <a:rPr kumimoji="1" lang="en-US" altLang="ja-JP" dirty="0" smtClean="0"/>
              <a:t>RQ5</a:t>
            </a:r>
          </a:p>
          <a:p>
            <a:pPr>
              <a:buFont typeface="Wingdings" panose="05000000000000000000" pitchFamily="2" charset="2"/>
              <a:buChar char="l"/>
            </a:pPr>
            <a:r>
              <a:rPr kumimoji="1" lang="en-US" altLang="ja-JP" dirty="0" smtClean="0"/>
              <a:t>Finding12.Java</a:t>
            </a:r>
            <a:r>
              <a:rPr kumimoji="1" lang="ja-JP" altLang="en-US" dirty="0" smtClean="0"/>
              <a:t>ファイルが最も修正された</a:t>
            </a:r>
            <a:endParaRPr kumimoji="1" lang="en-US" altLang="ja-JP" dirty="0" smtClean="0"/>
          </a:p>
          <a:p>
            <a:pPr>
              <a:buFont typeface="Wingdings" panose="05000000000000000000" pitchFamily="2" charset="2"/>
              <a:buChar char="l"/>
            </a:pPr>
            <a:r>
              <a:rPr lang="en-US" altLang="ja-JP" dirty="0" smtClean="0"/>
              <a:t>Finding13.</a:t>
            </a:r>
            <a:r>
              <a:rPr lang="ja-JP" altLang="en-US" dirty="0" smtClean="0"/>
              <a:t>構成ファイルとドキュメントが高い割合で修正</a:t>
            </a:r>
            <a:endParaRPr lang="en-US" altLang="ja-JP" dirty="0" smtClean="0"/>
          </a:p>
          <a:p>
            <a:pPr>
              <a:buFont typeface="Wingdings" panose="05000000000000000000" pitchFamily="2" charset="2"/>
              <a:buChar char="l"/>
            </a:pPr>
            <a:endParaRPr lang="en-US" altLang="ja-JP" dirty="0"/>
          </a:p>
          <a:p>
            <a:pPr>
              <a:buFont typeface="Wingdings" panose="05000000000000000000" pitchFamily="2" charset="2"/>
              <a:buChar char="n"/>
            </a:pPr>
            <a:r>
              <a:rPr kumimoji="1" lang="en-US" altLang="ja-JP" dirty="0" smtClean="0"/>
              <a:t>RQ6</a:t>
            </a:r>
          </a:p>
          <a:p>
            <a:pPr>
              <a:buFont typeface="Wingdings" panose="05000000000000000000" pitchFamily="2" charset="2"/>
              <a:buChar char="l"/>
            </a:pPr>
            <a:r>
              <a:rPr kumimoji="1" lang="en-US" altLang="ja-JP" dirty="0" smtClean="0"/>
              <a:t>Finding15.</a:t>
            </a:r>
            <a:r>
              <a:rPr kumimoji="1" lang="ja-JP" altLang="en-US" dirty="0" smtClean="0"/>
              <a:t>ファイルの追加無しが</a:t>
            </a:r>
            <a:r>
              <a:rPr kumimoji="1" lang="en-US" altLang="ja-JP" dirty="0" smtClean="0"/>
              <a:t>80</a:t>
            </a:r>
            <a:r>
              <a:rPr kumimoji="1" lang="ja-JP" altLang="en-US" dirty="0" smtClean="0"/>
              <a:t>％以上、削除無しが</a:t>
            </a:r>
            <a:r>
              <a:rPr kumimoji="1" lang="en-US" altLang="ja-JP" dirty="0" smtClean="0"/>
              <a:t>90</a:t>
            </a:r>
            <a:r>
              <a:rPr kumimoji="1" lang="ja-JP" altLang="en-US" dirty="0" smtClean="0"/>
              <a:t>％以上</a:t>
            </a:r>
            <a:endParaRPr kumimoji="1" lang="en-US" altLang="ja-JP" dirty="0" smtClean="0"/>
          </a:p>
          <a:p>
            <a:pPr>
              <a:buFont typeface="Wingdings" panose="05000000000000000000" pitchFamily="2" charset="2"/>
              <a:buChar char="n"/>
            </a:pPr>
            <a:endParaRPr kumimoji="1" lang="ja-JP" altLang="en-US" dirty="0"/>
          </a:p>
        </p:txBody>
      </p:sp>
      <p:sp>
        <p:nvSpPr>
          <p:cNvPr id="4" name="スライド番号プレースホルダー 3"/>
          <p:cNvSpPr>
            <a:spLocks noGrp="1"/>
          </p:cNvSpPr>
          <p:nvPr>
            <p:ph type="sldNum" sz="quarter" idx="12"/>
          </p:nvPr>
        </p:nvSpPr>
        <p:spPr/>
        <p:txBody>
          <a:bodyPr/>
          <a:lstStyle/>
          <a:p>
            <a:fld id="{CA2ACD49-A9DA-4008-B610-4BD87CF95F70}" type="slidenum">
              <a:rPr kumimoji="1" lang="ja-JP" altLang="en-US" smtClean="0"/>
              <a:t>8</a:t>
            </a:fld>
            <a:endParaRPr kumimoji="1" lang="ja-JP" altLang="en-US"/>
          </a:p>
        </p:txBody>
      </p:sp>
    </p:spTree>
    <p:extLst>
      <p:ext uri="{BB962C8B-B14F-4D97-AF65-F5344CB8AC3E}">
        <p14:creationId xmlns:p14="http://schemas.microsoft.com/office/powerpoint/2010/main" val="17629236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バグ修正を支援するため，様々な自動修正の手法が提案されているが，実際の有効性について疑問視されていた</a:t>
            </a:r>
            <a:endParaRPr kumimoji="1" lang="en-US" altLang="ja-JP" dirty="0" smtClean="0"/>
          </a:p>
          <a:p>
            <a:endParaRPr lang="en-US" altLang="ja-JP" dirty="0"/>
          </a:p>
          <a:p>
            <a:r>
              <a:rPr lang="en-US" altLang="ja-JP" dirty="0"/>
              <a:t>6</a:t>
            </a:r>
            <a:r>
              <a:rPr kumimoji="1" lang="ja-JP" altLang="en-US" dirty="0" err="1" smtClean="0"/>
              <a:t>つの</a:t>
            </a:r>
            <a:r>
              <a:rPr kumimoji="1" lang="ja-JP" altLang="en-US" dirty="0" smtClean="0"/>
              <a:t>プロジェクトの</a:t>
            </a:r>
            <a:r>
              <a:rPr kumimoji="1" lang="en-US" altLang="ja-JP" dirty="0" smtClean="0"/>
              <a:t>9000</a:t>
            </a:r>
            <a:r>
              <a:rPr lang="ja-JP" altLang="en-US" dirty="0" smtClean="0"/>
              <a:t>件のバグに対して調査した結果，これからの研究に役立つ</a:t>
            </a:r>
            <a:r>
              <a:rPr lang="en-US" altLang="ja-JP" dirty="0" smtClean="0"/>
              <a:t>15</a:t>
            </a:r>
            <a:r>
              <a:rPr lang="ja-JP" altLang="en-US" dirty="0" smtClean="0"/>
              <a:t>の</a:t>
            </a:r>
            <a:r>
              <a:rPr lang="en-US" altLang="ja-JP" dirty="0" smtClean="0"/>
              <a:t>findings</a:t>
            </a:r>
            <a:r>
              <a:rPr lang="ja-JP" altLang="en-US" dirty="0" smtClean="0"/>
              <a:t>を得た</a:t>
            </a:r>
            <a:endParaRPr kumimoji="1" lang="ja-JP" altLang="en-US" dirty="0"/>
          </a:p>
        </p:txBody>
      </p:sp>
      <p:sp>
        <p:nvSpPr>
          <p:cNvPr id="4" name="スライド番号プレースホルダー 3"/>
          <p:cNvSpPr>
            <a:spLocks noGrp="1"/>
          </p:cNvSpPr>
          <p:nvPr>
            <p:ph type="sldNum" sz="quarter" idx="12"/>
          </p:nvPr>
        </p:nvSpPr>
        <p:spPr/>
        <p:txBody>
          <a:bodyPr/>
          <a:lstStyle/>
          <a:p>
            <a:fld id="{CA2ACD49-A9DA-4008-B610-4BD87CF95F70}" type="slidenum">
              <a:rPr kumimoji="1" lang="ja-JP" altLang="en-US" smtClean="0"/>
              <a:t>9</a:t>
            </a:fld>
            <a:endParaRPr kumimoji="1" lang="ja-JP" altLang="en-US"/>
          </a:p>
        </p:txBody>
      </p:sp>
    </p:spTree>
    <p:extLst>
      <p:ext uri="{BB962C8B-B14F-4D97-AF65-F5344CB8AC3E}">
        <p14:creationId xmlns:p14="http://schemas.microsoft.com/office/powerpoint/2010/main" val="3903251680"/>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2402</TotalTime>
  <Words>560</Words>
  <Application>Microsoft Office PowerPoint</Application>
  <PresentationFormat>画面に合わせる (4:3)</PresentationFormat>
  <Paragraphs>113</Paragraphs>
  <Slides>9</Slides>
  <Notes>8</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9</vt:i4>
      </vt:variant>
    </vt:vector>
  </HeadingPairs>
  <TitlesOfParts>
    <vt:vector size="15" baseType="lpstr">
      <vt:lpstr>ＭＳ Ｐゴシック</vt:lpstr>
      <vt:lpstr>Arial</vt:lpstr>
      <vt:lpstr>Calibri</vt:lpstr>
      <vt:lpstr>Calibri Light</vt:lpstr>
      <vt:lpstr>Wingdings</vt:lpstr>
      <vt:lpstr>Office テーマ</vt:lpstr>
      <vt:lpstr>An Empirical Study on Real Bug Fixes</vt:lpstr>
      <vt:lpstr>背景</vt:lpstr>
      <vt:lpstr>目的・貢献</vt:lpstr>
      <vt:lpstr>Reserch Question</vt:lpstr>
      <vt:lpstr>データセット</vt:lpstr>
      <vt:lpstr>結果</vt:lpstr>
      <vt:lpstr>結果</vt:lpstr>
      <vt:lpstr>結果</vt:lpstr>
      <vt:lpstr>まとめ</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ysk</dc:creator>
  <cp:lastModifiedBy>ysk</cp:lastModifiedBy>
  <cp:revision>534</cp:revision>
  <dcterms:created xsi:type="dcterms:W3CDTF">2015-06-06T02:38:19Z</dcterms:created>
  <dcterms:modified xsi:type="dcterms:W3CDTF">2015-09-01T04:51:50Z</dcterms:modified>
</cp:coreProperties>
</file>