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58" r:id="rId3"/>
    <p:sldId id="257" r:id="rId4"/>
    <p:sldId id="260" r:id="rId5"/>
    <p:sldId id="262" r:id="rId6"/>
    <p:sldId id="268" r:id="rId7"/>
    <p:sldId id="266" r:id="rId8"/>
    <p:sldId id="269" r:id="rId9"/>
    <p:sldId id="263" r:id="rId10"/>
    <p:sldId id="264" r:id="rId11"/>
    <p:sldId id="265" r:id="rId12"/>
    <p:sldId id="267" r:id="rId13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0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60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BE2CEB-A953-44E5-BBAA-37051AFFAF23}" type="datetimeFigureOut">
              <a:rPr kumimoji="1" lang="ja-JP" altLang="en-US" smtClean="0"/>
              <a:t>2016/1/12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6409A1-CAE5-4F90-B076-47E9B738F6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67424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6409A1-CAE5-4F90-B076-47E9B738F609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51278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dirty="0" smtClean="0"/>
              <a:t>RQ1</a:t>
            </a:r>
            <a:r>
              <a:rPr lang="ja-JP" altLang="en-US" dirty="0" smtClean="0"/>
              <a:t>：レビュアーは多くのバグを見逃しているのか？</a:t>
            </a:r>
            <a:endParaRPr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6409A1-CAE5-4F90-B076-47E9B738F609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42355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 algn="l"/>
            <a:endParaRPr lang="en-US" altLang="ja-JP" dirty="0" smtClean="0"/>
          </a:p>
          <a:p>
            <a:r>
              <a:rPr kumimoji="1" lang="en-US" altLang="ja-JP" dirty="0" smtClean="0"/>
              <a:t>RQ2:</a:t>
            </a:r>
            <a:r>
              <a:rPr kumimoji="1" lang="ja-JP" altLang="en-US" dirty="0" smtClean="0"/>
              <a:t>個人の要因はコードレビュの質に影響を与えているのか</a:t>
            </a:r>
            <a:endParaRPr kumimoji="1" lang="en-US" altLang="ja-JP" dirty="0" smtClean="0"/>
          </a:p>
          <a:p>
            <a:r>
              <a:rPr kumimoji="1" lang="ja-JP" altLang="en-US" dirty="0" smtClean="0"/>
              <a:t>書いた</a:t>
            </a:r>
            <a:r>
              <a:rPr kumimoji="1" lang="ja-JP" altLang="en-US" dirty="0" smtClean="0"/>
              <a:t>パッチの数は関係ない</a:t>
            </a:r>
            <a:endParaRPr kumimoji="1" lang="en-US" altLang="ja-JP" dirty="0" smtClean="0"/>
          </a:p>
          <a:p>
            <a:r>
              <a:rPr kumimoji="1" lang="en-US" altLang="ja-JP" dirty="0" smtClean="0"/>
              <a:t>Firefox for</a:t>
            </a:r>
            <a:r>
              <a:rPr kumimoji="1" lang="en-US" altLang="ja-JP" baseline="0" dirty="0" smtClean="0"/>
              <a:t> </a:t>
            </a:r>
            <a:r>
              <a:rPr kumimoji="1" lang="en-US" altLang="ja-JP" baseline="0" dirty="0" err="1" smtClean="0"/>
              <a:t>Andriod</a:t>
            </a:r>
            <a:r>
              <a:rPr kumimoji="1" lang="ja-JP" altLang="en-US" baseline="0" dirty="0" smtClean="0"/>
              <a:t>は新しいので開発者の多様性をひきだすのかも。</a:t>
            </a:r>
            <a:endParaRPr kumimoji="1" lang="en-US" altLang="ja-JP" baseline="0" dirty="0" smtClean="0"/>
          </a:p>
          <a:p>
            <a:r>
              <a:rPr kumimoji="1" lang="ja-JP" altLang="en-US" baseline="0" dirty="0" smtClean="0"/>
              <a:t>大きなパッチは開発者のバグを見逃す可能性を導く</a:t>
            </a:r>
            <a:endParaRPr kumimoji="1" lang="en-US" altLang="ja-JP" baseline="0" dirty="0" smtClean="0"/>
          </a:p>
          <a:p>
            <a:r>
              <a:rPr lang="ja-JP" altLang="en-US" dirty="0" smtClean="0"/>
              <a:t>書き加えた、消したコードの長さ</a:t>
            </a:r>
            <a:endParaRPr kumimoji="1" lang="en-US" altLang="ja-JP" dirty="0" smtClean="0"/>
          </a:p>
          <a:p>
            <a:r>
              <a:rPr kumimoji="1" lang="ja-JP" altLang="en-US" dirty="0" smtClean="0"/>
              <a:t>レビュー待ちの</a:t>
            </a:r>
            <a:r>
              <a:rPr kumimoji="1" lang="ja-JP" altLang="en-US" dirty="0" smtClean="0"/>
              <a:t>長さ</a:t>
            </a:r>
            <a:r>
              <a:rPr kumimoji="1" lang="ja-JP" altLang="en-US" baseline="0" dirty="0" smtClean="0"/>
              <a:t>も</a:t>
            </a:r>
            <a:r>
              <a:rPr kumimoji="1" lang="ja-JP" altLang="en-US" baseline="0" dirty="0" smtClean="0"/>
              <a:t>同様</a:t>
            </a:r>
            <a:endParaRPr kumimoji="1" lang="en-US" altLang="ja-JP" baseline="0" dirty="0" smtClean="0"/>
          </a:p>
          <a:p>
            <a:r>
              <a:rPr kumimoji="1" lang="ja-JP" altLang="en-US" baseline="0" dirty="0" smtClean="0"/>
              <a:t>スーパーレビュは貢献している</a:t>
            </a:r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6409A1-CAE5-4F90-B076-47E9B738F609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23698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RQ3:</a:t>
            </a:r>
            <a:r>
              <a:rPr kumimoji="1" lang="ja-JP" altLang="en-US" dirty="0" smtClean="0"/>
              <a:t>コードレビュの関与はコードレビュの質に影響を与えているのか？</a:t>
            </a:r>
            <a:endParaRPr kumimoji="1" lang="en-US" altLang="ja-JP" dirty="0" smtClean="0"/>
          </a:p>
          <a:p>
            <a:r>
              <a:rPr kumimoji="1" lang="ja-JP" altLang="en-US" dirty="0" smtClean="0"/>
              <a:t>開発者</a:t>
            </a:r>
            <a:r>
              <a:rPr kumimoji="1" lang="ja-JP" altLang="en-US" dirty="0" smtClean="0"/>
              <a:t>あたりのコメント数も影響する</a:t>
            </a:r>
            <a:endParaRPr kumimoji="1" lang="en-US" altLang="ja-JP" dirty="0" smtClean="0"/>
          </a:p>
          <a:p>
            <a:r>
              <a:rPr kumimoji="1" lang="ja-JP" altLang="en-US" dirty="0" smtClean="0"/>
              <a:t>開発者のパッチディスカッションへの参加は高い割合でコードレビュの質を</a:t>
            </a:r>
            <a:r>
              <a:rPr kumimoji="1" lang="ja-JP" altLang="en-US" dirty="0" smtClean="0"/>
              <a:t>上げる</a:t>
            </a:r>
            <a:endParaRPr kumimoji="1" lang="en-US" altLang="ja-JP" dirty="0" smtClean="0"/>
          </a:p>
          <a:p>
            <a:r>
              <a:rPr kumimoji="1" lang="en-US" altLang="ja-JP" dirty="0" smtClean="0"/>
              <a:t>CC</a:t>
            </a:r>
            <a:r>
              <a:rPr kumimoji="1" lang="ja-JP" altLang="en-US" dirty="0" smtClean="0"/>
              <a:t>を多く用いると質を下げる</a:t>
            </a:r>
            <a:endParaRPr kumimoji="1" lang="en-US" altLang="ja-JP" dirty="0" smtClean="0"/>
          </a:p>
          <a:p>
            <a:r>
              <a:rPr kumimoji="1" lang="ja-JP" altLang="en-US" dirty="0" smtClean="0"/>
              <a:t>レビュコメント数も同様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6409A1-CAE5-4F90-B076-47E9B738F609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9391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99D2C-E4A4-4155-9DA4-54661CC01897}" type="datetime1">
              <a:rPr kumimoji="1" lang="ja-JP" altLang="en-US" smtClean="0"/>
              <a:t>2016/1/12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AFC57-336D-4B1B-AC7C-6F57EE3D1B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7114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CB669-90E4-4DF5-951A-1C5912824953}" type="datetime1">
              <a:rPr kumimoji="1" lang="ja-JP" altLang="en-US" smtClean="0"/>
              <a:t>2016/1/12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AFC57-336D-4B1B-AC7C-6F57EE3D1B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2460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E335C-E0F7-49D1-BC67-FB093CE1CBA7}" type="datetime1">
              <a:rPr kumimoji="1" lang="ja-JP" altLang="en-US" smtClean="0"/>
              <a:t>2016/1/12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AFC57-336D-4B1B-AC7C-6F57EE3D1B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0795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1B4FC-9C31-40BD-999B-7F5FF83EDACB}" type="datetime1">
              <a:rPr kumimoji="1" lang="ja-JP" altLang="en-US" smtClean="0"/>
              <a:t>2016/1/12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AFC57-336D-4B1B-AC7C-6F57EE3D1B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9666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55F30-A99A-4D1A-AC4D-C80297E1237E}" type="datetime1">
              <a:rPr kumimoji="1" lang="ja-JP" altLang="en-US" smtClean="0"/>
              <a:t>2016/1/12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AFC57-336D-4B1B-AC7C-6F57EE3D1B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5290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AA09A-AC61-4DE4-88B5-917F9DE9B0A6}" type="datetime1">
              <a:rPr kumimoji="1" lang="ja-JP" altLang="en-US" smtClean="0"/>
              <a:t>2016/1/12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AFC57-336D-4B1B-AC7C-6F57EE3D1B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3092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2F639-5B60-4243-A84C-B7DC162A1B8B}" type="datetime1">
              <a:rPr kumimoji="1" lang="ja-JP" altLang="en-US" smtClean="0"/>
              <a:t>2016/1/12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AFC57-336D-4B1B-AC7C-6F57EE3D1B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5631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9881E-2CCC-4C46-8E35-20E3FC5B3B27}" type="datetime1">
              <a:rPr kumimoji="1" lang="ja-JP" altLang="en-US" smtClean="0"/>
              <a:t>2016/1/12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AFC57-336D-4B1B-AC7C-6F57EE3D1B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8815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48361-B562-4B67-A899-2523EEE9C34E}" type="datetime1">
              <a:rPr kumimoji="1" lang="ja-JP" altLang="en-US" smtClean="0"/>
              <a:t>2016/1/12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AFC57-336D-4B1B-AC7C-6F57EE3D1B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1205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7018E-CDC8-4B23-BC88-D0137E1EB0D5}" type="datetime1">
              <a:rPr kumimoji="1" lang="ja-JP" altLang="en-US" smtClean="0"/>
              <a:t>2016/1/12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AFC57-336D-4B1B-AC7C-6F57EE3D1B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5513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DB68B-B278-47D8-ABD5-5260C43D7432}" type="datetime1">
              <a:rPr kumimoji="1" lang="ja-JP" altLang="en-US" smtClean="0"/>
              <a:t>2016/1/12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AFC57-336D-4B1B-AC7C-6F57EE3D1B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6445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E6254E-E200-48C0-BAC7-281B708AD2E6}" type="datetime1">
              <a:rPr kumimoji="1" lang="ja-JP" altLang="en-US" smtClean="0"/>
              <a:t>2016/1/12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CAFC57-336D-4B1B-AC7C-6F57EE3D1B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2994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altLang="ja-JP" sz="5400" dirty="0"/>
              <a:t>Investigating Code Review Quality: Do People and Participation Matter</a:t>
            </a:r>
            <a:r>
              <a:rPr lang="en-US" altLang="ja-JP" sz="5400" dirty="0" smtClean="0"/>
              <a:t>?</a:t>
            </a:r>
            <a:endParaRPr kumimoji="1" lang="ja-JP" altLang="en-US" sz="540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ja-JP" dirty="0" err="1"/>
              <a:t>Oleksii</a:t>
            </a:r>
            <a:r>
              <a:rPr lang="en-US" altLang="ja-JP" dirty="0"/>
              <a:t> </a:t>
            </a:r>
            <a:r>
              <a:rPr lang="en-US" altLang="ja-JP" dirty="0" err="1"/>
              <a:t>Kononenko</a:t>
            </a:r>
            <a:r>
              <a:rPr lang="en-US" altLang="ja-JP" dirty="0"/>
              <a:t>∗ , Olga </a:t>
            </a:r>
            <a:r>
              <a:rPr lang="en-US" altLang="ja-JP" dirty="0" err="1"/>
              <a:t>Baysal</a:t>
            </a:r>
            <a:r>
              <a:rPr lang="en-US" altLang="ja-JP" dirty="0"/>
              <a:t>† , </a:t>
            </a:r>
            <a:r>
              <a:rPr lang="en-US" altLang="ja-JP" dirty="0" err="1"/>
              <a:t>Latifa</a:t>
            </a:r>
            <a:r>
              <a:rPr lang="en-US" altLang="ja-JP" dirty="0"/>
              <a:t> </a:t>
            </a:r>
            <a:r>
              <a:rPr lang="en-US" altLang="ja-JP" dirty="0" err="1"/>
              <a:t>Guerrouj</a:t>
            </a:r>
            <a:r>
              <a:rPr lang="en-US" altLang="ja-JP" dirty="0"/>
              <a:t>‡ , </a:t>
            </a:r>
            <a:r>
              <a:rPr lang="en-US" altLang="ja-JP" dirty="0" err="1"/>
              <a:t>Yaxin</a:t>
            </a:r>
            <a:r>
              <a:rPr lang="en-US" altLang="ja-JP" dirty="0"/>
              <a:t> Cao† , and Michael W. </a:t>
            </a:r>
            <a:r>
              <a:rPr lang="en-US" altLang="ja-JP" dirty="0" smtClean="0"/>
              <a:t>Godfrey</a:t>
            </a:r>
          </a:p>
          <a:p>
            <a:r>
              <a:rPr kumimoji="1" lang="en-US" altLang="ja-JP" dirty="0" smtClean="0"/>
              <a:t>ICSME,</a:t>
            </a:r>
            <a:r>
              <a:rPr lang="en-US" altLang="ja-JP" dirty="0" smtClean="0"/>
              <a:t> </a:t>
            </a:r>
            <a:r>
              <a:rPr lang="en-US" altLang="ja-JP" dirty="0"/>
              <a:t>Sept. 29 2015-Oct. 1 </a:t>
            </a:r>
            <a:r>
              <a:rPr lang="en-US" altLang="ja-JP" dirty="0" smtClean="0"/>
              <a:t>2015,</a:t>
            </a:r>
            <a:r>
              <a:rPr lang="en-US" altLang="ja-JP" dirty="0"/>
              <a:t> </a:t>
            </a:r>
            <a:r>
              <a:rPr lang="en-US" altLang="ja-JP" dirty="0" err="1" smtClean="0"/>
              <a:t>Bremen,German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AFC57-336D-4B1B-AC7C-6F57EE3D1BE8}" type="slidenum">
              <a:rPr kumimoji="1" lang="ja-JP" altLang="en-US" smtClean="0"/>
              <a:t>1</a:t>
            </a:fld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5643154" y="5120640"/>
            <a:ext cx="2664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60181052</a:t>
            </a:r>
            <a:r>
              <a:rPr kumimoji="1" lang="ja-JP" altLang="en-US" dirty="0" smtClean="0"/>
              <a:t>　宮崎　智己</a:t>
            </a:r>
            <a:endParaRPr kumimoji="1"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1968381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コードレビュ（</a:t>
            </a:r>
            <a:r>
              <a:rPr kumimoji="1" lang="en-US" altLang="ja-JP" dirty="0" smtClean="0"/>
              <a:t>code review</a:t>
            </a:r>
            <a:r>
              <a:rPr kumimoji="1" lang="ja-JP" altLang="en-US" dirty="0" smtClean="0"/>
              <a:t>）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ソースコードの記述者とは別の人が詳細に調べ、開発者にフィードバックすること。</a:t>
            </a:r>
            <a:endParaRPr lang="en-US" altLang="ja-JP" dirty="0" smtClean="0"/>
          </a:p>
          <a:p>
            <a:endParaRPr kumimoji="1" lang="en-US" altLang="ja-JP" dirty="0" smtClean="0"/>
          </a:p>
          <a:p>
            <a:r>
              <a:rPr lang="ja-JP" altLang="en-US" dirty="0" smtClean="0"/>
              <a:t>コードが仕様や要求を満たすかどうか、誤りがないか等を検査する。</a:t>
            </a:r>
            <a:endParaRPr lang="en-US" altLang="ja-JP" dirty="0"/>
          </a:p>
          <a:p>
            <a:endParaRPr kumimoji="1" lang="en-US" altLang="ja-JP" dirty="0"/>
          </a:p>
          <a:p>
            <a:r>
              <a:rPr lang="ja-JP" altLang="en-US" dirty="0" smtClean="0"/>
              <a:t>欠点は時間</a:t>
            </a:r>
            <a:r>
              <a:rPr lang="ja-JP" altLang="en-US" smtClean="0"/>
              <a:t>や</a:t>
            </a:r>
            <a:r>
              <a:rPr lang="ja-JP" altLang="en-US" smtClean="0"/>
              <a:t>労力が</a:t>
            </a:r>
            <a:r>
              <a:rPr lang="ja-JP" altLang="en-US" dirty="0" smtClean="0"/>
              <a:t>かかる。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AFC57-336D-4B1B-AC7C-6F57EE3D1BE8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0621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背景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コードレビュはソフトウェア開発プロジェクトにおいて、欠かせないものになって</a:t>
            </a:r>
            <a:r>
              <a:rPr kumimoji="1" lang="ja-JP" altLang="en-US" dirty="0" smtClean="0"/>
              <a:t>いる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しかし、コードレビュを行っているにもかかわらず、予期せぬバグがコードベースに入り込んでしまうことがある</a:t>
            </a:r>
            <a:endParaRPr kumimoji="1" lang="en-US" altLang="ja-JP" dirty="0" smtClean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 smtClean="0"/>
              <a:t>→</a:t>
            </a:r>
            <a:r>
              <a:rPr lang="ja-JP" altLang="en-US" dirty="0"/>
              <a:t>レビュア</a:t>
            </a:r>
            <a:r>
              <a:rPr lang="ja-JP" altLang="en-US" dirty="0" smtClean="0"/>
              <a:t>ーの検査（コードレビュ）</a:t>
            </a:r>
            <a:r>
              <a:rPr kumimoji="1" lang="ja-JP" altLang="en-US" dirty="0" smtClean="0"/>
              <a:t>と社会的、個人的な要因の間に関係があるかどうかを調べる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endParaRPr lang="en-US" altLang="ja-JP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AFC57-336D-4B1B-AC7C-6F57EE3D1BE8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8969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リサーチクエスチョン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ＲＱ１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レビュアーは多くのバグを見逃しているのか？</a:t>
            </a:r>
            <a:endParaRPr lang="en-US" altLang="ja-JP" dirty="0" smtClean="0"/>
          </a:p>
          <a:p>
            <a:r>
              <a:rPr kumimoji="1" lang="ja-JP" altLang="en-US" dirty="0" smtClean="0"/>
              <a:t>ＲＱ２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個人</a:t>
            </a:r>
            <a:r>
              <a:rPr lang="ja-JP" altLang="en-US" dirty="0" smtClean="0"/>
              <a:t>の要因はコードレビュの質に影響を与えているのか？</a:t>
            </a:r>
            <a:endParaRPr lang="en-US" altLang="ja-JP" dirty="0" smtClean="0"/>
          </a:p>
          <a:p>
            <a:r>
              <a:rPr kumimoji="1" lang="ja-JP" altLang="en-US" dirty="0" smtClean="0"/>
              <a:t>ＲＱ３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コードレビュの関与はコードレビュの質に影響を与えているのか？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AFC57-336D-4B1B-AC7C-6F57EE3D1BE8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9020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アプローチ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smtClean="0"/>
              <a:t>Mozilla</a:t>
            </a:r>
            <a:r>
              <a:rPr lang="ja-JP" altLang="en-US" dirty="0" smtClean="0"/>
              <a:t> </a:t>
            </a:r>
            <a:r>
              <a:rPr lang="en-US" altLang="ja-JP" dirty="0" smtClean="0"/>
              <a:t>all(full set of commits),</a:t>
            </a:r>
            <a:r>
              <a:rPr lang="en-US" altLang="ja-JP" dirty="0" err="1" smtClean="0"/>
              <a:t>Core,Firefox,Firefox</a:t>
            </a:r>
            <a:r>
              <a:rPr lang="en-US" altLang="ja-JP" dirty="0" smtClean="0"/>
              <a:t> </a:t>
            </a:r>
            <a:r>
              <a:rPr lang="en-US" altLang="ja-JP" dirty="0"/>
              <a:t>for </a:t>
            </a:r>
            <a:r>
              <a:rPr lang="en-US" altLang="ja-JP" dirty="0" smtClean="0"/>
              <a:t>android</a:t>
            </a:r>
            <a:r>
              <a:rPr lang="ja-JP" altLang="en-US" dirty="0" smtClean="0"/>
              <a:t>の４つをモジュールを対象</a:t>
            </a:r>
            <a:endParaRPr lang="en-US" altLang="ja-JP" dirty="0" smtClean="0"/>
          </a:p>
          <a:p>
            <a:endParaRPr lang="en-US" altLang="ja-JP" dirty="0"/>
          </a:p>
          <a:p>
            <a:r>
              <a:rPr lang="en-US" altLang="ja-JP" dirty="0" smtClean="0"/>
              <a:t>Bugzilla</a:t>
            </a:r>
            <a:r>
              <a:rPr lang="ja-JP" altLang="en-US" dirty="0" smtClean="0"/>
              <a:t>のＩＴＳから抽出したコードレビュのデータとリンクしたバグを誘発したコード変更をＳＺＺアルゴリズムによって見つける</a:t>
            </a:r>
            <a:r>
              <a:rPr lang="en-US" altLang="ja-JP" dirty="0" smtClean="0"/>
              <a:t> </a:t>
            </a:r>
          </a:p>
          <a:p>
            <a:pPr lvl="1"/>
            <a:r>
              <a:rPr lang="en-US" altLang="ja-JP" dirty="0" smtClean="0"/>
              <a:t>35668</a:t>
            </a:r>
            <a:r>
              <a:rPr lang="ja-JP" altLang="en-US" dirty="0" smtClean="0"/>
              <a:t>件のコミットをリンク付けした</a:t>
            </a:r>
            <a:endParaRPr lang="en-US" altLang="ja-JP" dirty="0" smtClean="0"/>
          </a:p>
          <a:p>
            <a:endParaRPr lang="en-US" altLang="ja-JP" dirty="0"/>
          </a:p>
          <a:p>
            <a:endParaRPr lang="en-US" altLang="ja-JP" dirty="0" smtClean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AFC57-336D-4B1B-AC7C-6F57EE3D1BE8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6502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続</a:t>
            </a:r>
            <a:r>
              <a:rPr lang="ja-JP" altLang="en-US" dirty="0" smtClean="0"/>
              <a:t>き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パッチとコミットのリンク付け</a:t>
            </a:r>
            <a:endParaRPr lang="en-US" altLang="ja-JP" dirty="0" smtClean="0"/>
          </a:p>
          <a:p>
            <a:r>
              <a:rPr lang="ja-JP" altLang="en-US" dirty="0" smtClean="0"/>
              <a:t>外れ値の除去</a:t>
            </a:r>
            <a:endParaRPr lang="en-US" altLang="ja-JP" dirty="0" smtClean="0"/>
          </a:p>
          <a:p>
            <a:r>
              <a:rPr lang="ja-JP" altLang="en-US" dirty="0" smtClean="0"/>
              <a:t>バグ誘発したコード変更かどうかの確認</a:t>
            </a:r>
            <a:endParaRPr lang="en-US" altLang="ja-JP" dirty="0"/>
          </a:p>
          <a:p>
            <a:r>
              <a:rPr kumimoji="1" lang="ja-JP" altLang="en-US" dirty="0" smtClean="0"/>
              <a:t>要因の決定</a:t>
            </a:r>
            <a:endParaRPr kumimoji="1" lang="en-US" altLang="ja-JP" dirty="0" smtClean="0"/>
          </a:p>
          <a:p>
            <a:endParaRPr lang="zh-TW" altLang="en-US" dirty="0"/>
          </a:p>
          <a:p>
            <a:r>
              <a:rPr lang="ja-JP" altLang="en-US" dirty="0" smtClean="0"/>
              <a:t>多重線形回帰モデルを構築、分析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AFC57-336D-4B1B-AC7C-6F57EE3D1BE8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1498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Mozilla</a:t>
            </a:r>
            <a:r>
              <a:rPr kumimoji="1" lang="ja-JP" altLang="en-US" dirty="0" smtClean="0"/>
              <a:t>のレビュ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段階</a:t>
            </a:r>
            <a:r>
              <a:rPr lang="ja-JP" altLang="en-US" dirty="0" smtClean="0"/>
              <a:t>のレビュ方法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Review</a:t>
            </a:r>
            <a:r>
              <a:rPr lang="ja-JP" altLang="en-US" dirty="0" smtClean="0"/>
              <a:t>・・・</a:t>
            </a:r>
            <a:r>
              <a:rPr lang="ja-JP" altLang="en-US" dirty="0"/>
              <a:t>パッチ投稿に対して，そのモジュールに責任あるレビュワーがレビュー</a:t>
            </a:r>
            <a:r>
              <a:rPr lang="ja-JP" altLang="en-US" dirty="0" smtClean="0"/>
              <a:t>する</a:t>
            </a:r>
            <a:endParaRPr lang="en-US" altLang="ja-JP" dirty="0" smtClean="0"/>
          </a:p>
          <a:p>
            <a:pPr lvl="1"/>
            <a:endParaRPr kumimoji="1" lang="en-US" altLang="ja-JP" dirty="0"/>
          </a:p>
          <a:p>
            <a:pPr lvl="1"/>
            <a:r>
              <a:rPr kumimoji="1" lang="en-US" altLang="ja-JP" dirty="0" smtClean="0"/>
              <a:t>Super review</a:t>
            </a:r>
            <a:r>
              <a:rPr kumimoji="1" lang="ja-JP" altLang="en-US" dirty="0" smtClean="0"/>
              <a:t>・・・</a:t>
            </a:r>
            <a:r>
              <a:rPr lang="ja-JP" altLang="en-US" dirty="0"/>
              <a:t>通常のレビュワーでは理解しずらい場合は経歴が長くドメイン知識があるレビュワーがレビューする</a:t>
            </a:r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AFC57-336D-4B1B-AC7C-6F57EE3D1BE8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7164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要因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05395" y="1384664"/>
            <a:ext cx="7624502" cy="5094513"/>
          </a:xfrm>
          <a:prstGeom prst="rect">
            <a:avLst/>
          </a:prstGeom>
        </p:spPr>
      </p:pic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AFC57-336D-4B1B-AC7C-6F57EE3D1BE8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6043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ＲＱ１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28650" y="1690688"/>
            <a:ext cx="7886700" cy="2658297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667265" y="4348986"/>
            <a:ext cx="78094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 smtClean="0"/>
              <a:t>全体のコードレビュの約５４％がバグを見逃して</a:t>
            </a:r>
            <a:r>
              <a:rPr kumimoji="1" lang="ja-JP" altLang="en-US" sz="2000" dirty="0" smtClean="0"/>
              <a:t>いた。</a:t>
            </a:r>
            <a:endParaRPr kumimoji="1" lang="en-US" altLang="ja-JP" sz="2000" dirty="0" smtClean="0"/>
          </a:p>
          <a:p>
            <a:r>
              <a:rPr lang="ja-JP" altLang="en-US" sz="2000" dirty="0" smtClean="0"/>
              <a:t>一番</a:t>
            </a:r>
            <a:r>
              <a:rPr lang="ja-JP" altLang="en-US" sz="2000" dirty="0"/>
              <a:t>多</a:t>
            </a:r>
            <a:r>
              <a:rPr lang="ja-JP" altLang="en-US" sz="2000" dirty="0" smtClean="0"/>
              <a:t>いもの</a:t>
            </a:r>
            <a:r>
              <a:rPr lang="ja-JP" altLang="en-US" sz="2000" dirty="0"/>
              <a:t>は</a:t>
            </a:r>
            <a:r>
              <a:rPr lang="ja-JP" altLang="en-US" sz="2000" dirty="0" smtClean="0"/>
              <a:t>、</a:t>
            </a:r>
            <a:r>
              <a:rPr lang="en-US" altLang="ja-JP" sz="2000" dirty="0" smtClean="0"/>
              <a:t>Firefox for Android</a:t>
            </a:r>
            <a:r>
              <a:rPr lang="ja-JP" altLang="en-US" sz="2000" dirty="0" smtClean="0"/>
              <a:t>の</a:t>
            </a:r>
            <a:r>
              <a:rPr lang="en-US" altLang="ja-JP" sz="2000" dirty="0" smtClean="0"/>
              <a:t>56</a:t>
            </a:r>
            <a:r>
              <a:rPr lang="ja-JP" altLang="en-US" sz="2000" dirty="0" smtClean="0"/>
              <a:t>％である。</a:t>
            </a:r>
            <a:endParaRPr lang="en-US" altLang="ja-JP" sz="2000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AFC57-336D-4B1B-AC7C-6F57EE3D1BE8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1669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ＲＱ２</a:t>
            </a:r>
            <a:endParaRPr kumimoji="1" lang="ja-JP" altLang="en-US" dirty="0"/>
          </a:p>
        </p:txBody>
      </p:sp>
      <p:pic>
        <p:nvPicPr>
          <p:cNvPr id="11" name="コンテンツ プレースホルダー 10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11232" y="1541418"/>
            <a:ext cx="5902779" cy="3619162"/>
          </a:xfrm>
          <a:prstGeom prst="rect">
            <a:avLst/>
          </a:prstGeom>
        </p:spPr>
      </p:pic>
      <p:sp>
        <p:nvSpPr>
          <p:cNvPr id="12" name="スライド番号プレースホルダー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AFC57-336D-4B1B-AC7C-6F57EE3D1BE8}" type="slidenum">
              <a:rPr kumimoji="1" lang="ja-JP" altLang="en-US" smtClean="0"/>
              <a:t>10</a:t>
            </a:fld>
            <a:endParaRPr kumimoji="1" lang="ja-JP" altLang="en-US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628650" y="5286103"/>
            <a:ext cx="72003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4</a:t>
            </a:r>
            <a:r>
              <a:rPr lang="ja-JP" altLang="en-US" dirty="0" err="1" smtClean="0"/>
              <a:t>つの</a:t>
            </a:r>
            <a:r>
              <a:rPr lang="ja-JP" altLang="en-US" dirty="0"/>
              <a:t>モジュール</a:t>
            </a:r>
            <a:r>
              <a:rPr lang="ja-JP" altLang="en-US" dirty="0" smtClean="0"/>
              <a:t>に対しては、</a:t>
            </a:r>
            <a:r>
              <a:rPr lang="ja-JP" altLang="en-US" dirty="0"/>
              <a:t>パッチ</a:t>
            </a:r>
            <a:r>
              <a:rPr lang="ja-JP" altLang="en-US" dirty="0" smtClean="0"/>
              <a:t>のサイズ、ファイルの数、保留中のレビューリクエストの数、レビュアーの経験の４つの要因が関係していた。</a:t>
            </a:r>
            <a:endParaRPr lang="en-US" altLang="ja-JP" dirty="0" smtClean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88183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ＲＱ３</a:t>
            </a:r>
            <a:endParaRPr kumimoji="1" lang="ja-JP" altLang="en-US" dirty="0"/>
          </a:p>
        </p:txBody>
      </p:sp>
      <p:pic>
        <p:nvPicPr>
          <p:cNvPr id="5" name="コンテンツ プレースホルダー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28650" y="1446849"/>
            <a:ext cx="6486253" cy="3840962"/>
          </a:xfrm>
          <a:prstGeom prst="rect">
            <a:avLst/>
          </a:prstGeom>
        </p:spPr>
      </p:pic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AFC57-336D-4B1B-AC7C-6F57EE3D1BE8}" type="slidenum">
              <a:rPr kumimoji="1" lang="ja-JP" altLang="en-US" smtClean="0"/>
              <a:t>11</a:t>
            </a:fld>
            <a:endParaRPr kumimoji="1" lang="ja-JP" altLang="en-US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628650" y="5556069"/>
            <a:ext cx="74790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開発者</a:t>
            </a:r>
            <a:r>
              <a:rPr lang="ja-JP" altLang="en-US" dirty="0" smtClean="0"/>
              <a:t>のコメントの数がコードレビュの品質に</a:t>
            </a:r>
            <a:r>
              <a:rPr lang="ja-JP" altLang="en-US" dirty="0"/>
              <a:t>関</a:t>
            </a:r>
            <a:r>
              <a:rPr lang="ja-JP" altLang="en-US" dirty="0" smtClean="0"/>
              <a:t>わっている。</a:t>
            </a:r>
            <a:endParaRPr kumimoji="1" lang="en-US" altLang="ja-JP" dirty="0" smtClean="0"/>
          </a:p>
          <a:p>
            <a:r>
              <a:rPr lang="ja-JP" altLang="en-US" dirty="0"/>
              <a:t>多</a:t>
            </a:r>
            <a:r>
              <a:rPr lang="ja-JP" altLang="en-US" dirty="0" smtClean="0"/>
              <a:t>くのレビュコメントがあると</a:t>
            </a:r>
            <a:r>
              <a:rPr kumimoji="1" lang="ja-JP" altLang="en-US" dirty="0" smtClean="0"/>
              <a:t>、バグを見落としてしまう傾向もある。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3897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コードレビュは半数以上バグを見逃してしまっていた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レビュアーの個人的な要因がレビュの品質に関係していた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AFC57-336D-4B1B-AC7C-6F57EE3D1BE8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6462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407</TotalTime>
  <Words>582</Words>
  <Application>Microsoft Office PowerPoint</Application>
  <PresentationFormat>画面に合わせる (4:3)</PresentationFormat>
  <Paragraphs>84</Paragraphs>
  <Slides>12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18" baseType="lpstr">
      <vt:lpstr>ＭＳ Ｐゴシック</vt:lpstr>
      <vt:lpstr>新細明體</vt:lpstr>
      <vt:lpstr>Arial</vt:lpstr>
      <vt:lpstr>Calibri</vt:lpstr>
      <vt:lpstr>Calibri Light</vt:lpstr>
      <vt:lpstr>Office テーマ</vt:lpstr>
      <vt:lpstr>Investigating Code Review Quality: Do People and Participation Matter?</vt:lpstr>
      <vt:lpstr>コードレビュ（code review）</vt:lpstr>
      <vt:lpstr>背景</vt:lpstr>
      <vt:lpstr>リサーチクエスチョン</vt:lpstr>
      <vt:lpstr>アプローチ</vt:lpstr>
      <vt:lpstr>続き</vt:lpstr>
      <vt:lpstr>Mozillaのレビュ</vt:lpstr>
      <vt:lpstr>要因</vt:lpstr>
      <vt:lpstr>ＲＱ１</vt:lpstr>
      <vt:lpstr>ＲＱ２</vt:lpstr>
      <vt:lpstr>ＲＱ３</vt:lpstr>
      <vt:lpstr>まとめ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Investigating Code Review Quality: Do People and Participation Matter?</dc:title>
  <dc:creator>miyazaki</dc:creator>
  <cp:lastModifiedBy>miyazaki</cp:lastModifiedBy>
  <cp:revision>32</cp:revision>
  <dcterms:created xsi:type="dcterms:W3CDTF">2016-01-11T05:51:25Z</dcterms:created>
  <dcterms:modified xsi:type="dcterms:W3CDTF">2016-01-12T03:05:23Z</dcterms:modified>
</cp:coreProperties>
</file>