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2" r:id="rId6"/>
    <p:sldId id="260"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E95DB0"/>
    <a:srgbClr val="F4AED8"/>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3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705600" y="4206240"/>
            <a:ext cx="960120" cy="457200"/>
          </a:xfrm>
        </p:spPr>
        <p:txBody>
          <a:bodyPr/>
          <a:lstStyle/>
          <a:p>
            <a:fld id="{B9293DA5-ECEF-4ECE-9099-DBB82AE9C92D}" type="datetimeFigureOut">
              <a:rPr kumimoji="1" lang="ja-JP" altLang="en-US" smtClean="0"/>
              <a:t>2014/1/16</a:t>
            </a:fld>
            <a:endParaRPr kumimoji="1" lang="ja-JP" altLang="en-US"/>
          </a:p>
        </p:txBody>
      </p:sp>
      <p:sp>
        <p:nvSpPr>
          <p:cNvPr id="17" name="フッター プレースホルダー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ー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ー 25"/>
          <p:cNvSpPr>
            <a:spLocks noGrp="1"/>
          </p:cNvSpPr>
          <p:nvPr>
            <p:ph type="dt" sz="half" idx="10"/>
          </p:nvPr>
        </p:nvSpPr>
        <p:spPr/>
        <p:txBody>
          <a:bodyPr rtlCol="0"/>
          <a:lstStyle/>
          <a:p>
            <a:fld id="{B9293DA5-ECEF-4ECE-9099-DBB82AE9C92D}" type="datetimeFigureOut">
              <a:rPr kumimoji="1" lang="ja-JP" altLang="en-US" smtClean="0"/>
              <a:t>2014/1/16</a:t>
            </a:fld>
            <a:endParaRPr kumimoji="1" lang="ja-JP" altLang="en-US"/>
          </a:p>
        </p:txBody>
      </p:sp>
      <p:sp>
        <p:nvSpPr>
          <p:cNvPr id="27" name="スライド番号プレースホルダー 26"/>
          <p:cNvSpPr>
            <a:spLocks noGrp="1"/>
          </p:cNvSpPr>
          <p:nvPr>
            <p:ph type="sldNum" sz="quarter" idx="11"/>
          </p:nvPr>
        </p:nvSpPr>
        <p:spPr/>
        <p:txBody>
          <a:bodyPr rtlCol="0"/>
          <a:lstStyle/>
          <a:p>
            <a:fld id="{5229A456-AEED-4802-93EB-26F148179C5F}" type="slidenum">
              <a:rPr kumimoji="1" lang="ja-JP" altLang="en-US" smtClean="0"/>
              <a:t>‹#›</a:t>
            </a:fld>
            <a:endParaRPr kumimoji="1" lang="ja-JP" altLang="en-US"/>
          </a:p>
        </p:txBody>
      </p:sp>
      <p:sp>
        <p:nvSpPr>
          <p:cNvPr id="28" name="フッター プレースホルダー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a:xfrm>
            <a:off x="6583680" y="612648"/>
            <a:ext cx="957264" cy="457200"/>
          </a:xfrm>
        </p:spPr>
        <p:txBody>
          <a:bodyPr/>
          <a:lstStyle/>
          <a:p>
            <a:fld id="{B9293DA5-ECEF-4ECE-9099-DBB82AE9C92D}" type="datetimeFigureOut">
              <a:rPr kumimoji="1" lang="ja-JP" altLang="en-US" smtClean="0"/>
              <a:t>2014/1/16</a:t>
            </a:fld>
            <a:endParaRPr kumimoji="1" lang="ja-JP" altLang="en-US"/>
          </a:p>
        </p:txBody>
      </p:sp>
      <p:sp>
        <p:nvSpPr>
          <p:cNvPr id="4" name="フッター プレースホルダー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ー 4"/>
          <p:cNvSpPr>
            <a:spLocks noGrp="1"/>
          </p:cNvSpPr>
          <p:nvPr>
            <p:ph type="sldNum" sz="quarter" idx="12"/>
          </p:nvPr>
        </p:nvSpPr>
        <p:spPr>
          <a:xfrm>
            <a:off x="8174736" y="2272"/>
            <a:ext cx="762000" cy="365760"/>
          </a:xfrm>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B9293DA5-ECEF-4ECE-9099-DBB82AE9C92D}"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229A456-AEED-4802-93EB-26F148179C5F}"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ー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9293DA5-ECEF-4ECE-9099-DBB82AE9C92D}" type="datetimeFigureOut">
              <a:rPr kumimoji="1" lang="ja-JP" altLang="en-US" smtClean="0"/>
              <a:t>2014/1/16</a:t>
            </a:fld>
            <a:endParaRPr kumimoji="1" lang="ja-JP" altLang="en-US"/>
          </a:p>
        </p:txBody>
      </p:sp>
      <p:sp>
        <p:nvSpPr>
          <p:cNvPr id="3" name="フッター プレースホルダー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ー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5229A456-AEED-4802-93EB-26F148179C5F}"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ja-JP" altLang="en-US" dirty="0" smtClean="0"/>
              <a:t>コードクローン変更管理システムの開発と実プロジェクトの適用</a:t>
            </a:r>
            <a:endParaRPr kumimoji="1" lang="ja-JP" altLang="en-US" dirty="0"/>
          </a:p>
        </p:txBody>
      </p:sp>
      <p:sp>
        <p:nvSpPr>
          <p:cNvPr id="3" name="サブタイトル 2"/>
          <p:cNvSpPr>
            <a:spLocks noGrp="1"/>
          </p:cNvSpPr>
          <p:nvPr>
            <p:ph type="subTitle" idx="1"/>
          </p:nvPr>
        </p:nvSpPr>
        <p:spPr/>
        <p:txBody>
          <a:bodyPr/>
          <a:lstStyle/>
          <a:p>
            <a:r>
              <a:rPr lang="en-US" altLang="ja-JP" dirty="0"/>
              <a:t>s</a:t>
            </a:r>
            <a:r>
              <a:rPr kumimoji="1" lang="en-US" altLang="ja-JP" dirty="0" smtClean="0"/>
              <a:t>161053 </a:t>
            </a:r>
            <a:r>
              <a:rPr kumimoji="1" lang="ja-JP" altLang="en-US" dirty="0" smtClean="0"/>
              <a:t>前田欣耶</a:t>
            </a:r>
            <a:endParaRPr kumimoji="1" lang="ja-JP" altLang="en-US" dirty="0"/>
          </a:p>
        </p:txBody>
      </p:sp>
    </p:spTree>
    <p:extLst>
      <p:ext uri="{BB962C8B-B14F-4D97-AF65-F5344CB8AC3E}">
        <p14:creationId xmlns:p14="http://schemas.microsoft.com/office/powerpoint/2010/main" val="41002624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331" y="3848023"/>
            <a:ext cx="1701189" cy="1944216"/>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3949175"/>
            <a:ext cx="1843064" cy="1843064"/>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759" y="719452"/>
            <a:ext cx="2585145" cy="1938858"/>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6216" y="741833"/>
            <a:ext cx="1512168" cy="1998962"/>
          </a:xfrm>
          <a:prstGeom prst="rect">
            <a:avLst/>
          </a:prstGeom>
        </p:spPr>
      </p:pic>
      <p:pic>
        <p:nvPicPr>
          <p:cNvPr id="9" name="図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7904" y="747826"/>
            <a:ext cx="1566915" cy="1962767"/>
          </a:xfrm>
          <a:prstGeom prst="rect">
            <a:avLst/>
          </a:prstGeom>
        </p:spPr>
      </p:pic>
      <p:sp>
        <p:nvSpPr>
          <p:cNvPr id="10" name="テキスト ボックス 9"/>
          <p:cNvSpPr txBox="1"/>
          <p:nvPr/>
        </p:nvSpPr>
        <p:spPr>
          <a:xfrm>
            <a:off x="155901" y="2710593"/>
            <a:ext cx="2585145" cy="369332"/>
          </a:xfrm>
          <a:prstGeom prst="rect">
            <a:avLst/>
          </a:prstGeom>
          <a:noFill/>
        </p:spPr>
        <p:txBody>
          <a:bodyPr wrap="square" rtlCol="0">
            <a:spAutoFit/>
          </a:bodyPr>
          <a:lstStyle/>
          <a:p>
            <a:r>
              <a:rPr kumimoji="1" lang="ja-JP" altLang="en-US" dirty="0" smtClean="0"/>
              <a:t>山中裕樹</a:t>
            </a:r>
            <a:r>
              <a:rPr lang="ja-JP" altLang="en-US" dirty="0" smtClean="0"/>
              <a:t>　院２回生</a:t>
            </a:r>
            <a:endParaRPr lang="en-US" altLang="ja-JP" dirty="0" smtClean="0"/>
          </a:p>
        </p:txBody>
      </p:sp>
      <p:sp>
        <p:nvSpPr>
          <p:cNvPr id="11" name="テキスト ボックス 10"/>
          <p:cNvSpPr txBox="1"/>
          <p:nvPr/>
        </p:nvSpPr>
        <p:spPr>
          <a:xfrm>
            <a:off x="3491880" y="2738390"/>
            <a:ext cx="2585145" cy="369332"/>
          </a:xfrm>
          <a:prstGeom prst="rect">
            <a:avLst/>
          </a:prstGeom>
          <a:noFill/>
        </p:spPr>
        <p:txBody>
          <a:bodyPr wrap="square" rtlCol="0">
            <a:spAutoFit/>
          </a:bodyPr>
          <a:lstStyle/>
          <a:p>
            <a:r>
              <a:rPr lang="ja-JP" altLang="en-US" dirty="0"/>
              <a:t>崔 恩瀞</a:t>
            </a:r>
            <a:r>
              <a:rPr lang="ja-JP" altLang="en-US" dirty="0" smtClean="0"/>
              <a:t>　院２回生</a:t>
            </a:r>
            <a:endParaRPr lang="en-US" altLang="ja-JP" dirty="0" smtClean="0"/>
          </a:p>
        </p:txBody>
      </p:sp>
      <p:sp>
        <p:nvSpPr>
          <p:cNvPr id="12" name="テキスト ボックス 11"/>
          <p:cNvSpPr txBox="1"/>
          <p:nvPr/>
        </p:nvSpPr>
        <p:spPr>
          <a:xfrm>
            <a:off x="6012160" y="2780928"/>
            <a:ext cx="3131840" cy="923330"/>
          </a:xfrm>
          <a:prstGeom prst="rect">
            <a:avLst/>
          </a:prstGeom>
          <a:noFill/>
        </p:spPr>
        <p:txBody>
          <a:bodyPr wrap="square" rtlCol="0">
            <a:spAutoFit/>
          </a:bodyPr>
          <a:lstStyle/>
          <a:p>
            <a:r>
              <a:rPr lang="ja-JP" altLang="en-US" dirty="0" smtClean="0"/>
              <a:t>吉田則裕</a:t>
            </a:r>
            <a:endParaRPr lang="en-US" altLang="ja-JP" dirty="0" smtClean="0"/>
          </a:p>
          <a:p>
            <a:r>
              <a:rPr lang="zh-CN" altLang="en-US" dirty="0" smtClean="0"/>
              <a:t>奈良先端科学技術大学院大学情報科学研究科助教</a:t>
            </a:r>
            <a:endParaRPr lang="en-US" altLang="ja-JP" dirty="0" smtClean="0"/>
          </a:p>
        </p:txBody>
      </p:sp>
      <p:sp>
        <p:nvSpPr>
          <p:cNvPr id="13" name="テキスト ボックス 12"/>
          <p:cNvSpPr txBox="1"/>
          <p:nvPr/>
        </p:nvSpPr>
        <p:spPr>
          <a:xfrm>
            <a:off x="976352" y="5797649"/>
            <a:ext cx="2585145" cy="923330"/>
          </a:xfrm>
          <a:prstGeom prst="rect">
            <a:avLst/>
          </a:prstGeom>
          <a:noFill/>
        </p:spPr>
        <p:txBody>
          <a:bodyPr wrap="square" rtlCol="0">
            <a:spAutoFit/>
          </a:bodyPr>
          <a:lstStyle/>
          <a:p>
            <a:r>
              <a:rPr lang="ja-JP" altLang="en-US" dirty="0" smtClean="0"/>
              <a:t>井上克郎</a:t>
            </a:r>
            <a:endParaRPr lang="en-US" altLang="ja-JP" dirty="0"/>
          </a:p>
          <a:p>
            <a:r>
              <a:rPr lang="zh-CN" altLang="en-US" dirty="0" smtClean="0"/>
              <a:t>大阪大学大学院情報科</a:t>
            </a:r>
          </a:p>
          <a:p>
            <a:r>
              <a:rPr lang="zh-CN" altLang="en-US" dirty="0" smtClean="0"/>
              <a:t>学研究科研究科長</a:t>
            </a:r>
            <a:endParaRPr lang="en-US" altLang="ja-JP" dirty="0" smtClean="0"/>
          </a:p>
        </p:txBody>
      </p:sp>
      <p:sp>
        <p:nvSpPr>
          <p:cNvPr id="14" name="テキスト ボックス 13"/>
          <p:cNvSpPr txBox="1"/>
          <p:nvPr/>
        </p:nvSpPr>
        <p:spPr>
          <a:xfrm>
            <a:off x="5076056" y="5822551"/>
            <a:ext cx="3744416" cy="923330"/>
          </a:xfrm>
          <a:prstGeom prst="rect">
            <a:avLst/>
          </a:prstGeom>
          <a:noFill/>
        </p:spPr>
        <p:txBody>
          <a:bodyPr wrap="square" rtlCol="0">
            <a:spAutoFit/>
          </a:bodyPr>
          <a:lstStyle/>
          <a:p>
            <a:r>
              <a:rPr lang="ja-JP" altLang="en-US" dirty="0" smtClean="0"/>
              <a:t>佐野建樹</a:t>
            </a:r>
            <a:endParaRPr lang="en-US" altLang="ja-JP" dirty="0"/>
          </a:p>
          <a:p>
            <a:r>
              <a:rPr lang="ja-JP" altLang="en-US" dirty="0" smtClean="0"/>
              <a:t>日本電気株式会社ソフトウェア</a:t>
            </a:r>
            <a:endParaRPr lang="en-US" altLang="ja-JP" dirty="0" smtClean="0"/>
          </a:p>
          <a:p>
            <a:r>
              <a:rPr lang="ja-JP" altLang="en-US" dirty="0" smtClean="0"/>
              <a:t>生産革新部シニアエキスパート</a:t>
            </a:r>
            <a:endParaRPr lang="en-US" altLang="ja-JP" dirty="0" smtClean="0"/>
          </a:p>
        </p:txBody>
      </p:sp>
    </p:spTree>
    <p:extLst>
      <p:ext uri="{BB962C8B-B14F-4D97-AF65-F5344CB8AC3E}">
        <p14:creationId xmlns:p14="http://schemas.microsoft.com/office/powerpoint/2010/main" val="769642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p:txBody>
          <a:bodyPr/>
          <a:lstStyle/>
          <a:p>
            <a:pPr marL="109728" indent="0">
              <a:buNone/>
            </a:pPr>
            <a:r>
              <a:rPr kumimoji="1" lang="ja-JP" altLang="en-US" dirty="0" smtClean="0"/>
              <a:t>１、はじめに</a:t>
            </a:r>
            <a:endParaRPr kumimoji="1" lang="en-US" altLang="ja-JP" dirty="0" smtClean="0"/>
          </a:p>
          <a:p>
            <a:pPr marL="109728" indent="0">
              <a:buNone/>
            </a:pPr>
            <a:r>
              <a:rPr lang="ja-JP" altLang="en-US" dirty="0"/>
              <a:t>２</a:t>
            </a:r>
            <a:r>
              <a:rPr lang="ja-JP" altLang="en-US" dirty="0" smtClean="0"/>
              <a:t>、コードクローンの分類手法</a:t>
            </a:r>
            <a:endParaRPr lang="en-US" altLang="ja-JP" dirty="0" smtClean="0"/>
          </a:p>
          <a:p>
            <a:pPr marL="109728" indent="0">
              <a:buNone/>
            </a:pPr>
            <a:r>
              <a:rPr kumimoji="1" lang="ja-JP" altLang="en-US" dirty="0"/>
              <a:t>３</a:t>
            </a:r>
            <a:r>
              <a:rPr kumimoji="1" lang="ja-JP" altLang="en-US" dirty="0" smtClean="0"/>
              <a:t>、コードクローン変更管理システム</a:t>
            </a:r>
            <a:endParaRPr kumimoji="1" lang="en-US" altLang="ja-JP" dirty="0" smtClean="0"/>
          </a:p>
          <a:p>
            <a:pPr marL="109728" indent="0">
              <a:buNone/>
            </a:pPr>
            <a:r>
              <a:rPr lang="ja-JP" altLang="en-US" dirty="0"/>
              <a:t>４</a:t>
            </a:r>
            <a:r>
              <a:rPr lang="ja-JP" altLang="en-US" dirty="0" smtClean="0"/>
              <a:t>、適用実験</a:t>
            </a:r>
            <a:endParaRPr lang="en-US" altLang="ja-JP" dirty="0" smtClean="0"/>
          </a:p>
          <a:p>
            <a:pPr marL="109728" indent="0">
              <a:buNone/>
            </a:pPr>
            <a:r>
              <a:rPr kumimoji="1" lang="ja-JP" altLang="en-US" dirty="0"/>
              <a:t>５</a:t>
            </a:r>
            <a:r>
              <a:rPr kumimoji="1" lang="ja-JP" altLang="en-US" dirty="0" smtClean="0"/>
              <a:t>、まとめ</a:t>
            </a:r>
            <a:endParaRPr kumimoji="1" lang="en-US" altLang="ja-JP" dirty="0" smtClean="0"/>
          </a:p>
        </p:txBody>
      </p:sp>
    </p:spTree>
    <p:extLst>
      <p:ext uri="{BB962C8B-B14F-4D97-AF65-F5344CB8AC3E}">
        <p14:creationId xmlns:p14="http://schemas.microsoft.com/office/powerpoint/2010/main" val="3588059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066800"/>
          </a:xfrm>
        </p:spPr>
        <p:txBody>
          <a:bodyPr>
            <a:normAutofit/>
          </a:bodyPr>
          <a:lstStyle/>
          <a:p>
            <a:r>
              <a:rPr lang="ja-JP" altLang="en-US" dirty="0"/>
              <a:t>１、はじめ</a:t>
            </a:r>
            <a:r>
              <a:rPr lang="ja-JP" altLang="en-US" dirty="0" smtClean="0"/>
              <a:t>に</a:t>
            </a:r>
            <a:endParaRPr kumimoji="1" lang="ja-JP" altLang="en-US" dirty="0"/>
          </a:p>
        </p:txBody>
      </p:sp>
      <p:sp>
        <p:nvSpPr>
          <p:cNvPr id="3" name="コンテンツ プレースホルダー 2"/>
          <p:cNvSpPr>
            <a:spLocks noGrp="1"/>
          </p:cNvSpPr>
          <p:nvPr>
            <p:ph idx="1"/>
          </p:nvPr>
        </p:nvSpPr>
        <p:spPr>
          <a:xfrm>
            <a:off x="457200" y="1412776"/>
            <a:ext cx="8229600" cy="5161760"/>
          </a:xfrm>
        </p:spPr>
        <p:txBody>
          <a:bodyPr/>
          <a:lstStyle/>
          <a:p>
            <a:r>
              <a:rPr kumimoji="1" lang="ja-JP" altLang="en-US" dirty="0" smtClean="0"/>
              <a:t>コードクローンとは、ソースコード中に互いに</a:t>
            </a:r>
            <a:r>
              <a:rPr kumimoji="1" lang="ja-JP" altLang="en-US" dirty="0" smtClean="0">
                <a:solidFill>
                  <a:srgbClr val="FF33CC"/>
                </a:solidFill>
              </a:rPr>
              <a:t>一致または類似した部分を持つコード片</a:t>
            </a:r>
            <a:r>
              <a:rPr kumimoji="1" lang="ja-JP" altLang="en-US" dirty="0" smtClean="0"/>
              <a:t>。</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r>
              <a:rPr kumimoji="1" lang="ja-JP" altLang="en-US" dirty="0" smtClean="0"/>
              <a:t>コードクローンの存在はソフトウェアの保守を困難にする。</a:t>
            </a:r>
            <a:endParaRPr kumimoji="1" lang="ja-JP" altLang="en-US" dirty="0"/>
          </a:p>
        </p:txBody>
      </p:sp>
      <p:pic>
        <p:nvPicPr>
          <p:cNvPr id="4" name="図 3" descr="スクリーンショット 2013-12-17 22.27.56.png"/>
          <p:cNvPicPr>
            <a:picLocks noChangeAspect="1"/>
          </p:cNvPicPr>
          <p:nvPr/>
        </p:nvPicPr>
        <p:blipFill>
          <a:blip r:embed="rId2" cstate="print"/>
          <a:stretch>
            <a:fillRect/>
          </a:stretch>
        </p:blipFill>
        <p:spPr>
          <a:xfrm>
            <a:off x="1595973" y="2276872"/>
            <a:ext cx="6336704" cy="2816313"/>
          </a:xfrm>
          <a:prstGeom prst="rect">
            <a:avLst/>
          </a:prstGeom>
        </p:spPr>
      </p:pic>
    </p:spTree>
    <p:extLst>
      <p:ext uri="{BB962C8B-B14F-4D97-AF65-F5344CB8AC3E}">
        <p14:creationId xmlns:p14="http://schemas.microsoft.com/office/powerpoint/2010/main" val="2659680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836712"/>
            <a:ext cx="8229600" cy="1152128"/>
          </a:xfrm>
        </p:spPr>
        <p:txBody>
          <a:bodyPr/>
          <a:lstStyle/>
          <a:p>
            <a:r>
              <a:rPr lang="ja-JP" altLang="en-US" dirty="0"/>
              <a:t>ソースコードからコードクローンを検出するツール「</a:t>
            </a:r>
            <a:r>
              <a:rPr lang="en-US" altLang="ja-JP" dirty="0" err="1"/>
              <a:t>CCFinder</a:t>
            </a:r>
            <a:r>
              <a:rPr lang="ja-JP" altLang="en-US" dirty="0"/>
              <a:t>」と</a:t>
            </a:r>
            <a:r>
              <a:rPr lang="ja-JP" altLang="en-US" dirty="0" smtClean="0"/>
              <a:t>は</a:t>
            </a:r>
            <a:r>
              <a:rPr lang="en-US" altLang="ja-JP" dirty="0" smtClean="0"/>
              <a:t>…</a:t>
            </a:r>
            <a:endParaRPr lang="ja-JP" altLang="en-US" dirty="0"/>
          </a:p>
        </p:txBody>
      </p:sp>
      <p:pic>
        <p:nvPicPr>
          <p:cNvPr id="4" name="コンテンツ プレースホルダ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2132856"/>
            <a:ext cx="4392488" cy="4248472"/>
          </a:xfrm>
          <a:prstGeom prst="rect">
            <a:avLst/>
          </a:prstGeom>
        </p:spPr>
      </p:pic>
      <p:sp>
        <p:nvSpPr>
          <p:cNvPr id="7" name="角丸四角形 6"/>
          <p:cNvSpPr/>
          <p:nvPr/>
        </p:nvSpPr>
        <p:spPr>
          <a:xfrm>
            <a:off x="395536" y="4365104"/>
            <a:ext cx="4248472" cy="576064"/>
          </a:xfrm>
          <a:prstGeom prst="roundRect">
            <a:avLst/>
          </a:prstGeom>
          <a:solidFill>
            <a:srgbClr val="FF0000">
              <a:alpha val="1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845358" y="2382454"/>
            <a:ext cx="3888432" cy="2585323"/>
          </a:xfrm>
          <a:prstGeom prst="rect">
            <a:avLst/>
          </a:prstGeom>
          <a:noFill/>
        </p:spPr>
        <p:txBody>
          <a:bodyPr wrap="square" rtlCol="0">
            <a:spAutoFit/>
          </a:bodyPr>
          <a:lstStyle/>
          <a:p>
            <a:r>
              <a:rPr kumimoji="1" lang="ja-JP" altLang="en-US" dirty="0" smtClean="0">
                <a:solidFill>
                  <a:srgbClr val="FF33CC"/>
                </a:solidFill>
              </a:rPr>
              <a:t>・ソースコードからトークン列</a:t>
            </a:r>
            <a:r>
              <a:rPr kumimoji="1" lang="en-US" altLang="ja-JP" dirty="0" smtClean="0">
                <a:solidFill>
                  <a:srgbClr val="FF33CC"/>
                </a:solidFill>
              </a:rPr>
              <a:t>(</a:t>
            </a:r>
            <a:r>
              <a:rPr lang="ja-JP" altLang="en-US" dirty="0">
                <a:solidFill>
                  <a:srgbClr val="FF33CC"/>
                </a:solidFill>
              </a:rPr>
              <a:t>字句</a:t>
            </a:r>
            <a:r>
              <a:rPr kumimoji="1" lang="en-US" altLang="ja-JP" dirty="0" smtClean="0">
                <a:solidFill>
                  <a:srgbClr val="FF33CC"/>
                </a:solidFill>
              </a:rPr>
              <a:t>)</a:t>
            </a:r>
            <a:r>
              <a:rPr kumimoji="1" lang="ja-JP" altLang="en-US" dirty="0" smtClean="0">
                <a:solidFill>
                  <a:srgbClr val="FF33CC"/>
                </a:solidFill>
              </a:rPr>
              <a:t>として検出</a:t>
            </a:r>
            <a:endParaRPr kumimoji="1" lang="en-US" altLang="ja-JP" dirty="0" smtClean="0">
              <a:solidFill>
                <a:srgbClr val="FF33CC"/>
              </a:solidFill>
            </a:endParaRPr>
          </a:p>
          <a:p>
            <a:endParaRPr lang="en-US" altLang="ja-JP" dirty="0">
              <a:solidFill>
                <a:srgbClr val="FF33CC"/>
              </a:solidFill>
            </a:endParaRPr>
          </a:p>
          <a:p>
            <a:r>
              <a:rPr kumimoji="1" lang="ja-JP" altLang="en-US" dirty="0" smtClean="0">
                <a:solidFill>
                  <a:srgbClr val="FF33CC"/>
                </a:solidFill>
              </a:rPr>
              <a:t>・変数名、メソッド名、空白の違いを無視</a:t>
            </a:r>
            <a:endParaRPr kumimoji="1" lang="en-US" altLang="ja-JP" dirty="0" smtClean="0">
              <a:solidFill>
                <a:srgbClr val="FF33CC"/>
              </a:solidFill>
            </a:endParaRPr>
          </a:p>
          <a:p>
            <a:endParaRPr lang="en-US" altLang="ja-JP" dirty="0">
              <a:solidFill>
                <a:srgbClr val="FF33CC"/>
              </a:solidFill>
            </a:endParaRPr>
          </a:p>
          <a:p>
            <a:r>
              <a:rPr kumimoji="1" lang="ja-JP" altLang="en-US" dirty="0" smtClean="0">
                <a:solidFill>
                  <a:srgbClr val="FF33CC"/>
                </a:solidFill>
              </a:rPr>
              <a:t>・ある閾値より長く一致したトークン列の範囲をコードクローンとして検出</a:t>
            </a:r>
            <a:endParaRPr kumimoji="1" lang="ja-JP" altLang="en-US" dirty="0">
              <a:solidFill>
                <a:srgbClr val="FF33CC"/>
              </a:solidFill>
            </a:endParaRPr>
          </a:p>
        </p:txBody>
      </p:sp>
    </p:spTree>
    <p:extLst>
      <p:ext uri="{BB962C8B-B14F-4D97-AF65-F5344CB8AC3E}">
        <p14:creationId xmlns:p14="http://schemas.microsoft.com/office/powerpoint/2010/main" val="1726618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20688"/>
            <a:ext cx="8229600" cy="5953848"/>
          </a:xfrm>
        </p:spPr>
        <p:txBody>
          <a:bodyPr/>
          <a:lstStyle/>
          <a:p>
            <a:r>
              <a:rPr kumimoji="1" lang="ja-JP" altLang="en-US" dirty="0" smtClean="0"/>
              <a:t>コードクローンの変更管理の必要性</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pPr marL="109728" indent="0">
              <a:buNone/>
            </a:pPr>
            <a:endParaRPr kumimoji="1" lang="en-US" altLang="ja-JP" dirty="0" smtClean="0"/>
          </a:p>
          <a:p>
            <a:pPr marL="109728" indent="0">
              <a:buNone/>
            </a:pPr>
            <a:endParaRPr kumimoji="1" lang="en-US" altLang="ja-JP" dirty="0" smtClean="0"/>
          </a:p>
          <a:p>
            <a:r>
              <a:rPr lang="ja-JP" altLang="en-US" dirty="0"/>
              <a:t>コードクローン</a:t>
            </a:r>
            <a:r>
              <a:rPr lang="ja-JP" altLang="en-US" dirty="0" smtClean="0"/>
              <a:t>を人手で確認し、変更するのは非効率。システム</a:t>
            </a:r>
            <a:r>
              <a:rPr lang="en-US" altLang="ja-JP" dirty="0" smtClean="0"/>
              <a:t>(</a:t>
            </a:r>
            <a:r>
              <a:rPr lang="en-US" altLang="ja-JP" dirty="0" err="1" smtClean="0"/>
              <a:t>CCFinder</a:t>
            </a:r>
            <a:r>
              <a:rPr lang="ja-JP" altLang="en-US" dirty="0" smtClean="0"/>
              <a:t>に変更を加えた</a:t>
            </a:r>
            <a:r>
              <a:rPr lang="en-US" altLang="ja-JP" dirty="0" smtClean="0"/>
              <a:t>)</a:t>
            </a:r>
            <a:r>
              <a:rPr lang="ja-JP" altLang="en-US" dirty="0" smtClean="0"/>
              <a:t>を用いて、変更管理を行う。</a:t>
            </a:r>
            <a:endParaRPr kumimoji="1" lang="ja-JP" altLang="en-US" dirty="0"/>
          </a:p>
        </p:txBody>
      </p:sp>
      <p:sp>
        <p:nvSpPr>
          <p:cNvPr id="5" name="テキスト ボックス 4"/>
          <p:cNvSpPr txBox="1"/>
          <p:nvPr/>
        </p:nvSpPr>
        <p:spPr>
          <a:xfrm>
            <a:off x="827584" y="1226154"/>
            <a:ext cx="7632848" cy="2031325"/>
          </a:xfrm>
          <a:prstGeom prst="rect">
            <a:avLst/>
          </a:prstGeom>
          <a:noFill/>
        </p:spPr>
        <p:txBody>
          <a:bodyPr wrap="square" rtlCol="0">
            <a:spAutoFit/>
          </a:bodyPr>
          <a:lstStyle/>
          <a:p>
            <a:r>
              <a:rPr kumimoji="1" lang="ja-JP" altLang="en-US" dirty="0" smtClean="0"/>
              <a:t>・</a:t>
            </a:r>
            <a:r>
              <a:rPr kumimoji="1" lang="ja-JP" altLang="en-US" dirty="0" smtClean="0">
                <a:solidFill>
                  <a:srgbClr val="FF33CC"/>
                </a:solidFill>
              </a:rPr>
              <a:t>同時修正</a:t>
            </a:r>
            <a:r>
              <a:rPr kumimoji="1" lang="en-US" altLang="ja-JP" dirty="0" smtClean="0"/>
              <a:t>…</a:t>
            </a:r>
            <a:r>
              <a:rPr kumimoji="1" lang="ja-JP" altLang="en-US" dirty="0" smtClean="0"/>
              <a:t>クローンセット中のコード片を</a:t>
            </a:r>
            <a:r>
              <a:rPr kumimoji="1" lang="ja-JP" altLang="en-US" dirty="0" smtClean="0">
                <a:solidFill>
                  <a:srgbClr val="FF33CC"/>
                </a:solidFill>
              </a:rPr>
              <a:t>一貫して修正。</a:t>
            </a:r>
            <a:endParaRPr kumimoji="1" lang="en-US" altLang="ja-JP" dirty="0" smtClean="0">
              <a:solidFill>
                <a:srgbClr val="FF33CC"/>
              </a:solidFill>
            </a:endParaRPr>
          </a:p>
          <a:p>
            <a:endParaRPr lang="en-US" altLang="ja-JP" dirty="0" smtClean="0"/>
          </a:p>
          <a:p>
            <a:r>
              <a:rPr lang="ja-JP" altLang="en-US" dirty="0" smtClean="0"/>
              <a:t>・</a:t>
            </a:r>
            <a:r>
              <a:rPr lang="ja-JP" altLang="en-US" dirty="0" smtClean="0">
                <a:solidFill>
                  <a:srgbClr val="FF33CC"/>
                </a:solidFill>
              </a:rPr>
              <a:t>集約</a:t>
            </a:r>
            <a:r>
              <a:rPr lang="en-US" altLang="ja-JP" dirty="0" smtClean="0"/>
              <a:t>…</a:t>
            </a:r>
            <a:r>
              <a:rPr lang="ja-JP" altLang="en-US" dirty="0" smtClean="0"/>
              <a:t>クローンセット中のコード片に共通するロジックを</a:t>
            </a:r>
            <a:r>
              <a:rPr lang="ja-JP" altLang="en-US" dirty="0" smtClean="0">
                <a:solidFill>
                  <a:srgbClr val="FF33CC"/>
                </a:solidFill>
              </a:rPr>
              <a:t>サブルーチンにまとめる。</a:t>
            </a:r>
            <a:endParaRPr lang="en-US" altLang="ja-JP" dirty="0" smtClean="0">
              <a:solidFill>
                <a:srgbClr val="FF33CC"/>
              </a:solidFill>
            </a:endParaRPr>
          </a:p>
          <a:p>
            <a:endParaRPr kumimoji="1" lang="en-US" altLang="ja-JP" dirty="0" smtClean="0"/>
          </a:p>
          <a:p>
            <a:r>
              <a:rPr kumimoji="1" lang="ja-JP" altLang="en-US" dirty="0" smtClean="0"/>
              <a:t>・位置情報の記録</a:t>
            </a:r>
            <a:r>
              <a:rPr kumimoji="1" lang="en-US" altLang="ja-JP" dirty="0" smtClean="0"/>
              <a:t>…</a:t>
            </a:r>
            <a:r>
              <a:rPr kumimoji="1" lang="ja-JP" altLang="en-US" dirty="0" smtClean="0"/>
              <a:t>ソースコード中にコメントとしてコードクローンとなっている他のコード片の位置を書く。</a:t>
            </a:r>
            <a:endParaRPr kumimoji="1" lang="ja-JP" altLang="en-US" dirty="0"/>
          </a:p>
        </p:txBody>
      </p:sp>
    </p:spTree>
    <p:extLst>
      <p:ext uri="{BB962C8B-B14F-4D97-AF65-F5344CB8AC3E}">
        <p14:creationId xmlns:p14="http://schemas.microsoft.com/office/powerpoint/2010/main" val="3157987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066800"/>
          </a:xfrm>
        </p:spPr>
        <p:txBody>
          <a:bodyPr>
            <a:normAutofit/>
          </a:bodyPr>
          <a:lstStyle/>
          <a:p>
            <a:r>
              <a:rPr lang="ja-JP" altLang="en-US" dirty="0"/>
              <a:t>２、コードクローンの分類</a:t>
            </a:r>
            <a:r>
              <a:rPr lang="ja-JP" altLang="en-US" dirty="0" smtClean="0"/>
              <a:t>手法</a:t>
            </a:r>
            <a:endParaRPr kumimoji="1" lang="ja-JP" altLang="en-US" dirty="0"/>
          </a:p>
        </p:txBody>
      </p:sp>
      <p:sp>
        <p:nvSpPr>
          <p:cNvPr id="3" name="コンテンツ プレースホルダー 2"/>
          <p:cNvSpPr>
            <a:spLocks noGrp="1"/>
          </p:cNvSpPr>
          <p:nvPr>
            <p:ph idx="1"/>
          </p:nvPr>
        </p:nvSpPr>
        <p:spPr>
          <a:xfrm>
            <a:off x="227372" y="1517240"/>
            <a:ext cx="8229600" cy="5089752"/>
          </a:xfrm>
        </p:spPr>
        <p:txBody>
          <a:bodyPr/>
          <a:lstStyle/>
          <a:p>
            <a:endParaRPr kumimoji="1" lang="en-US" altLang="ja-JP" dirty="0" smtClean="0"/>
          </a:p>
          <a:p>
            <a:pPr marL="109728" indent="0">
              <a:buNone/>
            </a:pPr>
            <a:endParaRPr kumimoji="1" lang="en-US" altLang="ja-JP" dirty="0" smtClean="0"/>
          </a:p>
          <a:p>
            <a:r>
              <a:rPr kumimoji="1" lang="ja-JP" altLang="en-US" dirty="0" smtClean="0"/>
              <a:t>本手法の手順</a:t>
            </a:r>
            <a:endParaRPr kumimoji="1" lang="ja-JP" altLang="en-US" dirty="0"/>
          </a:p>
        </p:txBody>
      </p:sp>
      <p:sp>
        <p:nvSpPr>
          <p:cNvPr id="4" name="テキスト ボックス 3"/>
          <p:cNvSpPr txBox="1"/>
          <p:nvPr/>
        </p:nvSpPr>
        <p:spPr>
          <a:xfrm>
            <a:off x="734236" y="3068960"/>
            <a:ext cx="7632848" cy="3693319"/>
          </a:xfrm>
          <a:prstGeom prst="rect">
            <a:avLst/>
          </a:prstGeom>
          <a:noFill/>
        </p:spPr>
        <p:txBody>
          <a:bodyPr wrap="square" rtlCol="0">
            <a:spAutoFit/>
          </a:bodyPr>
          <a:lstStyle/>
          <a:p>
            <a:r>
              <a:rPr kumimoji="1" lang="ja-JP" altLang="en-US" dirty="0" smtClean="0"/>
              <a:t>手順１：</a:t>
            </a:r>
            <a:r>
              <a:rPr kumimoji="1" lang="en-US" altLang="ja-JP" dirty="0" smtClean="0"/>
              <a:t>Vt-1,Vt</a:t>
            </a:r>
            <a:r>
              <a:rPr kumimoji="1" lang="ja-JP" altLang="en-US" dirty="0" smtClean="0"/>
              <a:t>全体に</a:t>
            </a:r>
            <a:r>
              <a:rPr kumimoji="1" lang="en-US" altLang="ja-JP" dirty="0" err="1" smtClean="0"/>
              <a:t>CCFinder</a:t>
            </a:r>
            <a:r>
              <a:rPr kumimoji="1" lang="ja-JP" altLang="en-US" dirty="0" smtClean="0"/>
              <a:t>を適用しコードクローン集合</a:t>
            </a:r>
            <a:r>
              <a:rPr kumimoji="1" lang="en-US" altLang="ja-JP" dirty="0" smtClean="0"/>
              <a:t>Ct-1,Ct</a:t>
            </a:r>
            <a:r>
              <a:rPr kumimoji="1" lang="ja-JP" altLang="en-US" dirty="0" err="1" smtClean="0"/>
              <a:t>の検</a:t>
            </a:r>
            <a:r>
              <a:rPr kumimoji="1" lang="ja-JP" altLang="en-US" dirty="0" smtClean="0"/>
              <a:t>出を行う。</a:t>
            </a:r>
            <a:endParaRPr kumimoji="1" lang="en-US" altLang="ja-JP" dirty="0" smtClean="0"/>
          </a:p>
          <a:p>
            <a:endParaRPr lang="en-US" altLang="ja-JP" dirty="0"/>
          </a:p>
          <a:p>
            <a:r>
              <a:rPr kumimoji="1" lang="ja-JP" altLang="en-US" dirty="0" smtClean="0"/>
              <a:t>手順２：コードクローンの変更履歴を分析するために</a:t>
            </a:r>
            <a:r>
              <a:rPr kumimoji="1" lang="en-US" altLang="ja-JP" dirty="0" smtClean="0"/>
              <a:t>Ct-1</a:t>
            </a:r>
            <a:r>
              <a:rPr kumimoji="1" lang="ja-JP" altLang="en-US" dirty="0" smtClean="0"/>
              <a:t>に含まれるコードクローンと</a:t>
            </a:r>
            <a:r>
              <a:rPr kumimoji="1" lang="en-US" altLang="ja-JP" dirty="0" smtClean="0"/>
              <a:t>Ct</a:t>
            </a:r>
            <a:r>
              <a:rPr kumimoji="1" lang="ja-JP" altLang="en-US" dirty="0" smtClean="0"/>
              <a:t>に含まれるコードクローンの対応関係を求める。</a:t>
            </a:r>
            <a:endParaRPr kumimoji="1" lang="en-US" altLang="ja-JP" dirty="0" smtClean="0"/>
          </a:p>
          <a:p>
            <a:r>
              <a:rPr lang="en-US" altLang="ja-JP" dirty="0" smtClean="0"/>
              <a:t>(</a:t>
            </a:r>
            <a:r>
              <a:rPr lang="ja-JP" altLang="en-US" dirty="0" smtClean="0"/>
              <a:t>・コードクローンの親子関係</a:t>
            </a:r>
            <a:r>
              <a:rPr lang="en-US" altLang="ja-JP" dirty="0" smtClean="0"/>
              <a:t>)</a:t>
            </a:r>
          </a:p>
          <a:p>
            <a:endParaRPr lang="en-US" altLang="ja-JP" dirty="0"/>
          </a:p>
          <a:p>
            <a:r>
              <a:rPr lang="ja-JP" altLang="en-US" dirty="0" smtClean="0"/>
              <a:t>手順３：２バージョンのソースコードに含まれる全てのコードクローンを分類する。</a:t>
            </a:r>
            <a:r>
              <a:rPr lang="en-US" altLang="ja-JP" dirty="0" smtClean="0"/>
              <a:t>(</a:t>
            </a:r>
            <a:r>
              <a:rPr lang="ja-JP" altLang="en-US" dirty="0" smtClean="0"/>
              <a:t>・コードクローンの分類</a:t>
            </a:r>
            <a:r>
              <a:rPr lang="en-US" altLang="ja-JP" dirty="0" smtClean="0"/>
              <a:t>)</a:t>
            </a:r>
          </a:p>
          <a:p>
            <a:endParaRPr lang="en-US" altLang="ja-JP" dirty="0"/>
          </a:p>
          <a:p>
            <a:r>
              <a:rPr lang="ja-JP" altLang="en-US" dirty="0" smtClean="0"/>
              <a:t>手順４：</a:t>
            </a:r>
            <a:r>
              <a:rPr lang="ja-JP" altLang="en-US" dirty="0" smtClean="0"/>
              <a:t>２バージョンのソースコードに含まれる全てのクローンセットを分類する。</a:t>
            </a:r>
            <a:r>
              <a:rPr lang="en-US" altLang="ja-JP" dirty="0" smtClean="0"/>
              <a:t>(</a:t>
            </a:r>
            <a:r>
              <a:rPr lang="ja-JP" altLang="en-US" dirty="0" smtClean="0"/>
              <a:t>・クローンセットの分類</a:t>
            </a:r>
            <a:r>
              <a:rPr lang="en-US" altLang="ja-JP" dirty="0" smtClean="0"/>
              <a:t>)</a:t>
            </a:r>
          </a:p>
          <a:p>
            <a:endParaRPr lang="en-US" altLang="ja-JP" dirty="0"/>
          </a:p>
        </p:txBody>
      </p:sp>
      <p:sp>
        <p:nvSpPr>
          <p:cNvPr id="7" name="角丸四角形 6"/>
          <p:cNvSpPr/>
          <p:nvPr/>
        </p:nvSpPr>
        <p:spPr>
          <a:xfrm>
            <a:off x="107504" y="1517240"/>
            <a:ext cx="2016224" cy="79208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err="1" smtClean="0">
                <a:solidFill>
                  <a:schemeClr val="tx1"/>
                </a:solidFill>
              </a:rPr>
              <a:t>Vt</a:t>
            </a:r>
            <a:endParaRPr kumimoji="1" lang="en-US" altLang="ja-JP" dirty="0" smtClean="0">
              <a:solidFill>
                <a:schemeClr val="tx1"/>
              </a:solidFill>
            </a:endParaRPr>
          </a:p>
          <a:p>
            <a:pPr algn="ctr"/>
            <a:r>
              <a:rPr kumimoji="1" lang="ja-JP" altLang="en-US" dirty="0" smtClean="0">
                <a:solidFill>
                  <a:schemeClr val="tx1"/>
                </a:solidFill>
              </a:rPr>
              <a:t>最新バージョンのソースコード</a:t>
            </a:r>
            <a:endParaRPr kumimoji="1" lang="ja-JP" altLang="en-US" dirty="0">
              <a:solidFill>
                <a:schemeClr val="tx1"/>
              </a:solidFill>
            </a:endParaRPr>
          </a:p>
        </p:txBody>
      </p:sp>
      <p:sp>
        <p:nvSpPr>
          <p:cNvPr id="8" name="角丸四角形 7"/>
          <p:cNvSpPr/>
          <p:nvPr/>
        </p:nvSpPr>
        <p:spPr>
          <a:xfrm>
            <a:off x="2267744" y="1517761"/>
            <a:ext cx="2808468" cy="79208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Vt-1</a:t>
            </a:r>
            <a:endParaRPr kumimoji="1" lang="en-US" altLang="ja-JP" dirty="0" smtClean="0">
              <a:solidFill>
                <a:schemeClr val="tx1"/>
              </a:solidFill>
            </a:endParaRPr>
          </a:p>
          <a:p>
            <a:pPr algn="ctr"/>
            <a:r>
              <a:rPr kumimoji="1" lang="ja-JP" altLang="en-US" dirty="0" smtClean="0">
                <a:solidFill>
                  <a:schemeClr val="tx1"/>
                </a:solidFill>
              </a:rPr>
              <a:t>最新からひとつ前のバージョンのソースコード</a:t>
            </a:r>
            <a:endParaRPr kumimoji="1" lang="ja-JP" altLang="en-US" dirty="0">
              <a:solidFill>
                <a:schemeClr val="tx1"/>
              </a:solidFill>
            </a:endParaRPr>
          </a:p>
        </p:txBody>
      </p:sp>
      <p:sp>
        <p:nvSpPr>
          <p:cNvPr id="9" name="角丸四角形 8"/>
          <p:cNvSpPr/>
          <p:nvPr/>
        </p:nvSpPr>
        <p:spPr>
          <a:xfrm>
            <a:off x="5148064" y="1520788"/>
            <a:ext cx="3960440" cy="79208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err="1" smtClean="0">
                <a:solidFill>
                  <a:schemeClr val="tx1"/>
                </a:solidFill>
              </a:rPr>
              <a:t>Ci</a:t>
            </a:r>
            <a:endParaRPr kumimoji="1" lang="en-US" altLang="ja-JP" dirty="0" smtClean="0">
              <a:solidFill>
                <a:schemeClr val="tx1"/>
              </a:solidFill>
            </a:endParaRPr>
          </a:p>
          <a:p>
            <a:pPr algn="ctr"/>
            <a:r>
              <a:rPr lang="en-US" altLang="ja-JP" dirty="0" smtClean="0">
                <a:solidFill>
                  <a:schemeClr val="tx1"/>
                </a:solidFill>
              </a:rPr>
              <a:t>Vi</a:t>
            </a:r>
            <a:r>
              <a:rPr lang="ja-JP" altLang="en-US" dirty="0" smtClean="0">
                <a:solidFill>
                  <a:schemeClr val="tx1"/>
                </a:solidFill>
              </a:rPr>
              <a:t>のソースコードに含まれる全ての</a:t>
            </a:r>
            <a:endParaRPr lang="en-US" altLang="ja-JP" dirty="0" smtClean="0">
              <a:solidFill>
                <a:schemeClr val="tx1"/>
              </a:solidFill>
            </a:endParaRPr>
          </a:p>
          <a:p>
            <a:pPr algn="ctr"/>
            <a:r>
              <a:rPr kumimoji="1" lang="ja-JP" altLang="en-US" dirty="0" smtClean="0">
                <a:solidFill>
                  <a:schemeClr val="tx1"/>
                </a:solidFill>
              </a:rPr>
              <a:t>コードクローンの集合</a:t>
            </a:r>
            <a:endParaRPr kumimoji="1" lang="en-US" altLang="ja-JP" dirty="0" smtClean="0">
              <a:solidFill>
                <a:schemeClr val="tx1"/>
              </a:solidFill>
            </a:endParaRPr>
          </a:p>
        </p:txBody>
      </p:sp>
    </p:spTree>
    <p:extLst>
      <p:ext uri="{BB962C8B-B14F-4D97-AF65-F5344CB8AC3E}">
        <p14:creationId xmlns:p14="http://schemas.microsoft.com/office/powerpoint/2010/main" val="1512703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42073" y="709024"/>
            <a:ext cx="8229600" cy="5881840"/>
          </a:xfrm>
        </p:spPr>
        <p:txBody>
          <a:bodyPr/>
          <a:lstStyle/>
          <a:p>
            <a:r>
              <a:rPr lang="ja-JP" altLang="en-US" dirty="0"/>
              <a:t>コードクローンの親子関係</a:t>
            </a:r>
            <a:endParaRPr kumimoji="1" lang="ja-JP" altLang="en-US" dirty="0"/>
          </a:p>
        </p:txBody>
      </p:sp>
      <p:pic>
        <p:nvPicPr>
          <p:cNvPr id="4" name="図 3" descr="スクリーンショット 2013-12-17 22.27.56.png"/>
          <p:cNvPicPr>
            <a:picLocks noChangeAspect="1"/>
          </p:cNvPicPr>
          <p:nvPr/>
        </p:nvPicPr>
        <p:blipFill>
          <a:blip r:embed="rId2" cstate="print"/>
          <a:stretch>
            <a:fillRect/>
          </a:stretch>
        </p:blipFill>
        <p:spPr>
          <a:xfrm>
            <a:off x="451757" y="3003478"/>
            <a:ext cx="5861391" cy="2605062"/>
          </a:xfrm>
          <a:prstGeom prst="rect">
            <a:avLst/>
          </a:prstGeom>
        </p:spPr>
      </p:pic>
      <p:sp>
        <p:nvSpPr>
          <p:cNvPr id="6" name="テキスト ボックス 5"/>
          <p:cNvSpPr txBox="1"/>
          <p:nvPr/>
        </p:nvSpPr>
        <p:spPr>
          <a:xfrm>
            <a:off x="712457" y="1628800"/>
            <a:ext cx="7776864" cy="923330"/>
          </a:xfrm>
          <a:prstGeom prst="rect">
            <a:avLst/>
          </a:prstGeom>
          <a:noFill/>
        </p:spPr>
        <p:txBody>
          <a:bodyPr wrap="square" rtlCol="0">
            <a:spAutoFit/>
          </a:bodyPr>
          <a:lstStyle/>
          <a:p>
            <a:r>
              <a:rPr lang="ja-JP" altLang="en-US" dirty="0"/>
              <a:t>ある</a:t>
            </a:r>
            <a:r>
              <a:rPr lang="ja-JP" altLang="en-US" dirty="0" smtClean="0"/>
              <a:t>コードクローン </a:t>
            </a:r>
            <a:r>
              <a:rPr lang="en-US" altLang="ja-JP" dirty="0">
                <a:solidFill>
                  <a:srgbClr val="FF33CC"/>
                </a:solidFill>
              </a:rPr>
              <a:t>A ∈ Ct−1 </a:t>
            </a:r>
            <a:r>
              <a:rPr lang="ja-JP" altLang="en-US" dirty="0"/>
              <a:t>に対応するコードクローンが </a:t>
            </a:r>
            <a:r>
              <a:rPr lang="en-US" altLang="ja-JP" dirty="0">
                <a:solidFill>
                  <a:srgbClr val="FF33CC"/>
                </a:solidFill>
              </a:rPr>
              <a:t>B ∈ Ct </a:t>
            </a:r>
            <a:r>
              <a:rPr lang="ja-JP" altLang="en-US" dirty="0"/>
              <a:t>で</a:t>
            </a:r>
            <a:r>
              <a:rPr lang="ja-JP" altLang="en-US" dirty="0" smtClean="0"/>
              <a:t>ある場合</a:t>
            </a:r>
            <a:r>
              <a:rPr lang="ja-JP" altLang="en-US" dirty="0"/>
              <a:t>，</a:t>
            </a:r>
            <a:r>
              <a:rPr lang="ja-JP" altLang="en-US" dirty="0">
                <a:solidFill>
                  <a:srgbClr val="FF33CC"/>
                </a:solidFill>
              </a:rPr>
              <a:t>コードクローン </a:t>
            </a:r>
            <a:r>
              <a:rPr lang="en-US" altLang="ja-JP" dirty="0">
                <a:solidFill>
                  <a:srgbClr val="FF33CC"/>
                </a:solidFill>
              </a:rPr>
              <a:t>B </a:t>
            </a:r>
            <a:r>
              <a:rPr lang="ja-JP" altLang="en-US" dirty="0">
                <a:solidFill>
                  <a:srgbClr val="FF33CC"/>
                </a:solidFill>
              </a:rPr>
              <a:t>をコードクローン </a:t>
            </a:r>
            <a:r>
              <a:rPr lang="en-US" altLang="ja-JP" dirty="0">
                <a:solidFill>
                  <a:srgbClr val="FF33CC"/>
                </a:solidFill>
              </a:rPr>
              <a:t>A </a:t>
            </a:r>
            <a:r>
              <a:rPr lang="ja-JP" altLang="en-US" dirty="0">
                <a:solidFill>
                  <a:srgbClr val="FF33CC"/>
                </a:solidFill>
              </a:rPr>
              <a:t>の</a:t>
            </a:r>
            <a:r>
              <a:rPr lang="ja-JP" altLang="en-US" dirty="0" smtClean="0">
                <a:solidFill>
                  <a:srgbClr val="FF33CC"/>
                </a:solidFill>
              </a:rPr>
              <a:t>子</a:t>
            </a:r>
            <a:r>
              <a:rPr lang="ja-JP" altLang="en-US" dirty="0">
                <a:solidFill>
                  <a:srgbClr val="FF33CC"/>
                </a:solidFill>
              </a:rPr>
              <a:t>ク</a:t>
            </a:r>
            <a:r>
              <a:rPr lang="ja-JP" altLang="en-US" dirty="0" smtClean="0">
                <a:solidFill>
                  <a:srgbClr val="FF33CC"/>
                </a:solidFill>
              </a:rPr>
              <a:t>ローン</a:t>
            </a:r>
            <a:r>
              <a:rPr lang="ja-JP" altLang="en-US" dirty="0"/>
              <a:t>，</a:t>
            </a:r>
            <a:r>
              <a:rPr lang="ja-JP" altLang="en-US" dirty="0">
                <a:solidFill>
                  <a:srgbClr val="FF33CC"/>
                </a:solidFill>
              </a:rPr>
              <a:t>コードクローン </a:t>
            </a:r>
            <a:r>
              <a:rPr lang="en-US" altLang="ja-JP" dirty="0">
                <a:solidFill>
                  <a:srgbClr val="FF33CC"/>
                </a:solidFill>
              </a:rPr>
              <a:t>A </a:t>
            </a:r>
            <a:r>
              <a:rPr lang="ja-JP" altLang="en-US" dirty="0">
                <a:solidFill>
                  <a:srgbClr val="FF33CC"/>
                </a:solidFill>
              </a:rPr>
              <a:t>をコードクローン </a:t>
            </a:r>
            <a:r>
              <a:rPr lang="en-US" altLang="ja-JP" dirty="0">
                <a:solidFill>
                  <a:srgbClr val="FF33CC"/>
                </a:solidFill>
              </a:rPr>
              <a:t>B </a:t>
            </a:r>
            <a:r>
              <a:rPr lang="ja-JP" altLang="en-US" dirty="0">
                <a:solidFill>
                  <a:srgbClr val="FF33CC"/>
                </a:solidFill>
              </a:rPr>
              <a:t>の親</a:t>
            </a:r>
            <a:r>
              <a:rPr lang="ja-JP" altLang="en-US" dirty="0" smtClean="0">
                <a:solidFill>
                  <a:srgbClr val="FF33CC"/>
                </a:solidFill>
              </a:rPr>
              <a:t>クローン。</a:t>
            </a:r>
            <a:endParaRPr kumimoji="1" lang="ja-JP" altLang="en-US" dirty="0">
              <a:solidFill>
                <a:srgbClr val="FF33CC"/>
              </a:solidFill>
            </a:endParaRPr>
          </a:p>
        </p:txBody>
      </p:sp>
      <p:sp>
        <p:nvSpPr>
          <p:cNvPr id="9" name="テキスト ボックス 8"/>
          <p:cNvSpPr txBox="1"/>
          <p:nvPr/>
        </p:nvSpPr>
        <p:spPr>
          <a:xfrm>
            <a:off x="5004048" y="3501008"/>
            <a:ext cx="792088" cy="584775"/>
          </a:xfrm>
          <a:prstGeom prst="rect">
            <a:avLst/>
          </a:prstGeom>
          <a:noFill/>
        </p:spPr>
        <p:txBody>
          <a:bodyPr wrap="square" rtlCol="0">
            <a:spAutoFit/>
          </a:bodyPr>
          <a:lstStyle/>
          <a:p>
            <a:r>
              <a:rPr kumimoji="1" lang="en-US" altLang="ja-JP" sz="3200" dirty="0" smtClean="0">
                <a:solidFill>
                  <a:srgbClr val="00B0F0"/>
                </a:solidFill>
              </a:rPr>
              <a:t>A</a:t>
            </a:r>
            <a:endParaRPr kumimoji="1" lang="ja-JP" altLang="en-US" sz="3200" dirty="0">
              <a:solidFill>
                <a:srgbClr val="00B0F0"/>
              </a:solidFill>
            </a:endParaRPr>
          </a:p>
        </p:txBody>
      </p:sp>
      <p:sp>
        <p:nvSpPr>
          <p:cNvPr id="10" name="テキスト ボックス 9"/>
          <p:cNvSpPr txBox="1"/>
          <p:nvPr/>
        </p:nvSpPr>
        <p:spPr>
          <a:xfrm>
            <a:off x="5025388" y="4437112"/>
            <a:ext cx="792088" cy="584775"/>
          </a:xfrm>
          <a:prstGeom prst="rect">
            <a:avLst/>
          </a:prstGeom>
          <a:noFill/>
        </p:spPr>
        <p:txBody>
          <a:bodyPr wrap="square" rtlCol="0">
            <a:spAutoFit/>
          </a:bodyPr>
          <a:lstStyle/>
          <a:p>
            <a:r>
              <a:rPr kumimoji="1" lang="en-US" altLang="ja-JP" sz="3200" dirty="0" smtClean="0">
                <a:solidFill>
                  <a:srgbClr val="00B0F0"/>
                </a:solidFill>
              </a:rPr>
              <a:t>B</a:t>
            </a:r>
            <a:endParaRPr kumimoji="1" lang="ja-JP" altLang="en-US" sz="3200" dirty="0">
              <a:solidFill>
                <a:srgbClr val="00B0F0"/>
              </a:solidFill>
            </a:endParaRPr>
          </a:p>
        </p:txBody>
      </p:sp>
      <p:sp>
        <p:nvSpPr>
          <p:cNvPr id="11" name="テキスト ボックス 10"/>
          <p:cNvSpPr txBox="1"/>
          <p:nvPr/>
        </p:nvSpPr>
        <p:spPr>
          <a:xfrm>
            <a:off x="6192412" y="3547621"/>
            <a:ext cx="1757081" cy="461665"/>
          </a:xfrm>
          <a:prstGeom prst="rect">
            <a:avLst/>
          </a:prstGeom>
          <a:noFill/>
        </p:spPr>
        <p:txBody>
          <a:bodyPr wrap="square" rtlCol="0">
            <a:spAutoFit/>
          </a:bodyPr>
          <a:lstStyle/>
          <a:p>
            <a:r>
              <a:rPr lang="ja-JP" altLang="en-US" sz="2400" dirty="0">
                <a:solidFill>
                  <a:srgbClr val="00B0F0"/>
                </a:solidFill>
              </a:rPr>
              <a:t>親クローン</a:t>
            </a:r>
            <a:endParaRPr kumimoji="1" lang="ja-JP" altLang="en-US" sz="2400" dirty="0">
              <a:solidFill>
                <a:srgbClr val="00B0F0"/>
              </a:solidFill>
            </a:endParaRPr>
          </a:p>
        </p:txBody>
      </p:sp>
      <p:sp>
        <p:nvSpPr>
          <p:cNvPr id="12" name="テキスト ボックス 11"/>
          <p:cNvSpPr txBox="1"/>
          <p:nvPr/>
        </p:nvSpPr>
        <p:spPr>
          <a:xfrm>
            <a:off x="6223382" y="4571914"/>
            <a:ext cx="1757081" cy="461665"/>
          </a:xfrm>
          <a:prstGeom prst="rect">
            <a:avLst/>
          </a:prstGeom>
          <a:noFill/>
        </p:spPr>
        <p:txBody>
          <a:bodyPr wrap="square" rtlCol="0">
            <a:spAutoFit/>
          </a:bodyPr>
          <a:lstStyle/>
          <a:p>
            <a:r>
              <a:rPr lang="ja-JP" altLang="en-US" sz="2400" dirty="0" smtClean="0">
                <a:solidFill>
                  <a:srgbClr val="00B0F0"/>
                </a:solidFill>
              </a:rPr>
              <a:t>子クローン</a:t>
            </a:r>
            <a:endParaRPr kumimoji="1" lang="ja-JP" altLang="en-US" sz="2400" dirty="0">
              <a:solidFill>
                <a:srgbClr val="00B0F0"/>
              </a:solidFill>
            </a:endParaRPr>
          </a:p>
        </p:txBody>
      </p:sp>
    </p:spTree>
    <p:extLst>
      <p:ext uri="{BB962C8B-B14F-4D97-AF65-F5344CB8AC3E}">
        <p14:creationId xmlns:p14="http://schemas.microsoft.com/office/powerpoint/2010/main" val="2562023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1196752"/>
            <a:ext cx="4900882" cy="3024336"/>
          </a:xfrm>
        </p:spPr>
      </p:pic>
      <p:sp>
        <p:nvSpPr>
          <p:cNvPr id="5" name="テキスト ボックス 4"/>
          <p:cNvSpPr txBox="1"/>
          <p:nvPr/>
        </p:nvSpPr>
        <p:spPr>
          <a:xfrm>
            <a:off x="179512" y="4379912"/>
            <a:ext cx="8712968" cy="1938992"/>
          </a:xfrm>
          <a:prstGeom prst="rect">
            <a:avLst/>
          </a:prstGeom>
          <a:noFill/>
        </p:spPr>
        <p:txBody>
          <a:bodyPr wrap="square" rtlCol="0">
            <a:spAutoFit/>
          </a:bodyPr>
          <a:lstStyle/>
          <a:p>
            <a:r>
              <a:rPr kumimoji="1" lang="en-US" altLang="ja-JP" sz="2000" dirty="0" smtClean="0"/>
              <a:t>(a)…</a:t>
            </a:r>
            <a:r>
              <a:rPr kumimoji="1" lang="ja-JP" altLang="en-US" sz="2000" dirty="0" smtClean="0"/>
              <a:t>２行削除。４行挿入。</a:t>
            </a:r>
            <a:r>
              <a:rPr kumimoji="1" lang="en-US" altLang="ja-JP" sz="2000" dirty="0" smtClean="0"/>
              <a:t>B</a:t>
            </a:r>
            <a:r>
              <a:rPr kumimoji="1" lang="ja-JP" altLang="en-US" sz="2000" dirty="0" smtClean="0"/>
              <a:t>の開始行番号、終了行番号は</a:t>
            </a:r>
            <a:r>
              <a:rPr kumimoji="1" lang="en-US" altLang="ja-JP" sz="2000" dirty="0" smtClean="0"/>
              <a:t>A</a:t>
            </a:r>
            <a:r>
              <a:rPr lang="ja-JP" altLang="en-US" sz="2000" dirty="0" smtClean="0"/>
              <a:t>のそれぞれに２足した値になる。</a:t>
            </a:r>
            <a:endParaRPr lang="en-US" altLang="ja-JP" sz="2000" dirty="0" smtClean="0"/>
          </a:p>
          <a:p>
            <a:r>
              <a:rPr kumimoji="1" lang="en-US" altLang="ja-JP" sz="2000" dirty="0" smtClean="0"/>
              <a:t>(b)…A</a:t>
            </a:r>
            <a:r>
              <a:rPr kumimoji="1" lang="ja-JP" altLang="en-US" sz="2000" dirty="0" smtClean="0"/>
              <a:t>と</a:t>
            </a:r>
            <a:r>
              <a:rPr kumimoji="1" lang="en-US" altLang="ja-JP" sz="2000" dirty="0" smtClean="0"/>
              <a:t>B</a:t>
            </a:r>
            <a:r>
              <a:rPr kumimoji="1" lang="ja-JP" altLang="en-US" sz="2000" dirty="0" smtClean="0"/>
              <a:t>の開始行番号は一緒で、</a:t>
            </a:r>
            <a:r>
              <a:rPr kumimoji="1" lang="en-US" altLang="ja-JP" sz="2000" dirty="0" smtClean="0"/>
              <a:t>B</a:t>
            </a:r>
            <a:r>
              <a:rPr kumimoji="1" lang="ja-JP" altLang="en-US" sz="2000" dirty="0" smtClean="0"/>
              <a:t>の終了行番号は</a:t>
            </a:r>
            <a:r>
              <a:rPr kumimoji="1" lang="en-US" altLang="ja-JP" sz="2000" dirty="0" smtClean="0"/>
              <a:t>A</a:t>
            </a:r>
            <a:r>
              <a:rPr kumimoji="1" lang="ja-JP" altLang="en-US" sz="2000" dirty="0" smtClean="0"/>
              <a:t>に</a:t>
            </a:r>
            <a:r>
              <a:rPr lang="ja-JP" altLang="en-US" sz="2000" dirty="0" smtClean="0"/>
              <a:t>２足した値になる。</a:t>
            </a:r>
            <a:endParaRPr lang="en-US" altLang="ja-JP" sz="2000" dirty="0" smtClean="0"/>
          </a:p>
          <a:p>
            <a:endParaRPr kumimoji="1" lang="en-US" altLang="ja-JP" sz="2000" dirty="0"/>
          </a:p>
          <a:p>
            <a:r>
              <a:rPr lang="ja-JP" altLang="en-US" sz="2000" dirty="0" smtClean="0"/>
              <a:t>このように対応するコード片を</a:t>
            </a:r>
            <a:r>
              <a:rPr lang="ja-JP" altLang="en-US" sz="2000" dirty="0" smtClean="0">
                <a:solidFill>
                  <a:srgbClr val="FF33CC"/>
                </a:solidFill>
              </a:rPr>
              <a:t>開始行番号、終了行番号</a:t>
            </a:r>
            <a:r>
              <a:rPr lang="ja-JP" altLang="en-US" sz="2000" dirty="0" smtClean="0"/>
              <a:t>によって求めて、</a:t>
            </a:r>
            <a:r>
              <a:rPr lang="en-US" altLang="ja-JP" sz="2000" dirty="0" smtClean="0">
                <a:solidFill>
                  <a:srgbClr val="FF33CC"/>
                </a:solidFill>
              </a:rPr>
              <a:t>B</a:t>
            </a:r>
            <a:r>
              <a:rPr lang="ja-JP" altLang="en-US" sz="2000" dirty="0" smtClean="0">
                <a:solidFill>
                  <a:srgbClr val="FF33CC"/>
                </a:solidFill>
              </a:rPr>
              <a:t>が</a:t>
            </a:r>
            <a:r>
              <a:rPr lang="en-US" altLang="ja-JP" sz="2000" dirty="0" smtClean="0">
                <a:solidFill>
                  <a:srgbClr val="FF33CC"/>
                </a:solidFill>
              </a:rPr>
              <a:t>Ct</a:t>
            </a:r>
            <a:r>
              <a:rPr lang="ja-JP" altLang="en-US" sz="2000" dirty="0" smtClean="0">
                <a:solidFill>
                  <a:srgbClr val="FF33CC"/>
                </a:solidFill>
              </a:rPr>
              <a:t>に含まれる</a:t>
            </a:r>
            <a:r>
              <a:rPr lang="ja-JP" altLang="en-US" sz="2000" dirty="0" smtClean="0"/>
              <a:t>なら</a:t>
            </a:r>
            <a:r>
              <a:rPr lang="en-US" altLang="ja-JP" sz="2000" dirty="0" smtClean="0"/>
              <a:t>A</a:t>
            </a:r>
            <a:r>
              <a:rPr lang="ja-JP" altLang="en-US" sz="2000" dirty="0" smtClean="0"/>
              <a:t>と</a:t>
            </a:r>
            <a:r>
              <a:rPr lang="en-US" altLang="ja-JP" sz="2000" dirty="0" smtClean="0"/>
              <a:t>B</a:t>
            </a:r>
            <a:r>
              <a:rPr lang="ja-JP" altLang="en-US" sz="2000" dirty="0" smtClean="0"/>
              <a:t>は</a:t>
            </a:r>
            <a:r>
              <a:rPr lang="ja-JP" altLang="en-US" sz="2000" dirty="0" smtClean="0">
                <a:solidFill>
                  <a:srgbClr val="FF33CC"/>
                </a:solidFill>
              </a:rPr>
              <a:t>親子</a:t>
            </a:r>
            <a:r>
              <a:rPr lang="ja-JP" altLang="en-US" sz="2000" dirty="0" smtClean="0"/>
              <a:t>となる。</a:t>
            </a:r>
            <a:endParaRPr kumimoji="1" lang="ja-JP" altLang="en-US" sz="2000" dirty="0"/>
          </a:p>
        </p:txBody>
      </p:sp>
      <p:sp>
        <p:nvSpPr>
          <p:cNvPr id="6" name="コンテンツ プレースホルダー 2"/>
          <p:cNvSpPr txBox="1">
            <a:spLocks/>
          </p:cNvSpPr>
          <p:nvPr/>
        </p:nvSpPr>
        <p:spPr>
          <a:xfrm>
            <a:off x="342073" y="709024"/>
            <a:ext cx="8229600" cy="5881840"/>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a:lstStyle>
          <a:p>
            <a:r>
              <a:rPr lang="ja-JP" altLang="en-US" dirty="0" smtClean="0"/>
              <a:t>コードクローンの親子関係の求め方。</a:t>
            </a:r>
            <a:endParaRPr lang="ja-JP" altLang="en-US" dirty="0"/>
          </a:p>
        </p:txBody>
      </p:sp>
    </p:spTree>
    <p:extLst>
      <p:ext uri="{BB962C8B-B14F-4D97-AF65-F5344CB8AC3E}">
        <p14:creationId xmlns:p14="http://schemas.microsoft.com/office/powerpoint/2010/main" val="3325036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lstStyle/>
          <a:p>
            <a:r>
              <a:rPr lang="ja-JP" altLang="en-US" dirty="0"/>
              <a:t>コードクローンの</a:t>
            </a:r>
            <a:r>
              <a:rPr lang="ja-JP" altLang="en-US" dirty="0" smtClean="0"/>
              <a:t>分類</a:t>
            </a:r>
            <a:endParaRPr lang="en-US" altLang="ja-JP" dirty="0" smtClean="0"/>
          </a:p>
          <a:p>
            <a:endParaRPr kumimoji="1" lang="ja-JP" altLang="en-US" dirty="0"/>
          </a:p>
        </p:txBody>
      </p:sp>
      <p:sp>
        <p:nvSpPr>
          <p:cNvPr id="4" name="角丸四角形 3"/>
          <p:cNvSpPr/>
          <p:nvPr/>
        </p:nvSpPr>
        <p:spPr>
          <a:xfrm>
            <a:off x="107504" y="1844824"/>
            <a:ext cx="2016224" cy="79208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P(X)</a:t>
            </a:r>
          </a:p>
          <a:p>
            <a:pPr algn="ctr"/>
            <a:r>
              <a:rPr lang="en-US" altLang="ja-JP" dirty="0" smtClean="0">
                <a:solidFill>
                  <a:schemeClr val="tx1"/>
                </a:solidFill>
              </a:rPr>
              <a:t>X</a:t>
            </a:r>
            <a:r>
              <a:rPr lang="ja-JP" altLang="en-US" dirty="0" smtClean="0">
                <a:solidFill>
                  <a:schemeClr val="tx1"/>
                </a:solidFill>
              </a:rPr>
              <a:t>の親クローンが存在する</a:t>
            </a:r>
            <a:endParaRPr kumimoji="1" lang="en-US" altLang="ja-JP" dirty="0" smtClean="0">
              <a:solidFill>
                <a:schemeClr val="tx1"/>
              </a:solidFill>
            </a:endParaRPr>
          </a:p>
        </p:txBody>
      </p:sp>
      <p:sp>
        <p:nvSpPr>
          <p:cNvPr id="5" name="角丸四角形 4"/>
          <p:cNvSpPr/>
          <p:nvPr/>
        </p:nvSpPr>
        <p:spPr>
          <a:xfrm>
            <a:off x="2195736" y="1844824"/>
            <a:ext cx="2016224" cy="79208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C(X)</a:t>
            </a:r>
          </a:p>
          <a:p>
            <a:pPr algn="ctr"/>
            <a:r>
              <a:rPr lang="en-US" altLang="ja-JP" dirty="0" smtClean="0">
                <a:solidFill>
                  <a:schemeClr val="tx1"/>
                </a:solidFill>
              </a:rPr>
              <a:t>X</a:t>
            </a:r>
            <a:r>
              <a:rPr lang="ja-JP" altLang="en-US" dirty="0" smtClean="0">
                <a:solidFill>
                  <a:schemeClr val="tx1"/>
                </a:solidFill>
              </a:rPr>
              <a:t>の子クローンが存在する</a:t>
            </a:r>
            <a:endParaRPr kumimoji="1" lang="en-US" altLang="ja-JP" dirty="0" smtClean="0">
              <a:solidFill>
                <a:schemeClr val="tx1"/>
              </a:solidFill>
            </a:endParaRPr>
          </a:p>
        </p:txBody>
      </p:sp>
      <p:sp>
        <p:nvSpPr>
          <p:cNvPr id="6" name="角丸四角形 5"/>
          <p:cNvSpPr/>
          <p:nvPr/>
        </p:nvSpPr>
        <p:spPr>
          <a:xfrm>
            <a:off x="6839744" y="1844824"/>
            <a:ext cx="2304256" cy="79208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M(X)</a:t>
            </a:r>
          </a:p>
          <a:p>
            <a:pPr algn="ctr"/>
            <a:r>
              <a:rPr lang="ja-JP" altLang="en-US" dirty="0" smtClean="0">
                <a:solidFill>
                  <a:schemeClr val="tx1"/>
                </a:solidFill>
              </a:rPr>
              <a:t>前バージョンから</a:t>
            </a:r>
            <a:r>
              <a:rPr lang="en-US" altLang="ja-JP" dirty="0" smtClean="0">
                <a:solidFill>
                  <a:schemeClr val="tx1"/>
                </a:solidFill>
              </a:rPr>
              <a:t>X</a:t>
            </a:r>
            <a:r>
              <a:rPr lang="ja-JP" altLang="en-US" dirty="0" smtClean="0">
                <a:solidFill>
                  <a:schemeClr val="tx1"/>
                </a:solidFill>
              </a:rPr>
              <a:t>が編集されている</a:t>
            </a:r>
            <a:endParaRPr kumimoji="1" lang="en-US" altLang="ja-JP" dirty="0" smtClean="0">
              <a:solidFill>
                <a:schemeClr val="tx1"/>
              </a:solidFill>
            </a:endParaRPr>
          </a:p>
        </p:txBody>
      </p:sp>
      <p:sp>
        <p:nvSpPr>
          <p:cNvPr id="9" name="テキスト ボックス 8"/>
          <p:cNvSpPr txBox="1"/>
          <p:nvPr/>
        </p:nvSpPr>
        <p:spPr>
          <a:xfrm>
            <a:off x="961430" y="1269437"/>
            <a:ext cx="3708413" cy="369332"/>
          </a:xfrm>
          <a:prstGeom prst="rect">
            <a:avLst/>
          </a:prstGeom>
          <a:noFill/>
        </p:spPr>
        <p:txBody>
          <a:bodyPr wrap="square" rtlCol="0">
            <a:spAutoFit/>
          </a:bodyPr>
          <a:lstStyle/>
          <a:p>
            <a:r>
              <a:rPr lang="en-US" altLang="ja-JP" dirty="0" smtClean="0"/>
              <a:t>X</a:t>
            </a:r>
            <a:r>
              <a:rPr lang="ja-JP" altLang="en-US" dirty="0" smtClean="0"/>
              <a:t>を</a:t>
            </a:r>
            <a:r>
              <a:rPr kumimoji="1" lang="ja-JP" altLang="en-US" dirty="0" smtClean="0"/>
              <a:t>コードクローンとした時に</a:t>
            </a:r>
            <a:r>
              <a:rPr kumimoji="1" lang="en-US" altLang="ja-JP" dirty="0" smtClean="0"/>
              <a:t>…</a:t>
            </a:r>
            <a:endParaRPr kumimoji="1" lang="ja-JP" altLang="en-US" dirty="0"/>
          </a:p>
        </p:txBody>
      </p:sp>
      <p:sp>
        <p:nvSpPr>
          <p:cNvPr id="10" name="角丸四角形 9"/>
          <p:cNvSpPr/>
          <p:nvPr/>
        </p:nvSpPr>
        <p:spPr>
          <a:xfrm>
            <a:off x="4283968" y="1844824"/>
            <a:ext cx="2503139" cy="79208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CP(X)</a:t>
            </a:r>
          </a:p>
          <a:p>
            <a:pPr algn="ctr"/>
            <a:r>
              <a:rPr kumimoji="1" lang="en-US" altLang="ja-JP" dirty="0" smtClean="0">
                <a:solidFill>
                  <a:schemeClr val="tx1"/>
                </a:solidFill>
              </a:rPr>
              <a:t>X</a:t>
            </a:r>
            <a:r>
              <a:rPr kumimoji="1" lang="ja-JP" altLang="en-US" dirty="0" smtClean="0">
                <a:solidFill>
                  <a:schemeClr val="tx1"/>
                </a:solidFill>
              </a:rPr>
              <a:t>の親クローンと</a:t>
            </a:r>
            <a:r>
              <a:rPr kumimoji="1" lang="en-US" altLang="ja-JP" dirty="0" smtClean="0">
                <a:solidFill>
                  <a:schemeClr val="tx1"/>
                </a:solidFill>
              </a:rPr>
              <a:t>X</a:t>
            </a:r>
            <a:r>
              <a:rPr kumimoji="1" lang="ja-JP" altLang="en-US" dirty="0" smtClean="0">
                <a:solidFill>
                  <a:schemeClr val="tx1"/>
                </a:solidFill>
              </a:rPr>
              <a:t>がクローンペアである</a:t>
            </a:r>
            <a:endParaRPr kumimoji="1" lang="en-US" altLang="ja-JP" dirty="0" smtClean="0">
              <a:solidFill>
                <a:schemeClr val="tx1"/>
              </a:solidFill>
            </a:endParaRPr>
          </a:p>
        </p:txBody>
      </p:sp>
      <p:sp>
        <p:nvSpPr>
          <p:cNvPr id="12" name="テキスト ボックス 11"/>
          <p:cNvSpPr txBox="1"/>
          <p:nvPr/>
        </p:nvSpPr>
        <p:spPr>
          <a:xfrm>
            <a:off x="323528" y="2996952"/>
            <a:ext cx="8568952" cy="3785652"/>
          </a:xfrm>
          <a:prstGeom prst="rect">
            <a:avLst/>
          </a:prstGeom>
          <a:noFill/>
        </p:spPr>
        <p:txBody>
          <a:bodyPr wrap="square" rtlCol="0">
            <a:spAutoFit/>
          </a:bodyPr>
          <a:lstStyle/>
          <a:p>
            <a:r>
              <a:rPr kumimoji="1" lang="ja-JP" altLang="en-US" sz="1600" dirty="0" smtClean="0"/>
              <a:t>・</a:t>
            </a:r>
            <a:r>
              <a:rPr lang="en-US" altLang="ja-JP" sz="1600" dirty="0" smtClean="0"/>
              <a:t>Stable Clone : P(X)∧¬M(X)</a:t>
            </a:r>
            <a:r>
              <a:rPr lang="ja-JP" altLang="en-US" sz="1600" dirty="0" smtClean="0"/>
              <a:t>を充足するコードクローン</a:t>
            </a:r>
            <a:r>
              <a:rPr lang="en-US" altLang="ja-JP" sz="1600" dirty="0" err="1" smtClean="0"/>
              <a:t>X∈Ct</a:t>
            </a:r>
            <a:r>
              <a:rPr lang="ja-JP" altLang="en-US" sz="1600" dirty="0" smtClean="0"/>
              <a:t>とその親のクローン。</a:t>
            </a:r>
            <a:r>
              <a:rPr lang="ja-JP" altLang="en-US" sz="1600" dirty="0" smtClean="0">
                <a:solidFill>
                  <a:srgbClr val="FF33CC"/>
                </a:solidFill>
              </a:rPr>
              <a:t>２バージョン間で変更がないコードクローン。</a:t>
            </a:r>
            <a:endParaRPr lang="en-US" altLang="ja-JP" sz="1600" dirty="0" smtClean="0">
              <a:solidFill>
                <a:srgbClr val="FF33CC"/>
              </a:solidFill>
            </a:endParaRPr>
          </a:p>
          <a:p>
            <a:endParaRPr kumimoji="1" lang="en-US" altLang="ja-JP" sz="1600" dirty="0">
              <a:solidFill>
                <a:srgbClr val="FF33CC"/>
              </a:solidFill>
            </a:endParaRPr>
          </a:p>
          <a:p>
            <a:r>
              <a:rPr kumimoji="1" lang="ja-JP" altLang="en-US" sz="1600" dirty="0" smtClean="0"/>
              <a:t>・</a:t>
            </a:r>
            <a:r>
              <a:rPr lang="en-US" altLang="ja-JP" sz="1600" dirty="0"/>
              <a:t>Modified Clone : P(X) ∧ M(X) ∧ CP(X</a:t>
            </a:r>
            <a:r>
              <a:rPr lang="en-US" altLang="ja-JP" sz="1600" dirty="0" smtClean="0"/>
              <a:t>)</a:t>
            </a:r>
            <a:r>
              <a:rPr lang="ja-JP" altLang="en-US" sz="1600" dirty="0" smtClean="0"/>
              <a:t>を充足する</a:t>
            </a:r>
            <a:r>
              <a:rPr lang="ja-JP" altLang="en-US" sz="1600" dirty="0" smtClean="0"/>
              <a:t>コードクローン</a:t>
            </a:r>
            <a:r>
              <a:rPr lang="en-US" altLang="ja-JP" sz="1600" dirty="0" err="1" smtClean="0"/>
              <a:t>X∈Ct</a:t>
            </a:r>
            <a:r>
              <a:rPr lang="ja-JP" altLang="en-US" sz="1600" dirty="0" smtClean="0"/>
              <a:t>とその親クローン。</a:t>
            </a:r>
            <a:r>
              <a:rPr lang="ja-JP" altLang="en-US" sz="1600" dirty="0" smtClean="0">
                <a:solidFill>
                  <a:srgbClr val="FF33CC"/>
                </a:solidFill>
              </a:rPr>
              <a:t>編集後も同じクローンセットに属するコードクローン</a:t>
            </a:r>
            <a:r>
              <a:rPr lang="ja-JP" altLang="en-US" sz="1600" dirty="0" smtClean="0"/>
              <a:t>。</a:t>
            </a:r>
            <a:endParaRPr lang="en-US" altLang="ja-JP" sz="1600" dirty="0" smtClean="0"/>
          </a:p>
          <a:p>
            <a:endParaRPr kumimoji="1" lang="en-US" altLang="ja-JP" sz="1600" dirty="0"/>
          </a:p>
          <a:p>
            <a:r>
              <a:rPr lang="ja-JP" altLang="en-US" sz="1600" dirty="0" smtClean="0"/>
              <a:t>・</a:t>
            </a:r>
            <a:r>
              <a:rPr lang="en-US" altLang="ja-JP" sz="1600" dirty="0" smtClean="0"/>
              <a:t>Moved Clone : P(X)∧M(X)∧¬CP(X)</a:t>
            </a:r>
            <a:r>
              <a:rPr lang="ja-JP" altLang="en-US" sz="1600" dirty="0" smtClean="0"/>
              <a:t>を充足するコードクローン </a:t>
            </a:r>
            <a:r>
              <a:rPr lang="en-US" altLang="ja-JP" sz="1600" dirty="0" smtClean="0"/>
              <a:t>X ∈ Ct </a:t>
            </a:r>
            <a:r>
              <a:rPr lang="ja-JP" altLang="en-US" sz="1600" dirty="0" smtClean="0"/>
              <a:t>とその親クローン。大幅な編集がなされたため，</a:t>
            </a:r>
            <a:r>
              <a:rPr lang="ja-JP" altLang="en-US" sz="1600" dirty="0" smtClean="0">
                <a:solidFill>
                  <a:srgbClr val="FF33CC"/>
                </a:solidFill>
              </a:rPr>
              <a:t>異なるクローンセットに属するようになったコードクローン</a:t>
            </a:r>
            <a:r>
              <a:rPr lang="ja-JP" altLang="en-US" sz="1600" dirty="0" smtClean="0"/>
              <a:t>。</a:t>
            </a:r>
            <a:endParaRPr lang="en-US" altLang="ja-JP" sz="1600" dirty="0" smtClean="0"/>
          </a:p>
          <a:p>
            <a:endParaRPr kumimoji="1" lang="en-US" altLang="ja-JP" sz="1600" dirty="0"/>
          </a:p>
          <a:p>
            <a:r>
              <a:rPr lang="ja-JP" altLang="en-US" sz="1600" dirty="0" smtClean="0"/>
              <a:t>・</a:t>
            </a:r>
            <a:r>
              <a:rPr lang="en-US" altLang="ja-JP" sz="1600" dirty="0" smtClean="0"/>
              <a:t>Added Clone : ¬P(X) </a:t>
            </a:r>
            <a:r>
              <a:rPr lang="ja-JP" altLang="en-US" sz="1600" dirty="0" smtClean="0"/>
              <a:t>を充足するコードクローン</a:t>
            </a:r>
            <a:r>
              <a:rPr lang="en-US" altLang="ja-JP" sz="1600" dirty="0" smtClean="0"/>
              <a:t>X ∈Ct </a:t>
            </a:r>
            <a:r>
              <a:rPr lang="ja-JP" altLang="en-US" sz="1600" dirty="0" err="1" smtClean="0"/>
              <a:t>。</a:t>
            </a:r>
            <a:r>
              <a:rPr lang="ja-JP" altLang="en-US" sz="1600" dirty="0" smtClean="0"/>
              <a:t>コード片のコピーアンドペーストなどによって</a:t>
            </a:r>
            <a:r>
              <a:rPr lang="en-US" altLang="ja-JP" sz="1600" dirty="0" err="1" smtClean="0">
                <a:solidFill>
                  <a:srgbClr val="FF33CC"/>
                </a:solidFill>
              </a:rPr>
              <a:t>Vt</a:t>
            </a:r>
            <a:r>
              <a:rPr lang="ja-JP" altLang="en-US" sz="1600" dirty="0" smtClean="0">
                <a:solidFill>
                  <a:srgbClr val="FF33CC"/>
                </a:solidFill>
              </a:rPr>
              <a:t>で新たに発生したコードクローン</a:t>
            </a:r>
            <a:r>
              <a:rPr lang="ja-JP" altLang="en-US" sz="1600" dirty="0" smtClean="0"/>
              <a:t>。</a:t>
            </a:r>
            <a:endParaRPr lang="en-US" altLang="ja-JP" sz="1600" dirty="0" smtClean="0"/>
          </a:p>
          <a:p>
            <a:endParaRPr lang="en-US" altLang="ja-JP" sz="1600" dirty="0"/>
          </a:p>
          <a:p>
            <a:r>
              <a:rPr lang="ja-JP" altLang="en-US" sz="1600" dirty="0" smtClean="0"/>
              <a:t>・</a:t>
            </a:r>
            <a:r>
              <a:rPr lang="en-US" altLang="ja-JP" sz="1600" dirty="0" smtClean="0"/>
              <a:t>Deleted Clone : ¬C(X) </a:t>
            </a:r>
            <a:r>
              <a:rPr lang="ja-JP" altLang="en-US" sz="1600" dirty="0" smtClean="0"/>
              <a:t>を充足するコードクローン</a:t>
            </a:r>
            <a:r>
              <a:rPr lang="en-US" altLang="ja-JP" sz="1600" dirty="0" smtClean="0"/>
              <a:t>X ∈ Ct−1 </a:t>
            </a:r>
            <a:r>
              <a:rPr lang="ja-JP" altLang="en-US" sz="1600" dirty="0" err="1" smtClean="0"/>
              <a:t>。</a:t>
            </a:r>
            <a:r>
              <a:rPr lang="ja-JP" altLang="en-US" sz="1600" dirty="0" smtClean="0"/>
              <a:t>クローンセットの集約やコード片の削除などによって</a:t>
            </a:r>
            <a:r>
              <a:rPr lang="ja-JP" altLang="en-US" sz="1600" dirty="0" smtClean="0">
                <a:solidFill>
                  <a:srgbClr val="FF33CC"/>
                </a:solidFill>
              </a:rPr>
              <a:t>除去されたコードクローン</a:t>
            </a:r>
            <a:r>
              <a:rPr lang="ja-JP" altLang="en-US" sz="1600" dirty="0" smtClean="0"/>
              <a:t>。</a:t>
            </a:r>
            <a:endParaRPr lang="en-US" altLang="ja-JP" sz="1600" dirty="0" smtClean="0"/>
          </a:p>
          <a:p>
            <a:endParaRPr lang="en-US" altLang="ja-JP" sz="1600" dirty="0" smtClean="0"/>
          </a:p>
        </p:txBody>
      </p:sp>
    </p:spTree>
    <p:extLst>
      <p:ext uri="{BB962C8B-B14F-4D97-AF65-F5344CB8AC3E}">
        <p14:creationId xmlns:p14="http://schemas.microsoft.com/office/powerpoint/2010/main" val="11889264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lstStyle/>
          <a:p>
            <a:r>
              <a:rPr kumimoji="1" lang="ja-JP" altLang="en-US" dirty="0" smtClean="0"/>
              <a:t>クローンセットの分類</a:t>
            </a:r>
            <a:endParaRPr kumimoji="1" lang="en-US" altLang="ja-JP" dirty="0" smtClean="0"/>
          </a:p>
          <a:p>
            <a:endParaRPr kumimoji="1" lang="ja-JP" altLang="en-US" dirty="0"/>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5" y="1229338"/>
            <a:ext cx="4514199" cy="5584037"/>
          </a:xfrm>
          <a:prstGeom prst="rect">
            <a:avLst/>
          </a:prstGeom>
        </p:spPr>
      </p:pic>
      <p:sp>
        <p:nvSpPr>
          <p:cNvPr id="7" name="角丸四角形吹き出し 6"/>
          <p:cNvSpPr/>
          <p:nvPr/>
        </p:nvSpPr>
        <p:spPr>
          <a:xfrm>
            <a:off x="5148064" y="836712"/>
            <a:ext cx="3888432" cy="1080120"/>
          </a:xfrm>
          <a:prstGeom prst="wedgeRoundRectCallout">
            <a:avLst>
              <a:gd name="adj1" fmla="val -78849"/>
              <a:gd name="adj2" fmla="val 2176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Stable Clone Set</a:t>
            </a:r>
          </a:p>
          <a:p>
            <a:pPr algn="ctr"/>
            <a:r>
              <a:rPr kumimoji="1" lang="ja-JP" altLang="en-US" dirty="0" smtClean="0">
                <a:solidFill>
                  <a:schemeClr val="tx1"/>
                </a:solidFill>
              </a:rPr>
              <a:t>クローンセット</a:t>
            </a:r>
            <a:r>
              <a:rPr lang="ja-JP" altLang="en-US" dirty="0" smtClean="0">
                <a:solidFill>
                  <a:schemeClr val="tx1"/>
                </a:solidFill>
              </a:rPr>
              <a:t>に属する</a:t>
            </a:r>
            <a:r>
              <a:rPr lang="ja-JP" altLang="en-US" dirty="0" smtClean="0">
                <a:solidFill>
                  <a:srgbClr val="FF33CC"/>
                </a:solidFill>
              </a:rPr>
              <a:t>コードクローンすべて</a:t>
            </a:r>
            <a:r>
              <a:rPr lang="ja-JP" altLang="en-US" dirty="0" smtClean="0">
                <a:solidFill>
                  <a:schemeClr val="tx1"/>
                </a:solidFill>
              </a:rPr>
              <a:t>。</a:t>
            </a:r>
            <a:endParaRPr kumimoji="1" lang="ja-JP" altLang="en-US" dirty="0">
              <a:solidFill>
                <a:schemeClr val="tx1"/>
              </a:solidFill>
            </a:endParaRPr>
          </a:p>
        </p:txBody>
      </p:sp>
      <p:sp>
        <p:nvSpPr>
          <p:cNvPr id="8" name="角丸四角形吹き出し 7"/>
          <p:cNvSpPr/>
          <p:nvPr/>
        </p:nvSpPr>
        <p:spPr>
          <a:xfrm>
            <a:off x="5148064" y="2060848"/>
            <a:ext cx="3888432" cy="1296144"/>
          </a:xfrm>
          <a:prstGeom prst="wedgeRoundRectCallout">
            <a:avLst>
              <a:gd name="adj1" fmla="val -78183"/>
              <a:gd name="adj2" fmla="val -38530"/>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Changed Clone Set</a:t>
            </a:r>
          </a:p>
          <a:p>
            <a:pPr algn="ctr"/>
            <a:r>
              <a:rPr kumimoji="1" lang="ja-JP" altLang="en-US" dirty="0" smtClean="0">
                <a:solidFill>
                  <a:schemeClr val="tx1"/>
                </a:solidFill>
              </a:rPr>
              <a:t>クローンセット</a:t>
            </a:r>
            <a:r>
              <a:rPr lang="ja-JP" altLang="en-US" dirty="0">
                <a:solidFill>
                  <a:schemeClr val="tx1"/>
                </a:solidFill>
              </a:rPr>
              <a:t>のうち</a:t>
            </a:r>
            <a:r>
              <a:rPr lang="ja-JP" altLang="en-US" dirty="0" smtClean="0">
                <a:solidFill>
                  <a:schemeClr val="tx1"/>
                </a:solidFill>
              </a:rPr>
              <a:t>、</a:t>
            </a:r>
            <a:r>
              <a:rPr lang="ja-JP" altLang="en-US" dirty="0" smtClean="0">
                <a:solidFill>
                  <a:srgbClr val="FF33CC"/>
                </a:solidFill>
              </a:rPr>
              <a:t>修正されたコードクローン</a:t>
            </a:r>
            <a:r>
              <a:rPr lang="en-US" altLang="ja-JP" dirty="0" smtClean="0">
                <a:solidFill>
                  <a:schemeClr val="tx1"/>
                </a:solidFill>
              </a:rPr>
              <a:t>(Modified Clone)</a:t>
            </a:r>
            <a:r>
              <a:rPr lang="ja-JP" altLang="en-US" dirty="0" smtClean="0">
                <a:solidFill>
                  <a:schemeClr val="tx1"/>
                </a:solidFill>
              </a:rPr>
              <a:t>を含んでいる。</a:t>
            </a:r>
            <a:endParaRPr kumimoji="1" lang="ja-JP" altLang="en-US" dirty="0">
              <a:solidFill>
                <a:schemeClr val="tx1"/>
              </a:solidFill>
            </a:endParaRPr>
          </a:p>
        </p:txBody>
      </p:sp>
      <p:sp>
        <p:nvSpPr>
          <p:cNvPr id="10" name="角丸四角形吹き出し 9"/>
          <p:cNvSpPr/>
          <p:nvPr/>
        </p:nvSpPr>
        <p:spPr>
          <a:xfrm>
            <a:off x="5148064" y="5229200"/>
            <a:ext cx="3888432" cy="1440160"/>
          </a:xfrm>
          <a:prstGeom prst="wedgeRoundRectCallout">
            <a:avLst>
              <a:gd name="adj1" fmla="val -129208"/>
              <a:gd name="adj2" fmla="val -16591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Deleted Clone Set</a:t>
            </a:r>
          </a:p>
          <a:p>
            <a:pPr algn="ctr"/>
            <a:r>
              <a:rPr lang="en-US" altLang="ja-JP" dirty="0" smtClean="0">
                <a:solidFill>
                  <a:srgbClr val="FF33CC"/>
                </a:solidFill>
              </a:rPr>
              <a:t>Vt-1</a:t>
            </a:r>
            <a:r>
              <a:rPr lang="ja-JP" altLang="en-US" dirty="0" smtClean="0">
                <a:solidFill>
                  <a:srgbClr val="FF33CC"/>
                </a:solidFill>
              </a:rPr>
              <a:t>のみに存在するクローンセット</a:t>
            </a:r>
            <a:r>
              <a:rPr lang="ja-JP" altLang="en-US" dirty="0" smtClean="0">
                <a:solidFill>
                  <a:schemeClr val="tx1"/>
                </a:solidFill>
              </a:rPr>
              <a:t>。集約などによって除去されたクローンセット。</a:t>
            </a:r>
            <a:endParaRPr lang="en-US" altLang="ja-JP" dirty="0" smtClean="0">
              <a:solidFill>
                <a:schemeClr val="tx1"/>
              </a:solidFill>
            </a:endParaRPr>
          </a:p>
          <a:p>
            <a:pPr algn="ctr"/>
            <a:endParaRPr lang="en-US" altLang="ja-JP" dirty="0" smtClean="0">
              <a:solidFill>
                <a:schemeClr val="tx1"/>
              </a:solidFill>
            </a:endParaRPr>
          </a:p>
        </p:txBody>
      </p:sp>
      <p:sp>
        <p:nvSpPr>
          <p:cNvPr id="9" name="角丸四角形吹き出し 8"/>
          <p:cNvSpPr/>
          <p:nvPr/>
        </p:nvSpPr>
        <p:spPr>
          <a:xfrm>
            <a:off x="5148064" y="3481296"/>
            <a:ext cx="3888432" cy="1387864"/>
          </a:xfrm>
          <a:prstGeom prst="wedgeRoundRectCallout">
            <a:avLst>
              <a:gd name="adj1" fmla="val -85726"/>
              <a:gd name="adj2" fmla="val -82854"/>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New Clone Set</a:t>
            </a:r>
          </a:p>
          <a:p>
            <a:pPr algn="ctr"/>
            <a:r>
              <a:rPr lang="en-US" altLang="ja-JP" dirty="0" err="1" smtClean="0">
                <a:solidFill>
                  <a:srgbClr val="FF33CC"/>
                </a:solidFill>
              </a:rPr>
              <a:t>Vt</a:t>
            </a:r>
            <a:r>
              <a:rPr lang="ja-JP" altLang="en-US" dirty="0" smtClean="0">
                <a:solidFill>
                  <a:srgbClr val="FF33CC"/>
                </a:solidFill>
              </a:rPr>
              <a:t>のみに存在するクローンセット</a:t>
            </a:r>
            <a:r>
              <a:rPr lang="ja-JP" altLang="en-US" dirty="0" smtClean="0">
                <a:solidFill>
                  <a:schemeClr val="tx1"/>
                </a:solidFill>
              </a:rPr>
              <a:t>。</a:t>
            </a:r>
            <a:endParaRPr lang="en-US" altLang="ja-JP" dirty="0" smtClean="0">
              <a:solidFill>
                <a:schemeClr val="tx1"/>
              </a:solidFill>
            </a:endParaRPr>
          </a:p>
          <a:p>
            <a:pPr algn="ctr"/>
            <a:r>
              <a:rPr lang="en-US" altLang="ja-JP" dirty="0" smtClean="0">
                <a:solidFill>
                  <a:schemeClr val="tx1"/>
                </a:solidFill>
              </a:rPr>
              <a:t>Vt-1</a:t>
            </a:r>
            <a:r>
              <a:rPr lang="ja-JP" altLang="en-US" dirty="0" smtClean="0">
                <a:solidFill>
                  <a:schemeClr val="tx1"/>
                </a:solidFill>
              </a:rPr>
              <a:t>のあるコードからのコピペなどによって新たに発生したクローンセット。</a:t>
            </a:r>
            <a:endParaRPr lang="en-US" altLang="ja-JP" dirty="0" smtClean="0">
              <a:solidFill>
                <a:schemeClr val="tx1"/>
              </a:solidFill>
            </a:endParaRPr>
          </a:p>
        </p:txBody>
      </p:sp>
    </p:spTree>
    <p:extLst>
      <p:ext uri="{BB962C8B-B14F-4D97-AF65-F5344CB8AC3E}">
        <p14:creationId xmlns:p14="http://schemas.microsoft.com/office/powerpoint/2010/main" val="1825455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476672"/>
            <a:ext cx="8229600" cy="1066800"/>
          </a:xfrm>
        </p:spPr>
        <p:txBody>
          <a:bodyPr>
            <a:normAutofit fontScale="90000"/>
          </a:bodyPr>
          <a:lstStyle/>
          <a:p>
            <a:r>
              <a:rPr lang="ja-JP" altLang="en-US" dirty="0"/>
              <a:t>３、コードクローン変更管理</a:t>
            </a:r>
            <a:r>
              <a:rPr lang="ja-JP" altLang="en-US" dirty="0" smtClean="0"/>
              <a:t>システム</a:t>
            </a:r>
            <a:endParaRPr kumimoji="1" lang="ja-JP" altLang="en-US" dirty="0"/>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244884"/>
            <a:ext cx="4920442" cy="3456384"/>
          </a:xfrm>
        </p:spPr>
      </p:pic>
      <p:sp>
        <p:nvSpPr>
          <p:cNvPr id="5" name="コンテンツ プレースホルダー 2"/>
          <p:cNvSpPr txBox="1">
            <a:spLocks/>
          </p:cNvSpPr>
          <p:nvPr/>
        </p:nvSpPr>
        <p:spPr>
          <a:xfrm>
            <a:off x="539552" y="1412776"/>
            <a:ext cx="8280920" cy="5881840"/>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a:lstStyle>
          <a:p>
            <a:r>
              <a:rPr lang="ja-JP" altLang="en-US" dirty="0"/>
              <a:t>システム</a:t>
            </a:r>
            <a:r>
              <a:rPr lang="ja-JP" altLang="en-US" dirty="0" smtClean="0"/>
              <a:t>の処理手順</a:t>
            </a:r>
            <a:endParaRPr lang="en-US" altLang="ja-JP" dirty="0" smtClean="0"/>
          </a:p>
          <a:p>
            <a:endParaRPr lang="ja-JP" altLang="en-US" dirty="0"/>
          </a:p>
        </p:txBody>
      </p:sp>
      <p:sp>
        <p:nvSpPr>
          <p:cNvPr id="6" name="テキスト ボックス 5"/>
          <p:cNvSpPr txBox="1"/>
          <p:nvPr/>
        </p:nvSpPr>
        <p:spPr>
          <a:xfrm>
            <a:off x="4818718" y="2103060"/>
            <a:ext cx="4248472" cy="4247317"/>
          </a:xfrm>
          <a:prstGeom prst="rect">
            <a:avLst/>
          </a:prstGeom>
          <a:noFill/>
        </p:spPr>
        <p:txBody>
          <a:bodyPr wrap="square" rtlCol="0">
            <a:spAutoFit/>
          </a:bodyPr>
          <a:lstStyle/>
          <a:p>
            <a:r>
              <a:rPr kumimoji="1" lang="ja-JP" altLang="en-US" dirty="0" smtClean="0"/>
              <a:t>１、版管理システムから最新バージョンのソースコード</a:t>
            </a:r>
            <a:r>
              <a:rPr kumimoji="1" lang="en-US" altLang="ja-JP" dirty="0" err="1" smtClean="0"/>
              <a:t>Vt</a:t>
            </a:r>
            <a:r>
              <a:rPr kumimoji="1" lang="ja-JP" altLang="en-US" dirty="0" smtClean="0"/>
              <a:t>を取得。</a:t>
            </a:r>
            <a:endParaRPr kumimoji="1" lang="en-US" altLang="ja-JP" dirty="0" smtClean="0"/>
          </a:p>
          <a:p>
            <a:r>
              <a:rPr kumimoji="1" lang="en-US" altLang="ja-JP" dirty="0" smtClean="0"/>
              <a:t>(Vt-1</a:t>
            </a:r>
            <a:r>
              <a:rPr kumimoji="1" lang="ja-JP" altLang="en-US" dirty="0" smtClean="0"/>
              <a:t>は前回に取得済み</a:t>
            </a:r>
            <a:r>
              <a:rPr kumimoji="1" lang="en-US" altLang="ja-JP" dirty="0" smtClean="0"/>
              <a:t>)</a:t>
            </a:r>
          </a:p>
          <a:p>
            <a:endParaRPr lang="en-US" altLang="ja-JP" dirty="0"/>
          </a:p>
          <a:p>
            <a:r>
              <a:rPr kumimoji="1" lang="ja-JP" altLang="en-US" dirty="0" smtClean="0"/>
              <a:t>２、クローンセットの分類。</a:t>
            </a:r>
            <a:endParaRPr kumimoji="1" lang="en-US" altLang="ja-JP" dirty="0" smtClean="0"/>
          </a:p>
          <a:p>
            <a:endParaRPr lang="en-US" altLang="ja-JP" dirty="0"/>
          </a:p>
          <a:p>
            <a:r>
              <a:rPr kumimoji="1" lang="ja-JP" altLang="en-US" dirty="0" smtClean="0"/>
              <a:t>３、</a:t>
            </a:r>
            <a:r>
              <a:rPr lang="ja-JP" altLang="en-US" dirty="0"/>
              <a:t>分類結果</a:t>
            </a:r>
            <a:r>
              <a:rPr lang="ja-JP" altLang="en-US" dirty="0" smtClean="0"/>
              <a:t>に基づいて、</a:t>
            </a:r>
            <a:r>
              <a:rPr lang="en-US" altLang="ja-JP" dirty="0" smtClean="0"/>
              <a:t>HTML</a:t>
            </a:r>
            <a:r>
              <a:rPr lang="ja-JP" altLang="en-US" dirty="0" smtClean="0"/>
              <a:t>ファイルと電子メールによる通知のための</a:t>
            </a:r>
            <a:r>
              <a:rPr lang="en-US" altLang="ja-JP" dirty="0" smtClean="0"/>
              <a:t>f</a:t>
            </a:r>
            <a:r>
              <a:rPr lang="ja-JP" altLang="en-US" dirty="0" smtClean="0"/>
              <a:t>ファイルの生成を行う。</a:t>
            </a:r>
            <a:endParaRPr lang="en-US" altLang="ja-JP" dirty="0" smtClean="0"/>
          </a:p>
          <a:p>
            <a:r>
              <a:rPr lang="en-US" altLang="ja-JP" dirty="0" smtClean="0"/>
              <a:t>(</a:t>
            </a:r>
            <a:r>
              <a:rPr lang="ja-JP" altLang="en-US" dirty="0" smtClean="0"/>
              <a:t>・電子メールを用いた通知</a:t>
            </a:r>
            <a:r>
              <a:rPr lang="en-US" altLang="ja-JP" dirty="0" smtClean="0"/>
              <a:t>)</a:t>
            </a:r>
          </a:p>
          <a:p>
            <a:r>
              <a:rPr lang="en-US" altLang="ja-JP" dirty="0" smtClean="0"/>
              <a:t>(</a:t>
            </a:r>
            <a:r>
              <a:rPr lang="ja-JP" altLang="en-US" dirty="0" smtClean="0"/>
              <a:t>・ウェブインタフェースの提供</a:t>
            </a:r>
            <a:r>
              <a:rPr lang="en-US" altLang="ja-JP" dirty="0" smtClean="0"/>
              <a:t>)</a:t>
            </a:r>
          </a:p>
          <a:p>
            <a:endParaRPr kumimoji="1" lang="en-US" altLang="ja-JP" dirty="0"/>
          </a:p>
          <a:p>
            <a:r>
              <a:rPr lang="ja-JP" altLang="en-US" dirty="0" smtClean="0"/>
              <a:t>４、開発者が変更されたコードクローンの存在を認識し、保守作業の必要性の判断を行う。</a:t>
            </a:r>
            <a:endParaRPr kumimoji="1" lang="ja-JP" altLang="en-US" dirty="0"/>
          </a:p>
        </p:txBody>
      </p:sp>
      <p:sp>
        <p:nvSpPr>
          <p:cNvPr id="7" name="テキスト ボックス 6"/>
          <p:cNvSpPr txBox="1"/>
          <p:nvPr/>
        </p:nvSpPr>
        <p:spPr>
          <a:xfrm>
            <a:off x="2411760" y="1910735"/>
            <a:ext cx="504056" cy="584775"/>
          </a:xfrm>
          <a:prstGeom prst="rect">
            <a:avLst/>
          </a:prstGeom>
          <a:noFill/>
        </p:spPr>
        <p:txBody>
          <a:bodyPr wrap="square" rtlCol="0">
            <a:spAutoFit/>
          </a:bodyPr>
          <a:lstStyle/>
          <a:p>
            <a:r>
              <a:rPr kumimoji="1" lang="en-US" altLang="ja-JP" sz="3200" dirty="0" smtClean="0">
                <a:solidFill>
                  <a:srgbClr val="00B0F0"/>
                </a:solidFill>
              </a:rPr>
              <a:t>1</a:t>
            </a:r>
            <a:endParaRPr kumimoji="1" lang="ja-JP" altLang="en-US" sz="3200" dirty="0">
              <a:solidFill>
                <a:srgbClr val="00B0F0"/>
              </a:solidFill>
            </a:endParaRPr>
          </a:p>
        </p:txBody>
      </p:sp>
      <p:sp>
        <p:nvSpPr>
          <p:cNvPr id="8" name="テキスト ボックス 7"/>
          <p:cNvSpPr txBox="1"/>
          <p:nvPr/>
        </p:nvSpPr>
        <p:spPr>
          <a:xfrm>
            <a:off x="3707904" y="2708920"/>
            <a:ext cx="504056" cy="584775"/>
          </a:xfrm>
          <a:prstGeom prst="rect">
            <a:avLst/>
          </a:prstGeom>
          <a:noFill/>
        </p:spPr>
        <p:txBody>
          <a:bodyPr wrap="square" rtlCol="0">
            <a:spAutoFit/>
          </a:bodyPr>
          <a:lstStyle/>
          <a:p>
            <a:r>
              <a:rPr kumimoji="1" lang="en-US" altLang="ja-JP" sz="3200" dirty="0" smtClean="0">
                <a:solidFill>
                  <a:srgbClr val="00B0F0"/>
                </a:solidFill>
              </a:rPr>
              <a:t>2</a:t>
            </a:r>
            <a:endParaRPr kumimoji="1" lang="ja-JP" altLang="en-US" sz="3200" dirty="0">
              <a:solidFill>
                <a:srgbClr val="00B0F0"/>
              </a:solidFill>
            </a:endParaRPr>
          </a:p>
        </p:txBody>
      </p:sp>
      <p:sp>
        <p:nvSpPr>
          <p:cNvPr id="9" name="テキスト ボックス 8"/>
          <p:cNvSpPr txBox="1"/>
          <p:nvPr/>
        </p:nvSpPr>
        <p:spPr>
          <a:xfrm>
            <a:off x="2483768" y="3001307"/>
            <a:ext cx="504056" cy="584775"/>
          </a:xfrm>
          <a:prstGeom prst="rect">
            <a:avLst/>
          </a:prstGeom>
          <a:noFill/>
        </p:spPr>
        <p:txBody>
          <a:bodyPr wrap="square" rtlCol="0">
            <a:spAutoFit/>
          </a:bodyPr>
          <a:lstStyle/>
          <a:p>
            <a:r>
              <a:rPr kumimoji="1" lang="en-US" altLang="ja-JP" sz="3200" dirty="0" smtClean="0">
                <a:solidFill>
                  <a:srgbClr val="00B0F0"/>
                </a:solidFill>
              </a:rPr>
              <a:t>3</a:t>
            </a:r>
            <a:endParaRPr kumimoji="1" lang="ja-JP" altLang="en-US" sz="3200" dirty="0">
              <a:solidFill>
                <a:srgbClr val="00B0F0"/>
              </a:solidFill>
            </a:endParaRPr>
          </a:p>
        </p:txBody>
      </p:sp>
      <p:sp>
        <p:nvSpPr>
          <p:cNvPr id="10" name="テキスト ボックス 9"/>
          <p:cNvSpPr txBox="1"/>
          <p:nvPr/>
        </p:nvSpPr>
        <p:spPr>
          <a:xfrm>
            <a:off x="2512732" y="3949720"/>
            <a:ext cx="504056" cy="584775"/>
          </a:xfrm>
          <a:prstGeom prst="rect">
            <a:avLst/>
          </a:prstGeom>
          <a:noFill/>
        </p:spPr>
        <p:txBody>
          <a:bodyPr wrap="square" rtlCol="0">
            <a:spAutoFit/>
          </a:bodyPr>
          <a:lstStyle/>
          <a:p>
            <a:r>
              <a:rPr lang="en-US" altLang="ja-JP" sz="3200" dirty="0">
                <a:solidFill>
                  <a:srgbClr val="00B0F0"/>
                </a:solidFill>
              </a:rPr>
              <a:t>3</a:t>
            </a:r>
            <a:endParaRPr kumimoji="1" lang="ja-JP" altLang="en-US" sz="3200" dirty="0">
              <a:solidFill>
                <a:srgbClr val="00B0F0"/>
              </a:solidFill>
            </a:endParaRPr>
          </a:p>
        </p:txBody>
      </p:sp>
      <p:sp>
        <p:nvSpPr>
          <p:cNvPr id="11" name="テキスト ボックス 10"/>
          <p:cNvSpPr txBox="1"/>
          <p:nvPr/>
        </p:nvSpPr>
        <p:spPr>
          <a:xfrm>
            <a:off x="107504" y="2691267"/>
            <a:ext cx="504056" cy="584775"/>
          </a:xfrm>
          <a:prstGeom prst="rect">
            <a:avLst/>
          </a:prstGeom>
          <a:noFill/>
        </p:spPr>
        <p:txBody>
          <a:bodyPr wrap="square" rtlCol="0">
            <a:spAutoFit/>
          </a:bodyPr>
          <a:lstStyle/>
          <a:p>
            <a:r>
              <a:rPr kumimoji="1" lang="en-US" altLang="ja-JP" sz="3200" dirty="0" smtClean="0">
                <a:solidFill>
                  <a:srgbClr val="00B0F0"/>
                </a:solidFill>
              </a:rPr>
              <a:t>4</a:t>
            </a:r>
            <a:endParaRPr kumimoji="1" lang="ja-JP" altLang="en-US" sz="3200" dirty="0">
              <a:solidFill>
                <a:srgbClr val="00B0F0"/>
              </a:solidFill>
            </a:endParaRPr>
          </a:p>
        </p:txBody>
      </p:sp>
    </p:spTree>
    <p:extLst>
      <p:ext uri="{BB962C8B-B14F-4D97-AF65-F5344CB8AC3E}">
        <p14:creationId xmlns:p14="http://schemas.microsoft.com/office/powerpoint/2010/main" val="38760187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lstStyle/>
          <a:p>
            <a:r>
              <a:rPr lang="ja-JP" altLang="en-US" dirty="0" smtClean="0"/>
              <a:t>電子</a:t>
            </a:r>
            <a:r>
              <a:rPr lang="ja-JP" altLang="en-US" dirty="0"/>
              <a:t>メールを用いた</a:t>
            </a:r>
            <a:r>
              <a:rPr lang="ja-JP" altLang="en-US" dirty="0" smtClean="0"/>
              <a:t>通知</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268760"/>
            <a:ext cx="8665048" cy="4248472"/>
          </a:xfrm>
          <a:prstGeom prst="rect">
            <a:avLst/>
          </a:prstGeom>
        </p:spPr>
      </p:pic>
      <p:sp>
        <p:nvSpPr>
          <p:cNvPr id="5" name="テキスト ボックス 4"/>
          <p:cNvSpPr txBox="1"/>
          <p:nvPr/>
        </p:nvSpPr>
        <p:spPr>
          <a:xfrm>
            <a:off x="4889329" y="4653136"/>
            <a:ext cx="432047" cy="307777"/>
          </a:xfrm>
          <a:prstGeom prst="rect">
            <a:avLst/>
          </a:prstGeom>
          <a:solidFill>
            <a:schemeClr val="bg1"/>
          </a:solidFill>
        </p:spPr>
        <p:txBody>
          <a:bodyPr wrap="square" rtlCol="0">
            <a:spAutoFit/>
          </a:bodyPr>
          <a:lstStyle/>
          <a:p>
            <a:r>
              <a:rPr kumimoji="1" lang="en-US" altLang="ja-JP" sz="1400" dirty="0" smtClean="0"/>
              <a:t>(b)</a:t>
            </a:r>
            <a:endParaRPr kumimoji="1" lang="ja-JP" altLang="en-US" sz="1400" dirty="0"/>
          </a:p>
        </p:txBody>
      </p:sp>
      <p:sp>
        <p:nvSpPr>
          <p:cNvPr id="6" name="テキスト ボックス 5"/>
          <p:cNvSpPr txBox="1"/>
          <p:nvPr/>
        </p:nvSpPr>
        <p:spPr>
          <a:xfrm>
            <a:off x="395536" y="5301208"/>
            <a:ext cx="7848872" cy="1323439"/>
          </a:xfrm>
          <a:prstGeom prst="rect">
            <a:avLst/>
          </a:prstGeom>
          <a:noFill/>
        </p:spPr>
        <p:txBody>
          <a:bodyPr wrap="square" rtlCol="0">
            <a:spAutoFit/>
          </a:bodyPr>
          <a:lstStyle/>
          <a:p>
            <a:r>
              <a:rPr kumimoji="1" lang="en-US" altLang="ja-JP" sz="1600" dirty="0" smtClean="0"/>
              <a:t>(b)</a:t>
            </a:r>
            <a:r>
              <a:rPr kumimoji="1" lang="ja-JP" altLang="en-US" sz="1600" dirty="0" smtClean="0"/>
              <a:t>の説明</a:t>
            </a:r>
            <a:endParaRPr kumimoji="1" lang="en-US" altLang="ja-JP" sz="1600" dirty="0" smtClean="0"/>
          </a:p>
          <a:p>
            <a:r>
              <a:rPr kumimoji="1" lang="ja-JP" altLang="en-US" sz="1600" dirty="0" smtClean="0"/>
              <a:t>・</a:t>
            </a:r>
            <a:r>
              <a:rPr kumimoji="1" lang="en-US" altLang="ja-JP" sz="1600" dirty="0" smtClean="0"/>
              <a:t>Changed Clone Set </a:t>
            </a:r>
            <a:r>
              <a:rPr kumimoji="1" lang="ja-JP" altLang="en-US" sz="1600" dirty="0" smtClean="0"/>
              <a:t>・</a:t>
            </a:r>
            <a:r>
              <a:rPr kumimoji="1" lang="en-US" altLang="ja-JP" sz="1600" dirty="0" smtClean="0"/>
              <a:t>New Clone Set </a:t>
            </a:r>
            <a:r>
              <a:rPr kumimoji="1" lang="ja-JP" altLang="en-US" sz="1600" dirty="0" smtClean="0"/>
              <a:t>・</a:t>
            </a:r>
            <a:r>
              <a:rPr kumimoji="1" lang="en-US" altLang="ja-JP" sz="1600" dirty="0" smtClean="0"/>
              <a:t>Deleted Clone Set</a:t>
            </a:r>
            <a:r>
              <a:rPr kumimoji="1" lang="ja-JP" altLang="en-US" sz="1600" dirty="0" smtClean="0"/>
              <a:t>に分類されたクローンセット一覧が出力される。これは</a:t>
            </a:r>
            <a:r>
              <a:rPr kumimoji="1" lang="en-US" altLang="ja-JP" sz="1600" dirty="0" smtClean="0"/>
              <a:t>Changed Clone Set</a:t>
            </a:r>
            <a:r>
              <a:rPr kumimoji="1" lang="ja-JP" altLang="en-US" sz="1600" dirty="0" smtClean="0"/>
              <a:t>の例である。</a:t>
            </a:r>
            <a:endParaRPr kumimoji="1" lang="en-US" altLang="ja-JP" sz="1600" dirty="0" smtClean="0"/>
          </a:p>
          <a:p>
            <a:r>
              <a:rPr lang="ja-JP" altLang="en-US" sz="1600" dirty="0"/>
              <a:t>各々</a:t>
            </a:r>
            <a:r>
              <a:rPr lang="ja-JP" altLang="en-US" sz="1600" dirty="0" smtClean="0"/>
              <a:t>のクローンセットに関して・クローンセット</a:t>
            </a:r>
            <a:r>
              <a:rPr lang="en-US" altLang="ja-JP" sz="1600" dirty="0" smtClean="0"/>
              <a:t>ID</a:t>
            </a:r>
            <a:r>
              <a:rPr lang="ja-JP" altLang="en-US" sz="1600" dirty="0" smtClean="0"/>
              <a:t>・クローンセットに属するコードクローン一覧・コードクローンとなっているコード片が出力される</a:t>
            </a:r>
            <a:endParaRPr kumimoji="1" lang="ja-JP" altLang="en-US" sz="1600" dirty="0"/>
          </a:p>
        </p:txBody>
      </p:sp>
    </p:spTree>
    <p:extLst>
      <p:ext uri="{BB962C8B-B14F-4D97-AF65-F5344CB8AC3E}">
        <p14:creationId xmlns:p14="http://schemas.microsoft.com/office/powerpoint/2010/main" val="346397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lstStyle/>
          <a:p>
            <a:r>
              <a:rPr lang="ja-JP" altLang="en-US" dirty="0"/>
              <a:t>ウェブインタフェースの提供</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340768"/>
            <a:ext cx="3168352" cy="5441301"/>
          </a:xfrm>
          <a:prstGeom prst="rect">
            <a:avLst/>
          </a:prstGeom>
        </p:spPr>
      </p:pic>
      <p:sp>
        <p:nvSpPr>
          <p:cNvPr id="6" name="角丸四角形吹き出し 5"/>
          <p:cNvSpPr/>
          <p:nvPr/>
        </p:nvSpPr>
        <p:spPr>
          <a:xfrm>
            <a:off x="4211960" y="1340768"/>
            <a:ext cx="4896544" cy="2592288"/>
          </a:xfrm>
          <a:prstGeom prst="wedgeRoundRectCallout">
            <a:avLst>
              <a:gd name="adj1" fmla="val -63929"/>
              <a:gd name="adj2" fmla="val -33271"/>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smtClean="0">
                <a:solidFill>
                  <a:schemeClr val="tx1"/>
                </a:solidFill>
              </a:rPr>
              <a:t>クローンセット一覧ページ</a:t>
            </a:r>
            <a:endParaRPr lang="en-US" altLang="ja-JP" sz="1400" dirty="0" smtClean="0">
              <a:solidFill>
                <a:schemeClr val="tx1"/>
              </a:solidFill>
            </a:endParaRPr>
          </a:p>
          <a:p>
            <a:endParaRPr lang="en-US" altLang="ja-JP" sz="1400" dirty="0" smtClean="0">
              <a:solidFill>
                <a:schemeClr val="tx1"/>
              </a:solidFill>
            </a:endParaRPr>
          </a:p>
          <a:p>
            <a:r>
              <a:rPr lang="ja-JP" altLang="en-US" sz="1400" dirty="0" smtClean="0">
                <a:solidFill>
                  <a:schemeClr val="tx1"/>
                </a:solidFill>
              </a:rPr>
              <a:t>・表示順序</a:t>
            </a:r>
            <a:endParaRPr lang="en-US" altLang="ja-JP" sz="1400" dirty="0" smtClean="0">
              <a:solidFill>
                <a:schemeClr val="tx1"/>
              </a:solidFill>
            </a:endParaRPr>
          </a:p>
          <a:p>
            <a:r>
              <a:rPr kumimoji="1" lang="en-US" altLang="ja-JP" sz="1400" dirty="0" smtClean="0">
                <a:solidFill>
                  <a:schemeClr val="tx1"/>
                </a:solidFill>
              </a:rPr>
              <a:t>Changed Clone </a:t>
            </a:r>
            <a:r>
              <a:rPr kumimoji="1" lang="en-US" altLang="ja-JP" sz="1400" dirty="0" err="1" smtClean="0">
                <a:solidFill>
                  <a:schemeClr val="tx1"/>
                </a:solidFill>
              </a:rPr>
              <a:t>Set,New</a:t>
            </a:r>
            <a:r>
              <a:rPr kumimoji="1" lang="en-US" altLang="ja-JP" sz="1400" dirty="0" smtClean="0">
                <a:solidFill>
                  <a:schemeClr val="tx1"/>
                </a:solidFill>
              </a:rPr>
              <a:t> Clone Set,</a:t>
            </a:r>
          </a:p>
          <a:p>
            <a:r>
              <a:rPr kumimoji="1" lang="en-US" altLang="ja-JP" sz="1400" dirty="0" smtClean="0">
                <a:solidFill>
                  <a:schemeClr val="tx1"/>
                </a:solidFill>
              </a:rPr>
              <a:t>Deleted Clone </a:t>
            </a:r>
            <a:r>
              <a:rPr lang="en-US" altLang="ja-JP" sz="1400" dirty="0" err="1" smtClean="0">
                <a:solidFill>
                  <a:schemeClr val="tx1"/>
                </a:solidFill>
              </a:rPr>
              <a:t>S</a:t>
            </a:r>
            <a:r>
              <a:rPr kumimoji="1" lang="en-US" altLang="ja-JP" sz="1400" dirty="0" err="1" smtClean="0">
                <a:solidFill>
                  <a:schemeClr val="tx1"/>
                </a:solidFill>
              </a:rPr>
              <a:t>et,Stable</a:t>
            </a:r>
            <a:r>
              <a:rPr kumimoji="1" lang="en-US" altLang="ja-JP" sz="1400" dirty="0" smtClean="0">
                <a:solidFill>
                  <a:schemeClr val="tx1"/>
                </a:solidFill>
              </a:rPr>
              <a:t> Clone Set</a:t>
            </a:r>
            <a:r>
              <a:rPr kumimoji="1" lang="ja-JP" altLang="en-US" sz="1400" dirty="0" smtClean="0">
                <a:solidFill>
                  <a:schemeClr val="tx1"/>
                </a:solidFill>
              </a:rPr>
              <a:t>の順。</a:t>
            </a:r>
            <a:endParaRPr kumimoji="1" lang="en-US" altLang="ja-JP" sz="1400" dirty="0" smtClean="0">
              <a:solidFill>
                <a:schemeClr val="tx1"/>
              </a:solidFill>
            </a:endParaRPr>
          </a:p>
          <a:p>
            <a:r>
              <a:rPr lang="ja-JP" altLang="en-US" sz="1400" dirty="0" smtClean="0">
                <a:solidFill>
                  <a:schemeClr val="tx1"/>
                </a:solidFill>
              </a:rPr>
              <a:t>・各々の表示内容</a:t>
            </a:r>
            <a:endParaRPr lang="en-US" altLang="ja-JP" sz="1400" dirty="0" smtClean="0">
              <a:solidFill>
                <a:schemeClr val="tx1"/>
              </a:solidFill>
            </a:endParaRPr>
          </a:p>
          <a:p>
            <a:r>
              <a:rPr kumimoji="1" lang="ja-JP" altLang="en-US" sz="1400" dirty="0" smtClean="0">
                <a:solidFill>
                  <a:schemeClr val="tx1"/>
                </a:solidFill>
              </a:rPr>
              <a:t>「</a:t>
            </a:r>
            <a:r>
              <a:rPr kumimoji="1" lang="en-US" altLang="ja-JP" sz="1400" dirty="0" smtClean="0">
                <a:solidFill>
                  <a:schemeClr val="tx1"/>
                </a:solidFill>
              </a:rPr>
              <a:t>ID</a:t>
            </a:r>
            <a:r>
              <a:rPr kumimoji="1" lang="ja-JP" altLang="en-US" sz="1400" dirty="0" smtClean="0">
                <a:solidFill>
                  <a:schemeClr val="tx1"/>
                </a:solidFill>
              </a:rPr>
              <a:t>」「分類」「コードクローンが含まれるソースファイル名」「ソースファイル中のコードクローンの位置」。</a:t>
            </a:r>
            <a:endParaRPr kumimoji="1" lang="en-US" altLang="ja-JP" sz="1400" dirty="0" smtClean="0">
              <a:solidFill>
                <a:schemeClr val="tx1"/>
              </a:solidFill>
            </a:endParaRPr>
          </a:p>
          <a:p>
            <a:endParaRPr lang="en-US" altLang="ja-JP" sz="1400" dirty="0">
              <a:solidFill>
                <a:schemeClr val="tx1"/>
              </a:solidFill>
            </a:endParaRPr>
          </a:p>
          <a:p>
            <a:r>
              <a:rPr kumimoji="1" lang="en-US" altLang="ja-JP" sz="1400" dirty="0" smtClean="0">
                <a:solidFill>
                  <a:schemeClr val="tx1"/>
                </a:solidFill>
              </a:rPr>
              <a:t>※ID</a:t>
            </a:r>
            <a:r>
              <a:rPr kumimoji="1" lang="ja-JP" altLang="en-US" sz="1400" dirty="0" smtClean="0">
                <a:solidFill>
                  <a:schemeClr val="tx1"/>
                </a:solidFill>
              </a:rPr>
              <a:t>をクリックするとソースファイルページに遷移。</a:t>
            </a:r>
            <a:endParaRPr kumimoji="1" lang="ja-JP" altLang="en-US" sz="1400" dirty="0">
              <a:solidFill>
                <a:schemeClr val="tx1"/>
              </a:solidFill>
            </a:endParaRPr>
          </a:p>
        </p:txBody>
      </p:sp>
      <p:sp>
        <p:nvSpPr>
          <p:cNvPr id="7" name="角丸四角形吹き出し 6"/>
          <p:cNvSpPr/>
          <p:nvPr/>
        </p:nvSpPr>
        <p:spPr>
          <a:xfrm>
            <a:off x="4211960" y="4061418"/>
            <a:ext cx="4893823" cy="2463926"/>
          </a:xfrm>
          <a:prstGeom prst="wedgeRoundRectCallout">
            <a:avLst>
              <a:gd name="adj1" fmla="val -63294"/>
              <a:gd name="adj2" fmla="val 2851"/>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smtClean="0">
                <a:solidFill>
                  <a:schemeClr val="tx1"/>
                </a:solidFill>
              </a:rPr>
              <a:t>ソースファイルページ</a:t>
            </a:r>
            <a:endParaRPr lang="en-US" altLang="ja-JP" sz="1400" dirty="0" smtClean="0">
              <a:solidFill>
                <a:schemeClr val="tx1"/>
              </a:solidFill>
            </a:endParaRPr>
          </a:p>
          <a:p>
            <a:r>
              <a:rPr lang="ja-JP" altLang="en-US" sz="1400" dirty="0">
                <a:solidFill>
                  <a:schemeClr val="tx1"/>
                </a:solidFill>
              </a:rPr>
              <a:t>コードクローン</a:t>
            </a:r>
            <a:r>
              <a:rPr lang="ja-JP" altLang="en-US" sz="1400" dirty="0" smtClean="0">
                <a:solidFill>
                  <a:schemeClr val="tx1"/>
                </a:solidFill>
              </a:rPr>
              <a:t>が含まれるソースファイルが表示される。</a:t>
            </a:r>
            <a:endParaRPr lang="en-US" altLang="ja-JP" sz="1400" dirty="0" smtClean="0">
              <a:solidFill>
                <a:schemeClr val="tx1"/>
              </a:solidFill>
            </a:endParaRPr>
          </a:p>
          <a:p>
            <a:endParaRPr lang="en-US" altLang="ja-JP" sz="1400" dirty="0" smtClean="0">
              <a:solidFill>
                <a:schemeClr val="tx1"/>
              </a:solidFill>
            </a:endParaRPr>
          </a:p>
          <a:p>
            <a:r>
              <a:rPr lang="ja-JP" altLang="en-US" sz="1400" dirty="0">
                <a:solidFill>
                  <a:schemeClr val="tx1"/>
                </a:solidFill>
              </a:rPr>
              <a:t>・</a:t>
            </a:r>
            <a:r>
              <a:rPr lang="ja-JP" altLang="en-US" sz="1400" dirty="0" smtClean="0">
                <a:solidFill>
                  <a:schemeClr val="tx1"/>
                </a:solidFill>
              </a:rPr>
              <a:t>黄色の背景色</a:t>
            </a:r>
            <a:endParaRPr lang="en-US" altLang="ja-JP" sz="1400" dirty="0" smtClean="0">
              <a:solidFill>
                <a:schemeClr val="tx1"/>
              </a:solidFill>
            </a:endParaRPr>
          </a:p>
          <a:p>
            <a:r>
              <a:rPr lang="ja-JP" altLang="en-US" sz="1400" dirty="0" smtClean="0">
                <a:solidFill>
                  <a:schemeClr val="tx1"/>
                </a:solidFill>
              </a:rPr>
              <a:t>コードクローンとなっているコード。</a:t>
            </a:r>
            <a:endParaRPr lang="en-US" altLang="ja-JP" sz="1400" dirty="0" smtClean="0">
              <a:solidFill>
                <a:schemeClr val="tx1"/>
              </a:solidFill>
            </a:endParaRPr>
          </a:p>
          <a:p>
            <a:r>
              <a:rPr lang="ja-JP" altLang="en-US" sz="1400" dirty="0" smtClean="0">
                <a:solidFill>
                  <a:schemeClr val="tx1"/>
                </a:solidFill>
              </a:rPr>
              <a:t>・「＋」と「－」</a:t>
            </a:r>
            <a:endParaRPr lang="en-US" altLang="ja-JP" sz="1400" dirty="0" smtClean="0">
              <a:solidFill>
                <a:schemeClr val="tx1"/>
              </a:solidFill>
            </a:endParaRPr>
          </a:p>
          <a:p>
            <a:r>
              <a:rPr lang="ja-JP" altLang="en-US" sz="1400" dirty="0" smtClean="0">
                <a:solidFill>
                  <a:schemeClr val="tx1"/>
                </a:solidFill>
              </a:rPr>
              <a:t>「＋」は追加行、「－」は除去行</a:t>
            </a:r>
            <a:r>
              <a:rPr lang="en-US" altLang="ja-JP" sz="1400" dirty="0" smtClean="0">
                <a:solidFill>
                  <a:schemeClr val="tx1"/>
                </a:solidFill>
              </a:rPr>
              <a:t>(</a:t>
            </a:r>
            <a:r>
              <a:rPr lang="ja-JP" altLang="en-US" sz="1400" dirty="0" smtClean="0">
                <a:solidFill>
                  <a:schemeClr val="tx1"/>
                </a:solidFill>
              </a:rPr>
              <a:t>灰色の背景色</a:t>
            </a:r>
            <a:r>
              <a:rPr lang="en-US" altLang="ja-JP" sz="1400" dirty="0" smtClean="0">
                <a:solidFill>
                  <a:schemeClr val="tx1"/>
                </a:solidFill>
              </a:rPr>
              <a:t>)</a:t>
            </a:r>
          </a:p>
        </p:txBody>
      </p:sp>
    </p:spTree>
    <p:extLst>
      <p:ext uri="{BB962C8B-B14F-4D97-AF65-F5344CB8AC3E}">
        <p14:creationId xmlns:p14="http://schemas.microsoft.com/office/powerpoint/2010/main" val="2543533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066800"/>
          </a:xfrm>
        </p:spPr>
        <p:txBody>
          <a:bodyPr/>
          <a:lstStyle/>
          <a:p>
            <a:r>
              <a:rPr kumimoji="1" lang="ja-JP" altLang="en-US" dirty="0" smtClean="0"/>
              <a:t>４、適用実験</a:t>
            </a:r>
            <a:endParaRPr kumimoji="1" lang="ja-JP" altLang="en-US" dirty="0"/>
          </a:p>
        </p:txBody>
      </p:sp>
      <p:sp>
        <p:nvSpPr>
          <p:cNvPr id="3" name="コンテンツ プレースホルダー 2"/>
          <p:cNvSpPr>
            <a:spLocks noGrp="1"/>
          </p:cNvSpPr>
          <p:nvPr>
            <p:ph idx="1"/>
          </p:nvPr>
        </p:nvSpPr>
        <p:spPr>
          <a:xfrm>
            <a:off x="467544" y="1412776"/>
            <a:ext cx="8229600" cy="4325112"/>
          </a:xfrm>
        </p:spPr>
        <p:txBody>
          <a:bodyPr/>
          <a:lstStyle/>
          <a:p>
            <a:r>
              <a:rPr kumimoji="1" lang="ja-JP" altLang="en-US" dirty="0" smtClean="0"/>
              <a:t>目的</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smtClean="0"/>
          </a:p>
          <a:p>
            <a:endParaRPr kumimoji="1" lang="ja-JP" altLang="en-US" dirty="0"/>
          </a:p>
        </p:txBody>
      </p:sp>
      <p:sp>
        <p:nvSpPr>
          <p:cNvPr id="4" name="テキスト ボックス 3"/>
          <p:cNvSpPr txBox="1"/>
          <p:nvPr/>
        </p:nvSpPr>
        <p:spPr>
          <a:xfrm>
            <a:off x="827584" y="1999296"/>
            <a:ext cx="7920880" cy="2308324"/>
          </a:xfrm>
          <a:prstGeom prst="rect">
            <a:avLst/>
          </a:prstGeom>
          <a:noFill/>
        </p:spPr>
        <p:txBody>
          <a:bodyPr wrap="square" rtlCol="0">
            <a:spAutoFit/>
          </a:bodyPr>
          <a:lstStyle/>
          <a:p>
            <a:r>
              <a:rPr kumimoji="1" lang="ja-JP" altLang="en-US" sz="2400" dirty="0" smtClean="0"/>
              <a:t>・開発者がこのシステムを用いて、保守作業が必要なコードクローンを発見することができるかを確認し、</a:t>
            </a:r>
            <a:r>
              <a:rPr kumimoji="1" lang="ja-JP" altLang="en-US" sz="2400" dirty="0" smtClean="0">
                <a:solidFill>
                  <a:srgbClr val="FF33CC"/>
                </a:solidFill>
              </a:rPr>
              <a:t>有用性を評価</a:t>
            </a:r>
            <a:r>
              <a:rPr kumimoji="1" lang="ja-JP" altLang="en-US" sz="2400" dirty="0" smtClean="0"/>
              <a:t>すること。</a:t>
            </a:r>
            <a:endParaRPr kumimoji="1" lang="en-US" altLang="ja-JP" sz="2400" dirty="0" smtClean="0"/>
          </a:p>
          <a:p>
            <a:endParaRPr kumimoji="1" lang="en-US" altLang="ja-JP" sz="2400" dirty="0" smtClean="0"/>
          </a:p>
          <a:p>
            <a:r>
              <a:rPr lang="ja-JP" altLang="en-US" sz="2400" dirty="0" smtClean="0"/>
              <a:t>・評価実験において、保守作業が必要な</a:t>
            </a:r>
            <a:r>
              <a:rPr lang="ja-JP" altLang="en-US" sz="2400" dirty="0" smtClean="0">
                <a:solidFill>
                  <a:srgbClr val="FF33CC"/>
                </a:solidFill>
              </a:rPr>
              <a:t>コードクローンの特徴を調査</a:t>
            </a:r>
            <a:r>
              <a:rPr lang="ja-JP" altLang="en-US" sz="2400" dirty="0" smtClean="0"/>
              <a:t>すること。</a:t>
            </a:r>
            <a:endParaRPr kumimoji="1" lang="ja-JP" altLang="en-US" sz="2400" dirty="0"/>
          </a:p>
        </p:txBody>
      </p:sp>
    </p:spTree>
    <p:extLst>
      <p:ext uri="{BB962C8B-B14F-4D97-AF65-F5344CB8AC3E}">
        <p14:creationId xmlns:p14="http://schemas.microsoft.com/office/powerpoint/2010/main" val="11097058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764704"/>
            <a:ext cx="8229600" cy="5809832"/>
          </a:xfrm>
        </p:spPr>
        <p:txBody>
          <a:bodyPr/>
          <a:lstStyle/>
          <a:p>
            <a:r>
              <a:rPr kumimoji="1" lang="ja-JP" altLang="en-US" dirty="0" smtClean="0"/>
              <a:t>実験内容</a:t>
            </a:r>
            <a:endParaRPr kumimoji="1" lang="en-US" altLang="ja-JP" dirty="0" smtClean="0"/>
          </a:p>
          <a:p>
            <a:endParaRPr kumimoji="1" lang="ja-JP" altLang="en-US" dirty="0"/>
          </a:p>
        </p:txBody>
      </p:sp>
      <p:sp>
        <p:nvSpPr>
          <p:cNvPr id="4" name="テキスト ボックス 3"/>
          <p:cNvSpPr txBox="1"/>
          <p:nvPr/>
        </p:nvSpPr>
        <p:spPr>
          <a:xfrm>
            <a:off x="827584" y="1412776"/>
            <a:ext cx="7920880" cy="4524315"/>
          </a:xfrm>
          <a:prstGeom prst="rect">
            <a:avLst/>
          </a:prstGeom>
          <a:noFill/>
        </p:spPr>
        <p:txBody>
          <a:bodyPr wrap="square" rtlCol="0">
            <a:spAutoFit/>
          </a:bodyPr>
          <a:lstStyle/>
          <a:p>
            <a:r>
              <a:rPr kumimoji="1" lang="ja-JP" altLang="en-US" sz="2400" dirty="0" smtClean="0"/>
              <a:t>・実験対象</a:t>
            </a:r>
            <a:r>
              <a:rPr kumimoji="1" lang="en-US" altLang="ja-JP" sz="2400" dirty="0" smtClean="0"/>
              <a:t>…</a:t>
            </a:r>
            <a:r>
              <a:rPr kumimoji="1" lang="ja-JP" altLang="en-US" sz="2400" dirty="0" smtClean="0"/>
              <a:t>日本電気株式会社のウェブアプリケーションソフトウェア開発</a:t>
            </a:r>
            <a:r>
              <a:rPr kumimoji="1" lang="en-US" altLang="ja-JP" sz="2400" dirty="0" smtClean="0"/>
              <a:t>(java)</a:t>
            </a:r>
            <a:r>
              <a:rPr kumimoji="1" lang="ja-JP" altLang="en-US" sz="2400" dirty="0" err="1" smtClean="0"/>
              <a:t>。</a:t>
            </a:r>
            <a:r>
              <a:rPr kumimoji="1" lang="ja-JP" altLang="en-US" sz="2400" dirty="0" smtClean="0"/>
              <a:t>ファイル数、約</a:t>
            </a:r>
            <a:r>
              <a:rPr kumimoji="1" lang="en-US" altLang="ja-JP" sz="2400" dirty="0" smtClean="0"/>
              <a:t>350</a:t>
            </a:r>
            <a:r>
              <a:rPr kumimoji="1" lang="ja-JP" altLang="en-US" sz="2400" dirty="0" smtClean="0"/>
              <a:t>ファイル。行数、約</a:t>
            </a:r>
            <a:r>
              <a:rPr kumimoji="1" lang="en-US" altLang="ja-JP" sz="2400" dirty="0" smtClean="0"/>
              <a:t>12</a:t>
            </a:r>
            <a:r>
              <a:rPr kumimoji="1" lang="ja-JP" altLang="en-US" sz="2400" dirty="0" smtClean="0"/>
              <a:t>万行。</a:t>
            </a:r>
            <a:endParaRPr kumimoji="1" lang="en-US" altLang="ja-JP" sz="2400" dirty="0" smtClean="0"/>
          </a:p>
          <a:p>
            <a:endParaRPr lang="en-US" altLang="ja-JP" sz="2400" dirty="0"/>
          </a:p>
          <a:p>
            <a:r>
              <a:rPr kumimoji="1" lang="ja-JP" altLang="en-US" sz="2400" dirty="0" smtClean="0"/>
              <a:t>・期間</a:t>
            </a:r>
            <a:r>
              <a:rPr kumimoji="1" lang="en-US" altLang="ja-JP" sz="2400" dirty="0" smtClean="0"/>
              <a:t>…40</a:t>
            </a:r>
            <a:r>
              <a:rPr kumimoji="1" lang="ja-JP" altLang="en-US" sz="2400" dirty="0" smtClean="0"/>
              <a:t>日間</a:t>
            </a:r>
            <a:endParaRPr kumimoji="1" lang="en-US" altLang="ja-JP" sz="2400" dirty="0" smtClean="0"/>
          </a:p>
          <a:p>
            <a:endParaRPr lang="en-US" altLang="ja-JP" sz="2400" dirty="0"/>
          </a:p>
          <a:p>
            <a:r>
              <a:rPr kumimoji="1" lang="ja-JP" altLang="en-US" sz="2400" dirty="0" smtClean="0"/>
              <a:t>・</a:t>
            </a:r>
            <a:r>
              <a:rPr kumimoji="1" lang="en-US" altLang="ja-JP" sz="2400" dirty="0" err="1" smtClean="0"/>
              <a:t>CCFinder</a:t>
            </a:r>
            <a:r>
              <a:rPr kumimoji="1" lang="ja-JP" altLang="en-US" sz="2400" dirty="0" smtClean="0"/>
              <a:t>のトークンの閾値</a:t>
            </a:r>
            <a:r>
              <a:rPr kumimoji="1" lang="en-US" altLang="ja-JP" sz="2400" dirty="0" smtClean="0"/>
              <a:t>…30</a:t>
            </a:r>
          </a:p>
          <a:p>
            <a:endParaRPr lang="en-US" altLang="ja-JP" sz="2400" dirty="0"/>
          </a:p>
          <a:p>
            <a:r>
              <a:rPr kumimoji="1" lang="ja-JP" altLang="en-US" sz="2400" dirty="0" smtClean="0"/>
              <a:t>・アンケート</a:t>
            </a:r>
            <a:r>
              <a:rPr kumimoji="1" lang="en-US" altLang="ja-JP" sz="2400" dirty="0" smtClean="0"/>
              <a:t>…</a:t>
            </a:r>
            <a:r>
              <a:rPr lang="ja-JP" altLang="en-US" sz="2400" dirty="0" smtClean="0"/>
              <a:t>対象者は</a:t>
            </a:r>
            <a:r>
              <a:rPr lang="en-US" altLang="ja-JP" sz="2400" dirty="0" smtClean="0"/>
              <a:t>java</a:t>
            </a:r>
            <a:r>
              <a:rPr lang="ja-JP" altLang="en-US" sz="2400" dirty="0" smtClean="0"/>
              <a:t>の経験が</a:t>
            </a:r>
            <a:r>
              <a:rPr lang="en-US" altLang="ja-JP" sz="2400" dirty="0" smtClean="0"/>
              <a:t>10</a:t>
            </a:r>
            <a:r>
              <a:rPr lang="ja-JP" altLang="en-US" sz="2400" dirty="0" smtClean="0"/>
              <a:t>年以上のプロジェクトマネージャ。アンケート内容は</a:t>
            </a:r>
            <a:endParaRPr lang="en-US" altLang="ja-JP" sz="2400" dirty="0" smtClean="0"/>
          </a:p>
          <a:p>
            <a:r>
              <a:rPr kumimoji="1" lang="ja-JP" altLang="en-US" sz="2400" dirty="0" smtClean="0"/>
              <a:t>「保守作業の対象となったコードクローンの存在をすでにしっていたか」</a:t>
            </a:r>
            <a:r>
              <a:rPr lang="ja-JP" altLang="en-US" sz="2400" dirty="0"/>
              <a:t>、</a:t>
            </a:r>
            <a:r>
              <a:rPr kumimoji="1" lang="ja-JP" altLang="en-US" sz="2400" dirty="0" smtClean="0"/>
              <a:t>「どのような保守作業を行ったか」。</a:t>
            </a:r>
            <a:endParaRPr kumimoji="1" lang="ja-JP" altLang="en-US" sz="2400" dirty="0"/>
          </a:p>
        </p:txBody>
      </p:sp>
    </p:spTree>
    <p:extLst>
      <p:ext uri="{BB962C8B-B14F-4D97-AF65-F5344CB8AC3E}">
        <p14:creationId xmlns:p14="http://schemas.microsoft.com/office/powerpoint/2010/main" val="2930686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lstStyle/>
          <a:p>
            <a:r>
              <a:rPr kumimoji="1" lang="ja-JP" altLang="en-US" dirty="0" smtClean="0"/>
              <a:t>結果と考察</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268760"/>
            <a:ext cx="8332354" cy="3240360"/>
          </a:xfrm>
          <a:prstGeom prst="rect">
            <a:avLst/>
          </a:prstGeom>
        </p:spPr>
      </p:pic>
      <p:sp>
        <p:nvSpPr>
          <p:cNvPr id="5" name="テキスト ボックス 4"/>
          <p:cNvSpPr txBox="1"/>
          <p:nvPr/>
        </p:nvSpPr>
        <p:spPr>
          <a:xfrm>
            <a:off x="683568" y="4725144"/>
            <a:ext cx="7848872" cy="1938992"/>
          </a:xfrm>
          <a:prstGeom prst="rect">
            <a:avLst/>
          </a:prstGeom>
          <a:noFill/>
        </p:spPr>
        <p:txBody>
          <a:bodyPr wrap="square" rtlCol="0">
            <a:spAutoFit/>
          </a:bodyPr>
          <a:lstStyle/>
          <a:p>
            <a:r>
              <a:rPr kumimoji="1" lang="en-US" altLang="ja-JP" sz="2000" dirty="0" smtClean="0"/>
              <a:t>Q1</a:t>
            </a:r>
            <a:r>
              <a:rPr kumimoji="1" lang="ja-JP" altLang="en-US" sz="2000" dirty="0" smtClean="0"/>
              <a:t>の答えが全部</a:t>
            </a:r>
            <a:r>
              <a:rPr kumimoji="1" lang="en-US" altLang="ja-JP" sz="2000" dirty="0" smtClean="0"/>
              <a:t>NO</a:t>
            </a:r>
            <a:r>
              <a:rPr kumimoji="1" lang="ja-JP" altLang="en-US" sz="2000" dirty="0" smtClean="0"/>
              <a:t>なので、これらのクローンセットは</a:t>
            </a:r>
            <a:r>
              <a:rPr kumimoji="1" lang="ja-JP" altLang="en-US" sz="2000" dirty="0" smtClean="0">
                <a:solidFill>
                  <a:srgbClr val="FF33CC"/>
                </a:solidFill>
              </a:rPr>
              <a:t>新たに発見できた</a:t>
            </a:r>
            <a:r>
              <a:rPr kumimoji="1" lang="ja-JP" altLang="en-US" sz="2000" dirty="0" smtClean="0"/>
              <a:t>ものという</a:t>
            </a:r>
            <a:r>
              <a:rPr lang="ja-JP" altLang="en-US" sz="2000" dirty="0" smtClean="0"/>
              <a:t>ことが分かる。</a:t>
            </a:r>
            <a:endParaRPr lang="en-US" altLang="ja-JP" sz="2000" dirty="0" smtClean="0"/>
          </a:p>
          <a:p>
            <a:endParaRPr lang="en-US" altLang="ja-JP" sz="2000" dirty="0"/>
          </a:p>
          <a:p>
            <a:r>
              <a:rPr lang="ja-JP" altLang="en-US" sz="2000" dirty="0" smtClean="0"/>
              <a:t>分類が全て</a:t>
            </a:r>
            <a:r>
              <a:rPr lang="en-US" altLang="ja-JP" sz="2000" dirty="0" smtClean="0"/>
              <a:t>New(New Clone Set)</a:t>
            </a:r>
            <a:r>
              <a:rPr lang="ja-JP" altLang="en-US" sz="2000" dirty="0" smtClean="0"/>
              <a:t>のみになっている。このことから</a:t>
            </a:r>
            <a:r>
              <a:rPr lang="ja-JP" altLang="en-US" sz="2000" dirty="0" smtClean="0">
                <a:solidFill>
                  <a:srgbClr val="FF33CC"/>
                </a:solidFill>
              </a:rPr>
              <a:t>以前に保守作業が行われたコードクローンは含まれない</a:t>
            </a:r>
            <a:r>
              <a:rPr lang="ja-JP" altLang="en-US" sz="2000" dirty="0" smtClean="0"/>
              <a:t>ということが分かる。</a:t>
            </a:r>
            <a:endParaRPr lang="en-US" altLang="ja-JP" sz="2000" dirty="0" smtClean="0"/>
          </a:p>
        </p:txBody>
      </p:sp>
    </p:spTree>
    <p:extLst>
      <p:ext uri="{BB962C8B-B14F-4D97-AF65-F5344CB8AC3E}">
        <p14:creationId xmlns:p14="http://schemas.microsoft.com/office/powerpoint/2010/main" val="2572732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64" y="1134036"/>
            <a:ext cx="6202332" cy="4662156"/>
          </a:xfrm>
        </p:spPr>
      </p:pic>
      <p:sp>
        <p:nvSpPr>
          <p:cNvPr id="5" name="テキスト ボックス 4"/>
          <p:cNvSpPr txBox="1"/>
          <p:nvPr/>
        </p:nvSpPr>
        <p:spPr>
          <a:xfrm>
            <a:off x="107504" y="764704"/>
            <a:ext cx="8208912" cy="369332"/>
          </a:xfrm>
          <a:prstGeom prst="rect">
            <a:avLst/>
          </a:prstGeom>
          <a:noFill/>
        </p:spPr>
        <p:txBody>
          <a:bodyPr wrap="square" rtlCol="0">
            <a:spAutoFit/>
          </a:bodyPr>
          <a:lstStyle/>
          <a:p>
            <a:r>
              <a:rPr lang="ja-JP" altLang="en-US" dirty="0" smtClean="0"/>
              <a:t>アンケート対象で集約の対象となったクローンセットの例</a:t>
            </a:r>
            <a:endParaRPr kumimoji="1" lang="ja-JP" altLang="en-US" dirty="0"/>
          </a:p>
        </p:txBody>
      </p:sp>
      <p:sp>
        <p:nvSpPr>
          <p:cNvPr id="7" name="角丸四角形吹き出し 6"/>
          <p:cNvSpPr/>
          <p:nvPr/>
        </p:nvSpPr>
        <p:spPr>
          <a:xfrm>
            <a:off x="6448935" y="4437112"/>
            <a:ext cx="2520280" cy="521534"/>
          </a:xfrm>
          <a:prstGeom prst="wedgeRoundRectCallout">
            <a:avLst>
              <a:gd name="adj1" fmla="val -61664"/>
              <a:gd name="adj2" fmla="val -1896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変数名が異なっている。</a:t>
            </a:r>
            <a:endParaRPr kumimoji="1" lang="ja-JP" altLang="en-US" sz="1600" dirty="0">
              <a:solidFill>
                <a:schemeClr val="tx1"/>
              </a:solidFill>
            </a:endParaRPr>
          </a:p>
        </p:txBody>
      </p:sp>
      <p:sp>
        <p:nvSpPr>
          <p:cNvPr id="8" name="角丸四角形吹き出し 7"/>
          <p:cNvSpPr/>
          <p:nvPr/>
        </p:nvSpPr>
        <p:spPr>
          <a:xfrm>
            <a:off x="6444208" y="2132856"/>
            <a:ext cx="2520280" cy="792088"/>
          </a:xfrm>
          <a:prstGeom prst="wedgeRoundRectCallout">
            <a:avLst>
              <a:gd name="adj1" fmla="val -61664"/>
              <a:gd name="adj2" fmla="val -1896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smtClean="0">
                <a:solidFill>
                  <a:schemeClr val="tx1"/>
                </a:solidFill>
              </a:rPr>
              <a:t>呼び出すメソッド名だけが異なっている。</a:t>
            </a:r>
            <a:endParaRPr kumimoji="1" lang="ja-JP" altLang="en-US" sz="1600" dirty="0">
              <a:solidFill>
                <a:schemeClr val="tx1"/>
              </a:solidFill>
            </a:endParaRPr>
          </a:p>
        </p:txBody>
      </p:sp>
      <p:sp>
        <p:nvSpPr>
          <p:cNvPr id="9" name="テキスト ボックス 8"/>
          <p:cNvSpPr txBox="1"/>
          <p:nvPr/>
        </p:nvSpPr>
        <p:spPr>
          <a:xfrm>
            <a:off x="467544" y="6021288"/>
            <a:ext cx="8280920" cy="707886"/>
          </a:xfrm>
          <a:prstGeom prst="rect">
            <a:avLst/>
          </a:prstGeom>
          <a:noFill/>
        </p:spPr>
        <p:txBody>
          <a:bodyPr wrap="square" rtlCol="0">
            <a:spAutoFit/>
          </a:bodyPr>
          <a:lstStyle/>
          <a:p>
            <a:r>
              <a:rPr kumimoji="1" lang="ja-JP" altLang="en-US" sz="2000" dirty="0" smtClean="0">
                <a:solidFill>
                  <a:srgbClr val="FF33CC"/>
                </a:solidFill>
              </a:rPr>
              <a:t>このようなメソッド名や変数名のみが異なっているクローンセットは、今後同時修正が必要となる可能性がある。</a:t>
            </a:r>
            <a:endParaRPr kumimoji="1" lang="ja-JP" altLang="en-US" sz="2000" dirty="0">
              <a:solidFill>
                <a:srgbClr val="FF33CC"/>
              </a:solidFill>
            </a:endParaRPr>
          </a:p>
        </p:txBody>
      </p:sp>
    </p:spTree>
    <p:extLst>
      <p:ext uri="{BB962C8B-B14F-4D97-AF65-F5344CB8AC3E}">
        <p14:creationId xmlns:p14="http://schemas.microsoft.com/office/powerpoint/2010/main" val="37986246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idx="1"/>
          </p:nvPr>
        </p:nvSpPr>
        <p:spPr>
          <a:xfrm>
            <a:off x="457200" y="692696"/>
            <a:ext cx="8229600" cy="5881840"/>
          </a:xfrm>
        </p:spPr>
        <p:txBody>
          <a:bodyPr/>
          <a:lstStyle/>
          <a:p>
            <a:r>
              <a:rPr kumimoji="1" lang="ja-JP" altLang="en-US" dirty="0" smtClean="0"/>
              <a:t>コードクローンの特徴の調査</a:t>
            </a:r>
            <a:endParaRPr kumimoji="1" lang="ja-JP" altLang="en-US" dirty="0"/>
          </a:p>
        </p:txBody>
      </p:sp>
      <p:sp>
        <p:nvSpPr>
          <p:cNvPr id="6" name="テキスト ボックス 5"/>
          <p:cNvSpPr txBox="1"/>
          <p:nvPr/>
        </p:nvSpPr>
        <p:spPr>
          <a:xfrm>
            <a:off x="755576" y="1340768"/>
            <a:ext cx="8208912" cy="4893647"/>
          </a:xfrm>
          <a:prstGeom prst="rect">
            <a:avLst/>
          </a:prstGeom>
          <a:noFill/>
        </p:spPr>
        <p:txBody>
          <a:bodyPr wrap="square" rtlCol="0">
            <a:spAutoFit/>
          </a:bodyPr>
          <a:lstStyle/>
          <a:p>
            <a:r>
              <a:rPr lang="ja-JP" altLang="en-US" sz="2400" dirty="0" smtClean="0"/>
              <a:t>クローンセット</a:t>
            </a:r>
            <a:r>
              <a:rPr lang="en-US" altLang="ja-JP" sz="2400" dirty="0" smtClean="0"/>
              <a:t>S</a:t>
            </a:r>
            <a:r>
              <a:rPr lang="ja-JP" altLang="en-US" sz="2400" dirty="0" smtClean="0"/>
              <a:t>が与えられたときに以下のクローンセットメトリクスの抽出を行った。</a:t>
            </a:r>
            <a:endParaRPr lang="en-US" altLang="ja-JP" sz="2400" dirty="0" smtClean="0"/>
          </a:p>
          <a:p>
            <a:endParaRPr kumimoji="1" lang="en-US" altLang="ja-JP" sz="2400" dirty="0"/>
          </a:p>
          <a:p>
            <a:r>
              <a:rPr lang="ja-JP" altLang="en-US" sz="2400" dirty="0" smtClean="0"/>
              <a:t>・</a:t>
            </a:r>
            <a:r>
              <a:rPr lang="en-US" altLang="ja-JP" sz="2400" dirty="0" smtClean="0"/>
              <a:t>RAD(S)…</a:t>
            </a:r>
            <a:r>
              <a:rPr lang="ja-JP" altLang="en-US" sz="2400" dirty="0" smtClean="0"/>
              <a:t>コード片が含まれるファイル集合がファイルシステムの中で、ディレクトリ構造にどれだけ分散しているか。</a:t>
            </a:r>
            <a:endParaRPr lang="en-US" altLang="ja-JP" sz="2400" dirty="0" smtClean="0"/>
          </a:p>
          <a:p>
            <a:r>
              <a:rPr kumimoji="1" lang="ja-JP" altLang="en-US" sz="2400" dirty="0" smtClean="0"/>
              <a:t>・</a:t>
            </a:r>
            <a:r>
              <a:rPr kumimoji="1" lang="en-US" altLang="ja-JP" sz="2400" dirty="0" smtClean="0"/>
              <a:t>LEN(S)…</a:t>
            </a:r>
            <a:r>
              <a:rPr kumimoji="1" lang="ja-JP" altLang="en-US" sz="2400" dirty="0" smtClean="0"/>
              <a:t>コード片のトークン数の平均値。</a:t>
            </a:r>
            <a:endParaRPr kumimoji="1" lang="en-US" altLang="ja-JP" sz="2400" dirty="0" smtClean="0"/>
          </a:p>
          <a:p>
            <a:r>
              <a:rPr lang="ja-JP" altLang="en-US" sz="2400" dirty="0" smtClean="0"/>
              <a:t>・</a:t>
            </a:r>
            <a:r>
              <a:rPr lang="en-US" altLang="ja-JP" sz="2400" dirty="0"/>
              <a:t>R</a:t>
            </a:r>
            <a:r>
              <a:rPr lang="en-US" altLang="ja-JP" sz="2400" dirty="0" smtClean="0"/>
              <a:t>NR(S)…</a:t>
            </a:r>
            <a:r>
              <a:rPr lang="ja-JP" altLang="en-US" sz="2400" dirty="0" smtClean="0"/>
              <a:t>コード片がどの程度非繰り返しであるかを表す。</a:t>
            </a:r>
            <a:endParaRPr lang="en-US" altLang="ja-JP" sz="2400" dirty="0" smtClean="0"/>
          </a:p>
          <a:p>
            <a:r>
              <a:rPr lang="ja-JP" altLang="en-US" sz="2400" dirty="0" smtClean="0"/>
              <a:t>・</a:t>
            </a:r>
            <a:r>
              <a:rPr lang="en-US" altLang="ja-JP" sz="2400" dirty="0" smtClean="0"/>
              <a:t>NIF(S)…</a:t>
            </a:r>
            <a:r>
              <a:rPr lang="ja-JP" altLang="en-US" sz="2400" dirty="0" smtClean="0"/>
              <a:t>コードクローンを所有するファイル数。</a:t>
            </a:r>
            <a:endParaRPr lang="en-US" altLang="ja-JP" sz="2400" dirty="0" smtClean="0"/>
          </a:p>
          <a:p>
            <a:r>
              <a:rPr lang="ja-JP" altLang="en-US" sz="2400" dirty="0" smtClean="0"/>
              <a:t>・</a:t>
            </a:r>
            <a:r>
              <a:rPr lang="en-US" altLang="ja-JP" sz="2400" dirty="0" smtClean="0"/>
              <a:t>POP(S)…</a:t>
            </a:r>
            <a:r>
              <a:rPr lang="ja-JP" altLang="en-US" sz="2400" dirty="0" smtClean="0"/>
              <a:t>コード片単位の要素数。</a:t>
            </a:r>
            <a:endParaRPr lang="en-US" altLang="ja-JP" sz="2400" dirty="0" smtClean="0"/>
          </a:p>
          <a:p>
            <a:r>
              <a:rPr lang="ja-JP" altLang="en-US" sz="2400" dirty="0" smtClean="0"/>
              <a:t>・</a:t>
            </a:r>
            <a:r>
              <a:rPr lang="en-US" altLang="ja-JP" sz="2400" dirty="0" smtClean="0"/>
              <a:t>DFL(S)…</a:t>
            </a:r>
            <a:r>
              <a:rPr lang="ja-JP" altLang="en-US" sz="2400" dirty="0" smtClean="0"/>
              <a:t>全コード片を集約した場合、減少が予測されるトークン数。</a:t>
            </a:r>
            <a:endParaRPr lang="en-US" altLang="ja-JP" sz="2400" dirty="0" smtClean="0"/>
          </a:p>
          <a:p>
            <a:endParaRPr lang="en-US" altLang="ja-JP" sz="2400" dirty="0"/>
          </a:p>
        </p:txBody>
      </p:sp>
    </p:spTree>
    <p:extLst>
      <p:ext uri="{BB962C8B-B14F-4D97-AF65-F5344CB8AC3E}">
        <p14:creationId xmlns:p14="http://schemas.microsoft.com/office/powerpoint/2010/main" val="34054454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20688"/>
            <a:ext cx="8229600" cy="5953848"/>
          </a:xfrm>
        </p:spPr>
        <p:txBody>
          <a:bodyPr/>
          <a:lstStyle/>
          <a:p>
            <a:r>
              <a:rPr lang="ja-JP" altLang="en-US" dirty="0" smtClean="0"/>
              <a:t>マンホイットニー</a:t>
            </a:r>
            <a:r>
              <a:rPr lang="en-US" altLang="ja-JP" dirty="0" smtClean="0"/>
              <a:t>U</a:t>
            </a:r>
            <a:r>
              <a:rPr lang="ja-JP" altLang="en-US" dirty="0" smtClean="0"/>
              <a:t>検定を用いて調査</a:t>
            </a:r>
            <a:endParaRPr kumimoji="1" lang="ja-JP" altLang="en-US" dirty="0"/>
          </a:p>
        </p:txBody>
      </p:sp>
      <p:sp>
        <p:nvSpPr>
          <p:cNvPr id="4" name="テキスト ボックス 3"/>
          <p:cNvSpPr txBox="1"/>
          <p:nvPr/>
        </p:nvSpPr>
        <p:spPr>
          <a:xfrm>
            <a:off x="755576" y="1340768"/>
            <a:ext cx="8208912" cy="1569660"/>
          </a:xfrm>
          <a:prstGeom prst="rect">
            <a:avLst/>
          </a:prstGeom>
          <a:noFill/>
        </p:spPr>
        <p:txBody>
          <a:bodyPr wrap="square" rtlCol="0">
            <a:spAutoFit/>
          </a:bodyPr>
          <a:lstStyle/>
          <a:p>
            <a:r>
              <a:rPr lang="ja-JP" altLang="en-US" sz="2400" dirty="0" smtClean="0"/>
              <a:t>保守作業の対象のクローンセットと対象外のクローンセットのメトリクス値の分布に対して違いがあるかを萬ホイットニー</a:t>
            </a:r>
            <a:r>
              <a:rPr lang="en-US" altLang="ja-JP" sz="2400" dirty="0" smtClean="0"/>
              <a:t>U</a:t>
            </a:r>
            <a:r>
              <a:rPr lang="ja-JP" altLang="en-US" sz="2400" dirty="0" smtClean="0"/>
              <a:t>検定で調査。</a:t>
            </a:r>
            <a:endParaRPr lang="en-US" altLang="ja-JP" sz="2400" dirty="0" smtClean="0"/>
          </a:p>
          <a:p>
            <a:endParaRPr lang="en-US" altLang="ja-JP" sz="24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734" y="2492896"/>
            <a:ext cx="7606193" cy="2957964"/>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5407669"/>
            <a:ext cx="4608512" cy="1364211"/>
          </a:xfrm>
          <a:prstGeom prst="rect">
            <a:avLst/>
          </a:prstGeom>
        </p:spPr>
      </p:pic>
    </p:spTree>
    <p:extLst>
      <p:ext uri="{BB962C8B-B14F-4D97-AF65-F5344CB8AC3E}">
        <p14:creationId xmlns:p14="http://schemas.microsoft.com/office/powerpoint/2010/main" val="30246973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3568" y="1340768"/>
            <a:ext cx="4680520" cy="4196328"/>
          </a:xfrm>
          <a:ln>
            <a:solidFill>
              <a:schemeClr val="accent1">
                <a:shade val="50000"/>
              </a:schemeClr>
            </a:solidFill>
          </a:ln>
        </p:spPr>
      </p:pic>
      <p:sp>
        <p:nvSpPr>
          <p:cNvPr id="5" name="角丸四角形 4"/>
          <p:cNvSpPr/>
          <p:nvPr/>
        </p:nvSpPr>
        <p:spPr>
          <a:xfrm>
            <a:off x="755576" y="1885474"/>
            <a:ext cx="216024" cy="463406"/>
          </a:xfrm>
          <a:prstGeom prst="roundRect">
            <a:avLst/>
          </a:prstGeom>
          <a:solidFill>
            <a:srgbClr val="E95DB0">
              <a:alpha val="17647"/>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5508104" y="1340768"/>
            <a:ext cx="3528392" cy="4247317"/>
          </a:xfrm>
          <a:prstGeom prst="rect">
            <a:avLst/>
          </a:prstGeom>
          <a:noFill/>
        </p:spPr>
        <p:txBody>
          <a:bodyPr wrap="square" rtlCol="0">
            <a:spAutoFit/>
          </a:bodyPr>
          <a:lstStyle/>
          <a:p>
            <a:r>
              <a:rPr kumimoji="1" lang="en-US" altLang="ja-JP" dirty="0" smtClean="0"/>
              <a:t>RNR</a:t>
            </a:r>
            <a:r>
              <a:rPr kumimoji="1" lang="ja-JP" altLang="en-US" dirty="0" smtClean="0"/>
              <a:t>の値は非繰り返し率なので低いほうが保守を行う必要がないもの。</a:t>
            </a:r>
            <a:endParaRPr kumimoji="1" lang="en-US" altLang="ja-JP" dirty="0" smtClean="0"/>
          </a:p>
          <a:p>
            <a:endParaRPr lang="en-US" altLang="ja-JP" dirty="0"/>
          </a:p>
          <a:p>
            <a:r>
              <a:rPr kumimoji="1" lang="ja-JP" altLang="en-US" dirty="0" smtClean="0"/>
              <a:t>この結果を見ると、</a:t>
            </a:r>
            <a:r>
              <a:rPr kumimoji="1" lang="en-US" altLang="ja-JP" dirty="0" smtClean="0"/>
              <a:t>RNR</a:t>
            </a:r>
            <a:r>
              <a:rPr kumimoji="1" lang="ja-JP" altLang="en-US" dirty="0" smtClean="0"/>
              <a:t>の値は高く保守を行う必要がある結果となっている。</a:t>
            </a:r>
            <a:endParaRPr kumimoji="1" lang="en-US" altLang="ja-JP" dirty="0" smtClean="0"/>
          </a:p>
          <a:p>
            <a:endParaRPr lang="en-US" altLang="ja-JP" dirty="0"/>
          </a:p>
          <a:p>
            <a:r>
              <a:rPr lang="ja-JP" altLang="en-US" dirty="0" smtClean="0"/>
              <a:t>マンホイットニー</a:t>
            </a:r>
            <a:r>
              <a:rPr lang="en-US" altLang="ja-JP" dirty="0" smtClean="0"/>
              <a:t>U</a:t>
            </a:r>
            <a:r>
              <a:rPr lang="ja-JP" altLang="en-US" dirty="0" smtClean="0"/>
              <a:t>検定の結果では棄却しているので</a:t>
            </a:r>
            <a:r>
              <a:rPr lang="en-US" altLang="ja-JP" dirty="0" smtClean="0"/>
              <a:t>RNR</a:t>
            </a:r>
            <a:r>
              <a:rPr lang="ja-JP" altLang="en-US" dirty="0" smtClean="0"/>
              <a:t>をフィルタリングすることによって、さらに集約対象となる可能性の高いクローンセットを提示することが可能になると考えられる。</a:t>
            </a:r>
            <a:endParaRPr kumimoji="1" lang="ja-JP" altLang="en-US" dirty="0"/>
          </a:p>
        </p:txBody>
      </p:sp>
    </p:spTree>
    <p:extLst>
      <p:ext uri="{BB962C8B-B14F-4D97-AF65-F5344CB8AC3E}">
        <p14:creationId xmlns:p14="http://schemas.microsoft.com/office/powerpoint/2010/main" val="8521242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553</TotalTime>
  <Words>1534</Words>
  <Application>Microsoft Office PowerPoint</Application>
  <PresentationFormat>画面に合わせる (4:3)</PresentationFormat>
  <Paragraphs>186</Paragraphs>
  <Slides>21</Slides>
  <Notes>0</Notes>
  <HiddenSlides>0</HiddenSlides>
  <MMClips>0</MMClips>
  <ScaleCrop>false</ScaleCrop>
  <HeadingPairs>
    <vt:vector size="4" baseType="variant">
      <vt:variant>
        <vt:lpstr>テーマ</vt:lpstr>
      </vt:variant>
      <vt:variant>
        <vt:i4>1</vt:i4>
      </vt:variant>
      <vt:variant>
        <vt:lpstr>スライド タイトル</vt:lpstr>
      </vt:variant>
      <vt:variant>
        <vt:i4>21</vt:i4>
      </vt:variant>
    </vt:vector>
  </HeadingPairs>
  <TitlesOfParts>
    <vt:vector size="22" baseType="lpstr">
      <vt:lpstr>アーバン</vt:lpstr>
      <vt:lpstr>コードクローン変更管理システムの開発と実プロジェクトの適用</vt:lpstr>
      <vt:lpstr>PowerPoint プレゼンテーション</vt:lpstr>
      <vt:lpstr>目次</vt:lpstr>
      <vt:lpstr>１、はじめに</vt:lpstr>
      <vt:lpstr>PowerPoint プレゼンテーション</vt:lpstr>
      <vt:lpstr>PowerPoint プレゼンテーション</vt:lpstr>
      <vt:lpstr>２、コードクローンの分類手法</vt:lpstr>
      <vt:lpstr>PowerPoint プレゼンテーション</vt:lpstr>
      <vt:lpstr>PowerPoint プレゼンテーション</vt:lpstr>
      <vt:lpstr>PowerPoint プレゼンテーション</vt:lpstr>
      <vt:lpstr>PowerPoint プレゼンテーション</vt:lpstr>
      <vt:lpstr>３、コードクローン変更管理システム</vt:lpstr>
      <vt:lpstr>PowerPoint プレゼンテーション</vt:lpstr>
      <vt:lpstr>PowerPoint プレゼンテーション</vt:lpstr>
      <vt:lpstr>４、適用実験</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コードクローン変更管理システムの開発と実プロジェクトの適用</dc:title>
  <dc:creator>東　裕之輔</dc:creator>
  <cp:lastModifiedBy>東　裕之輔</cp:lastModifiedBy>
  <cp:revision>32</cp:revision>
  <dcterms:created xsi:type="dcterms:W3CDTF">2014-01-16T04:12:54Z</dcterms:created>
  <dcterms:modified xsi:type="dcterms:W3CDTF">2014-01-16T13:26:01Z</dcterms:modified>
</cp:coreProperties>
</file>