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59419-7287-4B68-AACB-431D0CA4D361}" type="datetimeFigureOut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09A2B-B807-48EF-91D3-0C17205EA4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87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6093296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283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+mj-ea"/>
                <a:ea typeface="+mj-ea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>
            <a:normAutofit/>
          </a:bodyPr>
          <a:lstStyle>
            <a:lvl1pPr algn="just">
              <a:defRPr sz="2800">
                <a:latin typeface="+mn-ea"/>
                <a:ea typeface="+mn-ea"/>
              </a:defRPr>
            </a:lvl1pPr>
            <a:lvl2pPr algn="just">
              <a:defRPr sz="2400">
                <a:latin typeface="+mn-ea"/>
                <a:ea typeface="+mn-ea"/>
              </a:defRPr>
            </a:lvl2pPr>
            <a:lvl3pPr algn="just">
              <a:defRPr sz="2000">
                <a:latin typeface="+mn-ea"/>
                <a:ea typeface="+mn-ea"/>
              </a:defRPr>
            </a:lvl3pPr>
            <a:lvl4pPr algn="just">
              <a:defRPr sz="1800">
                <a:latin typeface="+mn-ea"/>
                <a:ea typeface="+mn-ea"/>
              </a:defRPr>
            </a:lvl4pPr>
            <a:lvl5pPr algn="just">
              <a:defRPr sz="18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251520" y="6597352"/>
            <a:ext cx="1296144" cy="275043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1763688" y="6597352"/>
            <a:ext cx="6048672" cy="2606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100392" y="6597352"/>
            <a:ext cx="770301" cy="2606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065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29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99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78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29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741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35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739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656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78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FC79A-35C0-44D5-A663-801D19727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281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6576814"/>
            <a:ext cx="9144000" cy="281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40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382911"/>
            <a:ext cx="7772400" cy="1470025"/>
          </a:xfrm>
        </p:spPr>
        <p:txBody>
          <a:bodyPr>
            <a:noAutofit/>
          </a:bodyPr>
          <a:lstStyle/>
          <a:p>
            <a:r>
              <a:rPr lang="en-US" altLang="ja-JP" sz="3600" dirty="0" smtClean="0"/>
              <a:t>Ecosystems in GitHub and a Method for Ecosystem Identification using Reference Coupling</a:t>
            </a:r>
            <a:endParaRPr kumimoji="1" lang="ja-JP" altLang="en-US" sz="3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188568"/>
            <a:ext cx="6400800" cy="1752600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chemeClr val="tx1"/>
                </a:solidFill>
              </a:rPr>
              <a:t>Kelly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Blincoe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r>
              <a:rPr lang="en-US" altLang="ja-JP" dirty="0" smtClean="0">
                <a:solidFill>
                  <a:schemeClr val="tx1"/>
                </a:solidFill>
              </a:rPr>
              <a:t>Francis Harrison</a:t>
            </a:r>
          </a:p>
          <a:p>
            <a:r>
              <a:rPr kumimoji="1" lang="en-US" altLang="ja-JP" dirty="0" smtClean="0">
                <a:solidFill>
                  <a:schemeClr val="tx1"/>
                </a:solidFill>
              </a:rPr>
              <a:t>Daniela Damian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27584" y="515719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Software Engineering Global </a:t>
            </a:r>
            <a:r>
              <a:rPr kumimoji="1" lang="en-US" altLang="ja-JP" dirty="0" err="1" smtClean="0"/>
              <a:t>InterAction</a:t>
            </a:r>
            <a:r>
              <a:rPr kumimoji="1" lang="en-US" altLang="ja-JP" dirty="0" smtClean="0"/>
              <a:t> Lab, </a:t>
            </a:r>
            <a:r>
              <a:rPr kumimoji="1" lang="en-US" altLang="ja-JP" dirty="0" err="1" smtClean="0"/>
              <a:t>Unversity</a:t>
            </a:r>
            <a:r>
              <a:rPr kumimoji="1" lang="en-US" altLang="ja-JP" dirty="0" smtClean="0"/>
              <a:t> of Victoria </a:t>
            </a:r>
            <a:endParaRPr kumimoji="1" lang="ja-JP" altLang="en-US" dirty="0"/>
          </a:p>
        </p:txBody>
      </p:sp>
      <p:pic>
        <p:nvPicPr>
          <p:cNvPr id="1026" name="Picture 2" descr="https://www.cs.drexel.edu/clc/Sp10/index_files/kell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84984"/>
            <a:ext cx="1296144" cy="161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ancis Harris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2"/>
          <a:stretch/>
        </p:blipFill>
        <p:spPr bwMode="auto">
          <a:xfrm>
            <a:off x="6482719" y="3284984"/>
            <a:ext cx="82558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csc.uvic.ca/dm_images/150x212/dana_150x2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942" y="3782174"/>
            <a:ext cx="789474" cy="111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91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Software Ecosystem</a:t>
            </a:r>
            <a:r>
              <a:rPr kumimoji="1" lang="ja-JP" altLang="en-US" dirty="0" smtClean="0"/>
              <a:t>とは？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i="1" dirty="0" smtClean="0"/>
              <a:t>“a collection of software projects which are developed and which co-evolve together in the same environment”</a:t>
            </a:r>
            <a:r>
              <a:rPr lang="en-US" altLang="ja-JP" dirty="0" smtClean="0"/>
              <a:t> </a:t>
            </a:r>
          </a:p>
          <a:p>
            <a:endParaRPr kumimoji="1" lang="en-US" altLang="ja-JP" dirty="0"/>
          </a:p>
          <a:p>
            <a:r>
              <a:rPr lang="en-US" altLang="ja-JP" dirty="0" smtClean="0"/>
              <a:t>Ecosystem</a:t>
            </a:r>
            <a:r>
              <a:rPr lang="ja-JP" altLang="en-US" dirty="0" smtClean="0"/>
              <a:t>内のプロジェクトは互いに依存している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プロジェクト間でソースが使い回されるなど技術的な依存</a:t>
            </a:r>
            <a:endParaRPr kumimoji="1" lang="en-US" altLang="ja-JP" dirty="0" smtClean="0"/>
          </a:p>
          <a:p>
            <a:pPr lvl="1"/>
            <a:endParaRPr kumimoji="1" lang="en-US" altLang="ja-JP" dirty="0"/>
          </a:p>
          <a:p>
            <a:r>
              <a:rPr kumimoji="1" lang="ja-JP" altLang="en-US" dirty="0" smtClean="0"/>
              <a:t>プロジェクト間の技術的依存を分析することは難しい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手法が提案されているが，分析するのに時間がかかる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832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技術的な依存を分析するために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GitHub</a:t>
            </a:r>
            <a:r>
              <a:rPr kumimoji="1" lang="ja-JP" altLang="en-US" dirty="0" smtClean="0"/>
              <a:t>では，</a:t>
            </a:r>
            <a:r>
              <a:rPr kumimoji="1" lang="en-US" altLang="ja-JP" dirty="0" smtClean="0"/>
              <a:t>GitHub</a:t>
            </a:r>
            <a:r>
              <a:rPr lang="ja-JP" altLang="en-US" dirty="0" smtClean="0"/>
              <a:t> </a:t>
            </a:r>
            <a:r>
              <a:rPr lang="en-US" altLang="ja-JP" dirty="0" smtClean="0"/>
              <a:t>Flavored Markdown</a:t>
            </a:r>
            <a:r>
              <a:rPr lang="ja-JP" altLang="en-US" dirty="0" smtClean="0"/>
              <a:t>機能を使うと</a:t>
            </a:r>
            <a:r>
              <a:rPr lang="en-US" altLang="ja-JP" dirty="0" smtClean="0"/>
              <a:t>cross-reference</a:t>
            </a:r>
            <a:r>
              <a:rPr lang="ja-JP" altLang="en-US" dirty="0" smtClean="0"/>
              <a:t>を自動で明らかにすることができる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cross-reference</a:t>
            </a:r>
            <a:r>
              <a:rPr lang="ja-JP" altLang="en-US" dirty="0" smtClean="0"/>
              <a:t>：他のリポジトリの</a:t>
            </a:r>
            <a:r>
              <a:rPr lang="en-US" altLang="ja-JP" dirty="0" smtClean="0"/>
              <a:t>pull request, issue, commit</a:t>
            </a:r>
            <a:r>
              <a:rPr lang="ja-JP" altLang="en-US" dirty="0" smtClean="0"/>
              <a:t>に対するコメント</a:t>
            </a:r>
            <a:endParaRPr lang="en-US" altLang="ja-JP" dirty="0" smtClean="0"/>
          </a:p>
          <a:p>
            <a:pPr lvl="3"/>
            <a:endParaRPr lang="en-US" altLang="ja-JP" dirty="0" smtClean="0"/>
          </a:p>
          <a:p>
            <a:r>
              <a:rPr lang="ja-JP" altLang="en-US" dirty="0" smtClean="0"/>
              <a:t>プロジェクト間の</a:t>
            </a:r>
            <a:r>
              <a:rPr lang="en-US" altLang="ja-JP" dirty="0" smtClean="0"/>
              <a:t>cross-reference</a:t>
            </a:r>
            <a:r>
              <a:rPr lang="ja-JP" altLang="en-US" dirty="0" smtClean="0"/>
              <a:t>によって技術的依存が発生するのかどうかを調べる</a:t>
            </a:r>
            <a:endParaRPr lang="en-US" altLang="ja-JP" dirty="0" smtClean="0"/>
          </a:p>
          <a:p>
            <a:pPr lvl="2"/>
            <a:endParaRPr lang="en-US" altLang="ja-JP" dirty="0"/>
          </a:p>
          <a:p>
            <a:r>
              <a:rPr lang="ja-JP" altLang="en-US" dirty="0" smtClean="0"/>
              <a:t>また，技術的な関係だけでなくソーシャルな関係にも目を向ける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216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  <a:r>
              <a:rPr kumimoji="1" lang="ja-JP" altLang="en-US" dirty="0" smtClean="0"/>
              <a:t>：</a:t>
            </a:r>
            <a:r>
              <a:rPr lang="ja-JP" altLang="en-US" dirty="0"/>
              <a:t>プロジェクト間の</a:t>
            </a:r>
            <a:r>
              <a:rPr lang="en-US" altLang="ja-JP" dirty="0"/>
              <a:t>cross-reference</a:t>
            </a:r>
            <a:r>
              <a:rPr lang="ja-JP" altLang="en-US" dirty="0"/>
              <a:t>によって技術的依存が発生するの</a:t>
            </a:r>
            <a:r>
              <a:rPr lang="ja-JP" altLang="en-US" dirty="0" smtClean="0"/>
              <a:t>か？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en-US" altLang="ja-JP" dirty="0" smtClean="0"/>
              <a:t>RQ2</a:t>
            </a:r>
            <a:r>
              <a:rPr lang="ja-JP" altLang="en-US" dirty="0" smtClean="0"/>
              <a:t>：どんなプロジェクトが依存関係にあるのか？</a:t>
            </a:r>
            <a:r>
              <a:rPr lang="ja-JP" altLang="en-US" dirty="0"/>
              <a:t>そ</a:t>
            </a:r>
            <a:r>
              <a:rPr lang="ja-JP" altLang="en-US" dirty="0" smtClean="0"/>
              <a:t>の構造はどんなんか？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en-US" altLang="ja-JP" dirty="0" smtClean="0"/>
              <a:t>RQ3</a:t>
            </a:r>
            <a:r>
              <a:rPr kumimoji="1" lang="ja-JP" altLang="en-US" dirty="0" smtClean="0"/>
              <a:t>：技術的依存によってプロジェクトのオーナや開発者は団結しているのか？</a:t>
            </a:r>
            <a:endParaRPr kumimoji="1" lang="en-US" altLang="ja-JP" dirty="0" smtClean="0"/>
          </a:p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017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  <a:r>
              <a:rPr kumimoji="1" lang="ja-JP" altLang="en-US" dirty="0" smtClean="0"/>
              <a:t>：結果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RQ1</a:t>
            </a:r>
            <a:r>
              <a:rPr lang="ja-JP" altLang="en-US" dirty="0"/>
              <a:t>：</a:t>
            </a:r>
            <a:r>
              <a:rPr lang="ja-JP" altLang="en-US" b="1" dirty="0"/>
              <a:t>プロジェクト間の</a:t>
            </a:r>
            <a:r>
              <a:rPr lang="en-US" altLang="ja-JP" b="1" dirty="0"/>
              <a:t>cross-reference</a:t>
            </a:r>
            <a:r>
              <a:rPr lang="ja-JP" altLang="en-US" b="1" dirty="0"/>
              <a:t>によって技術的依存が発生するのか？</a:t>
            </a:r>
            <a:endParaRPr lang="en-US" altLang="ja-JP" b="1" dirty="0"/>
          </a:p>
          <a:p>
            <a:pPr lvl="6"/>
            <a:endParaRPr kumimoji="1" lang="en-US" altLang="ja-JP" dirty="0" smtClean="0"/>
          </a:p>
          <a:p>
            <a:r>
              <a:rPr lang="ja-JP" altLang="en-US" dirty="0" smtClean="0"/>
              <a:t>分析方法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GHTorrent</a:t>
            </a:r>
            <a:r>
              <a:rPr lang="ja-JP" altLang="en-US" dirty="0" smtClean="0"/>
              <a:t>のデータを使う（</a:t>
            </a:r>
            <a:r>
              <a:rPr lang="en-US" altLang="ja-JP" dirty="0" smtClean="0"/>
              <a:t>240</a:t>
            </a:r>
            <a:r>
              <a:rPr lang="ja-JP" altLang="en-US" dirty="0" smtClean="0"/>
              <a:t>万</a:t>
            </a:r>
            <a:r>
              <a:rPr lang="en-US" altLang="ja-JP" dirty="0" smtClean="0"/>
              <a:t>repo, 342</a:t>
            </a:r>
            <a:r>
              <a:rPr lang="ja-JP" altLang="en-US" dirty="0" smtClean="0"/>
              <a:t>万</a:t>
            </a:r>
            <a:r>
              <a:rPr lang="ja-JP" altLang="en-US" dirty="0"/>
              <a:t>ユーザー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89,784</a:t>
            </a:r>
            <a:r>
              <a:rPr lang="ja-JP" altLang="en-US" dirty="0" smtClean="0"/>
              <a:t>のプロジェクト間のコメントがあった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ランダムで</a:t>
            </a:r>
            <a:r>
              <a:rPr lang="en-US" altLang="ja-JP" dirty="0" smtClean="0"/>
              <a:t>198</a:t>
            </a:r>
            <a:r>
              <a:rPr lang="ja-JP" altLang="en-US" dirty="0" smtClean="0"/>
              <a:t>のコメントを読んで分析する</a:t>
            </a:r>
            <a:endParaRPr lang="en-US" altLang="ja-JP" dirty="0" smtClean="0"/>
          </a:p>
          <a:p>
            <a:pPr lvl="3"/>
            <a:endParaRPr kumimoji="1" lang="en-US" altLang="ja-JP" dirty="0"/>
          </a:p>
          <a:p>
            <a:r>
              <a:rPr lang="ja-JP" altLang="en-US" dirty="0" smtClean="0"/>
              <a:t>結果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90%</a:t>
            </a:r>
            <a:r>
              <a:rPr kumimoji="1" lang="ja-JP" altLang="en-US" dirty="0" smtClean="0"/>
              <a:t>のコメントが技術的依存に関係する内容であった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5831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r>
              <a:rPr kumimoji="1" lang="ja-JP" altLang="en-US" dirty="0" smtClean="0"/>
              <a:t>：結果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RQ2</a:t>
            </a:r>
            <a:r>
              <a:rPr lang="ja-JP" altLang="en-US" dirty="0" smtClean="0"/>
              <a:t>：</a:t>
            </a:r>
            <a:r>
              <a:rPr lang="ja-JP" altLang="en-US" b="1" dirty="0" smtClean="0"/>
              <a:t>どんな</a:t>
            </a:r>
            <a:r>
              <a:rPr lang="ja-JP" altLang="en-US" b="1" dirty="0"/>
              <a:t>プロジェクトが依存関係にあるのか？その構造はどんなんか</a:t>
            </a:r>
            <a:r>
              <a:rPr lang="ja-JP" altLang="en-US" b="1" dirty="0" smtClean="0"/>
              <a:t>？</a:t>
            </a:r>
            <a:endParaRPr lang="en-US" altLang="ja-JP" b="1" dirty="0" smtClean="0"/>
          </a:p>
          <a:p>
            <a:pPr lvl="6"/>
            <a:endParaRPr kumimoji="1" lang="en-US" altLang="ja-JP" dirty="0" smtClean="0"/>
          </a:p>
          <a:p>
            <a:r>
              <a:rPr lang="ja-JP" altLang="en-US" dirty="0" smtClean="0"/>
              <a:t>分析方法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依存関係をネットワーク分析（有向グラフを描く）</a:t>
            </a:r>
            <a:endParaRPr lang="en-US" altLang="ja-JP" dirty="0" smtClean="0"/>
          </a:p>
          <a:p>
            <a:pPr lvl="3"/>
            <a:endParaRPr kumimoji="1" lang="en-US" altLang="ja-JP" dirty="0"/>
          </a:p>
          <a:p>
            <a:r>
              <a:rPr lang="ja-JP" altLang="en-US" dirty="0" smtClean="0"/>
              <a:t>結果</a:t>
            </a:r>
            <a:endParaRPr lang="en-US" altLang="ja-JP" dirty="0" smtClean="0"/>
          </a:p>
          <a:p>
            <a:pPr lvl="1"/>
            <a:r>
              <a:rPr lang="ja-JP" altLang="en-US" dirty="0"/>
              <a:t>ほとんどの</a:t>
            </a:r>
            <a:r>
              <a:rPr lang="en-US" altLang="ja-JP" dirty="0"/>
              <a:t>Ecosystem</a:t>
            </a:r>
            <a:r>
              <a:rPr lang="ja-JP" altLang="en-US" dirty="0"/>
              <a:t>では，単一のプロジェクトを中心として依存関係にあった</a:t>
            </a:r>
            <a:endParaRPr lang="en-US" altLang="ja-JP" dirty="0"/>
          </a:p>
          <a:p>
            <a:pPr lvl="1"/>
            <a:r>
              <a:rPr lang="ja-JP" altLang="en-US" dirty="0" smtClean="0"/>
              <a:t>人気</a:t>
            </a:r>
            <a:r>
              <a:rPr lang="ja-JP" altLang="en-US" dirty="0"/>
              <a:t>のある</a:t>
            </a:r>
            <a:r>
              <a:rPr lang="en-US" altLang="ja-JP" dirty="0"/>
              <a:t>Ecosystem</a:t>
            </a:r>
            <a:r>
              <a:rPr lang="ja-JP" altLang="en-US" dirty="0"/>
              <a:t>はツールであったりソフトウェア開発を支援するような組織であった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557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r>
              <a:rPr kumimoji="1" lang="ja-JP" altLang="en-US" dirty="0" smtClean="0"/>
              <a:t>：結果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RQ3</a:t>
            </a:r>
            <a:r>
              <a:rPr lang="ja-JP" altLang="en-US" dirty="0" smtClean="0"/>
              <a:t>：</a:t>
            </a:r>
            <a:r>
              <a:rPr lang="ja-JP" altLang="en-US" b="1" dirty="0"/>
              <a:t>技術的依存によってプロジェクトの</a:t>
            </a:r>
            <a:r>
              <a:rPr lang="ja-JP" altLang="en-US" b="1" dirty="0" smtClean="0"/>
              <a:t>オーナーや</a:t>
            </a:r>
            <a:r>
              <a:rPr lang="ja-JP" altLang="en-US" b="1" dirty="0"/>
              <a:t>開発者は団結しているのか？</a:t>
            </a:r>
          </a:p>
          <a:p>
            <a:pPr lvl="6"/>
            <a:endParaRPr kumimoji="1" lang="en-US" altLang="ja-JP" dirty="0" smtClean="0"/>
          </a:p>
          <a:p>
            <a:r>
              <a:rPr lang="ja-JP" altLang="en-US" dirty="0" smtClean="0"/>
              <a:t>分析方法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オーナーや開発者間の関係をネットワーク分析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結果</a:t>
            </a:r>
            <a:endParaRPr lang="en-US" altLang="ja-JP" dirty="0" smtClean="0"/>
          </a:p>
          <a:p>
            <a:pPr lvl="1"/>
            <a:r>
              <a:rPr lang="ja-JP" altLang="en-US" dirty="0"/>
              <a:t>中心</a:t>
            </a:r>
            <a:r>
              <a:rPr lang="ja-JP" altLang="en-US" dirty="0" smtClean="0"/>
              <a:t>となる技術的な依存関係が強いプロジェクト間でオーナー間の依存関係が強かった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孤立</a:t>
            </a:r>
            <a:r>
              <a:rPr lang="ja-JP" altLang="en-US" dirty="0"/>
              <a:t>している</a:t>
            </a:r>
            <a:r>
              <a:rPr lang="en-US" altLang="ja-JP" dirty="0"/>
              <a:t>Ecosystem</a:t>
            </a:r>
            <a:r>
              <a:rPr lang="ja-JP" altLang="en-US" dirty="0"/>
              <a:t>は同じユーザや組織がやって</a:t>
            </a:r>
            <a:r>
              <a:rPr lang="ja-JP" altLang="en-US" dirty="0" smtClean="0"/>
              <a:t>いた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820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プロジェクト間の依存関係を分析するために</a:t>
            </a:r>
            <a:r>
              <a:rPr kumimoji="1" lang="en-US" altLang="ja-JP" dirty="0" err="1" smtClean="0"/>
              <a:t>GHTorrent</a:t>
            </a:r>
            <a:r>
              <a:rPr kumimoji="1" lang="ja-JP" altLang="en-US" dirty="0" smtClean="0"/>
              <a:t>のデータでネットワーク分析を行った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分析の結果以下のことがわかった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ほとんど</a:t>
            </a:r>
            <a:r>
              <a:rPr lang="ja-JP" altLang="en-US" dirty="0" smtClean="0"/>
              <a:t>の</a:t>
            </a:r>
            <a:r>
              <a:rPr lang="en-US" altLang="ja-JP" dirty="0" smtClean="0"/>
              <a:t>Ecosystem</a:t>
            </a:r>
            <a:r>
              <a:rPr lang="ja-JP" altLang="en-US" dirty="0" smtClean="0"/>
              <a:t>では，単一のプロジェクトを中心として依存関係にあった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あまり人気のない</a:t>
            </a:r>
            <a:r>
              <a:rPr kumimoji="1" lang="en-US" altLang="ja-JP" dirty="0" smtClean="0"/>
              <a:t>Ecosystem</a:t>
            </a:r>
            <a:r>
              <a:rPr kumimoji="1" lang="ja-JP" altLang="en-US" dirty="0" smtClean="0"/>
              <a:t>は</a:t>
            </a:r>
            <a:r>
              <a:rPr lang="ja-JP" altLang="en-US" dirty="0" smtClean="0"/>
              <a:t>孤立した</a:t>
            </a:r>
            <a:r>
              <a:rPr kumimoji="1" lang="ja-JP" altLang="en-US" dirty="0" smtClean="0"/>
              <a:t>ままであった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孤立している</a:t>
            </a:r>
            <a:r>
              <a:rPr lang="en-US" altLang="ja-JP" dirty="0" smtClean="0"/>
              <a:t>Ecosystem</a:t>
            </a:r>
            <a:r>
              <a:rPr lang="ja-JP" altLang="en-US" dirty="0" smtClean="0"/>
              <a:t>は同じユーザや組織がやっていた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人気</a:t>
            </a:r>
            <a:r>
              <a:rPr kumimoji="1" lang="ja-JP" altLang="en-US" dirty="0" smtClean="0"/>
              <a:t>のある</a:t>
            </a:r>
            <a:r>
              <a:rPr kumimoji="1" lang="en-US" altLang="ja-JP" dirty="0" smtClean="0"/>
              <a:t>Ecosystem</a:t>
            </a:r>
            <a:r>
              <a:rPr kumimoji="1" lang="ja-JP" altLang="en-US" dirty="0" smtClean="0"/>
              <a:t>はツールであったりソフトウェア開発を支援するような組織であった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C79A-35C0-44D5-A663-801D1972777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6440906"/>
      </p:ext>
    </p:extLst>
  </p:cSld>
  <p:clrMapOvr>
    <a:masterClrMapping/>
  </p:clrMapOvr>
</p:sld>
</file>

<file path=ppt/theme/theme1.xml><?xml version="1.0" encoding="utf-8"?>
<a:theme xmlns:a="http://schemas.openxmlformats.org/drawingml/2006/main" name="gakuna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Arial"/>
        <a:ea typeface="HGPｺﾞｼｯｸM"/>
        <a:cs typeface=""/>
      </a:majorFont>
      <a:minorFont>
        <a:latin typeface="Arial"/>
        <a:ea typeface="HGPｺﾞｼｯ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rgbClr val="FF0000"/>
          </a:solidFill>
        </a:ln>
      </a:spPr>
      <a:bodyPr rtlCol="0" anchor="ctr"/>
      <a:lstStyle>
        <a:defPPr algn="ctr">
          <a:defRPr kumimoji="1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gakunai</Template>
  <TotalTime>1582</TotalTime>
  <Words>503</Words>
  <Application>Microsoft Office PowerPoint</Application>
  <PresentationFormat>画面に合わせる (4:3)</PresentationFormat>
  <Paragraphs>69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gakunai</vt:lpstr>
      <vt:lpstr>Ecosystems in GitHub and a Method for Ecosystem Identification using Reference Coupling</vt:lpstr>
      <vt:lpstr>Software Ecosystemとは？</vt:lpstr>
      <vt:lpstr>技術的な依存を分析するために</vt:lpstr>
      <vt:lpstr>リサーチクエスチョン</vt:lpstr>
      <vt:lpstr>RQ1：結果</vt:lpstr>
      <vt:lpstr>RQ2：結果</vt:lpstr>
      <vt:lpstr>RQ3：結果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Ecosystems in GitHub and a Method for Ecosystem Identification using Reference Coupling</dc:title>
  <dc:creator>Yamatani</dc:creator>
  <cp:lastModifiedBy>Yamatani</cp:lastModifiedBy>
  <cp:revision>19</cp:revision>
  <dcterms:created xsi:type="dcterms:W3CDTF">2015-07-06T03:28:13Z</dcterms:created>
  <dcterms:modified xsi:type="dcterms:W3CDTF">2015-07-07T06:55:59Z</dcterms:modified>
</cp:coreProperties>
</file>