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1" r:id="rId13"/>
    <p:sldId id="270" r:id="rId14"/>
    <p:sldId id="275" r:id="rId15"/>
    <p:sldId id="276" r:id="rId16"/>
    <p:sldId id="273" r:id="rId17"/>
    <p:sldId id="274" r:id="rId18"/>
    <p:sldId id="26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DCC7C7-2F52-46C9-BFDC-7CCF4E33FBD5}"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kumimoji="1" lang="ja-JP" altLang="en-US"/>
        </a:p>
      </dgm:t>
    </dgm:pt>
    <dgm:pt modelId="{CADCAA80-1475-4D12-9C9C-BC75F6F11FA7}">
      <dgm:prSet phldrT="[テキスト]"/>
      <dgm:spPr/>
      <dgm:t>
        <a:bodyPr/>
        <a:lstStyle/>
        <a:p>
          <a:r>
            <a:rPr kumimoji="1" lang="ja-JP" altLang="en-US" dirty="0" smtClean="0"/>
            <a:t>課題</a:t>
          </a:r>
          <a:endParaRPr kumimoji="1" lang="ja-JP" altLang="en-US" dirty="0"/>
        </a:p>
      </dgm:t>
    </dgm:pt>
    <dgm:pt modelId="{B9E99292-408A-4813-9C4D-98404EE4669D}" type="parTrans" cxnId="{26915705-C574-4DFB-8354-B4F4B5AF7FB8}">
      <dgm:prSet/>
      <dgm:spPr/>
      <dgm:t>
        <a:bodyPr/>
        <a:lstStyle/>
        <a:p>
          <a:endParaRPr kumimoji="1" lang="ja-JP" altLang="en-US"/>
        </a:p>
      </dgm:t>
    </dgm:pt>
    <dgm:pt modelId="{F2EB4021-9DAC-4D94-9D6E-8CB44DFE7538}" type="sibTrans" cxnId="{26915705-C574-4DFB-8354-B4F4B5AF7FB8}">
      <dgm:prSet/>
      <dgm:spPr/>
      <dgm:t>
        <a:bodyPr/>
        <a:lstStyle/>
        <a:p>
          <a:endParaRPr kumimoji="1" lang="ja-JP" altLang="en-US"/>
        </a:p>
      </dgm:t>
    </dgm:pt>
    <dgm:pt modelId="{737502EC-9CC2-4697-8A66-64599C21DD92}">
      <dgm:prSet phldrT="[テキスト]"/>
      <dgm:spPr/>
      <dgm:t>
        <a:bodyPr/>
        <a:lstStyle/>
        <a:p>
          <a:r>
            <a:rPr kumimoji="1" lang="ja-JP" altLang="en-US" dirty="0" smtClean="0"/>
            <a:t>仕様</a:t>
          </a:r>
          <a:endParaRPr kumimoji="1" lang="ja-JP" altLang="en-US" dirty="0"/>
        </a:p>
      </dgm:t>
    </dgm:pt>
    <dgm:pt modelId="{DE76EA92-41DF-4FA0-923A-02AC4E350E11}" type="parTrans" cxnId="{78C18B6F-7F5E-4EDB-8FC4-F44D0EA1AC2D}">
      <dgm:prSet/>
      <dgm:spPr/>
      <dgm:t>
        <a:bodyPr/>
        <a:lstStyle/>
        <a:p>
          <a:endParaRPr kumimoji="1" lang="ja-JP" altLang="en-US"/>
        </a:p>
      </dgm:t>
    </dgm:pt>
    <dgm:pt modelId="{00F0BFFD-E6BB-4D42-A65D-65412DC9E060}" type="sibTrans" cxnId="{78C18B6F-7F5E-4EDB-8FC4-F44D0EA1AC2D}">
      <dgm:prSet/>
      <dgm:spPr/>
      <dgm:t>
        <a:bodyPr/>
        <a:lstStyle/>
        <a:p>
          <a:endParaRPr kumimoji="1" lang="ja-JP" altLang="en-US"/>
        </a:p>
      </dgm:t>
    </dgm:pt>
    <dgm:pt modelId="{2BEF0B2C-9A6B-4AB2-A828-ECFBED209440}">
      <dgm:prSet phldrT="[テキスト]"/>
      <dgm:spPr/>
      <dgm:t>
        <a:bodyPr/>
        <a:lstStyle/>
        <a:p>
          <a:r>
            <a:rPr kumimoji="1" lang="ja-JP" altLang="en-US" dirty="0" smtClean="0"/>
            <a:t>設計</a:t>
          </a:r>
          <a:endParaRPr kumimoji="1" lang="ja-JP" altLang="en-US" dirty="0"/>
        </a:p>
      </dgm:t>
    </dgm:pt>
    <dgm:pt modelId="{5DDA620A-41F3-4A78-9025-994F0F4A9F93}" type="parTrans" cxnId="{4CC9EB97-8BBF-48CF-ABEE-3640EF131E3F}">
      <dgm:prSet/>
      <dgm:spPr/>
      <dgm:t>
        <a:bodyPr/>
        <a:lstStyle/>
        <a:p>
          <a:endParaRPr kumimoji="1" lang="ja-JP" altLang="en-US"/>
        </a:p>
      </dgm:t>
    </dgm:pt>
    <dgm:pt modelId="{DB4E7D20-D615-427E-A159-68F12EFAC98B}" type="sibTrans" cxnId="{4CC9EB97-8BBF-48CF-ABEE-3640EF131E3F}">
      <dgm:prSet/>
      <dgm:spPr/>
      <dgm:t>
        <a:bodyPr/>
        <a:lstStyle/>
        <a:p>
          <a:endParaRPr kumimoji="1" lang="ja-JP" altLang="en-US"/>
        </a:p>
      </dgm:t>
    </dgm:pt>
    <dgm:pt modelId="{314EC866-D6D5-4907-BE85-839CD4A18ABB}" type="pres">
      <dgm:prSet presAssocID="{E4DCC7C7-2F52-46C9-BFDC-7CCF4E33FBD5}" presName="Name0" presStyleCnt="0">
        <dgm:presLayoutVars>
          <dgm:dir/>
          <dgm:resizeHandles val="exact"/>
        </dgm:presLayoutVars>
      </dgm:prSet>
      <dgm:spPr/>
    </dgm:pt>
    <dgm:pt modelId="{7680BFC0-E9CB-47AD-97B3-1909E0E510BB}" type="pres">
      <dgm:prSet presAssocID="{E4DCC7C7-2F52-46C9-BFDC-7CCF4E33FBD5}" presName="cycle" presStyleCnt="0"/>
      <dgm:spPr/>
    </dgm:pt>
    <dgm:pt modelId="{D028E54B-1C8F-44B1-9703-3164AE16D1DD}" type="pres">
      <dgm:prSet presAssocID="{CADCAA80-1475-4D12-9C9C-BC75F6F11FA7}" presName="nodeFirstNode" presStyleLbl="node1" presStyleIdx="0" presStyleCnt="3" custScaleX="63324" custScaleY="42003">
        <dgm:presLayoutVars>
          <dgm:bulletEnabled val="1"/>
        </dgm:presLayoutVars>
      </dgm:prSet>
      <dgm:spPr/>
    </dgm:pt>
    <dgm:pt modelId="{565BE25F-592E-4D7E-83EF-F2C707715E1E}" type="pres">
      <dgm:prSet presAssocID="{F2EB4021-9DAC-4D94-9D6E-8CB44DFE7538}" presName="sibTransFirstNode" presStyleLbl="bgShp" presStyleIdx="0" presStyleCnt="1"/>
      <dgm:spPr/>
    </dgm:pt>
    <dgm:pt modelId="{2CD117AC-A3A9-4911-B45C-33333C63E327}" type="pres">
      <dgm:prSet presAssocID="{737502EC-9CC2-4697-8A66-64599C21DD92}" presName="nodeFollowingNodes" presStyleLbl="node1" presStyleIdx="1" presStyleCnt="3" custScaleX="52589" custScaleY="37863">
        <dgm:presLayoutVars>
          <dgm:bulletEnabled val="1"/>
        </dgm:presLayoutVars>
      </dgm:prSet>
      <dgm:spPr/>
    </dgm:pt>
    <dgm:pt modelId="{F9F44A49-4FAC-41EF-A93F-E73F5D496990}" type="pres">
      <dgm:prSet presAssocID="{2BEF0B2C-9A6B-4AB2-A828-ECFBED209440}" presName="nodeFollowingNodes" presStyleLbl="node1" presStyleIdx="2" presStyleCnt="3" custScaleX="54004" custScaleY="41412">
        <dgm:presLayoutVars>
          <dgm:bulletEnabled val="1"/>
        </dgm:presLayoutVars>
      </dgm:prSet>
      <dgm:spPr/>
    </dgm:pt>
  </dgm:ptLst>
  <dgm:cxnLst>
    <dgm:cxn modelId="{4CC9EB97-8BBF-48CF-ABEE-3640EF131E3F}" srcId="{E4DCC7C7-2F52-46C9-BFDC-7CCF4E33FBD5}" destId="{2BEF0B2C-9A6B-4AB2-A828-ECFBED209440}" srcOrd="2" destOrd="0" parTransId="{5DDA620A-41F3-4A78-9025-994F0F4A9F93}" sibTransId="{DB4E7D20-D615-427E-A159-68F12EFAC98B}"/>
    <dgm:cxn modelId="{78C18B6F-7F5E-4EDB-8FC4-F44D0EA1AC2D}" srcId="{E4DCC7C7-2F52-46C9-BFDC-7CCF4E33FBD5}" destId="{737502EC-9CC2-4697-8A66-64599C21DD92}" srcOrd="1" destOrd="0" parTransId="{DE76EA92-41DF-4FA0-923A-02AC4E350E11}" sibTransId="{00F0BFFD-E6BB-4D42-A65D-65412DC9E060}"/>
    <dgm:cxn modelId="{ACFC7AFE-60A7-4EC5-B593-41F4C71EB143}" type="presOf" srcId="{F2EB4021-9DAC-4D94-9D6E-8CB44DFE7538}" destId="{565BE25F-592E-4D7E-83EF-F2C707715E1E}" srcOrd="0" destOrd="0" presId="urn:microsoft.com/office/officeart/2005/8/layout/cycle3"/>
    <dgm:cxn modelId="{2E85FCB0-5752-4763-9DFE-22358775859B}" type="presOf" srcId="{737502EC-9CC2-4697-8A66-64599C21DD92}" destId="{2CD117AC-A3A9-4911-B45C-33333C63E327}" srcOrd="0" destOrd="0" presId="urn:microsoft.com/office/officeart/2005/8/layout/cycle3"/>
    <dgm:cxn modelId="{A7B5E42E-CD7C-4701-9242-033DA3D003FD}" type="presOf" srcId="{2BEF0B2C-9A6B-4AB2-A828-ECFBED209440}" destId="{F9F44A49-4FAC-41EF-A93F-E73F5D496990}" srcOrd="0" destOrd="0" presId="urn:microsoft.com/office/officeart/2005/8/layout/cycle3"/>
    <dgm:cxn modelId="{FDF41A70-334B-468E-A91D-4C5ECB167DE5}" type="presOf" srcId="{E4DCC7C7-2F52-46C9-BFDC-7CCF4E33FBD5}" destId="{314EC866-D6D5-4907-BE85-839CD4A18ABB}" srcOrd="0" destOrd="0" presId="urn:microsoft.com/office/officeart/2005/8/layout/cycle3"/>
    <dgm:cxn modelId="{1687CB28-E5ED-4D2D-BE7A-9FE7FE5E0165}" type="presOf" srcId="{CADCAA80-1475-4D12-9C9C-BC75F6F11FA7}" destId="{D028E54B-1C8F-44B1-9703-3164AE16D1DD}" srcOrd="0" destOrd="0" presId="urn:microsoft.com/office/officeart/2005/8/layout/cycle3"/>
    <dgm:cxn modelId="{26915705-C574-4DFB-8354-B4F4B5AF7FB8}" srcId="{E4DCC7C7-2F52-46C9-BFDC-7CCF4E33FBD5}" destId="{CADCAA80-1475-4D12-9C9C-BC75F6F11FA7}" srcOrd="0" destOrd="0" parTransId="{B9E99292-408A-4813-9C4D-98404EE4669D}" sibTransId="{F2EB4021-9DAC-4D94-9D6E-8CB44DFE7538}"/>
    <dgm:cxn modelId="{54F54159-3C67-48E3-8513-80128341A7F2}" type="presParOf" srcId="{314EC866-D6D5-4907-BE85-839CD4A18ABB}" destId="{7680BFC0-E9CB-47AD-97B3-1909E0E510BB}" srcOrd="0" destOrd="0" presId="urn:microsoft.com/office/officeart/2005/8/layout/cycle3"/>
    <dgm:cxn modelId="{49FB3F84-3134-41B6-94F9-9E4D96C1AAC4}" type="presParOf" srcId="{7680BFC0-E9CB-47AD-97B3-1909E0E510BB}" destId="{D028E54B-1C8F-44B1-9703-3164AE16D1DD}" srcOrd="0" destOrd="0" presId="urn:microsoft.com/office/officeart/2005/8/layout/cycle3"/>
    <dgm:cxn modelId="{83C31FB5-B137-4C97-B4F3-CA7B0F303CB2}" type="presParOf" srcId="{7680BFC0-E9CB-47AD-97B3-1909E0E510BB}" destId="{565BE25F-592E-4D7E-83EF-F2C707715E1E}" srcOrd="1" destOrd="0" presId="urn:microsoft.com/office/officeart/2005/8/layout/cycle3"/>
    <dgm:cxn modelId="{F28FBDC2-9C66-4B77-BAE1-3D5DD35495BA}" type="presParOf" srcId="{7680BFC0-E9CB-47AD-97B3-1909E0E510BB}" destId="{2CD117AC-A3A9-4911-B45C-33333C63E327}" srcOrd="2" destOrd="0" presId="urn:microsoft.com/office/officeart/2005/8/layout/cycle3"/>
    <dgm:cxn modelId="{7BD68315-52E3-4A89-9563-1F6BB7A639B8}" type="presParOf" srcId="{7680BFC0-E9CB-47AD-97B3-1909E0E510BB}" destId="{F9F44A49-4FAC-41EF-A93F-E73F5D496990}"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BE25F-592E-4D7E-83EF-F2C707715E1E}">
      <dsp:nvSpPr>
        <dsp:cNvPr id="0" name=""/>
        <dsp:cNvSpPr/>
      </dsp:nvSpPr>
      <dsp:spPr>
        <a:xfrm>
          <a:off x="1035785" y="233907"/>
          <a:ext cx="4044351" cy="4044351"/>
        </a:xfrm>
        <a:prstGeom prst="circularArrow">
          <a:avLst>
            <a:gd name="adj1" fmla="val 5689"/>
            <a:gd name="adj2" fmla="val 340510"/>
            <a:gd name="adj3" fmla="val 13893103"/>
            <a:gd name="adj4" fmla="val 17309143"/>
            <a:gd name="adj5" fmla="val 5908"/>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28E54B-1C8F-44B1-9703-3164AE16D1DD}">
      <dsp:nvSpPr>
        <dsp:cNvPr id="0" name=""/>
        <dsp:cNvSpPr/>
      </dsp:nvSpPr>
      <dsp:spPr>
        <a:xfrm>
          <a:off x="2166413" y="410929"/>
          <a:ext cx="1783095" cy="59136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kumimoji="1" lang="ja-JP" altLang="en-US" sz="2100" kern="1200" dirty="0" smtClean="0"/>
            <a:t>課題</a:t>
          </a:r>
          <a:endParaRPr kumimoji="1" lang="ja-JP" altLang="en-US" sz="2100" kern="1200" dirty="0"/>
        </a:p>
      </dsp:txBody>
      <dsp:txXfrm>
        <a:off x="2195281" y="439797"/>
        <a:ext cx="1725359" cy="533630"/>
      </dsp:txXfrm>
    </dsp:sp>
    <dsp:sp modelId="{2CD117AC-A3A9-4911-B45C-33333C63E327}">
      <dsp:nvSpPr>
        <dsp:cNvPr id="0" name=""/>
        <dsp:cNvSpPr/>
      </dsp:nvSpPr>
      <dsp:spPr>
        <a:xfrm>
          <a:off x="3850380" y="3095008"/>
          <a:ext cx="1480815" cy="53307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kumimoji="1" lang="ja-JP" altLang="en-US" sz="2100" kern="1200" dirty="0" smtClean="0"/>
            <a:t>仕様</a:t>
          </a:r>
          <a:endParaRPr kumimoji="1" lang="ja-JP" altLang="en-US" sz="2100" kern="1200" dirty="0"/>
        </a:p>
      </dsp:txBody>
      <dsp:txXfrm>
        <a:off x="3876403" y="3121031"/>
        <a:ext cx="1428769" cy="481032"/>
      </dsp:txXfrm>
    </dsp:sp>
    <dsp:sp modelId="{F9F44A49-4FAC-41EF-A93F-E73F5D496990}">
      <dsp:nvSpPr>
        <dsp:cNvPr id="0" name=""/>
        <dsp:cNvSpPr/>
      </dsp:nvSpPr>
      <dsp:spPr>
        <a:xfrm>
          <a:off x="764803" y="3070025"/>
          <a:ext cx="1520659" cy="58304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kumimoji="1" lang="ja-JP" altLang="en-US" sz="2100" kern="1200" dirty="0" smtClean="0"/>
            <a:t>設計</a:t>
          </a:r>
          <a:endParaRPr kumimoji="1" lang="ja-JP" altLang="en-US" sz="2100" kern="1200" dirty="0"/>
        </a:p>
      </dsp:txBody>
      <dsp:txXfrm>
        <a:off x="793265" y="3098487"/>
        <a:ext cx="1463735" cy="526121"/>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8327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56384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0EBB0C4-6273-4C6E-B9BD-2EDC30F1CD52}" type="datetimeFigureOut">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416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6312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10/20/2016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526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10/20/2016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84119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10/20/2016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37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2ABBEA6-7C60-4B02-AE87-00D78D8422AF}" type="datetimeFigureOut">
              <a:rPr lang="en-US" smtClean="0"/>
              <a:t>10/20/2016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01214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CAD897-D46E-4AD2-BD9B-49DD3E640873}" type="datetimeFigureOut">
              <a:rPr lang="en-US" smtClean="0"/>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26746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51529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12705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10/20/2016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7649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sz="5400" dirty="0" smtClean="0"/>
              <a:t>ソフトウェア開発におけるプロセス</a:t>
            </a:r>
            <a:endParaRPr kumimoji="1" lang="ja-JP" altLang="en-US" sz="5400" dirty="0"/>
          </a:p>
        </p:txBody>
      </p:sp>
      <p:sp>
        <p:nvSpPr>
          <p:cNvPr id="3" name="サブタイトル 2"/>
          <p:cNvSpPr>
            <a:spLocks noGrp="1"/>
          </p:cNvSpPr>
          <p:nvPr>
            <p:ph type="subTitle" idx="1"/>
          </p:nvPr>
        </p:nvSpPr>
        <p:spPr/>
        <p:txBody>
          <a:bodyPr/>
          <a:lstStyle/>
          <a:p>
            <a:r>
              <a:rPr kumimoji="1" lang="ja-JP" altLang="en-US" dirty="0" smtClean="0"/>
              <a:t>鶴保　征城</a:t>
            </a:r>
            <a:endParaRPr kumimoji="1" lang="en-US" altLang="ja-JP" dirty="0" smtClean="0"/>
          </a:p>
          <a:p>
            <a:r>
              <a:rPr kumimoji="1" lang="ja-JP" altLang="en-US" dirty="0" smtClean="0"/>
              <a:t>駒谷　昇一</a:t>
            </a:r>
            <a:endParaRPr kumimoji="1" lang="ja-JP" altLang="en-US" dirty="0"/>
          </a:p>
        </p:txBody>
      </p:sp>
      <p:sp>
        <p:nvSpPr>
          <p:cNvPr id="4" name="テキスト ボックス 3"/>
          <p:cNvSpPr txBox="1"/>
          <p:nvPr/>
        </p:nvSpPr>
        <p:spPr>
          <a:xfrm>
            <a:off x="180022" y="5729130"/>
            <a:ext cx="5735003" cy="369332"/>
          </a:xfrm>
          <a:prstGeom prst="rect">
            <a:avLst/>
          </a:prstGeom>
          <a:noFill/>
        </p:spPr>
        <p:txBody>
          <a:bodyPr wrap="square" rtlCol="0">
            <a:spAutoFit/>
          </a:bodyPr>
          <a:lstStyle/>
          <a:p>
            <a:r>
              <a:rPr kumimoji="1" lang="ja-JP" altLang="en-US" dirty="0" smtClean="0"/>
              <a:t>ずっと受けたかったソフトウェアエンジニアリングの授業１</a:t>
            </a:r>
            <a:endParaRPr kumimoji="1" lang="ja-JP" altLang="en-US" dirty="0"/>
          </a:p>
        </p:txBody>
      </p:sp>
      <p:sp>
        <p:nvSpPr>
          <p:cNvPr id="5" name="テキスト ボックス 4"/>
          <p:cNvSpPr txBox="1"/>
          <p:nvPr/>
        </p:nvSpPr>
        <p:spPr>
          <a:xfrm>
            <a:off x="6500812" y="5714842"/>
            <a:ext cx="2428875" cy="369332"/>
          </a:xfrm>
          <a:prstGeom prst="rect">
            <a:avLst/>
          </a:prstGeom>
          <a:noFill/>
        </p:spPr>
        <p:txBody>
          <a:bodyPr wrap="square" rtlCol="0">
            <a:spAutoFit/>
          </a:bodyPr>
          <a:lstStyle/>
          <a:p>
            <a:r>
              <a:rPr kumimoji="1" lang="en-US" altLang="ja-JP" dirty="0" smtClean="0"/>
              <a:t>60191055</a:t>
            </a:r>
            <a:r>
              <a:rPr kumimoji="1" lang="ja-JP" altLang="en-US" dirty="0" smtClean="0"/>
              <a:t>　山崎大輝</a:t>
            </a:r>
            <a:endParaRPr kumimoji="1" lang="ja-JP" altLang="en-US" dirty="0"/>
          </a:p>
        </p:txBody>
      </p:sp>
    </p:spTree>
    <p:extLst>
      <p:ext uri="{BB962C8B-B14F-4D97-AF65-F5344CB8AC3E}">
        <p14:creationId xmlns:p14="http://schemas.microsoft.com/office/powerpoint/2010/main" val="1077088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プロセスとは</a:t>
            </a:r>
            <a:endParaRPr kumimoji="1" lang="ja-JP" altLang="en-US" dirty="0"/>
          </a:p>
        </p:txBody>
      </p:sp>
      <p:sp>
        <p:nvSpPr>
          <p:cNvPr id="3" name="コンテンツ プレースホルダー 2"/>
          <p:cNvSpPr>
            <a:spLocks noGrp="1"/>
          </p:cNvSpPr>
          <p:nvPr>
            <p:ph idx="1"/>
          </p:nvPr>
        </p:nvSpPr>
        <p:spPr/>
        <p:txBody>
          <a:bodyPr>
            <a:noAutofit/>
          </a:bodyPr>
          <a:lstStyle/>
          <a:p>
            <a:pPr marL="0" indent="0">
              <a:buNone/>
            </a:pPr>
            <a:r>
              <a:rPr kumimoji="1" lang="ja-JP" altLang="en-US" sz="2400" dirty="0" smtClean="0"/>
              <a:t>ソフトウェア開発でのプロセス</a:t>
            </a:r>
            <a:endParaRPr kumimoji="1" lang="en-US" altLang="ja-JP" sz="2400" dirty="0" smtClean="0"/>
          </a:p>
          <a:p>
            <a:pPr marL="0" indent="0">
              <a:buNone/>
            </a:pPr>
            <a:r>
              <a:rPr lang="en-US" altLang="ja-JP" sz="2400" dirty="0"/>
              <a:t>	</a:t>
            </a:r>
            <a:r>
              <a:rPr lang="ja-JP" altLang="en-US" dirty="0" smtClean="0"/>
              <a:t>「方法」「手順」「製法」「工程」</a:t>
            </a:r>
            <a:endParaRPr lang="en-US" altLang="ja-JP" dirty="0" smtClean="0"/>
          </a:p>
          <a:p>
            <a:pPr marL="0" indent="0">
              <a:buNone/>
            </a:pPr>
            <a:r>
              <a:rPr kumimoji="1" lang="en-US" altLang="ja-JP" dirty="0"/>
              <a:t>	</a:t>
            </a:r>
            <a:r>
              <a:rPr kumimoji="1" lang="ja-JP" altLang="en-US" dirty="0" smtClean="0"/>
              <a:t>一つひとつの仕事ないしは一連の仕事</a:t>
            </a:r>
            <a:endParaRPr kumimoji="1" lang="en-US" altLang="ja-JP" dirty="0" smtClean="0"/>
          </a:p>
          <a:p>
            <a:pPr marL="0" indent="0">
              <a:buNone/>
            </a:pPr>
            <a:r>
              <a:rPr lang="en-US" altLang="ja-JP" dirty="0"/>
              <a:t>	</a:t>
            </a:r>
            <a:r>
              <a:rPr lang="ja-JP" altLang="en-US" dirty="0" smtClean="0"/>
              <a:t>互いに関連をもつ活動の集合で、入力を出力に変換すること</a:t>
            </a:r>
            <a:endParaRPr lang="en-US" altLang="ja-JP" dirty="0" smtClean="0"/>
          </a:p>
          <a:p>
            <a:r>
              <a:rPr lang="ja-JP" altLang="en-US" dirty="0"/>
              <a:t>説明可能（定義</a:t>
            </a:r>
            <a:r>
              <a:rPr lang="ja-JP" altLang="en-US" dirty="0" smtClean="0"/>
              <a:t>）</a:t>
            </a:r>
            <a:endParaRPr lang="en-US" altLang="ja-JP" dirty="0"/>
          </a:p>
          <a:p>
            <a:r>
              <a:rPr lang="ja-JP" altLang="en-US" dirty="0"/>
              <a:t>繰り返し可能（反復</a:t>
            </a:r>
            <a:r>
              <a:rPr lang="ja-JP" altLang="en-US" dirty="0" smtClean="0"/>
              <a:t>）</a:t>
            </a:r>
            <a:endParaRPr lang="en-US" altLang="ja-JP" dirty="0"/>
          </a:p>
          <a:p>
            <a:r>
              <a:rPr lang="ja-JP" altLang="en-US" dirty="0"/>
              <a:t>測定可能（分析・評価</a:t>
            </a:r>
            <a:r>
              <a:rPr lang="ja-JP" altLang="en-US" dirty="0" smtClean="0"/>
              <a:t>）</a:t>
            </a:r>
            <a:endParaRPr lang="en-US" altLang="ja-JP" dirty="0"/>
          </a:p>
          <a:p>
            <a:r>
              <a:rPr lang="ja-JP" altLang="en-US" dirty="0"/>
              <a:t>結果の把握可能（予測）</a:t>
            </a:r>
          </a:p>
          <a:p>
            <a:pPr marL="0" indent="0">
              <a:buNone/>
            </a:pPr>
            <a:endParaRPr kumimoji="1" lang="ja-JP" altLang="en-US" dirty="0"/>
          </a:p>
        </p:txBody>
      </p:sp>
    </p:spTree>
    <p:extLst>
      <p:ext uri="{BB962C8B-B14F-4D97-AF65-F5344CB8AC3E}">
        <p14:creationId xmlns:p14="http://schemas.microsoft.com/office/powerpoint/2010/main" val="2863963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ビジネスプロセス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基幹業務</a:t>
            </a:r>
            <a:endParaRPr lang="en-US" altLang="ja-JP" sz="2800" dirty="0"/>
          </a:p>
          <a:p>
            <a:pPr marL="201168" lvl="1" indent="0">
              <a:buNone/>
            </a:pPr>
            <a:r>
              <a:rPr kumimoji="1" lang="ja-JP" altLang="en-US" sz="2800" dirty="0" smtClean="0"/>
              <a:t>　　マーケティング・営業・製造など</a:t>
            </a:r>
            <a:endParaRPr kumimoji="1" lang="en-US" altLang="ja-JP" sz="2800" dirty="0" smtClean="0"/>
          </a:p>
          <a:p>
            <a:pPr marL="201168" lvl="1" indent="0">
              <a:buNone/>
            </a:pPr>
            <a:endParaRPr lang="en-US" altLang="ja-JP" sz="2800" dirty="0" smtClean="0"/>
          </a:p>
          <a:p>
            <a:pPr marL="201168" lvl="1" indent="0">
              <a:buNone/>
            </a:pPr>
            <a:endParaRPr lang="en-US" altLang="ja-JP" sz="2800" dirty="0"/>
          </a:p>
          <a:p>
            <a:pPr marL="201168" lvl="1" indent="0">
              <a:buNone/>
            </a:pPr>
            <a:r>
              <a:rPr kumimoji="1" lang="ja-JP" altLang="en-US" sz="2800" dirty="0" smtClean="0"/>
              <a:t>支援業務</a:t>
            </a:r>
            <a:endParaRPr kumimoji="1" lang="en-US" altLang="ja-JP" sz="2800" dirty="0" smtClean="0"/>
          </a:p>
          <a:p>
            <a:pPr marL="201168" lvl="1" indent="0">
              <a:buNone/>
            </a:pPr>
            <a:r>
              <a:rPr kumimoji="1" lang="ja-JP" altLang="en-US" sz="2800" dirty="0" smtClean="0"/>
              <a:t>　　顧客管理・経理・資産活用など</a:t>
            </a:r>
            <a:endParaRPr kumimoji="1" lang="en-US" altLang="ja-JP" sz="2800" dirty="0" smtClean="0"/>
          </a:p>
        </p:txBody>
      </p:sp>
    </p:spTree>
    <p:extLst>
      <p:ext uri="{BB962C8B-B14F-4D97-AF65-F5344CB8AC3E}">
        <p14:creationId xmlns:p14="http://schemas.microsoft.com/office/powerpoint/2010/main" val="1252409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プロセス</a:t>
            </a:r>
            <a:r>
              <a:rPr lang="ja-JP" altLang="en-US" dirty="0" smtClean="0"/>
              <a:t>と</a:t>
            </a:r>
            <a:r>
              <a:rPr lang="ja-JP" altLang="en-US" dirty="0"/>
              <a:t>プロダクト</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400" dirty="0" smtClean="0"/>
              <a:t>プロセス</a:t>
            </a:r>
            <a:endParaRPr kumimoji="1" lang="en-US" altLang="ja-JP" sz="2400" dirty="0" smtClean="0"/>
          </a:p>
          <a:p>
            <a:pPr marL="201168" lvl="1" indent="0">
              <a:buNone/>
            </a:pPr>
            <a:r>
              <a:rPr kumimoji="1" lang="ja-JP" altLang="en-US" dirty="0" smtClean="0"/>
              <a:t>　　プロダクトを生み出す工程（カンバン方式、アンドン方式）</a:t>
            </a:r>
            <a:endParaRPr kumimoji="1" lang="en-US" altLang="ja-JP" dirty="0" smtClean="0"/>
          </a:p>
          <a:p>
            <a:pPr marL="201168" lvl="1" indent="0">
              <a:buNone/>
            </a:pPr>
            <a:endParaRPr lang="en-US" altLang="ja-JP" dirty="0"/>
          </a:p>
          <a:p>
            <a:pPr marL="201168" lvl="1" indent="0">
              <a:buNone/>
            </a:pPr>
            <a:r>
              <a:rPr kumimoji="1" lang="ja-JP" altLang="en-US" sz="2400" dirty="0" smtClean="0"/>
              <a:t>プロダクト</a:t>
            </a:r>
            <a:endParaRPr kumimoji="1" lang="en-US" altLang="ja-JP" sz="2400" dirty="0" smtClean="0"/>
          </a:p>
          <a:p>
            <a:pPr marL="201168" lvl="1" indent="0">
              <a:buNone/>
            </a:pPr>
            <a:r>
              <a:rPr lang="ja-JP" altLang="en-US" dirty="0"/>
              <a:t>　</a:t>
            </a:r>
            <a:r>
              <a:rPr lang="ja-JP" altLang="en-US" dirty="0" smtClean="0"/>
              <a:t>　エンジニアリングの過程で生成される生産物（自動車、情報システム）</a:t>
            </a:r>
            <a:endParaRPr lang="en-US" altLang="ja-JP" dirty="0" smtClean="0"/>
          </a:p>
          <a:p>
            <a:pPr marL="201168" lvl="1" indent="0">
              <a:buNone/>
            </a:pPr>
            <a:endParaRPr lang="en-US" altLang="ja-JP" dirty="0" smtClean="0"/>
          </a:p>
          <a:p>
            <a:pPr marL="201168" lvl="1" indent="0">
              <a:buNone/>
            </a:pPr>
            <a:endParaRPr lang="en-US" altLang="ja-JP" sz="2400" dirty="0" smtClean="0"/>
          </a:p>
          <a:p>
            <a:pPr marL="201168" lvl="1" indent="0">
              <a:buNone/>
            </a:pPr>
            <a:r>
              <a:rPr lang="ja-JP" altLang="en-US" sz="2400" dirty="0" smtClean="0"/>
              <a:t>良いプロダクトの生産には不断のプロセス改善が</a:t>
            </a:r>
            <a:r>
              <a:rPr lang="ja-JP" altLang="en-US" sz="2400" dirty="0"/>
              <a:t>必要</a:t>
            </a:r>
            <a:endParaRPr kumimoji="1" lang="ja-JP" altLang="en-US" sz="2400" dirty="0"/>
          </a:p>
        </p:txBody>
      </p:sp>
    </p:spTree>
    <p:extLst>
      <p:ext uri="{BB962C8B-B14F-4D97-AF65-F5344CB8AC3E}">
        <p14:creationId xmlns:p14="http://schemas.microsoft.com/office/powerpoint/2010/main" val="1664169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プロセスに対する</a:t>
            </a:r>
            <a:r>
              <a:rPr kumimoji="1" lang="en-US" altLang="ja-JP" dirty="0" smtClean="0"/>
              <a:t/>
            </a:r>
            <a:br>
              <a:rPr kumimoji="1" lang="en-US" altLang="ja-JP" dirty="0" smtClean="0"/>
            </a:br>
            <a:r>
              <a:rPr kumimoji="1" lang="ja-JP" altLang="en-US" dirty="0" smtClean="0"/>
              <a:t>日米の考え方の違い</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770991336"/>
              </p:ext>
            </p:extLst>
          </p:nvPr>
        </p:nvGraphicFramePr>
        <p:xfrm>
          <a:off x="557590" y="1969830"/>
          <a:ext cx="8074540" cy="3810000"/>
        </p:xfrm>
        <a:graphic>
          <a:graphicData uri="http://schemas.openxmlformats.org/drawingml/2006/table">
            <a:tbl>
              <a:tblPr firstRow="1" bandRow="1">
                <a:tableStyleId>{5C22544A-7EE6-4342-B048-85BDC9FD1C3A}</a:tableStyleId>
              </a:tblPr>
              <a:tblGrid>
                <a:gridCol w="858194"/>
                <a:gridCol w="4440195"/>
                <a:gridCol w="2776151"/>
              </a:tblGrid>
              <a:tr h="370840">
                <a:tc>
                  <a:txBody>
                    <a:bodyPr/>
                    <a:lstStyle/>
                    <a:p>
                      <a:endParaRPr kumimoji="1" lang="ja-JP" altLang="en-US" sz="2000" dirty="0"/>
                    </a:p>
                  </a:txBody>
                  <a:tcPr/>
                </a:tc>
                <a:tc>
                  <a:txBody>
                    <a:bodyPr/>
                    <a:lstStyle/>
                    <a:p>
                      <a:pPr algn="ctr"/>
                      <a:r>
                        <a:rPr kumimoji="1" lang="ja-JP" altLang="en-US" sz="2000" dirty="0" smtClean="0"/>
                        <a:t>欧米</a:t>
                      </a:r>
                      <a:endParaRPr kumimoji="1" lang="ja-JP" altLang="en-US" sz="2000" dirty="0"/>
                    </a:p>
                  </a:txBody>
                  <a:tcPr/>
                </a:tc>
                <a:tc>
                  <a:txBody>
                    <a:bodyPr/>
                    <a:lstStyle/>
                    <a:p>
                      <a:pPr algn="ctr"/>
                      <a:r>
                        <a:rPr kumimoji="1" lang="ja-JP" altLang="en-US" sz="2000" dirty="0" smtClean="0"/>
                        <a:t>日本</a:t>
                      </a:r>
                      <a:endParaRPr kumimoji="1" lang="ja-JP" altLang="en-US" sz="2000" dirty="0"/>
                    </a:p>
                  </a:txBody>
                  <a:tcPr/>
                </a:tc>
              </a:tr>
              <a:tr h="302989">
                <a:tc>
                  <a:txBody>
                    <a:bodyPr/>
                    <a:lstStyle/>
                    <a:p>
                      <a:pPr algn="ctr"/>
                      <a:r>
                        <a:rPr kumimoji="1" lang="ja-JP" altLang="en-US" sz="2000" dirty="0" smtClean="0"/>
                        <a:t>前提</a:t>
                      </a:r>
                      <a:endParaRPr kumimoji="1" lang="ja-JP" altLang="en-US" sz="2000" dirty="0"/>
                    </a:p>
                  </a:txBody>
                  <a:tcPr/>
                </a:tc>
                <a:tc>
                  <a:txBody>
                    <a:bodyPr/>
                    <a:lstStyle/>
                    <a:p>
                      <a:r>
                        <a:rPr kumimoji="1" lang="ja-JP" altLang="en-US" sz="2000" dirty="0" smtClean="0"/>
                        <a:t>多くの人種</a:t>
                      </a:r>
                      <a:endParaRPr kumimoji="1" lang="en-US" altLang="ja-JP" sz="2000" dirty="0" smtClean="0"/>
                    </a:p>
                    <a:p>
                      <a:r>
                        <a:rPr kumimoji="1" lang="ja-JP" altLang="en-US" sz="2000" dirty="0" smtClean="0"/>
                        <a:t>契約による雇用</a:t>
                      </a:r>
                      <a:endParaRPr kumimoji="1" lang="ja-JP" altLang="en-US" sz="2000" dirty="0"/>
                    </a:p>
                  </a:txBody>
                  <a:tcPr/>
                </a:tc>
                <a:tc>
                  <a:txBody>
                    <a:bodyPr/>
                    <a:lstStyle/>
                    <a:p>
                      <a:r>
                        <a:rPr kumimoji="1" lang="ja-JP" altLang="en-US" sz="2000" dirty="0" smtClean="0"/>
                        <a:t>単一人種</a:t>
                      </a:r>
                      <a:endParaRPr kumimoji="1" lang="en-US" altLang="ja-JP" sz="2000" dirty="0" smtClean="0"/>
                    </a:p>
                    <a:p>
                      <a:r>
                        <a:rPr kumimoji="1" lang="ja-JP" altLang="en-US" sz="2000" dirty="0" smtClean="0"/>
                        <a:t>終身雇用</a:t>
                      </a:r>
                      <a:endParaRPr kumimoji="1" lang="ja-JP" altLang="en-US" sz="2000" dirty="0"/>
                    </a:p>
                  </a:txBody>
                  <a:tcPr/>
                </a:tc>
              </a:tr>
              <a:tr h="370840">
                <a:tc>
                  <a:txBody>
                    <a:bodyPr/>
                    <a:lstStyle/>
                    <a:p>
                      <a:pPr algn="ctr"/>
                      <a:r>
                        <a:rPr kumimoji="1" lang="ja-JP" altLang="en-US" sz="2000" dirty="0" smtClean="0"/>
                        <a:t>特徴</a:t>
                      </a:r>
                      <a:endParaRPr kumimoji="1" lang="ja-JP" altLang="en-US" sz="2000" dirty="0"/>
                    </a:p>
                  </a:txBody>
                  <a:tcPr/>
                </a:tc>
                <a:tc>
                  <a:txBody>
                    <a:bodyPr/>
                    <a:lstStyle/>
                    <a:p>
                      <a:r>
                        <a:rPr kumimoji="1" lang="ja-JP" altLang="en-US" sz="2000" dirty="0" smtClean="0"/>
                        <a:t>プロセス品質がプロダクト品質を決定。したがってトップダウンで改革</a:t>
                      </a:r>
                      <a:endParaRPr kumimoji="1" lang="ja-JP" altLang="en-US" sz="2000" dirty="0"/>
                    </a:p>
                  </a:txBody>
                  <a:tcPr/>
                </a:tc>
                <a:tc>
                  <a:txBody>
                    <a:bodyPr/>
                    <a:lstStyle/>
                    <a:p>
                      <a:r>
                        <a:rPr kumimoji="1" lang="ja-JP" altLang="en-US" sz="2000" dirty="0" smtClean="0"/>
                        <a:t>プロセス品質とプロダクト品質はあまり関係ない。ボトムアップで改善</a:t>
                      </a:r>
                      <a:endParaRPr kumimoji="1" lang="ja-JP" altLang="en-US" sz="2000" dirty="0"/>
                    </a:p>
                  </a:txBody>
                  <a:tcPr/>
                </a:tc>
              </a:tr>
              <a:tr h="370840">
                <a:tc>
                  <a:txBody>
                    <a:bodyPr/>
                    <a:lstStyle/>
                    <a:p>
                      <a:pPr algn="ctr"/>
                      <a:r>
                        <a:rPr kumimoji="1" lang="ja-JP" altLang="en-US" sz="2000" dirty="0" smtClean="0"/>
                        <a:t>長所</a:t>
                      </a:r>
                      <a:endParaRPr kumimoji="1" lang="ja-JP" altLang="en-US" sz="2000" dirty="0"/>
                    </a:p>
                  </a:txBody>
                  <a:tcPr/>
                </a:tc>
                <a:tc>
                  <a:txBody>
                    <a:bodyPr/>
                    <a:lstStyle/>
                    <a:p>
                      <a:r>
                        <a:rPr kumimoji="1" lang="ja-JP" altLang="en-US" sz="2000" dirty="0" smtClean="0"/>
                        <a:t>責任と権限が明確</a:t>
                      </a:r>
                      <a:endParaRPr kumimoji="1" lang="en-US" altLang="ja-JP" sz="2000" dirty="0" smtClean="0"/>
                    </a:p>
                    <a:p>
                      <a:r>
                        <a:rPr kumimoji="1" lang="ja-JP" altLang="en-US" sz="2000" dirty="0" smtClean="0"/>
                        <a:t>プロセスを必ず文書化</a:t>
                      </a:r>
                      <a:endParaRPr kumimoji="1" lang="ja-JP" altLang="en-US" sz="2000" dirty="0"/>
                    </a:p>
                  </a:txBody>
                  <a:tcPr/>
                </a:tc>
                <a:tc>
                  <a:txBody>
                    <a:bodyPr/>
                    <a:lstStyle/>
                    <a:p>
                      <a:r>
                        <a:rPr kumimoji="1" lang="ja-JP" altLang="en-US" sz="2000" dirty="0" smtClean="0"/>
                        <a:t>プロセスの軽微な不具合は現場で調整できる</a:t>
                      </a:r>
                      <a:endParaRPr kumimoji="1" lang="ja-JP" altLang="en-US" sz="2000" dirty="0"/>
                    </a:p>
                  </a:txBody>
                  <a:tcPr/>
                </a:tc>
              </a:tr>
              <a:tr h="370840">
                <a:tc>
                  <a:txBody>
                    <a:bodyPr/>
                    <a:lstStyle/>
                    <a:p>
                      <a:pPr algn="ctr"/>
                      <a:r>
                        <a:rPr kumimoji="1" lang="ja-JP" altLang="en-US" sz="2000" dirty="0" smtClean="0"/>
                        <a:t>短所</a:t>
                      </a:r>
                      <a:endParaRPr kumimoji="1" lang="ja-JP" altLang="en-US" sz="2000" dirty="0"/>
                    </a:p>
                  </a:txBody>
                  <a:tcPr/>
                </a:tc>
                <a:tc>
                  <a:txBody>
                    <a:bodyPr/>
                    <a:lstStyle/>
                    <a:p>
                      <a:r>
                        <a:rPr kumimoji="1" lang="ja-JP" altLang="en-US" sz="2000" dirty="0" smtClean="0"/>
                        <a:t>プロセス設計の不具合の影響が大きい</a:t>
                      </a:r>
                      <a:endParaRPr kumimoji="1" lang="ja-JP" altLang="en-US" sz="2000" dirty="0"/>
                    </a:p>
                  </a:txBody>
                  <a:tcPr/>
                </a:tc>
                <a:tc>
                  <a:txBody>
                    <a:bodyPr/>
                    <a:lstStyle/>
                    <a:p>
                      <a:r>
                        <a:rPr kumimoji="1" lang="ja-JP" altLang="en-US" sz="2000" dirty="0" smtClean="0"/>
                        <a:t>責任と権限が不明確</a:t>
                      </a:r>
                      <a:endParaRPr kumimoji="1" lang="en-US" altLang="ja-JP" sz="2000" dirty="0" smtClean="0"/>
                    </a:p>
                    <a:p>
                      <a:r>
                        <a:rPr kumimoji="1" lang="ja-JP" altLang="en-US" sz="2000" dirty="0" smtClean="0"/>
                        <a:t>プロセスが文書化されない</a:t>
                      </a:r>
                      <a:endParaRPr kumimoji="1" lang="ja-JP" altLang="en-US" sz="2000" dirty="0"/>
                    </a:p>
                  </a:txBody>
                  <a:tcPr/>
                </a:tc>
              </a:tr>
            </a:tbl>
          </a:graphicData>
        </a:graphic>
      </p:graphicFrame>
    </p:spTree>
    <p:extLst>
      <p:ext uri="{BB962C8B-B14F-4D97-AF65-F5344CB8AC3E}">
        <p14:creationId xmlns:p14="http://schemas.microsoft.com/office/powerpoint/2010/main" val="1265448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ソフトウェア開発における</a:t>
            </a:r>
            <a:r>
              <a:rPr kumimoji="1" lang="en-US" altLang="ja-JP" dirty="0" smtClean="0"/>
              <a:t/>
            </a:r>
            <a:br>
              <a:rPr kumimoji="1" lang="en-US" altLang="ja-JP" dirty="0" smtClean="0"/>
            </a:br>
            <a:r>
              <a:rPr kumimoji="1" lang="ja-JP" altLang="en-US" dirty="0" smtClean="0"/>
              <a:t>プロセス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t>小規模なプログラム</a:t>
            </a:r>
            <a:endParaRPr kumimoji="1" lang="en-US" altLang="ja-JP" sz="2400" dirty="0" smtClean="0"/>
          </a:p>
          <a:p>
            <a:pPr marL="201168" lvl="1" indent="0">
              <a:buNone/>
            </a:pPr>
            <a:r>
              <a:rPr lang="ja-JP" altLang="en-US" sz="2400" dirty="0"/>
              <a:t>　</a:t>
            </a:r>
            <a:r>
              <a:rPr lang="ja-JP" altLang="en-US" sz="2400" dirty="0" smtClean="0"/>
              <a:t>利用者＝プログラム作成者</a:t>
            </a:r>
            <a:endParaRPr lang="en-US" altLang="ja-JP" sz="2400" dirty="0" smtClean="0"/>
          </a:p>
          <a:p>
            <a:pPr marL="201168" lvl="1" indent="0">
              <a:buNone/>
            </a:pPr>
            <a:r>
              <a:rPr lang="ja-JP" altLang="en-US" sz="2400" dirty="0" smtClean="0"/>
              <a:t>　プログラミングとテストを繰り返して完成させる</a:t>
            </a:r>
            <a:endParaRPr lang="en-US" altLang="ja-JP" sz="2400" dirty="0" smtClean="0"/>
          </a:p>
          <a:p>
            <a:pPr marL="201168" lvl="1" indent="0">
              <a:buNone/>
            </a:pPr>
            <a:endParaRPr kumimoji="1" lang="en-US" altLang="ja-JP" sz="2400" dirty="0"/>
          </a:p>
          <a:p>
            <a:pPr marL="201168" lvl="1" indent="0">
              <a:buNone/>
            </a:pPr>
            <a:r>
              <a:rPr lang="ja-JP" altLang="en-US" sz="2400" dirty="0" smtClean="0"/>
              <a:t>大規模なプログラム</a:t>
            </a:r>
            <a:endParaRPr lang="en-US" altLang="ja-JP" sz="2400" dirty="0" smtClean="0"/>
          </a:p>
          <a:p>
            <a:pPr marL="201168" lvl="1" indent="0">
              <a:buNone/>
            </a:pPr>
            <a:r>
              <a:rPr kumimoji="1" lang="ja-JP" altLang="en-US" sz="2400" dirty="0"/>
              <a:t>　</a:t>
            </a:r>
            <a:r>
              <a:rPr kumimoji="1" lang="ja-JP" altLang="en-US" sz="2400" dirty="0" smtClean="0"/>
              <a:t>　系統的に、一貫性をもって、ムダなく、単純に</a:t>
            </a:r>
            <a:endParaRPr kumimoji="1" lang="en-US" altLang="ja-JP" sz="2400" dirty="0" smtClean="0"/>
          </a:p>
          <a:p>
            <a:pPr marL="201168" lvl="1" indent="0">
              <a:buNone/>
            </a:pPr>
            <a:r>
              <a:rPr kumimoji="1" lang="ja-JP" altLang="en-US" sz="2400" dirty="0" smtClean="0"/>
              <a:t>　　プロセスの考え方が重要</a:t>
            </a:r>
            <a:endParaRPr kumimoji="1" lang="ja-JP" altLang="en-US" sz="2400" dirty="0"/>
          </a:p>
        </p:txBody>
      </p:sp>
    </p:spTree>
    <p:extLst>
      <p:ext uri="{BB962C8B-B14F-4D97-AF65-F5344CB8AC3E}">
        <p14:creationId xmlns:p14="http://schemas.microsoft.com/office/powerpoint/2010/main" val="2162505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ウォーターフォールモデル</a:t>
            </a:r>
            <a:endParaRPr kumimoji="1" lang="ja-JP" altLang="en-US" dirty="0"/>
          </a:p>
        </p:txBody>
      </p:sp>
      <p:sp>
        <p:nvSpPr>
          <p:cNvPr id="4" name="正方形/長方形 3"/>
          <p:cNvSpPr/>
          <p:nvPr/>
        </p:nvSpPr>
        <p:spPr>
          <a:xfrm>
            <a:off x="1029729" y="1977080"/>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要求分析</a:t>
            </a:r>
            <a:endParaRPr kumimoji="1" lang="ja-JP" altLang="en-US" dirty="0">
              <a:solidFill>
                <a:schemeClr val="tx1"/>
              </a:solidFill>
            </a:endParaRPr>
          </a:p>
        </p:txBody>
      </p:sp>
      <p:sp>
        <p:nvSpPr>
          <p:cNvPr id="5" name="正方形/長方形 4"/>
          <p:cNvSpPr/>
          <p:nvPr/>
        </p:nvSpPr>
        <p:spPr>
          <a:xfrm>
            <a:off x="1824682" y="2650930"/>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外部設計</a:t>
            </a:r>
            <a:endParaRPr kumimoji="1" lang="ja-JP" altLang="en-US" dirty="0">
              <a:solidFill>
                <a:schemeClr val="tx1"/>
              </a:solidFill>
            </a:endParaRPr>
          </a:p>
        </p:txBody>
      </p:sp>
      <p:sp>
        <p:nvSpPr>
          <p:cNvPr id="6" name="正方形/長方形 5"/>
          <p:cNvSpPr/>
          <p:nvPr/>
        </p:nvSpPr>
        <p:spPr>
          <a:xfrm>
            <a:off x="2487828" y="3359377"/>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内部設計</a:t>
            </a:r>
            <a:endParaRPr kumimoji="1" lang="ja-JP" altLang="en-US" dirty="0">
              <a:solidFill>
                <a:schemeClr val="tx1"/>
              </a:solidFill>
            </a:endParaRPr>
          </a:p>
        </p:txBody>
      </p:sp>
      <p:sp>
        <p:nvSpPr>
          <p:cNvPr id="7" name="正方形/長方形 6"/>
          <p:cNvSpPr/>
          <p:nvPr/>
        </p:nvSpPr>
        <p:spPr>
          <a:xfrm>
            <a:off x="3233351" y="3991231"/>
            <a:ext cx="1569309"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プログラミング</a:t>
            </a:r>
          </a:p>
        </p:txBody>
      </p:sp>
      <p:sp>
        <p:nvSpPr>
          <p:cNvPr id="8" name="正方形/長方形 7"/>
          <p:cNvSpPr/>
          <p:nvPr/>
        </p:nvSpPr>
        <p:spPr>
          <a:xfrm>
            <a:off x="4203566" y="4687329"/>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テスト</a:t>
            </a:r>
          </a:p>
        </p:txBody>
      </p:sp>
      <p:sp>
        <p:nvSpPr>
          <p:cNvPr id="9" name="正方形/長方形 8"/>
          <p:cNvSpPr/>
          <p:nvPr/>
        </p:nvSpPr>
        <p:spPr>
          <a:xfrm>
            <a:off x="4996252" y="5375188"/>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運用・保守</a:t>
            </a:r>
            <a:endParaRPr kumimoji="1" lang="ja-JP" altLang="en-US" dirty="0">
              <a:solidFill>
                <a:schemeClr val="tx1"/>
              </a:solidFill>
            </a:endParaRPr>
          </a:p>
        </p:txBody>
      </p:sp>
      <p:cxnSp>
        <p:nvCxnSpPr>
          <p:cNvPr id="15" name="カギ線コネクタ 14"/>
          <p:cNvCxnSpPr/>
          <p:nvPr/>
        </p:nvCxnSpPr>
        <p:spPr>
          <a:xfrm>
            <a:off x="2471352" y="2168593"/>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カギ線コネクタ 18"/>
          <p:cNvCxnSpPr/>
          <p:nvPr/>
        </p:nvCxnSpPr>
        <p:spPr>
          <a:xfrm>
            <a:off x="3233356" y="2889407"/>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a:off x="3838838" y="3569030"/>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カギ線コネクタ 20"/>
          <p:cNvCxnSpPr/>
          <p:nvPr/>
        </p:nvCxnSpPr>
        <p:spPr>
          <a:xfrm>
            <a:off x="4880928" y="4232177"/>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カギ線コネクタ 21"/>
          <p:cNvCxnSpPr/>
          <p:nvPr/>
        </p:nvCxnSpPr>
        <p:spPr>
          <a:xfrm>
            <a:off x="5585263" y="4911800"/>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448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直線矢印コネクタ 34"/>
          <p:cNvCxnSpPr/>
          <p:nvPr/>
        </p:nvCxnSpPr>
        <p:spPr>
          <a:xfrm flipV="1">
            <a:off x="5360570" y="2438813"/>
            <a:ext cx="2582971" cy="30228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1351005" y="3352800"/>
            <a:ext cx="1968844" cy="2108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kumimoji="1" lang="ja-JP" altLang="en-US" dirty="0" smtClean="0"/>
              <a:t>設計とテストのＶモデル</a:t>
            </a:r>
            <a:endParaRPr kumimoji="1" lang="ja-JP" altLang="en-US" dirty="0"/>
          </a:p>
        </p:txBody>
      </p:sp>
      <p:sp>
        <p:nvSpPr>
          <p:cNvPr id="4" name="正方形/長方形 3"/>
          <p:cNvSpPr/>
          <p:nvPr/>
        </p:nvSpPr>
        <p:spPr>
          <a:xfrm>
            <a:off x="560174" y="2706130"/>
            <a:ext cx="1276864"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要求分析</a:t>
            </a:r>
            <a:endParaRPr kumimoji="1" lang="ja-JP" altLang="en-US" dirty="0">
              <a:solidFill>
                <a:schemeClr val="tx1"/>
              </a:solidFill>
            </a:endParaRPr>
          </a:p>
        </p:txBody>
      </p:sp>
      <p:sp>
        <p:nvSpPr>
          <p:cNvPr id="5" name="正方形/長方形 4"/>
          <p:cNvSpPr/>
          <p:nvPr/>
        </p:nvSpPr>
        <p:spPr>
          <a:xfrm>
            <a:off x="6483178" y="2730844"/>
            <a:ext cx="2084173"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受け入れテスト</a:t>
            </a:r>
            <a:endParaRPr kumimoji="1" lang="ja-JP" altLang="en-US" dirty="0">
              <a:solidFill>
                <a:schemeClr val="tx1"/>
              </a:solidFill>
            </a:endParaRPr>
          </a:p>
        </p:txBody>
      </p:sp>
      <p:sp>
        <p:nvSpPr>
          <p:cNvPr id="6" name="正方形/長方形 5"/>
          <p:cNvSpPr/>
          <p:nvPr/>
        </p:nvSpPr>
        <p:spPr>
          <a:xfrm>
            <a:off x="5925271" y="3686432"/>
            <a:ext cx="1834772"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結合・総合テスト</a:t>
            </a:r>
            <a:endParaRPr kumimoji="1" lang="ja-JP" altLang="en-US" dirty="0">
              <a:solidFill>
                <a:schemeClr val="tx1"/>
              </a:solidFill>
            </a:endParaRPr>
          </a:p>
        </p:txBody>
      </p:sp>
      <p:sp>
        <p:nvSpPr>
          <p:cNvPr id="7" name="正方形/長方形 6"/>
          <p:cNvSpPr/>
          <p:nvPr/>
        </p:nvSpPr>
        <p:spPr>
          <a:xfrm>
            <a:off x="1198606" y="3686432"/>
            <a:ext cx="1276864"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外部</a:t>
            </a:r>
            <a:r>
              <a:rPr kumimoji="1" lang="ja-JP" altLang="en-US" dirty="0">
                <a:solidFill>
                  <a:schemeClr val="tx1"/>
                </a:solidFill>
              </a:rPr>
              <a:t>設計</a:t>
            </a:r>
          </a:p>
        </p:txBody>
      </p:sp>
      <p:sp>
        <p:nvSpPr>
          <p:cNvPr id="8" name="正方形/長方形 7"/>
          <p:cNvSpPr/>
          <p:nvPr/>
        </p:nvSpPr>
        <p:spPr>
          <a:xfrm>
            <a:off x="5286839" y="4642020"/>
            <a:ext cx="1276864"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単体</a:t>
            </a:r>
            <a:r>
              <a:rPr kumimoji="1" lang="ja-JP" altLang="en-US" dirty="0">
                <a:solidFill>
                  <a:schemeClr val="tx1"/>
                </a:solidFill>
              </a:rPr>
              <a:t>テスト</a:t>
            </a:r>
          </a:p>
        </p:txBody>
      </p:sp>
      <p:sp>
        <p:nvSpPr>
          <p:cNvPr id="9" name="正方形/長方形 8"/>
          <p:cNvSpPr/>
          <p:nvPr/>
        </p:nvSpPr>
        <p:spPr>
          <a:xfrm>
            <a:off x="3457629" y="5572898"/>
            <a:ext cx="1765160"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プログラミング</a:t>
            </a:r>
          </a:p>
        </p:txBody>
      </p:sp>
      <p:sp>
        <p:nvSpPr>
          <p:cNvPr id="10" name="正方形/長方形 9"/>
          <p:cNvSpPr/>
          <p:nvPr/>
        </p:nvSpPr>
        <p:spPr>
          <a:xfrm>
            <a:off x="2042985" y="4642020"/>
            <a:ext cx="1276864"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内部</a:t>
            </a:r>
            <a:r>
              <a:rPr kumimoji="1" lang="ja-JP" altLang="en-US" dirty="0">
                <a:solidFill>
                  <a:schemeClr val="tx1"/>
                </a:solidFill>
              </a:rPr>
              <a:t>設計</a:t>
            </a:r>
          </a:p>
        </p:txBody>
      </p:sp>
      <p:sp>
        <p:nvSpPr>
          <p:cNvPr id="11" name="正方形/長方形 10"/>
          <p:cNvSpPr/>
          <p:nvPr/>
        </p:nvSpPr>
        <p:spPr>
          <a:xfrm>
            <a:off x="7728328" y="1775256"/>
            <a:ext cx="1276864" cy="510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運用</a:t>
            </a:r>
            <a:endParaRPr kumimoji="1" lang="ja-JP" altLang="en-US" dirty="0">
              <a:solidFill>
                <a:schemeClr val="tx1"/>
              </a:solidFill>
            </a:endParaRPr>
          </a:p>
        </p:txBody>
      </p:sp>
      <p:cxnSp>
        <p:nvCxnSpPr>
          <p:cNvPr id="13" name="直線コネクタ 12"/>
          <p:cNvCxnSpPr/>
          <p:nvPr/>
        </p:nvCxnSpPr>
        <p:spPr>
          <a:xfrm>
            <a:off x="4340209" y="1894703"/>
            <a:ext cx="0" cy="3566983"/>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4" name="左右矢印 13"/>
          <p:cNvSpPr/>
          <p:nvPr/>
        </p:nvSpPr>
        <p:spPr>
          <a:xfrm>
            <a:off x="2397208" y="2071818"/>
            <a:ext cx="3888258" cy="444843"/>
          </a:xfrm>
          <a:prstGeom prst="lef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プログラミングをはさんで左右対称</a:t>
            </a:r>
            <a:endParaRPr kumimoji="1" lang="ja-JP" altLang="en-US" dirty="0"/>
          </a:p>
        </p:txBody>
      </p:sp>
      <p:cxnSp>
        <p:nvCxnSpPr>
          <p:cNvPr id="20" name="直線矢印コネクタ 19"/>
          <p:cNvCxnSpPr/>
          <p:nvPr/>
        </p:nvCxnSpPr>
        <p:spPr>
          <a:xfrm>
            <a:off x="3575222" y="4897393"/>
            <a:ext cx="144162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2681417" y="3941805"/>
            <a:ext cx="306035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2045044" y="2961503"/>
            <a:ext cx="432280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円/楕円 27"/>
          <p:cNvSpPr/>
          <p:nvPr/>
        </p:nvSpPr>
        <p:spPr>
          <a:xfrm>
            <a:off x="110804" y="5170066"/>
            <a:ext cx="1915297" cy="83614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確認</a:t>
            </a:r>
            <a:endParaRPr kumimoji="1" lang="ja-JP" altLang="en-US" dirty="0"/>
          </a:p>
        </p:txBody>
      </p:sp>
      <p:sp>
        <p:nvSpPr>
          <p:cNvPr id="31" name="円/楕円 30"/>
          <p:cNvSpPr/>
          <p:nvPr/>
        </p:nvSpPr>
        <p:spPr>
          <a:xfrm>
            <a:off x="6802394" y="5190661"/>
            <a:ext cx="1915297" cy="83614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検証</a:t>
            </a:r>
            <a:endParaRPr kumimoji="1" lang="ja-JP" altLang="en-US" dirty="0"/>
          </a:p>
        </p:txBody>
      </p:sp>
    </p:spTree>
    <p:extLst>
      <p:ext uri="{BB962C8B-B14F-4D97-AF65-F5344CB8AC3E}">
        <p14:creationId xmlns:p14="http://schemas.microsoft.com/office/powerpoint/2010/main" val="475882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ウォータフォールモデルの</a:t>
            </a:r>
            <a:r>
              <a:rPr kumimoji="1" lang="en-US" altLang="ja-JP" dirty="0" smtClean="0"/>
              <a:t/>
            </a:r>
            <a:br>
              <a:rPr kumimoji="1" lang="en-US" altLang="ja-JP" dirty="0" smtClean="0"/>
            </a:br>
            <a:r>
              <a:rPr kumimoji="1" lang="ja-JP" altLang="en-US" dirty="0" smtClean="0"/>
              <a:t>特徴</a:t>
            </a:r>
            <a:endParaRPr kumimoji="1" lang="ja-JP" altLang="en-US" dirty="0"/>
          </a:p>
        </p:txBody>
      </p:sp>
      <p:sp>
        <p:nvSpPr>
          <p:cNvPr id="3" name="コンテンツ プレースホルダー 2"/>
          <p:cNvSpPr>
            <a:spLocks noGrp="1"/>
          </p:cNvSpPr>
          <p:nvPr>
            <p:ph idx="1"/>
          </p:nvPr>
        </p:nvSpPr>
        <p:spPr>
          <a:xfrm>
            <a:off x="822960" y="2002253"/>
            <a:ext cx="7543801" cy="4023360"/>
          </a:xfrm>
        </p:spPr>
        <p:txBody>
          <a:bodyPr>
            <a:normAutofit/>
          </a:bodyPr>
          <a:lstStyle/>
          <a:p>
            <a:r>
              <a:rPr kumimoji="1" lang="ja-JP" altLang="en-US" sz="2400" dirty="0" smtClean="0"/>
              <a:t>逐次的に開発を進められ、各段階の成果はドキュメントによって段階的に引き継がれるので、進捗管理が容易</a:t>
            </a:r>
            <a:endParaRPr kumimoji="1" lang="en-US" altLang="ja-JP" sz="2400" dirty="0" smtClean="0"/>
          </a:p>
          <a:p>
            <a:endParaRPr kumimoji="1" lang="en-US" altLang="ja-JP" sz="2400" dirty="0" smtClean="0"/>
          </a:p>
          <a:p>
            <a:r>
              <a:rPr lang="ja-JP" altLang="en-US" sz="2400" dirty="0"/>
              <a:t>段階</a:t>
            </a:r>
            <a:r>
              <a:rPr lang="ja-JP" altLang="en-US" sz="2400" dirty="0" smtClean="0"/>
              <a:t>ごとの作業がしやすい</a:t>
            </a:r>
            <a:endParaRPr lang="en-US" altLang="ja-JP" sz="2400" dirty="0" smtClean="0"/>
          </a:p>
          <a:p>
            <a:endParaRPr lang="en-US" altLang="ja-JP" sz="2400" dirty="0" smtClean="0"/>
          </a:p>
          <a:p>
            <a:r>
              <a:rPr kumimoji="1" lang="ja-JP" altLang="en-US" sz="2400" dirty="0" smtClean="0"/>
              <a:t>大規模システムの開発に向いている</a:t>
            </a:r>
            <a:endParaRPr kumimoji="1" lang="en-US" altLang="ja-JP" sz="2400" dirty="0" smtClean="0"/>
          </a:p>
          <a:p>
            <a:endParaRPr kumimoji="1" lang="en-US" altLang="ja-JP" sz="2400" dirty="0" smtClean="0"/>
          </a:p>
          <a:p>
            <a:r>
              <a:rPr lang="ja-JP" altLang="en-US" sz="2400" dirty="0" smtClean="0"/>
              <a:t>開発方法として定着しており、開発要因の教育がしやすい</a:t>
            </a:r>
            <a:endParaRPr lang="en-US" altLang="ja-JP" sz="2400" dirty="0"/>
          </a:p>
        </p:txBody>
      </p:sp>
    </p:spTree>
    <p:extLst>
      <p:ext uri="{BB962C8B-B14F-4D97-AF65-F5344CB8AC3E}">
        <p14:creationId xmlns:p14="http://schemas.microsoft.com/office/powerpoint/2010/main" val="114567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ウォータフォールモデルの</a:t>
            </a:r>
            <a:r>
              <a:rPr kumimoji="1" lang="en-US" altLang="ja-JP" dirty="0" smtClean="0"/>
              <a:t/>
            </a:r>
            <a:br>
              <a:rPr kumimoji="1" lang="en-US" altLang="ja-JP" dirty="0" smtClean="0"/>
            </a:br>
            <a:r>
              <a:rPr lang="ja-JP" altLang="en-US" dirty="0" smtClean="0"/>
              <a:t>問題</a:t>
            </a:r>
            <a:r>
              <a:rPr lang="ja-JP" altLang="en-US" dirty="0"/>
              <a:t>点</a:t>
            </a:r>
            <a:endParaRPr kumimoji="1" lang="ja-JP" altLang="en-US" dirty="0"/>
          </a:p>
        </p:txBody>
      </p:sp>
      <p:sp>
        <p:nvSpPr>
          <p:cNvPr id="3" name="コンテンツ プレースホルダー 2"/>
          <p:cNvSpPr>
            <a:spLocks noGrp="1"/>
          </p:cNvSpPr>
          <p:nvPr>
            <p:ph idx="1"/>
          </p:nvPr>
        </p:nvSpPr>
        <p:spPr>
          <a:xfrm>
            <a:off x="822959" y="2076393"/>
            <a:ext cx="7543801" cy="4023360"/>
          </a:xfrm>
        </p:spPr>
        <p:txBody>
          <a:bodyPr>
            <a:normAutofit/>
          </a:bodyPr>
          <a:lstStyle/>
          <a:p>
            <a:r>
              <a:rPr kumimoji="1" lang="ja-JP" altLang="en-US" sz="2400" dirty="0" smtClean="0"/>
              <a:t>要求分析の結果がコンピュータ上の動作で確認されるまで長期間を要する</a:t>
            </a:r>
            <a:endParaRPr kumimoji="1" lang="en-US" altLang="ja-JP" sz="2400" dirty="0" smtClean="0"/>
          </a:p>
          <a:p>
            <a:endParaRPr lang="en-US" altLang="ja-JP" sz="2400" dirty="0"/>
          </a:p>
          <a:p>
            <a:r>
              <a:rPr kumimoji="1" lang="ja-JP" altLang="en-US" sz="2400" dirty="0" smtClean="0"/>
              <a:t>作業中のある段階で遅れが生じると、それ以降の段階に遅れが波及し、次々に遅れが生じる</a:t>
            </a:r>
            <a:endParaRPr kumimoji="1" lang="en-US" altLang="ja-JP" sz="2400" dirty="0" smtClean="0"/>
          </a:p>
          <a:p>
            <a:endParaRPr lang="en-US" altLang="ja-JP" sz="2400" dirty="0"/>
          </a:p>
          <a:p>
            <a:r>
              <a:rPr kumimoji="1" lang="ja-JP" altLang="en-US" sz="2400" dirty="0" smtClean="0"/>
              <a:t>作業中の段階で上流段階の不具合が見つかった場合、上流にさかのぼって修正をするのに多くの労力を要する</a:t>
            </a:r>
            <a:endParaRPr kumimoji="1" lang="ja-JP" altLang="en-US" sz="2400" dirty="0"/>
          </a:p>
        </p:txBody>
      </p:sp>
    </p:spTree>
    <p:extLst>
      <p:ext uri="{BB962C8B-B14F-4D97-AF65-F5344CB8AC3E}">
        <p14:creationId xmlns:p14="http://schemas.microsoft.com/office/powerpoint/2010/main" val="3336317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ウォータフォールモデルの</a:t>
            </a:r>
            <a:r>
              <a:rPr kumimoji="1" lang="en-US" altLang="ja-JP" dirty="0" smtClean="0"/>
              <a:t/>
            </a:r>
            <a:br>
              <a:rPr kumimoji="1" lang="en-US" altLang="ja-JP" dirty="0" smtClean="0"/>
            </a:br>
            <a:r>
              <a:rPr kumimoji="1" lang="ja-JP" altLang="en-US" dirty="0" smtClean="0"/>
              <a:t>改良</a:t>
            </a:r>
            <a:endParaRPr kumimoji="1" lang="ja-JP" altLang="en-US" dirty="0"/>
          </a:p>
        </p:txBody>
      </p:sp>
      <p:sp>
        <p:nvSpPr>
          <p:cNvPr id="4" name="正方形/長方形 3"/>
          <p:cNvSpPr/>
          <p:nvPr/>
        </p:nvSpPr>
        <p:spPr>
          <a:xfrm>
            <a:off x="1029729" y="1977080"/>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要求分析</a:t>
            </a:r>
            <a:endParaRPr kumimoji="1" lang="ja-JP" altLang="en-US" dirty="0">
              <a:solidFill>
                <a:schemeClr val="tx1"/>
              </a:solidFill>
            </a:endParaRPr>
          </a:p>
        </p:txBody>
      </p:sp>
      <p:sp>
        <p:nvSpPr>
          <p:cNvPr id="5" name="正方形/長方形 4"/>
          <p:cNvSpPr/>
          <p:nvPr/>
        </p:nvSpPr>
        <p:spPr>
          <a:xfrm>
            <a:off x="1824682" y="2650930"/>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外部設計</a:t>
            </a:r>
            <a:endParaRPr kumimoji="1" lang="ja-JP" altLang="en-US" dirty="0">
              <a:solidFill>
                <a:schemeClr val="tx1"/>
              </a:solidFill>
            </a:endParaRPr>
          </a:p>
        </p:txBody>
      </p:sp>
      <p:sp>
        <p:nvSpPr>
          <p:cNvPr id="6" name="正方形/長方形 5"/>
          <p:cNvSpPr/>
          <p:nvPr/>
        </p:nvSpPr>
        <p:spPr>
          <a:xfrm>
            <a:off x="2487828" y="3359377"/>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内部設計</a:t>
            </a:r>
            <a:endParaRPr kumimoji="1" lang="ja-JP" altLang="en-US" dirty="0">
              <a:solidFill>
                <a:schemeClr val="tx1"/>
              </a:solidFill>
            </a:endParaRPr>
          </a:p>
        </p:txBody>
      </p:sp>
      <p:sp>
        <p:nvSpPr>
          <p:cNvPr id="7" name="正方形/長方形 6"/>
          <p:cNvSpPr/>
          <p:nvPr/>
        </p:nvSpPr>
        <p:spPr>
          <a:xfrm>
            <a:off x="3233351" y="3991231"/>
            <a:ext cx="1569309"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プログラミング</a:t>
            </a:r>
          </a:p>
        </p:txBody>
      </p:sp>
      <p:sp>
        <p:nvSpPr>
          <p:cNvPr id="8" name="正方形/長方形 7"/>
          <p:cNvSpPr/>
          <p:nvPr/>
        </p:nvSpPr>
        <p:spPr>
          <a:xfrm>
            <a:off x="4203566" y="4687329"/>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テスト</a:t>
            </a:r>
          </a:p>
        </p:txBody>
      </p:sp>
      <p:sp>
        <p:nvSpPr>
          <p:cNvPr id="9" name="正方形/長方形 8"/>
          <p:cNvSpPr/>
          <p:nvPr/>
        </p:nvSpPr>
        <p:spPr>
          <a:xfrm>
            <a:off x="4996252" y="5375188"/>
            <a:ext cx="1293341" cy="46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運用・保守</a:t>
            </a:r>
            <a:endParaRPr kumimoji="1" lang="ja-JP" altLang="en-US" dirty="0">
              <a:solidFill>
                <a:schemeClr val="tx1"/>
              </a:solidFill>
            </a:endParaRPr>
          </a:p>
        </p:txBody>
      </p:sp>
      <p:cxnSp>
        <p:nvCxnSpPr>
          <p:cNvPr id="15" name="カギ線コネクタ 14"/>
          <p:cNvCxnSpPr/>
          <p:nvPr/>
        </p:nvCxnSpPr>
        <p:spPr>
          <a:xfrm>
            <a:off x="2471352" y="2168593"/>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カギ線コネクタ 18"/>
          <p:cNvCxnSpPr/>
          <p:nvPr/>
        </p:nvCxnSpPr>
        <p:spPr>
          <a:xfrm>
            <a:off x="3233356" y="2889407"/>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カギ線コネクタ 19"/>
          <p:cNvCxnSpPr/>
          <p:nvPr/>
        </p:nvCxnSpPr>
        <p:spPr>
          <a:xfrm>
            <a:off x="3838838" y="3569030"/>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カギ線コネクタ 20"/>
          <p:cNvCxnSpPr/>
          <p:nvPr/>
        </p:nvCxnSpPr>
        <p:spPr>
          <a:xfrm>
            <a:off x="4880928" y="4232177"/>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カギ線コネクタ 21"/>
          <p:cNvCxnSpPr/>
          <p:nvPr/>
        </p:nvCxnSpPr>
        <p:spPr>
          <a:xfrm>
            <a:off x="5585263" y="4911800"/>
            <a:ext cx="345989" cy="320040"/>
          </a:xfrm>
          <a:prstGeom prst="bentConnector3">
            <a:avLst>
              <a:gd name="adj1" fmla="val 10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カギ線コネクタ 13"/>
          <p:cNvCxnSpPr/>
          <p:nvPr/>
        </p:nvCxnSpPr>
        <p:spPr>
          <a:xfrm flipH="1" flipV="1">
            <a:off x="1248032" y="2584607"/>
            <a:ext cx="345989" cy="320040"/>
          </a:xfrm>
          <a:prstGeom prst="bentConnector3">
            <a:avLst>
              <a:gd name="adj1" fmla="val 10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カギ線コネクタ 15"/>
          <p:cNvCxnSpPr/>
          <p:nvPr/>
        </p:nvCxnSpPr>
        <p:spPr>
          <a:xfrm flipH="1" flipV="1">
            <a:off x="1977082" y="3272468"/>
            <a:ext cx="345989" cy="320040"/>
          </a:xfrm>
          <a:prstGeom prst="bentConnector3">
            <a:avLst>
              <a:gd name="adj1" fmla="val 10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カギ線コネクタ 16"/>
          <p:cNvCxnSpPr/>
          <p:nvPr/>
        </p:nvCxnSpPr>
        <p:spPr>
          <a:xfrm flipH="1" flipV="1">
            <a:off x="2739082" y="3960328"/>
            <a:ext cx="345989" cy="320040"/>
          </a:xfrm>
          <a:prstGeom prst="bentConnector3">
            <a:avLst>
              <a:gd name="adj1" fmla="val 10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カギ線コネクタ 17"/>
          <p:cNvCxnSpPr/>
          <p:nvPr/>
        </p:nvCxnSpPr>
        <p:spPr>
          <a:xfrm flipH="1" flipV="1">
            <a:off x="3624654" y="4631712"/>
            <a:ext cx="345989" cy="320040"/>
          </a:xfrm>
          <a:prstGeom prst="bentConnector3">
            <a:avLst>
              <a:gd name="adj1" fmla="val 10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カギ線コネクタ 22"/>
          <p:cNvCxnSpPr/>
          <p:nvPr/>
        </p:nvCxnSpPr>
        <p:spPr>
          <a:xfrm flipH="1" flipV="1">
            <a:off x="4485512" y="5278385"/>
            <a:ext cx="345989" cy="320040"/>
          </a:xfrm>
          <a:prstGeom prst="bentConnector3">
            <a:avLst>
              <a:gd name="adj1" fmla="val 10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p:cNvSpPr txBox="1"/>
          <p:nvPr/>
        </p:nvSpPr>
        <p:spPr>
          <a:xfrm>
            <a:off x="4304274" y="2308080"/>
            <a:ext cx="4386645" cy="923330"/>
          </a:xfrm>
          <a:prstGeom prst="rect">
            <a:avLst/>
          </a:prstGeom>
          <a:noFill/>
        </p:spPr>
        <p:txBody>
          <a:bodyPr wrap="square" rtlCol="0">
            <a:spAutoFit/>
          </a:bodyPr>
          <a:lstStyle/>
          <a:p>
            <a:r>
              <a:rPr kumimoji="1" lang="en-US" altLang="ja-JP" dirty="0" smtClean="0"/>
              <a:t>1</a:t>
            </a:r>
            <a:r>
              <a:rPr kumimoji="1" lang="ja-JP" altLang="en-US" dirty="0" smtClean="0"/>
              <a:t>つ前のプロセスへ戻ることを認めるモデル</a:t>
            </a:r>
            <a:endParaRPr kumimoji="1" lang="en-US" altLang="ja-JP" dirty="0" smtClean="0"/>
          </a:p>
          <a:p>
            <a:endParaRPr kumimoji="1" lang="en-US" altLang="ja-JP" dirty="0"/>
          </a:p>
          <a:p>
            <a:r>
              <a:rPr kumimoji="1" lang="ja-JP" altLang="en-US" dirty="0" smtClean="0"/>
              <a:t>修正ウォータフォールモデル</a:t>
            </a:r>
            <a:endParaRPr kumimoji="1" lang="ja-JP" altLang="en-US" dirty="0"/>
          </a:p>
        </p:txBody>
      </p:sp>
    </p:spTree>
    <p:extLst>
      <p:ext uri="{BB962C8B-B14F-4D97-AF65-F5344CB8AC3E}">
        <p14:creationId xmlns:p14="http://schemas.microsoft.com/office/powerpoint/2010/main" val="21808377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ウォータフォールモデルの</a:t>
            </a:r>
            <a:r>
              <a:rPr kumimoji="1" lang="en-US" altLang="ja-JP" dirty="0" smtClean="0"/>
              <a:t/>
            </a:r>
            <a:br>
              <a:rPr kumimoji="1" lang="en-US" altLang="ja-JP" dirty="0" smtClean="0"/>
            </a:br>
            <a:r>
              <a:rPr kumimoji="1" lang="ja-JP" altLang="en-US" dirty="0" smtClean="0"/>
              <a:t>改良</a:t>
            </a:r>
            <a:endParaRPr kumimoji="1" lang="ja-JP" altLang="en-US" dirty="0"/>
          </a:p>
        </p:txBody>
      </p:sp>
      <p:sp>
        <p:nvSpPr>
          <p:cNvPr id="10" name="テキスト ボックス 9"/>
          <p:cNvSpPr txBox="1"/>
          <p:nvPr/>
        </p:nvSpPr>
        <p:spPr>
          <a:xfrm>
            <a:off x="914400" y="2174789"/>
            <a:ext cx="6779741" cy="2308324"/>
          </a:xfrm>
          <a:prstGeom prst="rect">
            <a:avLst/>
          </a:prstGeom>
          <a:noFill/>
        </p:spPr>
        <p:txBody>
          <a:bodyPr wrap="square" rtlCol="0">
            <a:spAutoFit/>
          </a:bodyPr>
          <a:lstStyle/>
          <a:p>
            <a:r>
              <a:rPr kumimoji="1" lang="ja-JP" altLang="en-US" dirty="0" smtClean="0"/>
              <a:t>インクリメンタルモデル</a:t>
            </a:r>
            <a:endParaRPr kumimoji="1" lang="en-US" altLang="ja-JP" dirty="0" smtClean="0"/>
          </a:p>
          <a:p>
            <a:r>
              <a:rPr kumimoji="1" lang="ja-JP" altLang="en-US" dirty="0"/>
              <a:t>優先度</a:t>
            </a:r>
            <a:r>
              <a:rPr kumimoji="1" lang="ja-JP" altLang="en-US" dirty="0" smtClean="0"/>
              <a:t>の高い機能から順番に作っていく</a:t>
            </a:r>
            <a:endParaRPr kumimoji="1" lang="en-US" altLang="ja-JP" dirty="0" smtClean="0"/>
          </a:p>
          <a:p>
            <a:endParaRPr kumimoji="1" lang="en-US" altLang="ja-JP" dirty="0"/>
          </a:p>
          <a:p>
            <a:r>
              <a:rPr kumimoji="1" lang="ja-JP" altLang="en-US" dirty="0" smtClean="0"/>
              <a:t>イテラティブモデル</a:t>
            </a:r>
            <a:endParaRPr kumimoji="1" lang="en-US" altLang="ja-JP" dirty="0" smtClean="0"/>
          </a:p>
          <a:p>
            <a:r>
              <a:rPr kumimoji="1" lang="ja-JP" altLang="en-US" dirty="0" smtClean="0"/>
              <a:t>何回か繰り返し見直し、部分的に追加や修正を行う</a:t>
            </a:r>
            <a:endParaRPr kumimoji="1" lang="en-US" altLang="ja-JP" dirty="0" smtClean="0"/>
          </a:p>
          <a:p>
            <a:endParaRPr kumimoji="1" lang="en-US" altLang="ja-JP" dirty="0"/>
          </a:p>
          <a:p>
            <a:r>
              <a:rPr kumimoji="1" lang="ja-JP" altLang="en-US" dirty="0" smtClean="0"/>
              <a:t>スパイラルモデル</a:t>
            </a:r>
            <a:endParaRPr kumimoji="1" lang="en-US" altLang="ja-JP" dirty="0" smtClean="0"/>
          </a:p>
          <a:p>
            <a:r>
              <a:rPr kumimoji="1" lang="ja-JP" altLang="en-US" dirty="0" smtClean="0"/>
              <a:t>４つの区域を回りブラッシュアップしていく</a:t>
            </a:r>
            <a:endParaRPr kumimoji="1" lang="en-US" altLang="ja-JP" dirty="0" smtClean="0"/>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0380" y="3822357"/>
            <a:ext cx="3137587" cy="2452707"/>
          </a:xfrm>
          <a:prstGeom prst="rect">
            <a:avLst/>
          </a:prstGeom>
        </p:spPr>
      </p:pic>
    </p:spTree>
    <p:extLst>
      <p:ext uri="{BB962C8B-B14F-4D97-AF65-F5344CB8AC3E}">
        <p14:creationId xmlns:p14="http://schemas.microsoft.com/office/powerpoint/2010/main" val="3571938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アジャイル開発手法</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t>プロセスやツールよりも、個人とその相互関係を重視する</a:t>
            </a:r>
            <a:endParaRPr kumimoji="1" lang="en-US" altLang="ja-JP" sz="2400" dirty="0" smtClean="0"/>
          </a:p>
          <a:p>
            <a:endParaRPr kumimoji="1" lang="en-US" altLang="ja-JP" sz="2400" dirty="0" smtClean="0"/>
          </a:p>
          <a:p>
            <a:r>
              <a:rPr lang="ja-JP" altLang="en-US" sz="2400" dirty="0"/>
              <a:t>包括的</a:t>
            </a:r>
            <a:r>
              <a:rPr lang="ja-JP" altLang="en-US" sz="2400" dirty="0" smtClean="0"/>
              <a:t>な</a:t>
            </a:r>
            <a:r>
              <a:rPr lang="ja-JP" altLang="en-US" sz="2400" dirty="0"/>
              <a:t>ドキュメント</a:t>
            </a:r>
            <a:r>
              <a:rPr lang="ja-JP" altLang="en-US" sz="2400" dirty="0" smtClean="0"/>
              <a:t>よりも、動くソフトウェアを重視する</a:t>
            </a:r>
            <a:endParaRPr lang="en-US" altLang="ja-JP" sz="2400" dirty="0" smtClean="0"/>
          </a:p>
          <a:p>
            <a:endParaRPr lang="en-US" altLang="ja-JP" sz="2400" dirty="0" smtClean="0"/>
          </a:p>
          <a:p>
            <a:r>
              <a:rPr lang="ja-JP" altLang="en-US" sz="2400" dirty="0" smtClean="0"/>
              <a:t>契約</a:t>
            </a:r>
            <a:r>
              <a:rPr lang="ja-JP" altLang="en-US" sz="2400" dirty="0"/>
              <a:t>交渉</a:t>
            </a:r>
            <a:r>
              <a:rPr lang="ja-JP" altLang="en-US" sz="2400" dirty="0" smtClean="0"/>
              <a:t>よりも、顧客とのコラボレーションを重視する</a:t>
            </a:r>
            <a:endParaRPr lang="en-US" altLang="ja-JP" sz="2400" dirty="0" smtClean="0"/>
          </a:p>
          <a:p>
            <a:endParaRPr lang="en-US" altLang="ja-JP" sz="2400" dirty="0" smtClean="0"/>
          </a:p>
          <a:p>
            <a:r>
              <a:rPr lang="ja-JP" altLang="en-US" sz="2400" dirty="0"/>
              <a:t>計画</a:t>
            </a:r>
            <a:r>
              <a:rPr lang="ja-JP" altLang="en-US" sz="2400" dirty="0" smtClean="0"/>
              <a:t>に</a:t>
            </a:r>
            <a:r>
              <a:rPr lang="ja-JP" altLang="en-US" sz="2400" dirty="0"/>
              <a:t>従</a:t>
            </a:r>
            <a:r>
              <a:rPr lang="ja-JP" altLang="en-US" sz="2400" dirty="0" smtClean="0"/>
              <a:t>うよりも、変化に対応することを重視する</a:t>
            </a:r>
            <a:endParaRPr lang="en-US" altLang="ja-JP" sz="2400" dirty="0" smtClean="0"/>
          </a:p>
        </p:txBody>
      </p:sp>
    </p:spTree>
    <p:extLst>
      <p:ext uri="{BB962C8B-B14F-4D97-AF65-F5344CB8AC3E}">
        <p14:creationId xmlns:p14="http://schemas.microsoft.com/office/powerpoint/2010/main" val="659397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アジャイル開発手法の背景</a:t>
            </a:r>
            <a:endParaRPr kumimoji="1" lang="ja-JP" altLang="en-US" dirty="0"/>
          </a:p>
        </p:txBody>
      </p:sp>
      <p:sp>
        <p:nvSpPr>
          <p:cNvPr id="3" name="コンテンツ プレースホルダー 2"/>
          <p:cNvSpPr>
            <a:spLocks noGrp="1"/>
          </p:cNvSpPr>
          <p:nvPr>
            <p:ph idx="1"/>
          </p:nvPr>
        </p:nvSpPr>
        <p:spPr>
          <a:xfrm>
            <a:off x="995954" y="2834640"/>
            <a:ext cx="7543801" cy="4023360"/>
          </a:xfrm>
        </p:spPr>
        <p:txBody>
          <a:bodyPr>
            <a:normAutofit/>
          </a:bodyPr>
          <a:lstStyle/>
          <a:p>
            <a:r>
              <a:rPr kumimoji="1" lang="ja-JP" altLang="en-US" sz="2400" dirty="0" smtClean="0"/>
              <a:t>ビジネス環境の変化が激しく、仕様が確定しない、カットオーバーしても仕様変更が続く</a:t>
            </a:r>
            <a:endParaRPr kumimoji="1" lang="en-US" altLang="ja-JP" sz="2400" dirty="0" smtClean="0"/>
          </a:p>
          <a:p>
            <a:endParaRPr lang="en-US" altLang="ja-JP" sz="2400" dirty="0"/>
          </a:p>
          <a:p>
            <a:r>
              <a:rPr kumimoji="1" lang="ja-JP" altLang="en-US" sz="2400" dirty="0" smtClean="0"/>
              <a:t>短期開発、低コスト化の要請が大きくなっている</a:t>
            </a:r>
            <a:endParaRPr kumimoji="1" lang="ja-JP" altLang="en-US" sz="2400" dirty="0"/>
          </a:p>
        </p:txBody>
      </p:sp>
    </p:spTree>
    <p:extLst>
      <p:ext uri="{BB962C8B-B14F-4D97-AF65-F5344CB8AC3E}">
        <p14:creationId xmlns:p14="http://schemas.microsoft.com/office/powerpoint/2010/main" val="32065317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アジャイル開発手法の意味</a:t>
            </a:r>
            <a:endParaRPr kumimoji="1" lang="ja-JP" altLang="en-US" dirty="0"/>
          </a:p>
        </p:txBody>
      </p:sp>
      <p:sp>
        <p:nvSpPr>
          <p:cNvPr id="3" name="コンテンツ プレースホルダー 2"/>
          <p:cNvSpPr>
            <a:spLocks noGrp="1"/>
          </p:cNvSpPr>
          <p:nvPr>
            <p:ph idx="1"/>
          </p:nvPr>
        </p:nvSpPr>
        <p:spPr>
          <a:xfrm>
            <a:off x="822960" y="2043442"/>
            <a:ext cx="7543801" cy="4023360"/>
          </a:xfrm>
        </p:spPr>
        <p:txBody>
          <a:bodyPr>
            <a:normAutofit/>
          </a:bodyPr>
          <a:lstStyle/>
          <a:p>
            <a:r>
              <a:rPr kumimoji="1" lang="ja-JP" altLang="en-US" sz="2400" dirty="0" smtClean="0"/>
              <a:t>優秀な人材（のみ）で構成した小規模チームの生産性が最も高い</a:t>
            </a:r>
            <a:endParaRPr kumimoji="1" lang="en-US" altLang="ja-JP" sz="2400" dirty="0" smtClean="0"/>
          </a:p>
          <a:p>
            <a:endParaRPr lang="en-US" altLang="ja-JP" sz="2400" dirty="0"/>
          </a:p>
          <a:p>
            <a:r>
              <a:rPr kumimoji="1" lang="ja-JP" altLang="en-US" sz="2400" dirty="0" smtClean="0"/>
              <a:t>複数のプロセスを並行して進めるコンカレントエンジニアリングが不可欠</a:t>
            </a:r>
            <a:endParaRPr kumimoji="1" lang="en-US" altLang="ja-JP" sz="2400" dirty="0" smtClean="0"/>
          </a:p>
          <a:p>
            <a:endParaRPr lang="en-US" altLang="ja-JP" sz="2400" dirty="0"/>
          </a:p>
          <a:p>
            <a:r>
              <a:rPr kumimoji="1" lang="ja-JP" altLang="en-US" sz="2400" dirty="0" smtClean="0"/>
              <a:t>お客様がフルコミットした使用を実現したテスト済みのソースコードの生産（スループット）を最大にする</a:t>
            </a:r>
            <a:endParaRPr kumimoji="1" lang="en-US" altLang="ja-JP" sz="2400" dirty="0" smtClean="0"/>
          </a:p>
        </p:txBody>
      </p:sp>
    </p:spTree>
    <p:extLst>
      <p:ext uri="{BB962C8B-B14F-4D97-AF65-F5344CB8AC3E}">
        <p14:creationId xmlns:p14="http://schemas.microsoft.com/office/powerpoint/2010/main" val="3069987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ソフトウェア開発プロセス</a:t>
            </a:r>
            <a:r>
              <a:rPr lang="en-US" altLang="ja-JP" dirty="0" smtClean="0"/>
              <a:t/>
            </a:r>
            <a:br>
              <a:rPr lang="en-US" altLang="ja-JP" dirty="0" smtClean="0"/>
            </a:br>
            <a:r>
              <a:rPr lang="ja-JP" altLang="en-US" dirty="0" smtClean="0"/>
              <a:t>のもうひとつの視点</a:t>
            </a:r>
            <a:endParaRPr kumimoji="1" lang="ja-JP" altLang="en-US" dirty="0"/>
          </a:p>
        </p:txBody>
      </p:sp>
      <p:graphicFrame>
        <p:nvGraphicFramePr>
          <p:cNvPr id="29" name="図表 28"/>
          <p:cNvGraphicFramePr/>
          <p:nvPr>
            <p:extLst>
              <p:ext uri="{D42A27DB-BD31-4B8C-83A1-F6EECF244321}">
                <p14:modId xmlns:p14="http://schemas.microsoft.com/office/powerpoint/2010/main" val="3968472196"/>
              </p:ext>
            </p:extLst>
          </p:nvPr>
        </p:nvGraphicFramePr>
        <p:xfrm>
          <a:off x="1546860" y="20642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1" name="直線矢印コネクタ 30"/>
          <p:cNvCxnSpPr/>
          <p:nvPr/>
        </p:nvCxnSpPr>
        <p:spPr>
          <a:xfrm flipH="1">
            <a:off x="3188043" y="3237470"/>
            <a:ext cx="766119" cy="169699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a:off x="5165125" y="3247766"/>
            <a:ext cx="749643" cy="175260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3027406" y="3754735"/>
            <a:ext cx="1309816" cy="369332"/>
          </a:xfrm>
          <a:prstGeom prst="rect">
            <a:avLst/>
          </a:prstGeom>
          <a:noFill/>
        </p:spPr>
        <p:txBody>
          <a:bodyPr wrap="square" rtlCol="0">
            <a:spAutoFit/>
          </a:bodyPr>
          <a:lstStyle/>
          <a:p>
            <a:r>
              <a:rPr kumimoji="1" lang="ja-JP" altLang="en-US" dirty="0" smtClean="0"/>
              <a:t>Ｆｅｅｄｂａｃｋ</a:t>
            </a:r>
            <a:endParaRPr kumimoji="1" lang="ja-JP" altLang="en-US" dirty="0"/>
          </a:p>
        </p:txBody>
      </p:sp>
      <p:sp>
        <p:nvSpPr>
          <p:cNvPr id="35" name="テキスト ボックス 34"/>
          <p:cNvSpPr txBox="1"/>
          <p:nvPr/>
        </p:nvSpPr>
        <p:spPr>
          <a:xfrm>
            <a:off x="4940437" y="3754735"/>
            <a:ext cx="1493314" cy="646331"/>
          </a:xfrm>
          <a:prstGeom prst="rect">
            <a:avLst/>
          </a:prstGeom>
          <a:noFill/>
        </p:spPr>
        <p:txBody>
          <a:bodyPr wrap="square" rtlCol="0">
            <a:spAutoFit/>
          </a:bodyPr>
          <a:lstStyle/>
          <a:p>
            <a:r>
              <a:rPr kumimoji="1" lang="en-US" altLang="ja-JP" dirty="0" smtClean="0"/>
              <a:t>Validation</a:t>
            </a:r>
          </a:p>
          <a:p>
            <a:r>
              <a:rPr kumimoji="1" lang="en-US" altLang="ja-JP" dirty="0" smtClean="0"/>
              <a:t>(</a:t>
            </a:r>
            <a:r>
              <a:rPr kumimoji="1" lang="ja-JP" altLang="en-US" dirty="0" smtClean="0"/>
              <a:t>妥当性検証</a:t>
            </a:r>
            <a:r>
              <a:rPr kumimoji="1" lang="en-US" altLang="ja-JP" dirty="0" smtClean="0"/>
              <a:t>)</a:t>
            </a:r>
            <a:endParaRPr kumimoji="1" lang="ja-JP" altLang="en-US" dirty="0"/>
          </a:p>
        </p:txBody>
      </p:sp>
      <p:sp>
        <p:nvSpPr>
          <p:cNvPr id="36" name="テキスト ボックス 35"/>
          <p:cNvSpPr txBox="1"/>
          <p:nvPr/>
        </p:nvSpPr>
        <p:spPr>
          <a:xfrm>
            <a:off x="3848203" y="5168207"/>
            <a:ext cx="1493314" cy="646331"/>
          </a:xfrm>
          <a:prstGeom prst="rect">
            <a:avLst/>
          </a:prstGeom>
          <a:noFill/>
        </p:spPr>
        <p:txBody>
          <a:bodyPr wrap="square" rtlCol="0">
            <a:spAutoFit/>
          </a:bodyPr>
          <a:lstStyle/>
          <a:p>
            <a:r>
              <a:rPr kumimoji="1" lang="en-US" altLang="ja-JP" dirty="0" smtClean="0"/>
              <a:t>Verification</a:t>
            </a:r>
          </a:p>
          <a:p>
            <a:r>
              <a:rPr kumimoji="1" lang="en-US" altLang="ja-JP" dirty="0" smtClean="0"/>
              <a:t>(</a:t>
            </a:r>
            <a:r>
              <a:rPr kumimoji="1" lang="ja-JP" altLang="en-US" dirty="0"/>
              <a:t>正当</a:t>
            </a:r>
            <a:r>
              <a:rPr kumimoji="1" lang="ja-JP" altLang="en-US" dirty="0" smtClean="0"/>
              <a:t>性検証</a:t>
            </a:r>
            <a:r>
              <a:rPr kumimoji="1" lang="en-US" altLang="ja-JP" dirty="0" smtClean="0"/>
              <a:t>)</a:t>
            </a:r>
            <a:endParaRPr kumimoji="1" lang="ja-JP" altLang="en-US" dirty="0"/>
          </a:p>
        </p:txBody>
      </p:sp>
      <p:cxnSp>
        <p:nvCxnSpPr>
          <p:cNvPr id="37" name="直線矢印コネクタ 36"/>
          <p:cNvCxnSpPr/>
          <p:nvPr/>
        </p:nvCxnSpPr>
        <p:spPr>
          <a:xfrm flipH="1">
            <a:off x="3903605" y="5516776"/>
            <a:ext cx="1437912" cy="14589"/>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914400" y="2767914"/>
            <a:ext cx="1507524" cy="646331"/>
          </a:xfrm>
          <a:prstGeom prst="rect">
            <a:avLst/>
          </a:prstGeom>
          <a:noFill/>
        </p:spPr>
        <p:txBody>
          <a:bodyPr wrap="square" rtlCol="0">
            <a:spAutoFit/>
          </a:bodyPr>
          <a:lstStyle/>
          <a:p>
            <a:r>
              <a:rPr kumimoji="1" lang="ja-JP" altLang="en-US" dirty="0" smtClean="0"/>
              <a:t>ビジネス要求の変化</a:t>
            </a:r>
            <a:endParaRPr kumimoji="1" lang="ja-JP" altLang="en-US" dirty="0"/>
          </a:p>
        </p:txBody>
      </p:sp>
      <p:sp>
        <p:nvSpPr>
          <p:cNvPr id="41" name="テキスト ボックス 40"/>
          <p:cNvSpPr txBox="1"/>
          <p:nvPr/>
        </p:nvSpPr>
        <p:spPr>
          <a:xfrm>
            <a:off x="7080628" y="2702011"/>
            <a:ext cx="1507524" cy="646331"/>
          </a:xfrm>
          <a:prstGeom prst="rect">
            <a:avLst/>
          </a:prstGeom>
          <a:noFill/>
        </p:spPr>
        <p:txBody>
          <a:bodyPr wrap="square" rtlCol="0">
            <a:spAutoFit/>
          </a:bodyPr>
          <a:lstStyle/>
          <a:p>
            <a:r>
              <a:rPr kumimoji="1" lang="ja-JP" altLang="en-US" dirty="0"/>
              <a:t>システム</a:t>
            </a:r>
            <a:r>
              <a:rPr kumimoji="1" lang="ja-JP" altLang="en-US" dirty="0" smtClean="0"/>
              <a:t>要求の変化</a:t>
            </a:r>
            <a:endParaRPr kumimoji="1" lang="ja-JP" altLang="en-US" dirty="0"/>
          </a:p>
        </p:txBody>
      </p:sp>
      <p:sp>
        <p:nvSpPr>
          <p:cNvPr id="42" name="テキスト ボックス 41"/>
          <p:cNvSpPr txBox="1"/>
          <p:nvPr/>
        </p:nvSpPr>
        <p:spPr>
          <a:xfrm>
            <a:off x="7195958" y="5618206"/>
            <a:ext cx="1507524" cy="646331"/>
          </a:xfrm>
          <a:prstGeom prst="rect">
            <a:avLst/>
          </a:prstGeom>
          <a:noFill/>
        </p:spPr>
        <p:txBody>
          <a:bodyPr wrap="square" rtlCol="0">
            <a:spAutoFit/>
          </a:bodyPr>
          <a:lstStyle/>
          <a:p>
            <a:r>
              <a:rPr kumimoji="1" lang="ja-JP" altLang="en-US" dirty="0" smtClean="0"/>
              <a:t>構築技術の変化</a:t>
            </a:r>
            <a:endParaRPr kumimoji="1" lang="ja-JP" altLang="en-US" dirty="0"/>
          </a:p>
        </p:txBody>
      </p:sp>
    </p:spTree>
    <p:extLst>
      <p:ext uri="{BB962C8B-B14F-4D97-AF65-F5344CB8AC3E}">
        <p14:creationId xmlns:p14="http://schemas.microsoft.com/office/powerpoint/2010/main" val="3059604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エンドユーザ視点の</a:t>
            </a:r>
            <a:r>
              <a:rPr kumimoji="1" lang="en-US" altLang="ja-JP" dirty="0" smtClean="0"/>
              <a:t/>
            </a:r>
            <a:br>
              <a:rPr kumimoji="1" lang="en-US" altLang="ja-JP" dirty="0" smtClean="0"/>
            </a:br>
            <a:r>
              <a:rPr kumimoji="1" lang="ja-JP" altLang="en-US" dirty="0" smtClean="0"/>
              <a:t>開発プロセス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t>先進的な企業は、システム開発に際し</a:t>
            </a:r>
            <a:endParaRPr kumimoji="1" lang="en-US" altLang="ja-JP" sz="2400" dirty="0" smtClean="0"/>
          </a:p>
          <a:p>
            <a:r>
              <a:rPr kumimoji="1" lang="ja-JP" altLang="en-US" sz="2400" dirty="0" smtClean="0"/>
              <a:t>十分なヒアリング調査、分析だけでなく</a:t>
            </a:r>
            <a:endParaRPr kumimoji="1" lang="en-US" altLang="ja-JP" sz="2400" dirty="0" smtClean="0"/>
          </a:p>
          <a:p>
            <a:r>
              <a:rPr kumimoji="1" lang="ja-JP" altLang="en-US" sz="2400" dirty="0" smtClean="0"/>
              <a:t>主要なエンドユーザにシステム開発の用件定義や、</a:t>
            </a:r>
            <a:endParaRPr kumimoji="1" lang="en-US" altLang="ja-JP" sz="2400" dirty="0" smtClean="0"/>
          </a:p>
          <a:p>
            <a:r>
              <a:rPr kumimoji="1" lang="ja-JP" altLang="en-US" sz="2400" dirty="0" smtClean="0"/>
              <a:t>サービス開始前のシステムテストに参加してもらって完成度を高めている。</a:t>
            </a:r>
            <a:endParaRPr kumimoji="1" lang="ja-JP" altLang="en-US" sz="2400" dirty="0"/>
          </a:p>
        </p:txBody>
      </p:sp>
    </p:spTree>
    <p:extLst>
      <p:ext uri="{BB962C8B-B14F-4D97-AF65-F5344CB8AC3E}">
        <p14:creationId xmlns:p14="http://schemas.microsoft.com/office/powerpoint/2010/main" val="40814716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「プロセス改善なくして結果なし」</a:t>
            </a:r>
            <a:endParaRPr kumimoji="1" lang="en-US" altLang="ja-JP" dirty="0" smtClean="0"/>
          </a:p>
          <a:p>
            <a:endParaRPr lang="en-US" altLang="ja-JP" dirty="0" smtClean="0"/>
          </a:p>
          <a:p>
            <a:r>
              <a:rPr lang="ja-JP" altLang="en-US" dirty="0" smtClean="0"/>
              <a:t>ウォータフォールかアジャイルか、のような二択ではなく</a:t>
            </a:r>
            <a:endParaRPr lang="en-US" altLang="ja-JP" dirty="0" smtClean="0"/>
          </a:p>
          <a:p>
            <a:r>
              <a:rPr lang="ja-JP" altLang="en-US" dirty="0" smtClean="0"/>
              <a:t>バランスよく考えていくことが大切</a:t>
            </a:r>
            <a:endParaRPr lang="en-US" altLang="ja-JP" dirty="0"/>
          </a:p>
          <a:p>
            <a:endParaRPr lang="en-US" altLang="ja-JP" dirty="0"/>
          </a:p>
          <a:p>
            <a:r>
              <a:rPr kumimoji="1" lang="ja-JP" altLang="en-US" dirty="0" smtClean="0"/>
              <a:t>積極的にエンドユーザやアプリケーションシステムのオーナがシステム開発に参加することで、システムとシステムが実現する業務品質を上げていくことが必要</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1907149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402</TotalTime>
  <Words>606</Words>
  <Application>Microsoft Office PowerPoint</Application>
  <PresentationFormat>画面に合わせる (4:3)</PresentationFormat>
  <Paragraphs>151</Paragraphs>
  <Slides>18</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18</vt:i4>
      </vt:variant>
    </vt:vector>
  </HeadingPairs>
  <TitlesOfParts>
    <vt:vector size="22" baseType="lpstr">
      <vt:lpstr>ＭＳ Ｐゴシック</vt:lpstr>
      <vt:lpstr>Calibri</vt:lpstr>
      <vt:lpstr>Calibri Light</vt:lpstr>
      <vt:lpstr>レトロスペクト</vt:lpstr>
      <vt:lpstr>ソフトウェア開発におけるプロセス</vt:lpstr>
      <vt:lpstr>プロセスとは</vt:lpstr>
      <vt:lpstr>ビジネスプロセス</vt:lpstr>
      <vt:lpstr>プロセスとプロダクト</vt:lpstr>
      <vt:lpstr>プロセスに対する 日米の考え方の違い</vt:lpstr>
      <vt:lpstr>ソフトウェア開発における プロセス</vt:lpstr>
      <vt:lpstr>ウォーターフォールモデル</vt:lpstr>
      <vt:lpstr>設計とテストのＶモデル</vt:lpstr>
      <vt:lpstr>ウォータフォールモデルの 特徴</vt:lpstr>
      <vt:lpstr>ウォータフォールモデルの 問題点</vt:lpstr>
      <vt:lpstr>ウォータフォールモデルの 改良</vt:lpstr>
      <vt:lpstr>ウォータフォールモデルの 改良</vt:lpstr>
      <vt:lpstr>アジャイル開発手法</vt:lpstr>
      <vt:lpstr>アジャイル開発手法の背景</vt:lpstr>
      <vt:lpstr>アジャイル開発手法の意味</vt:lpstr>
      <vt:lpstr>ソフトウェア開発プロセス のもうひとつの視点</vt:lpstr>
      <vt:lpstr>エンドユーザ視点の 開発プロセス</vt:lpstr>
      <vt:lpstr>まとめ</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ソフトウェア開発におけるプロセス</dc:title>
  <dc:creator>山﨑　大輝</dc:creator>
  <cp:lastModifiedBy>山﨑　大輝</cp:lastModifiedBy>
  <cp:revision>14</cp:revision>
  <dcterms:created xsi:type="dcterms:W3CDTF">2016-10-20T08:37:40Z</dcterms:created>
  <dcterms:modified xsi:type="dcterms:W3CDTF">2016-10-20T15:20:00Z</dcterms:modified>
</cp:coreProperties>
</file>