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6" r:id="rId8"/>
    <p:sldId id="262" r:id="rId9"/>
    <p:sldId id="263" r:id="rId10"/>
    <p:sldId id="265" r:id="rId11"/>
    <p:sldId id="278"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2" d="100"/>
          <a:sy n="92" d="100"/>
        </p:scale>
        <p:origin x="-16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3299436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1552701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4230014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3079256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1452205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408274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2394355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34902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2809730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2838198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7268D15-D858-A542-912F-93E291D0115A}" type="datetimeFigureOut">
              <a:rPr kumimoji="1" lang="ja-JP" altLang="en-US" smtClean="0"/>
              <a:t>15/02/11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26303794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268D15-D858-A542-912F-93E291D0115A}" type="datetimeFigureOut">
              <a:rPr kumimoji="1" lang="ja-JP" altLang="en-US" smtClean="0"/>
              <a:t>15/02/11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4CC6A9-236D-9F4B-A6F4-91C612783CAD}" type="slidenum">
              <a:rPr kumimoji="1" lang="ja-JP" altLang="en-US" smtClean="0"/>
              <a:t>‹#›</a:t>
            </a:fld>
            <a:endParaRPr kumimoji="1" lang="ja-JP" altLang="en-US"/>
          </a:p>
        </p:txBody>
      </p:sp>
    </p:spTree>
    <p:extLst>
      <p:ext uri="{BB962C8B-B14F-4D97-AF65-F5344CB8AC3E}">
        <p14:creationId xmlns:p14="http://schemas.microsoft.com/office/powerpoint/2010/main" val="30119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710289"/>
            <a:ext cx="7772400" cy="1470025"/>
          </a:xfrm>
        </p:spPr>
        <p:txBody>
          <a:bodyPr/>
          <a:lstStyle/>
          <a:p>
            <a:r>
              <a:rPr kumimoji="1" lang="en-US" altLang="ja-JP" dirty="0" smtClean="0"/>
              <a:t>License Risks from Ad Hoc Reuse of Code from the Internet</a:t>
            </a:r>
            <a:endParaRPr kumimoji="1" lang="ja-JP" altLang="en-US" dirty="0"/>
          </a:p>
        </p:txBody>
      </p:sp>
      <p:sp>
        <p:nvSpPr>
          <p:cNvPr id="3" name="サブタイトル 2"/>
          <p:cNvSpPr>
            <a:spLocks noGrp="1"/>
          </p:cNvSpPr>
          <p:nvPr>
            <p:ph type="subTitle" idx="1"/>
          </p:nvPr>
        </p:nvSpPr>
        <p:spPr>
          <a:xfrm>
            <a:off x="536823" y="4893924"/>
            <a:ext cx="8235656" cy="1752600"/>
          </a:xfrm>
        </p:spPr>
        <p:txBody>
          <a:bodyPr>
            <a:normAutofit/>
          </a:bodyPr>
          <a:lstStyle/>
          <a:p>
            <a:r>
              <a:rPr kumimoji="1" lang="en-US" altLang="ja-JP" dirty="0" smtClean="0"/>
              <a:t>Manuel </a:t>
            </a:r>
            <a:r>
              <a:rPr kumimoji="1" lang="en-US" altLang="ja-JP" dirty="0" err="1" smtClean="0"/>
              <a:t>Sojer</a:t>
            </a:r>
            <a:endParaRPr kumimoji="1" lang="en-US" altLang="ja-JP" dirty="0" smtClean="0"/>
          </a:p>
          <a:p>
            <a:r>
              <a:rPr lang="en-US" altLang="ja-JP" dirty="0" smtClean="0"/>
              <a:t>JOACHIM HENKEL</a:t>
            </a:r>
          </a:p>
          <a:p>
            <a:r>
              <a:rPr lang="en-US" altLang="ja-JP" sz="2200" dirty="0" smtClean="0"/>
              <a:t>Communications of THE ACM December</a:t>
            </a:r>
            <a:r>
              <a:rPr lang="ja-JP" altLang="en-US" sz="2200" dirty="0" smtClean="0"/>
              <a:t> </a:t>
            </a:r>
            <a:r>
              <a:rPr lang="en-US" altLang="ja-JP" sz="2200" dirty="0" smtClean="0"/>
              <a:t>2011|VOL.54|No.12</a:t>
            </a:r>
            <a:endParaRPr kumimoji="1" lang="ja-JP" altLang="en-US" sz="2200" dirty="0"/>
          </a:p>
        </p:txBody>
      </p:sp>
      <p:pic>
        <p:nvPicPr>
          <p:cNvPr id="4" name="図 3" descr="05cddf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8778" y="2685882"/>
            <a:ext cx="1863657" cy="1863657"/>
          </a:xfrm>
          <a:prstGeom prst="rect">
            <a:avLst/>
          </a:prstGeom>
        </p:spPr>
      </p:pic>
      <p:pic>
        <p:nvPicPr>
          <p:cNvPr id="5" name="図 4" descr="45bd42e7c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6229" y="2512644"/>
            <a:ext cx="1584253" cy="2036896"/>
          </a:xfrm>
          <a:prstGeom prst="rect">
            <a:avLst/>
          </a:prstGeom>
        </p:spPr>
      </p:pic>
    </p:spTree>
    <p:extLst>
      <p:ext uri="{BB962C8B-B14F-4D97-AF65-F5344CB8AC3E}">
        <p14:creationId xmlns:p14="http://schemas.microsoft.com/office/powerpoint/2010/main" val="3207457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インターネット上のソースコードの再利用はソフトウェア開発のコスト削減において魅力的な方法である</a:t>
            </a:r>
            <a:endParaRPr kumimoji="1" lang="en-US" altLang="ja-JP" dirty="0" smtClean="0"/>
          </a:p>
          <a:p>
            <a:endParaRPr lang="en-US" altLang="ja-JP" dirty="0" smtClean="0"/>
          </a:p>
          <a:p>
            <a:r>
              <a:rPr lang="ja-JP" altLang="en-US" dirty="0" smtClean="0"/>
              <a:t>プロの開発者は</a:t>
            </a:r>
            <a:r>
              <a:rPr lang="ja-JP" altLang="en-US" dirty="0" smtClean="0"/>
              <a:t>コード</a:t>
            </a:r>
            <a:r>
              <a:rPr lang="ja-JP" altLang="en-US" dirty="0"/>
              <a:t>の</a:t>
            </a:r>
            <a:r>
              <a:rPr lang="ja-JP" altLang="en-US" dirty="0" smtClean="0"/>
              <a:t>再利用</a:t>
            </a:r>
            <a:r>
              <a:rPr lang="ja-JP" altLang="en-US" dirty="0" smtClean="0"/>
              <a:t>を</a:t>
            </a:r>
            <a:r>
              <a:rPr lang="en-US" altLang="ja-JP" dirty="0" smtClean="0"/>
              <a:t>Ad</a:t>
            </a:r>
            <a:r>
              <a:rPr lang="ja-JP" altLang="en-US" dirty="0" smtClean="0"/>
              <a:t> </a:t>
            </a:r>
            <a:r>
              <a:rPr lang="en-US" altLang="ja-JP" dirty="0"/>
              <a:t>hoc</a:t>
            </a:r>
            <a:r>
              <a:rPr lang="ja-JP" altLang="en-US" dirty="0"/>
              <a:t> </a:t>
            </a:r>
            <a:r>
              <a:rPr lang="en-US" altLang="ja-JP" dirty="0"/>
              <a:t>fashion(</a:t>
            </a:r>
            <a:r>
              <a:rPr lang="ja-JP" altLang="en-US" dirty="0"/>
              <a:t>即興</a:t>
            </a:r>
            <a:r>
              <a:rPr lang="en-US" altLang="ja-JP" dirty="0" smtClean="0"/>
              <a:t>)</a:t>
            </a:r>
            <a:r>
              <a:rPr lang="ja-JP" altLang="en-US" dirty="0" smtClean="0"/>
              <a:t>的に</a:t>
            </a:r>
            <a:r>
              <a:rPr lang="ja-JP" altLang="en-US" dirty="0" smtClean="0"/>
              <a:t>行</a:t>
            </a:r>
            <a:r>
              <a:rPr lang="ja-JP" altLang="en-US" dirty="0" smtClean="0"/>
              <a:t>い，</a:t>
            </a:r>
            <a:r>
              <a:rPr lang="ja-JP" altLang="en-US" dirty="0" smtClean="0"/>
              <a:t>自ら</a:t>
            </a:r>
            <a:r>
              <a:rPr lang="ja-JP" altLang="en-US" dirty="0"/>
              <a:t>の仕事のショートカットを勝手に</a:t>
            </a:r>
            <a:r>
              <a:rPr lang="ja-JP" altLang="en-US" dirty="0" smtClean="0"/>
              <a:t>行</a:t>
            </a:r>
            <a:r>
              <a:rPr lang="ja-JP" altLang="en-US" dirty="0" smtClean="0"/>
              <a:t>っている</a:t>
            </a:r>
            <a:r>
              <a:rPr lang="ja-JP" altLang="en-US" dirty="0" smtClean="0"/>
              <a:t>．</a:t>
            </a:r>
            <a:endParaRPr lang="en-US" altLang="ja-JP" dirty="0"/>
          </a:p>
          <a:p>
            <a:endParaRPr kumimoji="1" lang="en-US" altLang="ja-JP" dirty="0" smtClean="0"/>
          </a:p>
          <a:p>
            <a:endParaRPr kumimoji="1" lang="ja-JP" altLang="en-US" dirty="0"/>
          </a:p>
        </p:txBody>
      </p:sp>
      <p:sp>
        <p:nvSpPr>
          <p:cNvPr id="5" name="テキスト ボックス 4"/>
          <p:cNvSpPr txBox="1"/>
          <p:nvPr/>
        </p:nvSpPr>
        <p:spPr>
          <a:xfrm>
            <a:off x="833376" y="5381620"/>
            <a:ext cx="7500395" cy="523220"/>
          </a:xfrm>
          <a:prstGeom prst="rect">
            <a:avLst/>
          </a:prstGeom>
          <a:noFill/>
        </p:spPr>
        <p:txBody>
          <a:bodyPr wrap="square" rtlCol="0">
            <a:spAutoFit/>
          </a:bodyPr>
          <a:lstStyle/>
          <a:p>
            <a:r>
              <a:rPr lang="en-US" altLang="ja-JP" sz="1400" dirty="0" smtClean="0"/>
              <a:t> </a:t>
            </a:r>
            <a:r>
              <a:rPr lang="en-US" altLang="ja-JP" sz="1400" dirty="0" err="1" smtClean="0"/>
              <a:t>Medha</a:t>
            </a:r>
            <a:r>
              <a:rPr lang="en-US" altLang="ja-JP" sz="1400" dirty="0" smtClean="0"/>
              <a:t> </a:t>
            </a:r>
            <a:r>
              <a:rPr lang="en-US" altLang="ja-JP" sz="1400" dirty="0" err="1" smtClean="0"/>
              <a:t>Umarji</a:t>
            </a:r>
            <a:r>
              <a:rPr lang="en-US" altLang="en-US" sz="1400" dirty="0" smtClean="0"/>
              <a:t>, </a:t>
            </a:r>
            <a:r>
              <a:rPr lang="en-US" altLang="ja-JP" sz="1400" dirty="0" smtClean="0"/>
              <a:t>Elliott </a:t>
            </a:r>
            <a:r>
              <a:rPr lang="en-US" altLang="ja-JP" sz="1400" dirty="0" err="1" smtClean="0"/>
              <a:t>Sim</a:t>
            </a:r>
            <a:r>
              <a:rPr lang="en-US" altLang="en-US" sz="1400" dirty="0" smtClean="0"/>
              <a:t>,</a:t>
            </a:r>
            <a:r>
              <a:rPr lang="en-US" altLang="ja-JP" sz="1400" dirty="0" smtClean="0"/>
              <a:t> and Crista Lopes</a:t>
            </a:r>
            <a:r>
              <a:rPr lang="en-US" altLang="ja-JP" sz="1400" dirty="0" smtClean="0"/>
              <a:t> </a:t>
            </a:r>
            <a:r>
              <a:rPr lang="en-US" altLang="ja-JP" sz="1400" dirty="0" smtClean="0"/>
              <a:t>“Archetypal Internet-Scale Source Code Searching</a:t>
            </a:r>
            <a:r>
              <a:rPr lang="en-US" altLang="ja-JP" sz="1400" dirty="0" smtClean="0"/>
              <a:t> </a:t>
            </a:r>
            <a:r>
              <a:rPr lang="en-US" altLang="ja-JP" sz="1400" dirty="0" smtClean="0"/>
              <a:t>“</a:t>
            </a:r>
            <a:r>
              <a:rPr lang="ja-JP" altLang="en-US" sz="1400" dirty="0" smtClean="0"/>
              <a:t>　</a:t>
            </a:r>
            <a:r>
              <a:rPr lang="en-US" altLang="ja-JP" sz="1400" dirty="0" smtClean="0"/>
              <a:t>  2008  In Open Source </a:t>
            </a:r>
            <a:r>
              <a:rPr lang="en-US" altLang="ja-JP" sz="1400" dirty="0" err="1" smtClean="0"/>
              <a:t>Development,Comunitties</a:t>
            </a:r>
            <a:r>
              <a:rPr lang="en-US" altLang="ja-JP" sz="1400" dirty="0" smtClean="0"/>
              <a:t> and Quality</a:t>
            </a:r>
            <a:endParaRPr lang="en-US" altLang="ja-JP" sz="1400" dirty="0" smtClean="0"/>
          </a:p>
        </p:txBody>
      </p:sp>
    </p:spTree>
    <p:extLst>
      <p:ext uri="{BB962C8B-B14F-4D97-AF65-F5344CB8AC3E}">
        <p14:creationId xmlns:p14="http://schemas.microsoft.com/office/powerpoint/2010/main" val="2160342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a:p>
            <a:pPr marL="0" indent="0">
              <a:buNone/>
            </a:pPr>
            <a:endParaRPr kumimoji="1" lang="ja-JP" altLang="en-US" dirty="0"/>
          </a:p>
        </p:txBody>
      </p:sp>
      <p:sp>
        <p:nvSpPr>
          <p:cNvPr id="4" name="コンテンツ プレースホルダー 2"/>
          <p:cNvSpPr txBox="1">
            <a:spLocks/>
          </p:cNvSpPr>
          <p:nvPr/>
        </p:nvSpPr>
        <p:spPr>
          <a:xfrm>
            <a:off x="609600" y="1752600"/>
            <a:ext cx="8229600" cy="4525963"/>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r>
              <a:rPr lang="ja-JP" altLang="en-US" dirty="0" smtClean="0"/>
              <a:t>インターネット上に存在するソースコードは，時々ライセンスを含んでいる場合がある</a:t>
            </a:r>
            <a:endParaRPr lang="en-US" altLang="ja-JP" dirty="0" smtClean="0"/>
          </a:p>
          <a:p>
            <a:endParaRPr lang="en-US" altLang="ja-JP" dirty="0" smtClean="0"/>
          </a:p>
          <a:p>
            <a:r>
              <a:rPr lang="ja-JP" altLang="en-US" dirty="0" smtClean="0"/>
              <a:t>ライセンスを確認せず，気軽に再利用してしまうとライセンス違反が発生してしまうリスクを背負うことになる</a:t>
            </a:r>
            <a:endParaRPr lang="en-US" altLang="ja-JP" dirty="0" smtClean="0"/>
          </a:p>
          <a:p>
            <a:endParaRPr lang="en-US" altLang="ja-JP" dirty="0"/>
          </a:p>
          <a:p>
            <a:r>
              <a:rPr lang="ja-JP" altLang="en-US" dirty="0" smtClean="0"/>
              <a:t>ライセンスに違反してしまうと，大きな経済損失に繋がる</a:t>
            </a:r>
            <a:endParaRPr lang="en-US" altLang="ja-JP" dirty="0" smtClean="0"/>
          </a:p>
          <a:p>
            <a:endParaRPr lang="ja-JP" altLang="en-US" dirty="0"/>
          </a:p>
        </p:txBody>
      </p:sp>
    </p:spTree>
    <p:extLst>
      <p:ext uri="{BB962C8B-B14F-4D97-AF65-F5344CB8AC3E}">
        <p14:creationId xmlns:p14="http://schemas.microsoft.com/office/powerpoint/2010/main" val="2686138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企業にとって問題となりうるライセンス</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存在する</a:t>
            </a:r>
            <a:r>
              <a:rPr kumimoji="1" lang="ja-JP" altLang="en-US" dirty="0" smtClean="0"/>
              <a:t>ソフトウェアの利用条件</a:t>
            </a:r>
            <a:endParaRPr kumimoji="1" lang="en-US" altLang="ja-JP" dirty="0" smtClean="0"/>
          </a:p>
          <a:p>
            <a:pPr lvl="1"/>
            <a:r>
              <a:rPr lang="ja-JP" altLang="en-US" dirty="0" smtClean="0"/>
              <a:t>再利用元と同じライセンスにする場合のみ</a:t>
            </a:r>
            <a:endParaRPr kumimoji="1" lang="en-US" altLang="ja-JP" dirty="0" smtClean="0"/>
          </a:p>
          <a:p>
            <a:pPr lvl="1"/>
            <a:r>
              <a:rPr kumimoji="1" lang="ja-JP" altLang="en-US" dirty="0" smtClean="0"/>
              <a:t>非営利目的にのみ</a:t>
            </a:r>
            <a:endParaRPr kumimoji="1" lang="en-US" altLang="ja-JP" dirty="0" smtClean="0"/>
          </a:p>
          <a:p>
            <a:pPr lvl="1"/>
            <a:r>
              <a:rPr kumimoji="1" lang="ja-JP" altLang="en-US" dirty="0" smtClean="0"/>
              <a:t>信頼できるアプリケーションのみ</a:t>
            </a:r>
            <a:endParaRPr kumimoji="1" lang="en-US" altLang="ja-JP" dirty="0" smtClean="0"/>
          </a:p>
          <a:p>
            <a:pPr lvl="1"/>
            <a:r>
              <a:rPr lang="ja-JP" altLang="en-US" dirty="0" smtClean="0"/>
              <a:t>一定期間のみ</a:t>
            </a:r>
            <a:endParaRPr lang="en-US" altLang="ja-JP" dirty="0" smtClean="0"/>
          </a:p>
          <a:p>
            <a:pPr lvl="1"/>
            <a:r>
              <a:rPr kumimoji="1" lang="ja-JP" altLang="en-US" dirty="0" smtClean="0"/>
              <a:t>特定の地域のみ</a:t>
            </a:r>
            <a:endParaRPr kumimoji="1" lang="en-US" altLang="ja-JP" dirty="0" smtClean="0"/>
          </a:p>
          <a:p>
            <a:pPr lvl="1"/>
            <a:r>
              <a:rPr kumimoji="1" lang="ja-JP" altLang="en-US" dirty="0" smtClean="0"/>
              <a:t>著作者から許可を得られた場合のみ</a:t>
            </a:r>
            <a:endParaRPr kumimoji="1" lang="en-US" altLang="ja-JP" dirty="0" smtClean="0"/>
          </a:p>
          <a:p>
            <a:endParaRPr kumimoji="1" lang="ja-JP" altLang="en-US" dirty="0"/>
          </a:p>
        </p:txBody>
      </p:sp>
    </p:spTree>
    <p:extLst>
      <p:ext uri="{BB962C8B-B14F-4D97-AF65-F5344CB8AC3E}">
        <p14:creationId xmlns:p14="http://schemas.microsoft.com/office/powerpoint/2010/main" val="3004241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ソースコード再利用とライセンスに関する先行</a:t>
            </a:r>
            <a:r>
              <a:rPr kumimoji="1" lang="ja-JP" altLang="en-US" dirty="0" smtClean="0"/>
              <a:t>研究</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endParaRPr kumimoji="1" lang="ja-JP" altLang="en-US" dirty="0"/>
          </a:p>
        </p:txBody>
      </p:sp>
      <p:sp>
        <p:nvSpPr>
          <p:cNvPr id="8" name="コンテンツ プレースホルダー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r>
              <a:rPr lang="ja-JP" altLang="en-US" dirty="0" smtClean="0"/>
              <a:t>主に理論的研究は多く行われているが実データに基づいた研究は</a:t>
            </a:r>
            <a:r>
              <a:rPr lang="en-US" altLang="ja-JP" dirty="0" smtClean="0"/>
              <a:t>German</a:t>
            </a:r>
            <a:r>
              <a:rPr lang="ja-JP" altLang="en-US" dirty="0" smtClean="0"/>
              <a:t>らを除いて行われていない</a:t>
            </a:r>
            <a:endParaRPr lang="en-US" altLang="ja-JP" dirty="0"/>
          </a:p>
          <a:p>
            <a:endParaRPr lang="en-US" altLang="ja-JP" dirty="0"/>
          </a:p>
          <a:p>
            <a:r>
              <a:rPr lang="ja-JP" altLang="en-US" dirty="0" smtClean="0"/>
              <a:t>実データに基づく研究が必要である</a:t>
            </a:r>
            <a:endParaRPr lang="en-US" altLang="ja-JP" dirty="0" smtClean="0"/>
          </a:p>
          <a:p>
            <a:pPr lvl="1"/>
            <a:r>
              <a:rPr lang="ja-JP" altLang="en-US" dirty="0" smtClean="0"/>
              <a:t>多数の開発者にインタビューを行った例はまだ存在しない</a:t>
            </a:r>
            <a:endParaRPr lang="ja-JP" altLang="en-US" dirty="0"/>
          </a:p>
        </p:txBody>
      </p:sp>
    </p:spTree>
    <p:extLst>
      <p:ext uri="{BB962C8B-B14F-4D97-AF65-F5344CB8AC3E}">
        <p14:creationId xmlns:p14="http://schemas.microsoft.com/office/powerpoint/2010/main" val="1548091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a:xfrm>
            <a:off x="457200" y="1600200"/>
            <a:ext cx="8229600" cy="5040086"/>
          </a:xfrm>
        </p:spPr>
        <p:txBody>
          <a:bodyPr>
            <a:normAutofit/>
          </a:bodyPr>
          <a:lstStyle/>
          <a:p>
            <a:r>
              <a:rPr lang="ja-JP" altLang="en-US" dirty="0" smtClean="0"/>
              <a:t>プロの開発者がインターネット上のソースコード再利用することのリスクについてどう思っているのかを明らかにする．</a:t>
            </a:r>
            <a:endParaRPr lang="en-US" altLang="ja-JP" dirty="0" smtClean="0"/>
          </a:p>
          <a:p>
            <a:endParaRPr lang="en-US" altLang="ja-JP" dirty="0" smtClean="0"/>
          </a:p>
          <a:p>
            <a:r>
              <a:rPr lang="ja-JP" altLang="en-US" dirty="0" smtClean="0"/>
              <a:t>アプローチ</a:t>
            </a:r>
            <a:endParaRPr lang="en-US" altLang="ja-JP" dirty="0"/>
          </a:p>
          <a:p>
            <a:pPr lvl="1"/>
            <a:r>
              <a:rPr kumimoji="1" lang="ja-JP" altLang="en-US" dirty="0" smtClean="0"/>
              <a:t>プロのソフトウェア開発者にソースコード再利用に関するインタビューを行う</a:t>
            </a:r>
            <a:endParaRPr kumimoji="1" lang="en-US" altLang="ja-JP" dirty="0" smtClean="0"/>
          </a:p>
          <a:p>
            <a:pPr lvl="1"/>
            <a:r>
              <a:rPr kumimoji="1" lang="en-US" altLang="ja-JP" dirty="0" smtClean="0"/>
              <a:t>3</a:t>
            </a:r>
            <a:r>
              <a:rPr kumimoji="1" lang="ja-JP" altLang="en-US" dirty="0" smtClean="0"/>
              <a:t>年間で</a:t>
            </a:r>
            <a:r>
              <a:rPr kumimoji="1" lang="en-US" altLang="ja-JP" dirty="0" smtClean="0"/>
              <a:t>100</a:t>
            </a:r>
            <a:r>
              <a:rPr kumimoji="1" lang="ja-JP" altLang="en-US" dirty="0" smtClean="0"/>
              <a:t>万件以上のメールが存在するニュースグループ</a:t>
            </a:r>
            <a:r>
              <a:rPr kumimoji="1" lang="en-US" altLang="ja-JP" dirty="0" smtClean="0"/>
              <a:t>528</a:t>
            </a:r>
            <a:r>
              <a:rPr kumimoji="1" lang="ja-JP" altLang="en-US" dirty="0" smtClean="0"/>
              <a:t>からユニークなメールアドレス</a:t>
            </a:r>
            <a:r>
              <a:rPr kumimoji="1" lang="en-US" altLang="ja-JP" dirty="0" smtClean="0"/>
              <a:t>14000</a:t>
            </a:r>
            <a:r>
              <a:rPr kumimoji="1" lang="ja-JP" altLang="en-US" dirty="0" smtClean="0"/>
              <a:t>を抽出</a:t>
            </a:r>
            <a:endParaRPr kumimoji="1" lang="en-US" altLang="ja-JP" dirty="0" smtClean="0"/>
          </a:p>
          <a:p>
            <a:pPr lvl="1"/>
            <a:endParaRPr kumimoji="1" lang="en-US" altLang="ja-JP" dirty="0" smtClean="0"/>
          </a:p>
          <a:p>
            <a:endParaRPr kumimoji="1" lang="en-US" altLang="ja-JP" dirty="0" smtClean="0"/>
          </a:p>
          <a:p>
            <a:endParaRPr kumimoji="1" lang="ja-JP" altLang="en-US" dirty="0"/>
          </a:p>
        </p:txBody>
      </p:sp>
    </p:spTree>
    <p:extLst>
      <p:ext uri="{BB962C8B-B14F-4D97-AF65-F5344CB8AC3E}">
        <p14:creationId xmlns:p14="http://schemas.microsoft.com/office/powerpoint/2010/main" val="4149608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回答者の内訳</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14000</a:t>
            </a:r>
            <a:r>
              <a:rPr lang="ja-JP" altLang="en-US" dirty="0" smtClean="0"/>
              <a:t>アドレスにインタビューを送信</a:t>
            </a:r>
            <a:endParaRPr lang="en-US" altLang="ja-JP" dirty="0" smtClean="0"/>
          </a:p>
          <a:p>
            <a:r>
              <a:rPr lang="ja-JP" altLang="en-US" dirty="0" smtClean="0"/>
              <a:t>回答が</a:t>
            </a:r>
            <a:r>
              <a:rPr lang="en-US" altLang="ja-JP" dirty="0" smtClean="0"/>
              <a:t>1133</a:t>
            </a:r>
            <a:r>
              <a:rPr lang="ja-JP" altLang="en-US" dirty="0" smtClean="0"/>
              <a:t>人</a:t>
            </a:r>
            <a:r>
              <a:rPr lang="en-US" altLang="ja-JP" dirty="0" smtClean="0"/>
              <a:t>(9.9%)</a:t>
            </a:r>
          </a:p>
          <a:p>
            <a:endParaRPr lang="en-US" altLang="ja-JP" dirty="0" smtClean="0"/>
          </a:p>
          <a:p>
            <a:r>
              <a:rPr lang="en-US" altLang="ja-JP" dirty="0" smtClean="0"/>
              <a:t>869</a:t>
            </a:r>
            <a:r>
              <a:rPr lang="ja-JP" altLang="en-US" dirty="0" smtClean="0"/>
              <a:t>人がプロ開発者</a:t>
            </a:r>
            <a:endParaRPr lang="en-US" altLang="ja-JP" dirty="0" smtClean="0"/>
          </a:p>
          <a:p>
            <a:pPr lvl="1"/>
            <a:r>
              <a:rPr lang="ja-JP" altLang="en-US" dirty="0" smtClean="0"/>
              <a:t>平均年齢</a:t>
            </a:r>
            <a:r>
              <a:rPr lang="en-US" altLang="ja-JP" dirty="0" smtClean="0"/>
              <a:t>-35.6</a:t>
            </a:r>
            <a:r>
              <a:rPr lang="ja-JP" altLang="en-US" dirty="0" smtClean="0"/>
              <a:t>歳</a:t>
            </a:r>
            <a:endParaRPr lang="en-US" altLang="ja-JP" dirty="0" smtClean="0"/>
          </a:p>
          <a:p>
            <a:pPr lvl="1"/>
            <a:r>
              <a:rPr kumimoji="1" lang="en-US" altLang="ja-JP" dirty="0" smtClean="0"/>
              <a:t>79%</a:t>
            </a:r>
            <a:r>
              <a:rPr kumimoji="1" lang="ja-JP" altLang="en-US" dirty="0" smtClean="0"/>
              <a:t>が雇用された開発者</a:t>
            </a:r>
            <a:endParaRPr kumimoji="1" lang="en-US" altLang="ja-JP" dirty="0" smtClean="0"/>
          </a:p>
          <a:p>
            <a:pPr lvl="1"/>
            <a:r>
              <a:rPr kumimoji="1" lang="en-US" altLang="ja-JP" dirty="0" smtClean="0"/>
              <a:t>21%</a:t>
            </a:r>
            <a:r>
              <a:rPr kumimoji="1" lang="ja-JP" altLang="en-US" dirty="0" smtClean="0"/>
              <a:t>が以前ソフトウェア開発</a:t>
            </a:r>
            <a:r>
              <a:rPr lang="ja-JP" altLang="en-US" dirty="0" smtClean="0"/>
              <a:t>を行っていた人</a:t>
            </a:r>
            <a:endParaRPr kumimoji="1" lang="ja-JP" altLang="en-US" dirty="0"/>
          </a:p>
        </p:txBody>
      </p:sp>
    </p:spTree>
    <p:extLst>
      <p:ext uri="{BB962C8B-B14F-4D97-AF65-F5344CB8AC3E}">
        <p14:creationId xmlns:p14="http://schemas.microsoft.com/office/powerpoint/2010/main" val="218911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インタビュー内容</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インタ</a:t>
            </a:r>
            <a:r>
              <a:rPr lang="ja-JP" altLang="en-US" dirty="0" smtClean="0"/>
              <a:t>ー</a:t>
            </a:r>
            <a:r>
              <a:rPr kumimoji="1" lang="ja-JP" altLang="en-US" dirty="0" smtClean="0"/>
              <a:t>ネット上にあるソースコードの再利用に関する</a:t>
            </a:r>
            <a:r>
              <a:rPr kumimoji="1" lang="en-US" altLang="ja-JP" dirty="0" smtClean="0"/>
              <a:t>20</a:t>
            </a:r>
            <a:r>
              <a:rPr kumimoji="1" lang="ja-JP" altLang="en-US" dirty="0" smtClean="0"/>
              <a:t>の質問とライセンス条項に関するクイズ</a:t>
            </a:r>
            <a:r>
              <a:rPr kumimoji="1" lang="en-US" altLang="ja-JP" dirty="0" smtClean="0"/>
              <a:t>5</a:t>
            </a:r>
            <a:r>
              <a:rPr lang="ja-JP" altLang="en-US" dirty="0" smtClean="0"/>
              <a:t>問</a:t>
            </a:r>
            <a:endParaRPr kumimoji="1" lang="en-US" altLang="ja-JP" dirty="0" smtClean="0"/>
          </a:p>
          <a:p>
            <a:endParaRPr kumimoji="1" lang="en-US" altLang="ja-JP" dirty="0" smtClean="0"/>
          </a:p>
          <a:p>
            <a:r>
              <a:rPr kumimoji="1" lang="ja-JP" altLang="en-US" dirty="0" smtClean="0"/>
              <a:t>インタビュー内容</a:t>
            </a:r>
            <a:endParaRPr kumimoji="1" lang="en-US" altLang="ja-JP" dirty="0" smtClean="0"/>
          </a:p>
          <a:p>
            <a:pPr lvl="1"/>
            <a:r>
              <a:rPr lang="ja-JP" altLang="en-US" dirty="0" smtClean="0"/>
              <a:t>インターネット上のソースコードを再利用することの重要度</a:t>
            </a:r>
            <a:endParaRPr kumimoji="1" lang="en-US" altLang="ja-JP" dirty="0" smtClean="0"/>
          </a:p>
          <a:p>
            <a:pPr lvl="1"/>
            <a:r>
              <a:rPr lang="ja-JP" altLang="en-US" dirty="0" smtClean="0"/>
              <a:t>ライセンスの勉強方法</a:t>
            </a:r>
            <a:endParaRPr lang="en-US" altLang="ja-JP" dirty="0" smtClean="0"/>
          </a:p>
          <a:p>
            <a:pPr lvl="1"/>
            <a:r>
              <a:rPr kumimoji="1" lang="en-US" altLang="ja-JP" dirty="0" smtClean="0"/>
              <a:t>OSS</a:t>
            </a:r>
            <a:r>
              <a:rPr kumimoji="1" lang="ja-JP" altLang="en-US" dirty="0" smtClean="0"/>
              <a:t>ソフトウェア開発の経験があるかなど</a:t>
            </a:r>
            <a:endParaRPr kumimoji="1" lang="en-US" altLang="ja-JP" dirty="0" smtClean="0"/>
          </a:p>
        </p:txBody>
      </p:sp>
    </p:spTree>
    <p:extLst>
      <p:ext uri="{BB962C8B-B14F-4D97-AF65-F5344CB8AC3E}">
        <p14:creationId xmlns:p14="http://schemas.microsoft.com/office/powerpoint/2010/main" val="2263316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ソース</a:t>
            </a:r>
            <a:r>
              <a:rPr lang="ja-JP" altLang="en-US" dirty="0" smtClean="0"/>
              <a:t>コード</a:t>
            </a:r>
            <a:r>
              <a:rPr lang="ja-JP" altLang="en-US" dirty="0"/>
              <a:t>再利用</a:t>
            </a:r>
            <a:r>
              <a:rPr lang="ja-JP" altLang="en-US" dirty="0" smtClean="0"/>
              <a:t>の</a:t>
            </a:r>
            <a:r>
              <a:rPr lang="ja-JP" altLang="en-US" dirty="0" smtClean="0"/>
              <a:t>重要性</a:t>
            </a:r>
            <a:endParaRPr kumimoji="1" lang="ja-JP" altLang="en-US" dirty="0"/>
          </a:p>
        </p:txBody>
      </p:sp>
      <p:sp>
        <p:nvSpPr>
          <p:cNvPr id="3" name="コンテンツ プレースホルダー 2"/>
          <p:cNvSpPr>
            <a:spLocks noGrp="1"/>
          </p:cNvSpPr>
          <p:nvPr>
            <p:ph idx="1"/>
          </p:nvPr>
        </p:nvSpPr>
        <p:spPr>
          <a:xfrm>
            <a:off x="457200" y="1417775"/>
            <a:ext cx="8229600" cy="4525963"/>
          </a:xfrm>
        </p:spPr>
        <p:txBody>
          <a:bodyPr/>
          <a:lstStyle/>
          <a:p>
            <a:r>
              <a:rPr lang="ja-JP" altLang="en-US" dirty="0" smtClean="0"/>
              <a:t>ソフトウェア開発においてコードの再利用は重要であるか</a:t>
            </a:r>
            <a:endParaRPr kumimoji="1" lang="ja-JP" altLang="en-US" dirty="0"/>
          </a:p>
        </p:txBody>
      </p:sp>
      <p:pic>
        <p:nvPicPr>
          <p:cNvPr id="4" name="図 3" descr="f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004" y="2516810"/>
            <a:ext cx="8241795" cy="3668998"/>
          </a:xfrm>
          <a:prstGeom prst="rect">
            <a:avLst/>
          </a:prstGeom>
        </p:spPr>
      </p:pic>
      <p:sp>
        <p:nvSpPr>
          <p:cNvPr id="5" name="テキスト ボックス 4"/>
          <p:cNvSpPr txBox="1"/>
          <p:nvPr/>
        </p:nvSpPr>
        <p:spPr>
          <a:xfrm>
            <a:off x="457200" y="6185808"/>
            <a:ext cx="7763122" cy="523220"/>
          </a:xfrm>
          <a:prstGeom prst="rect">
            <a:avLst/>
          </a:prstGeom>
          <a:noFill/>
        </p:spPr>
        <p:txBody>
          <a:bodyPr wrap="square" rtlCol="0">
            <a:spAutoFit/>
          </a:bodyPr>
          <a:lstStyle/>
          <a:p>
            <a:pPr marL="457200" indent="-457200">
              <a:buFont typeface="Arial"/>
              <a:buChar char="•"/>
            </a:pPr>
            <a:r>
              <a:rPr kumimoji="1" lang="en-US" altLang="ja-JP" sz="2800" dirty="0" smtClean="0"/>
              <a:t>59%</a:t>
            </a:r>
            <a:r>
              <a:rPr kumimoji="1" lang="ja-JP" altLang="en-US" sz="2800" dirty="0" smtClean="0"/>
              <a:t>の人が少なくとも多少重要と回答している</a:t>
            </a:r>
            <a:endParaRPr kumimoji="1" lang="ja-JP" altLang="en-US" sz="2800" dirty="0"/>
          </a:p>
        </p:txBody>
      </p:sp>
    </p:spTree>
    <p:extLst>
      <p:ext uri="{BB962C8B-B14F-4D97-AF65-F5344CB8AC3E}">
        <p14:creationId xmlns:p14="http://schemas.microsoft.com/office/powerpoint/2010/main" val="2097079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ソースコード再利用の広がり</a:t>
            </a:r>
            <a:endParaRPr kumimoji="1" lang="ja-JP" altLang="en-US" dirty="0"/>
          </a:p>
        </p:txBody>
      </p:sp>
      <p:pic>
        <p:nvPicPr>
          <p:cNvPr id="4" name="コンテンツ プレースホルダー 3" descr="f2.jpg"/>
          <p:cNvPicPr>
            <a:picLocks noGrp="1" noChangeAspect="1"/>
          </p:cNvPicPr>
          <p:nvPr>
            <p:ph idx="1"/>
          </p:nvPr>
        </p:nvPicPr>
        <p:blipFill>
          <a:blip r:embed="rId2">
            <a:extLst>
              <a:ext uri="{28A0092B-C50C-407E-A947-70E740481C1C}">
                <a14:useLocalDpi xmlns:a14="http://schemas.microsoft.com/office/drawing/2010/main" val="0"/>
              </a:ext>
            </a:extLst>
          </a:blip>
          <a:srcRect t="5374" b="5374"/>
          <a:stretch>
            <a:fillRect/>
          </a:stretch>
        </p:blipFill>
        <p:spPr>
          <a:xfrm>
            <a:off x="457200" y="2177542"/>
            <a:ext cx="8229600" cy="4525963"/>
          </a:xfrm>
        </p:spPr>
      </p:pic>
      <p:sp>
        <p:nvSpPr>
          <p:cNvPr id="6" name="テキスト ボックス 5"/>
          <p:cNvSpPr txBox="1"/>
          <p:nvPr/>
        </p:nvSpPr>
        <p:spPr>
          <a:xfrm>
            <a:off x="577300" y="1438906"/>
            <a:ext cx="7879080" cy="523220"/>
          </a:xfrm>
          <a:prstGeom prst="rect">
            <a:avLst/>
          </a:prstGeom>
          <a:noFill/>
        </p:spPr>
        <p:txBody>
          <a:bodyPr wrap="none" rtlCol="0">
            <a:spAutoFit/>
          </a:bodyPr>
          <a:lstStyle/>
          <a:p>
            <a:pPr marL="457200" indent="-457200">
              <a:buFont typeface="Arial"/>
              <a:buChar char="•"/>
            </a:pPr>
            <a:r>
              <a:rPr kumimoji="1" lang="ja-JP" altLang="en-US" sz="2800" dirty="0" smtClean="0"/>
              <a:t>現在はソフトウェア開発を行っていない人の回答</a:t>
            </a:r>
            <a:endParaRPr kumimoji="1" lang="ja-JP" altLang="en-US" sz="2800" dirty="0"/>
          </a:p>
        </p:txBody>
      </p:sp>
    </p:spTree>
    <p:extLst>
      <p:ext uri="{BB962C8B-B14F-4D97-AF65-F5344CB8AC3E}">
        <p14:creationId xmlns:p14="http://schemas.microsoft.com/office/powerpoint/2010/main" val="2611564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ソースコード再利用の広がり</a:t>
            </a:r>
            <a:endParaRPr kumimoji="1" lang="ja-JP" altLang="en-US" dirty="0"/>
          </a:p>
        </p:txBody>
      </p:sp>
      <p:pic>
        <p:nvPicPr>
          <p:cNvPr id="4" name="コンテンツ プレースホルダー 3" descr="f2.jpg"/>
          <p:cNvPicPr>
            <a:picLocks noGrp="1" noChangeAspect="1"/>
          </p:cNvPicPr>
          <p:nvPr>
            <p:ph idx="1"/>
          </p:nvPr>
        </p:nvPicPr>
        <p:blipFill>
          <a:blip r:embed="rId2">
            <a:extLst>
              <a:ext uri="{28A0092B-C50C-407E-A947-70E740481C1C}">
                <a14:useLocalDpi xmlns:a14="http://schemas.microsoft.com/office/drawing/2010/main" val="0"/>
              </a:ext>
            </a:extLst>
          </a:blip>
          <a:srcRect t="5374" b="5374"/>
          <a:stretch>
            <a:fillRect/>
          </a:stretch>
        </p:blipFill>
        <p:spPr>
          <a:xfrm>
            <a:off x="457200" y="2177542"/>
            <a:ext cx="8229600" cy="4525963"/>
          </a:xfrm>
        </p:spPr>
      </p:pic>
      <p:sp>
        <p:nvSpPr>
          <p:cNvPr id="6" name="テキスト ボックス 5"/>
          <p:cNvSpPr txBox="1"/>
          <p:nvPr/>
        </p:nvSpPr>
        <p:spPr>
          <a:xfrm>
            <a:off x="577300" y="1438906"/>
            <a:ext cx="7879080" cy="523220"/>
          </a:xfrm>
          <a:prstGeom prst="rect">
            <a:avLst/>
          </a:prstGeom>
          <a:noFill/>
        </p:spPr>
        <p:txBody>
          <a:bodyPr wrap="none" rtlCol="0">
            <a:spAutoFit/>
          </a:bodyPr>
          <a:lstStyle/>
          <a:p>
            <a:pPr marL="457200" indent="-457200">
              <a:buFont typeface="Arial"/>
              <a:buChar char="•"/>
            </a:pPr>
            <a:r>
              <a:rPr kumimoji="1" lang="ja-JP" altLang="en-US" sz="2800" dirty="0" smtClean="0"/>
              <a:t>現在はソフトウェア開発を行っていない人の回答</a:t>
            </a:r>
            <a:endParaRPr kumimoji="1" lang="ja-JP" altLang="en-US" sz="2800" dirty="0"/>
          </a:p>
        </p:txBody>
      </p:sp>
      <p:sp>
        <p:nvSpPr>
          <p:cNvPr id="8" name="正方形/長方形 7"/>
          <p:cNvSpPr/>
          <p:nvPr/>
        </p:nvSpPr>
        <p:spPr>
          <a:xfrm>
            <a:off x="1164082" y="5569748"/>
            <a:ext cx="7143233"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400" dirty="0">
                <a:solidFill>
                  <a:schemeClr val="bg1"/>
                </a:solidFill>
              </a:rPr>
              <a:t>年々，コードを再利用することの重要度が高まって</a:t>
            </a:r>
            <a:r>
              <a:rPr lang="ja-JP" altLang="en-US" sz="2400" dirty="0" smtClean="0">
                <a:solidFill>
                  <a:schemeClr val="bg1"/>
                </a:solidFill>
              </a:rPr>
              <a:t>いる</a:t>
            </a:r>
            <a:endParaRPr lang="en-US" altLang="ja-JP" sz="2400" dirty="0">
              <a:solidFill>
                <a:schemeClr val="bg1"/>
              </a:solidFill>
            </a:endParaRPr>
          </a:p>
        </p:txBody>
      </p:sp>
    </p:spTree>
    <p:extLst>
      <p:ext uri="{BB962C8B-B14F-4D97-AF65-F5344CB8AC3E}">
        <p14:creationId xmlns:p14="http://schemas.microsoft.com/office/powerpoint/2010/main" val="607486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ソースコード再利用の重要性の決定要因</a:t>
            </a:r>
            <a:endParaRPr kumimoji="1" lang="ja-JP" altLang="en-US" dirty="0"/>
          </a:p>
        </p:txBody>
      </p:sp>
      <p:sp>
        <p:nvSpPr>
          <p:cNvPr id="3" name="コンテンツ プレースホルダー 2"/>
          <p:cNvSpPr>
            <a:spLocks noGrp="1"/>
          </p:cNvSpPr>
          <p:nvPr>
            <p:ph idx="1"/>
          </p:nvPr>
        </p:nvSpPr>
        <p:spPr/>
        <p:txBody>
          <a:bodyPr/>
          <a:lstStyle/>
          <a:p>
            <a:r>
              <a:rPr lang="ja-JP" altLang="ja-JP" sz="2800" dirty="0" smtClean="0"/>
              <a:t>5</a:t>
            </a:r>
            <a:r>
              <a:rPr lang="ja-JP" altLang="en-US" sz="2800" dirty="0" smtClean="0"/>
              <a:t>段階評価により行ったソースコードの重要性の回答の決定要因は何か，ロジスティック回帰分析を行った</a:t>
            </a:r>
            <a:endParaRPr lang="en-US" altLang="ja-JP" sz="2800" dirty="0" smtClean="0"/>
          </a:p>
          <a:p>
            <a:endParaRPr kumimoji="1" lang="en-US" altLang="ja-JP" dirty="0"/>
          </a:p>
          <a:p>
            <a:endParaRPr kumimoji="1" lang="ja-JP" altLang="en-US" dirty="0"/>
          </a:p>
        </p:txBody>
      </p:sp>
      <p:pic>
        <p:nvPicPr>
          <p:cNvPr id="4" name="図 3" descr="スクリーンショット 2015-02-11 23.23.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314" y="2496584"/>
            <a:ext cx="6385771" cy="4361416"/>
          </a:xfrm>
          <a:prstGeom prst="rect">
            <a:avLst/>
          </a:prstGeom>
        </p:spPr>
      </p:pic>
    </p:spTree>
    <p:extLst>
      <p:ext uri="{BB962C8B-B14F-4D97-AF65-F5344CB8AC3E}">
        <p14:creationId xmlns:p14="http://schemas.microsoft.com/office/powerpoint/2010/main" val="410433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5" name="コンテンツ プレースホルダー 4"/>
          <p:cNvSpPr>
            <a:spLocks noGrp="1"/>
          </p:cNvSpPr>
          <p:nvPr>
            <p:ph idx="1"/>
          </p:nvPr>
        </p:nvSpPr>
        <p:spPr/>
        <p:txBody>
          <a:bodyPr/>
          <a:lstStyle/>
          <a:p>
            <a:endParaRPr kumimoji="1" lang="ja-JP" altLang="en-US"/>
          </a:p>
        </p:txBody>
      </p:sp>
      <p:pic>
        <p:nvPicPr>
          <p:cNvPr id="6" name="図 5" descr="スクリーンショット 2015-02-11 23.22.0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089" y="1"/>
            <a:ext cx="8349711" cy="6858000"/>
          </a:xfrm>
          <a:prstGeom prst="rect">
            <a:avLst/>
          </a:prstGeom>
        </p:spPr>
      </p:pic>
    </p:spTree>
    <p:extLst>
      <p:ext uri="{BB962C8B-B14F-4D97-AF65-F5344CB8AC3E}">
        <p14:creationId xmlns:p14="http://schemas.microsoft.com/office/powerpoint/2010/main" val="2692245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ソフトウェア開発経験との依存関係</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“OSS</a:t>
            </a:r>
            <a:r>
              <a:rPr kumimoji="1" lang="ja-JP" altLang="en-US" dirty="0" smtClean="0"/>
              <a:t>開発の経験</a:t>
            </a:r>
            <a:r>
              <a:rPr kumimoji="1" lang="en-US" altLang="ja-JP" dirty="0" smtClean="0"/>
              <a:t>”</a:t>
            </a:r>
            <a:r>
              <a:rPr kumimoji="1" lang="ja-JP" altLang="en-US" dirty="0" smtClean="0"/>
              <a:t>，</a:t>
            </a:r>
            <a:r>
              <a:rPr kumimoji="1" lang="en-US" altLang="ja-JP" dirty="0" smtClean="0"/>
              <a:t>”</a:t>
            </a:r>
            <a:r>
              <a:rPr kumimoji="1" lang="ja-JP" altLang="en-US" dirty="0" smtClean="0"/>
              <a:t>ソフトウェア開発歴の長さ</a:t>
            </a:r>
            <a:r>
              <a:rPr kumimoji="1" lang="en-US" altLang="ja-JP" dirty="0" smtClean="0"/>
              <a:t>”</a:t>
            </a:r>
            <a:r>
              <a:rPr lang="ja-JP" altLang="en-US" dirty="0" smtClean="0"/>
              <a:t>が</a:t>
            </a:r>
            <a:r>
              <a:rPr kumimoji="1" lang="ja-JP" altLang="en-US" dirty="0" smtClean="0"/>
              <a:t>正の相関</a:t>
            </a:r>
            <a:endParaRPr kumimoji="1" lang="en-US" altLang="ja-JP" dirty="0" smtClean="0"/>
          </a:p>
          <a:p>
            <a:r>
              <a:rPr lang="ja-JP" altLang="en-US" dirty="0" smtClean="0"/>
              <a:t>理由</a:t>
            </a:r>
            <a:endParaRPr kumimoji="1" lang="en-US" altLang="ja-JP" dirty="0" smtClean="0"/>
          </a:p>
          <a:p>
            <a:pPr lvl="1"/>
            <a:r>
              <a:rPr lang="en-US" altLang="ja-JP" dirty="0" smtClean="0"/>
              <a:t>OSS</a:t>
            </a:r>
            <a:r>
              <a:rPr lang="ja-JP" altLang="en-US" dirty="0" smtClean="0"/>
              <a:t>開発の経験</a:t>
            </a:r>
            <a:endParaRPr lang="en-US" altLang="ja-JP" dirty="0" smtClean="0"/>
          </a:p>
          <a:p>
            <a:pPr lvl="2"/>
            <a:r>
              <a:rPr lang="en-US" altLang="ja-JP" dirty="0" smtClean="0"/>
              <a:t>OSS</a:t>
            </a:r>
            <a:r>
              <a:rPr lang="ja-JP" altLang="en-US" dirty="0" smtClean="0"/>
              <a:t>知識があるので再利用するソフトウェアの調査にかかるコストが低い．</a:t>
            </a:r>
            <a:endParaRPr kumimoji="1" lang="en-US" altLang="ja-JP" dirty="0" smtClean="0"/>
          </a:p>
          <a:p>
            <a:pPr lvl="1"/>
            <a:r>
              <a:rPr kumimoji="1" lang="ja-JP" altLang="en-US" dirty="0" smtClean="0"/>
              <a:t>ソフトウェア開発歴の長さ</a:t>
            </a:r>
            <a:endParaRPr kumimoji="1" lang="en-US" altLang="ja-JP" dirty="0" smtClean="0"/>
          </a:p>
          <a:p>
            <a:pPr lvl="2"/>
            <a:r>
              <a:rPr lang="ja-JP" altLang="en-US" dirty="0" smtClean="0"/>
              <a:t>ソフトウェア，ソースコードに知識があるのでソフトウェアの調査にかかるコストが低い．</a:t>
            </a:r>
            <a:endParaRPr lang="en-US" altLang="ja-JP" dirty="0" smtClean="0"/>
          </a:p>
          <a:p>
            <a:pPr lvl="2"/>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116517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ソフトウェア開発の担当</a:t>
            </a:r>
            <a:r>
              <a:rPr lang="ja-JP" altLang="en-US" dirty="0" smtClean="0"/>
              <a:t>との依存関係</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t>
            </a:r>
            <a:r>
              <a:rPr kumimoji="1" lang="ja-JP" altLang="en-US" dirty="0" smtClean="0"/>
              <a:t>ソフトウェアアーキテクチャー</a:t>
            </a:r>
            <a:r>
              <a:rPr kumimoji="1" lang="en-US" altLang="ja-JP" dirty="0" smtClean="0"/>
              <a:t>”</a:t>
            </a:r>
            <a:r>
              <a:rPr kumimoji="1" lang="ja-JP" altLang="en-US" dirty="0" smtClean="0"/>
              <a:t>，</a:t>
            </a:r>
            <a:r>
              <a:rPr kumimoji="1" lang="en-US" altLang="ja-JP" dirty="0" smtClean="0"/>
              <a:t>”</a:t>
            </a:r>
            <a:r>
              <a:rPr kumimoji="1" lang="ja-JP" altLang="en-US" dirty="0" smtClean="0"/>
              <a:t>プログラマー</a:t>
            </a:r>
            <a:r>
              <a:rPr kumimoji="1" lang="en-US" altLang="ja-JP" dirty="0" smtClean="0"/>
              <a:t>”</a:t>
            </a:r>
            <a:r>
              <a:rPr lang="en-US" altLang="en-US" dirty="0" smtClean="0"/>
              <a:t>の</a:t>
            </a:r>
            <a:r>
              <a:rPr kumimoji="1" lang="ja-JP" altLang="en-US" dirty="0" smtClean="0"/>
              <a:t>負の相関</a:t>
            </a:r>
            <a:endParaRPr kumimoji="1" lang="en-US" altLang="ja-JP" dirty="0" smtClean="0"/>
          </a:p>
          <a:p>
            <a:endParaRPr lang="en-US" altLang="ja-JP" dirty="0" smtClean="0"/>
          </a:p>
          <a:p>
            <a:r>
              <a:rPr lang="ja-JP" altLang="en-US" dirty="0" smtClean="0"/>
              <a:t>理由</a:t>
            </a:r>
            <a:endParaRPr lang="en-US" altLang="ja-JP" dirty="0"/>
          </a:p>
          <a:p>
            <a:pPr lvl="1"/>
            <a:r>
              <a:rPr kumimoji="1" lang="ja-JP" altLang="en-US" dirty="0" smtClean="0"/>
              <a:t>ソフトウェアアーキテクチャーを担当している人はソフトウェアライセンスの知識がある</a:t>
            </a:r>
            <a:endParaRPr kumimoji="1" lang="en-US" altLang="ja-JP" dirty="0" smtClean="0"/>
          </a:p>
          <a:p>
            <a:pPr lvl="1"/>
            <a:r>
              <a:rPr lang="ja-JP" altLang="en-US" dirty="0" smtClean="0"/>
              <a:t>プログラマーはソフトウェアアーキテクチャー担当者と依存関係があるので知識を享受している</a:t>
            </a:r>
            <a:endParaRPr kumimoji="1" lang="en-US" altLang="ja-JP" dirty="0" smtClean="0"/>
          </a:p>
        </p:txBody>
      </p:sp>
    </p:spTree>
    <p:extLst>
      <p:ext uri="{BB962C8B-B14F-4D97-AF65-F5344CB8AC3E}">
        <p14:creationId xmlns:p14="http://schemas.microsoft.com/office/powerpoint/2010/main" val="706884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ソースコード再利用の勉強方法</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4" name="図 3" descr="スクリーンショット 2015-02-12 1.15.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38683"/>
            <a:ext cx="9144000" cy="4387480"/>
          </a:xfrm>
          <a:prstGeom prst="rect">
            <a:avLst/>
          </a:prstGeom>
        </p:spPr>
      </p:pic>
    </p:spTree>
    <p:extLst>
      <p:ext uri="{BB962C8B-B14F-4D97-AF65-F5344CB8AC3E}">
        <p14:creationId xmlns:p14="http://schemas.microsoft.com/office/powerpoint/2010/main" val="3885490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ライセンスの勉強方法の結果から</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en-US" altLang="ja-JP" dirty="0" smtClean="0"/>
              <a:t>65%</a:t>
            </a:r>
            <a:r>
              <a:rPr lang="ja-JP" altLang="en-US" dirty="0" smtClean="0"/>
              <a:t>が</a:t>
            </a:r>
            <a:r>
              <a:rPr lang="en-US" altLang="ja-JP" dirty="0" smtClean="0"/>
              <a:t>Internet</a:t>
            </a:r>
            <a:r>
              <a:rPr lang="ja-JP" altLang="en-US" dirty="0" smtClean="0"/>
              <a:t>から勉強したと回答</a:t>
            </a:r>
            <a:endParaRPr lang="en-US" altLang="ja-JP" dirty="0" smtClean="0"/>
          </a:p>
          <a:p>
            <a:pPr lvl="1"/>
            <a:r>
              <a:rPr lang="en-US" altLang="ja-JP" dirty="0" smtClean="0"/>
              <a:t>Internet</a:t>
            </a:r>
            <a:r>
              <a:rPr lang="ja-JP" altLang="en-US" dirty="0" smtClean="0"/>
              <a:t>は非公式な情報しか載っていないので危険である</a:t>
            </a:r>
            <a:endParaRPr lang="en-US" altLang="ja-JP" dirty="0" smtClean="0"/>
          </a:p>
          <a:p>
            <a:endParaRPr lang="en-US" altLang="ja-JP" dirty="0" smtClean="0"/>
          </a:p>
          <a:p>
            <a:r>
              <a:rPr lang="en-US" altLang="ja-JP" dirty="0" smtClean="0"/>
              <a:t>21%</a:t>
            </a:r>
            <a:r>
              <a:rPr lang="ja-JP" altLang="en-US" dirty="0" smtClean="0"/>
              <a:t>は企業の方で指導を受けている</a:t>
            </a:r>
            <a:endParaRPr lang="en-US" altLang="ja-JP" dirty="0"/>
          </a:p>
          <a:p>
            <a:pPr lvl="1"/>
            <a:r>
              <a:rPr lang="ja-JP" altLang="en-US" dirty="0" smtClean="0"/>
              <a:t>企業の方でソースコード再利用に関するポリシーが存在することがわかった</a:t>
            </a:r>
            <a:endParaRPr lang="en-US" altLang="ja-JP" dirty="0"/>
          </a:p>
          <a:p>
            <a:pPr lvl="1"/>
            <a:endParaRPr lang="en-US" altLang="ja-JP" dirty="0"/>
          </a:p>
          <a:p>
            <a:r>
              <a:rPr lang="en-US" altLang="ja-JP" dirty="0" smtClean="0"/>
              <a:t>23%</a:t>
            </a:r>
            <a:r>
              <a:rPr lang="ja-JP" altLang="en-US" dirty="0" smtClean="0"/>
              <a:t>はライセンスの知識を全く持っていない</a:t>
            </a:r>
            <a:endParaRPr lang="en-US" altLang="ja-JP" dirty="0" smtClean="0"/>
          </a:p>
          <a:p>
            <a:endParaRPr lang="en-US" altLang="ja-JP" dirty="0" smtClean="0"/>
          </a:p>
          <a:p>
            <a:endParaRPr lang="en-US" altLang="ja-JP" dirty="0" smtClean="0"/>
          </a:p>
          <a:p>
            <a:endParaRPr kumimoji="1" lang="ja-JP" altLang="en-US" dirty="0"/>
          </a:p>
        </p:txBody>
      </p:sp>
    </p:spTree>
    <p:extLst>
      <p:ext uri="{BB962C8B-B14F-4D97-AF65-F5344CB8AC3E}">
        <p14:creationId xmlns:p14="http://schemas.microsoft.com/office/powerpoint/2010/main" val="3424840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sz="3200" dirty="0" smtClean="0"/>
              <a:t>ライセンス知識の自己評価とクイズの成績</a:t>
            </a:r>
            <a:endParaRPr kumimoji="1" lang="ja-JP" altLang="en-US" sz="3200" dirty="0"/>
          </a:p>
        </p:txBody>
      </p:sp>
      <p:sp>
        <p:nvSpPr>
          <p:cNvPr id="3" name="コンテンツ プレースホルダー 2"/>
          <p:cNvSpPr>
            <a:spLocks noGrp="1"/>
          </p:cNvSpPr>
          <p:nvPr>
            <p:ph idx="1"/>
          </p:nvPr>
        </p:nvSpPr>
        <p:spPr/>
        <p:txBody>
          <a:bodyPr/>
          <a:lstStyle/>
          <a:p>
            <a:endParaRPr kumimoji="1" lang="ja-JP" altLang="en-US"/>
          </a:p>
        </p:txBody>
      </p:sp>
      <p:pic>
        <p:nvPicPr>
          <p:cNvPr id="4" name="図 3" descr="スクリーンショット 2015-02-12 2.00.1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417638"/>
            <a:ext cx="8382000" cy="5466522"/>
          </a:xfrm>
          <a:prstGeom prst="rect">
            <a:avLst/>
          </a:prstGeom>
        </p:spPr>
      </p:pic>
    </p:spTree>
    <p:extLst>
      <p:ext uri="{BB962C8B-B14F-4D97-AF65-F5344CB8AC3E}">
        <p14:creationId xmlns:p14="http://schemas.microsoft.com/office/powerpoint/2010/main" val="265465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ライセンス条項クイズの結果</a:t>
            </a:r>
            <a:endParaRPr kumimoji="1" lang="ja-JP" altLang="en-US" dirty="0"/>
          </a:p>
        </p:txBody>
      </p:sp>
      <p:sp>
        <p:nvSpPr>
          <p:cNvPr id="3" name="コンテンツ プレースホルダー 2"/>
          <p:cNvSpPr>
            <a:spLocks noGrp="1"/>
          </p:cNvSpPr>
          <p:nvPr>
            <p:ph idx="1"/>
          </p:nvPr>
        </p:nvSpPr>
        <p:spPr>
          <a:xfrm>
            <a:off x="457200" y="1600200"/>
            <a:ext cx="8229600" cy="5058229"/>
          </a:xfrm>
        </p:spPr>
        <p:txBody>
          <a:bodyPr>
            <a:normAutofit lnSpcReduction="10000"/>
          </a:bodyPr>
          <a:lstStyle/>
          <a:p>
            <a:r>
              <a:rPr kumimoji="1" lang="ja-JP" altLang="en-US" dirty="0" smtClean="0"/>
              <a:t>自己評価とは対照的に正解数はあまりよくなかった</a:t>
            </a:r>
            <a:endParaRPr lang="en-US" altLang="ja-JP" dirty="0"/>
          </a:p>
          <a:p>
            <a:pPr lvl="1"/>
            <a:r>
              <a:rPr kumimoji="1" lang="ja-JP" altLang="en-US" dirty="0" smtClean="0"/>
              <a:t>ソフトウェア開発者は自分のライセンス条項に関する知識を過大評価していた</a:t>
            </a:r>
            <a:endParaRPr lang="en-US" altLang="ja-JP" dirty="0"/>
          </a:p>
          <a:p>
            <a:endParaRPr kumimoji="1" lang="en-US" altLang="ja-JP" dirty="0" smtClean="0"/>
          </a:p>
          <a:p>
            <a:r>
              <a:rPr kumimoji="1" lang="ja-JP" altLang="en-US" dirty="0" smtClean="0"/>
              <a:t>統計的有意差も認められた</a:t>
            </a:r>
            <a:endParaRPr kumimoji="1" lang="en-US" altLang="ja-JP" dirty="0" smtClean="0"/>
          </a:p>
          <a:p>
            <a:pPr lvl="1"/>
            <a:r>
              <a:rPr lang="ja-JP" altLang="en-US" dirty="0" smtClean="0"/>
              <a:t>相関係数</a:t>
            </a:r>
            <a:r>
              <a:rPr lang="en-US" altLang="ja-JP" dirty="0" smtClean="0"/>
              <a:t>=0.345</a:t>
            </a:r>
          </a:p>
          <a:p>
            <a:pPr lvl="1"/>
            <a:endParaRPr kumimoji="1" lang="en-US" altLang="ja-JP" dirty="0"/>
          </a:p>
          <a:p>
            <a:r>
              <a:rPr lang="ja-JP" altLang="en-US" dirty="0" smtClean="0"/>
              <a:t>次にライセンスクイズの正解数とインタビューの結果との依存関係を調べた</a:t>
            </a:r>
            <a:endParaRPr kumimoji="1" lang="ja-JP" altLang="en-US" dirty="0"/>
          </a:p>
        </p:txBody>
      </p:sp>
    </p:spTree>
    <p:extLst>
      <p:ext uri="{BB962C8B-B14F-4D97-AF65-F5344CB8AC3E}">
        <p14:creationId xmlns:p14="http://schemas.microsoft.com/office/powerpoint/2010/main" val="907572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図 3" descr="スクリーンショット 2015-02-12 2.16.0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 y="0"/>
            <a:ext cx="8039100" cy="6807200"/>
          </a:xfrm>
          <a:prstGeom prst="rect">
            <a:avLst/>
          </a:prstGeom>
        </p:spPr>
      </p:pic>
    </p:spTree>
    <p:extLst>
      <p:ext uri="{BB962C8B-B14F-4D97-AF65-F5344CB8AC3E}">
        <p14:creationId xmlns:p14="http://schemas.microsoft.com/office/powerpoint/2010/main" val="3213468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クイズスコアとの依存関係</a:t>
            </a:r>
            <a:endParaRPr kumimoji="1" lang="ja-JP" altLang="en-US" dirty="0"/>
          </a:p>
        </p:txBody>
      </p:sp>
      <p:sp>
        <p:nvSpPr>
          <p:cNvPr id="3" name="コンテンツ プレースホルダー 2"/>
          <p:cNvSpPr>
            <a:spLocks noGrp="1"/>
          </p:cNvSpPr>
          <p:nvPr>
            <p:ph idx="1"/>
          </p:nvPr>
        </p:nvSpPr>
        <p:spPr>
          <a:xfrm>
            <a:off x="457200" y="1600200"/>
            <a:ext cx="8229600" cy="4840514"/>
          </a:xfrm>
        </p:spPr>
        <p:txBody>
          <a:bodyPr>
            <a:normAutofit/>
          </a:bodyPr>
          <a:lstStyle/>
          <a:p>
            <a:pPr marL="0" indent="0">
              <a:buNone/>
            </a:pPr>
            <a:r>
              <a:rPr lang="en-US" altLang="ja-JP" dirty="0" smtClean="0"/>
              <a:t>2</a:t>
            </a:r>
            <a:r>
              <a:rPr lang="ja-JP" altLang="en-US" dirty="0" smtClean="0"/>
              <a:t>つの正の相関</a:t>
            </a:r>
            <a:endParaRPr kumimoji="1" lang="en-US" altLang="ja-JP" dirty="0" smtClean="0"/>
          </a:p>
          <a:p>
            <a:pPr marL="514350" indent="-514350">
              <a:buFont typeface="+mj-lt"/>
              <a:buAutoNum type="arabicPeriod"/>
            </a:pPr>
            <a:r>
              <a:rPr kumimoji="1" lang="en-US" altLang="ja-JP" dirty="0" smtClean="0"/>
              <a:t>OSS</a:t>
            </a:r>
            <a:r>
              <a:rPr kumimoji="1" lang="ja-JP" altLang="en-US" dirty="0" smtClean="0"/>
              <a:t>開発の経験</a:t>
            </a:r>
            <a:endParaRPr kumimoji="1" lang="en-US" altLang="ja-JP" dirty="0" smtClean="0"/>
          </a:p>
          <a:p>
            <a:pPr marL="514350" indent="-514350">
              <a:buFont typeface="+mj-lt"/>
              <a:buAutoNum type="arabicPeriod"/>
            </a:pPr>
            <a:r>
              <a:rPr lang="ja-JP" altLang="en-US" dirty="0" smtClean="0"/>
              <a:t>ライセンスをインターネットで学んだ人</a:t>
            </a:r>
            <a:endParaRPr lang="en-US" altLang="ja-JP" dirty="0"/>
          </a:p>
          <a:p>
            <a:pPr marL="0" indent="0">
              <a:buNone/>
            </a:pPr>
            <a:endParaRPr lang="en-US" altLang="ja-JP" dirty="0"/>
          </a:p>
          <a:p>
            <a:r>
              <a:rPr lang="ja-JP" altLang="en-US" dirty="0" smtClean="0"/>
              <a:t>しかし</a:t>
            </a:r>
            <a:r>
              <a:rPr lang="en-US" altLang="ja-JP" dirty="0" smtClean="0"/>
              <a:t>OSS</a:t>
            </a:r>
            <a:r>
              <a:rPr lang="ja-JP" altLang="en-US" dirty="0" smtClean="0"/>
              <a:t>開発経験者の勉強方法はバラバラであった</a:t>
            </a:r>
            <a:endParaRPr lang="en-US" altLang="ja-JP" dirty="0" smtClean="0"/>
          </a:p>
        </p:txBody>
      </p:sp>
      <p:sp>
        <p:nvSpPr>
          <p:cNvPr id="5" name="正方形/長方形 4"/>
          <p:cNvSpPr/>
          <p:nvPr/>
        </p:nvSpPr>
        <p:spPr>
          <a:xfrm>
            <a:off x="2010687" y="5490369"/>
            <a:ext cx="5476480"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400" dirty="0" smtClean="0"/>
              <a:t>便利で効果的な勉強方法が存在しない</a:t>
            </a:r>
            <a:endParaRPr kumimoji="1" lang="ja-JP" altLang="en-US" sz="2400" dirty="0"/>
          </a:p>
        </p:txBody>
      </p:sp>
    </p:spTree>
    <p:extLst>
      <p:ext uri="{BB962C8B-B14F-4D97-AF65-F5344CB8AC3E}">
        <p14:creationId xmlns:p14="http://schemas.microsoft.com/office/powerpoint/2010/main" val="595261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en-US" altLang="ja-JP" dirty="0" smtClean="0"/>
              <a:t>2009</a:t>
            </a:r>
            <a:r>
              <a:rPr kumimoji="1" lang="ja-JP" altLang="en-US" dirty="0" smtClean="0"/>
              <a:t>年において</a:t>
            </a:r>
            <a:r>
              <a:rPr kumimoji="1" lang="en-US" altLang="ja-JP" dirty="0" smtClean="0"/>
              <a:t>50%</a:t>
            </a:r>
            <a:r>
              <a:rPr kumimoji="1" lang="ja-JP" altLang="en-US" dirty="0" smtClean="0"/>
              <a:t>以上の開発者がインター年と上のソースコードの再利用が重要だと回答しており，その数値は年々増えている</a:t>
            </a:r>
            <a:endParaRPr lang="en-US" altLang="ja-JP" dirty="0" smtClean="0"/>
          </a:p>
          <a:p>
            <a:endParaRPr lang="en-US" altLang="ja-JP" dirty="0" smtClean="0"/>
          </a:p>
          <a:p>
            <a:r>
              <a:rPr lang="en-US" altLang="ja-JP" dirty="0" smtClean="0"/>
              <a:t>¼</a:t>
            </a:r>
            <a:r>
              <a:rPr lang="ja-JP" altLang="en-US" dirty="0" smtClean="0"/>
              <a:t>の開発者は一度もライセンスに関する教育を受けていない</a:t>
            </a:r>
            <a:endParaRPr lang="en-US" altLang="ja-JP" dirty="0" smtClean="0"/>
          </a:p>
          <a:p>
            <a:pPr marL="0" indent="0">
              <a:buNone/>
            </a:pPr>
            <a:endParaRPr kumimoji="1" lang="en-US" altLang="ja-JP" dirty="0" smtClean="0"/>
          </a:p>
          <a:p>
            <a:r>
              <a:rPr kumimoji="1" lang="ja-JP" altLang="en-US" dirty="0" smtClean="0"/>
              <a:t>効果的なライセンスの勉強方法が確立されていない</a:t>
            </a:r>
            <a:endParaRPr kumimoji="1" lang="en-US" altLang="ja-JP" dirty="0" smtClean="0"/>
          </a:p>
          <a:p>
            <a:endParaRPr kumimoji="1" lang="en-US" altLang="ja-JP" dirty="0" smtClean="0"/>
          </a:p>
        </p:txBody>
      </p:sp>
    </p:spTree>
    <p:extLst>
      <p:ext uri="{BB962C8B-B14F-4D97-AF65-F5344CB8AC3E}">
        <p14:creationId xmlns:p14="http://schemas.microsoft.com/office/powerpoint/2010/main" val="1422952942"/>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720</TotalTime>
  <Words>828</Words>
  <Application>Microsoft Macintosh PowerPoint</Application>
  <PresentationFormat>画面に合わせる (4:3)</PresentationFormat>
  <Paragraphs>107</Paragraphs>
  <Slides>22</Slides>
  <Notes>0</Notes>
  <HiddenSlides>0</HiddenSlides>
  <MMClips>0</MMClips>
  <ScaleCrop>false</ScaleCrop>
  <HeadingPairs>
    <vt:vector size="4" baseType="variant">
      <vt:variant>
        <vt:lpstr>テーマ</vt:lpstr>
      </vt:variant>
      <vt:variant>
        <vt:i4>1</vt:i4>
      </vt:variant>
      <vt:variant>
        <vt:lpstr>スライド タイトル</vt:lpstr>
      </vt:variant>
      <vt:variant>
        <vt:i4>22</vt:i4>
      </vt:variant>
    </vt:vector>
  </HeadingPairs>
  <TitlesOfParts>
    <vt:vector size="23" baseType="lpstr">
      <vt:lpstr>ホワイト</vt:lpstr>
      <vt:lpstr>License Risks from Ad Hoc Reuse of Code from the Internet</vt:lpstr>
      <vt:lpstr>背景</vt:lpstr>
      <vt:lpstr>問題点</vt:lpstr>
      <vt:lpstr>企業にとって問題となりうるライセンス</vt:lpstr>
      <vt:lpstr>ソースコード再利用とライセンスに関する先行研究</vt:lpstr>
      <vt:lpstr>目的</vt:lpstr>
      <vt:lpstr>回答者の内訳</vt:lpstr>
      <vt:lpstr>インタビュー内容</vt:lpstr>
      <vt:lpstr>ソースコード再利用の重要性</vt:lpstr>
      <vt:lpstr>ソースコード再利用の広がり</vt:lpstr>
      <vt:lpstr>ソースコード再利用の広がり</vt:lpstr>
      <vt:lpstr>ソースコード再利用の重要性の決定要因</vt:lpstr>
      <vt:lpstr>PowerPoint プレゼンテーション</vt:lpstr>
      <vt:lpstr>ソフトウェア開発経験との依存関係</vt:lpstr>
      <vt:lpstr>ソフトウェア開発の担当との依存関係</vt:lpstr>
      <vt:lpstr>ソースコード再利用の勉強方法</vt:lpstr>
      <vt:lpstr>ライセンスの勉強方法の結果から</vt:lpstr>
      <vt:lpstr>ライセンス知識の自己評価とクイズの成績</vt:lpstr>
      <vt:lpstr>ライセンス条項クイズの結果</vt:lpstr>
      <vt:lpstr>PowerPoint プレゼンテーション</vt:lpstr>
      <vt:lpstr>クイズスコアとの依存関係</vt:lpstr>
      <vt:lpstr>まとめ</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License Risks from Ad Hoc Reuse of Code from the Internet</dc:title>
  <dc:creator>Higashi Yunosuke</dc:creator>
  <cp:lastModifiedBy>Higashi Yunosuke</cp:lastModifiedBy>
  <cp:revision>40</cp:revision>
  <dcterms:created xsi:type="dcterms:W3CDTF">2015-02-11T10:14:20Z</dcterms:created>
  <dcterms:modified xsi:type="dcterms:W3CDTF">2015-02-11T22:15:01Z</dcterms:modified>
</cp:coreProperties>
</file>