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0" d="100"/>
          <a:sy n="100" d="100"/>
        </p:scale>
        <p:origin x="-123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2A0D8-70AC-4417-8F43-011AF81AC167}" type="datetimeFigureOut">
              <a:rPr kumimoji="1" lang="ja-JP" altLang="en-US" smtClean="0"/>
              <a:t>2014/12/9</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98DA2F-1B9C-4487-ACC8-014EB3DED345}" type="slidenum">
              <a:rPr kumimoji="1" lang="ja-JP" altLang="en-US" smtClean="0"/>
              <a:t>‹#›</a:t>
            </a:fld>
            <a:endParaRPr kumimoji="1" lang="ja-JP" altLang="en-US"/>
          </a:p>
        </p:txBody>
      </p:sp>
    </p:spTree>
    <p:extLst>
      <p:ext uri="{BB962C8B-B14F-4D97-AF65-F5344CB8AC3E}">
        <p14:creationId xmlns:p14="http://schemas.microsoft.com/office/powerpoint/2010/main" val="37747973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B367846-E3CE-4FB1-9405-43B9BE170FBF}" type="datetime1">
              <a:rPr kumimoji="1" lang="ja-JP" altLang="en-US" smtClean="0"/>
              <a:t>2014/12/9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2700593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eiryo UI" pitchFamily="50" charset="-128"/>
                <a:ea typeface="Meiryo UI" pitchFamily="50" charset="-128"/>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lvl1pPr algn="just">
              <a:defRPr>
                <a:latin typeface="Meiryo UI" pitchFamily="50" charset="-128"/>
                <a:ea typeface="Meiryo UI" pitchFamily="50" charset="-128"/>
              </a:defRPr>
            </a:lvl1pPr>
            <a:lvl2pPr algn="just">
              <a:defRPr>
                <a:latin typeface="Meiryo UI" pitchFamily="50" charset="-128"/>
                <a:ea typeface="Meiryo UI" pitchFamily="50" charset="-128"/>
              </a:defRPr>
            </a:lvl2pPr>
            <a:lvl3pPr algn="just">
              <a:defRPr>
                <a:latin typeface="Meiryo UI" pitchFamily="50" charset="-128"/>
                <a:ea typeface="Meiryo UI" pitchFamily="50" charset="-128"/>
              </a:defRPr>
            </a:lvl3pPr>
            <a:lvl4pPr algn="just">
              <a:defRPr>
                <a:latin typeface="Meiryo UI" pitchFamily="50" charset="-128"/>
                <a:ea typeface="Meiryo UI" pitchFamily="50" charset="-128"/>
              </a:defRPr>
            </a:lvl4pPr>
            <a:lvl5pPr algn="just">
              <a:defRPr>
                <a:latin typeface="Meiryo UI" pitchFamily="50" charset="-128"/>
                <a:ea typeface="Meiryo UI" pitchFamily="50" charset="-128"/>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0909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CE9E001-1172-4A3D-A78D-6777E0A23E13}" type="datetime1">
              <a:rPr kumimoji="1" lang="ja-JP" altLang="en-US" smtClean="0"/>
              <a:t>2014/12/9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887687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EC55135-A770-4596-B1E0-A4FABFFECE30}" type="datetime1">
              <a:rPr kumimoji="1" lang="ja-JP" altLang="en-US" smtClean="0"/>
              <a:t>2014/12/9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2070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F816010-87AF-4C89-974F-04476A8DC7D9}" type="datetime1">
              <a:rPr kumimoji="1" lang="ja-JP" altLang="en-US" smtClean="0"/>
              <a:t>2014/12/9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488991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E66226-1AFC-4FB1-A9A4-D62D2D7DC895}" type="datetime1">
              <a:rPr kumimoji="1" lang="ja-JP" altLang="en-US" smtClean="0"/>
              <a:t>2014/12/9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462695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400D8D-84A8-4C39-AB0F-3DD071494157}" type="datetime1">
              <a:rPr kumimoji="1" lang="ja-JP" altLang="en-US" smtClean="0"/>
              <a:t>2014/12/9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61423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7E90BB1-CC21-49C9-A9CF-D74CEAFC6183}" type="datetime1">
              <a:rPr kumimoji="1" lang="ja-JP" altLang="en-US" smtClean="0"/>
              <a:t>2014/12/9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8611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10187E-197C-46B5-B228-1EEF9E9F7CDB}" type="datetime1">
              <a:rPr kumimoji="1" lang="ja-JP" altLang="en-US" smtClean="0"/>
              <a:t>2014/12/9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596689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C30E5BF-54E3-49C2-81A9-89AF290DB069}" type="datetime1">
              <a:rPr kumimoji="1" lang="ja-JP" altLang="en-US" smtClean="0"/>
              <a:t>2014/12/9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51828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E66AD-097D-4F99-B403-0272D47320B7}" type="datetime1">
              <a:rPr kumimoji="1" lang="ja-JP" altLang="en-US" smtClean="0"/>
              <a:t>2014/12/9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341601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Meiryo UI" pitchFamily="50" charset="-128"/>
                <a:ea typeface="Meiryo UI" pitchFamily="50" charset="-128"/>
              </a:defRPr>
            </a:lvl1pPr>
          </a:lstStyle>
          <a:p>
            <a:fld id="{4E901336-0A9D-4714-807D-8FA4F9B04F7C}" type="datetime1">
              <a:rPr lang="ja-JP" altLang="en-US" smtClean="0"/>
              <a:t>2014/12/9</a:t>
            </a:fld>
            <a:endParaRPr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eiryo UI" pitchFamily="50" charset="-128"/>
                <a:ea typeface="Meiryo UI" pitchFamily="50" charset="-128"/>
              </a:defRPr>
            </a:lvl1pPr>
          </a:lstStyle>
          <a:p>
            <a:endParaRPr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832DC1-658B-43A4-B593-C4FB1BEB711B}" type="slidenum">
              <a:rPr kumimoji="1" lang="ja-JP" altLang="en-US" smtClean="0"/>
              <a:t>‹#›</a:t>
            </a:fld>
            <a:endParaRPr kumimoji="1" lang="ja-JP" altLang="en-US" dirty="0"/>
          </a:p>
        </p:txBody>
      </p:sp>
    </p:spTree>
    <p:extLst>
      <p:ext uri="{BB962C8B-B14F-4D97-AF65-F5344CB8AC3E}">
        <p14:creationId xmlns:p14="http://schemas.microsoft.com/office/powerpoint/2010/main" val="3500164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kumimoji="1" sz="4400" kern="1200">
          <a:solidFill>
            <a:schemeClr val="tx1"/>
          </a:solidFill>
          <a:latin typeface="Meiryo UI" pitchFamily="50" charset="-128"/>
          <a:ea typeface="Meiryo UI" pitchFamily="50" charset="-128"/>
          <a:cs typeface="+mj-cs"/>
        </a:defRPr>
      </a:lvl1pPr>
    </p:titleStyle>
    <p:bodyStyle>
      <a:lvl1pPr marL="342900" indent="-342900" algn="just" defTabSz="914400" rtl="0" eaLnBrk="1" latinLnBrk="0" hangingPunct="1">
        <a:spcBef>
          <a:spcPct val="20000"/>
        </a:spcBef>
        <a:buFont typeface="Arial" pitchFamily="34" charset="0"/>
        <a:buChar char="•"/>
        <a:defRPr kumimoji="1" sz="3200" kern="1200">
          <a:solidFill>
            <a:schemeClr val="tx1"/>
          </a:solidFill>
          <a:latin typeface="Meiryo UI" pitchFamily="50" charset="-128"/>
          <a:ea typeface="Meiryo UI" pitchFamily="50" charset="-128"/>
          <a:cs typeface="+mn-cs"/>
        </a:defRPr>
      </a:lvl1pPr>
      <a:lvl2pPr marL="742950" indent="-285750" algn="just" defTabSz="914400" rtl="0" eaLnBrk="1" latinLnBrk="0" hangingPunct="1">
        <a:spcBef>
          <a:spcPct val="20000"/>
        </a:spcBef>
        <a:buFont typeface="Arial" pitchFamily="34" charset="0"/>
        <a:buChar char="–"/>
        <a:defRPr kumimoji="1" sz="2800" kern="1200">
          <a:solidFill>
            <a:schemeClr val="tx1"/>
          </a:solidFill>
          <a:latin typeface="Meiryo UI" pitchFamily="50" charset="-128"/>
          <a:ea typeface="Meiryo UI" pitchFamily="50" charset="-128"/>
          <a:cs typeface="+mn-cs"/>
        </a:defRPr>
      </a:lvl2pPr>
      <a:lvl3pPr marL="1143000" indent="-228600" algn="just" defTabSz="914400" rtl="0" eaLnBrk="1" latinLnBrk="0" hangingPunct="1">
        <a:spcBef>
          <a:spcPct val="20000"/>
        </a:spcBef>
        <a:buFont typeface="Arial" pitchFamily="34" charset="0"/>
        <a:buChar char="•"/>
        <a:defRPr kumimoji="1" sz="2400" kern="1200">
          <a:solidFill>
            <a:schemeClr val="tx1"/>
          </a:solidFill>
          <a:latin typeface="Meiryo UI" pitchFamily="50" charset="-128"/>
          <a:ea typeface="Meiryo UI" pitchFamily="50" charset="-128"/>
          <a:cs typeface="+mn-cs"/>
        </a:defRPr>
      </a:lvl3pPr>
      <a:lvl4pPr marL="16002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4pPr>
      <a:lvl5pPr marL="20574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ソフトウェア保守開発</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第</a:t>
            </a:r>
            <a:r>
              <a:rPr kumimoji="1" lang="en-US" altLang="ja-JP" dirty="0" smtClean="0"/>
              <a:t>7</a:t>
            </a:r>
            <a:r>
              <a:rPr kumimoji="1" lang="ja-JP" altLang="en-US" dirty="0" smtClean="0"/>
              <a:t>章</a:t>
            </a:r>
            <a:endParaRPr kumimoji="1" lang="en-US" altLang="ja-JP" dirty="0" smtClean="0"/>
          </a:p>
          <a:p>
            <a:r>
              <a:rPr kumimoji="1" lang="ja-JP" altLang="en-US" dirty="0" smtClean="0"/>
              <a:t>ソフトウェア保守開発の要員管理</a:t>
            </a:r>
            <a:endParaRPr kumimoji="1" lang="ja-JP" altLang="en-US" dirty="0"/>
          </a:p>
        </p:txBody>
      </p:sp>
    </p:spTree>
    <p:extLst>
      <p:ext uri="{BB962C8B-B14F-4D97-AF65-F5344CB8AC3E}">
        <p14:creationId xmlns:p14="http://schemas.microsoft.com/office/powerpoint/2010/main" val="305755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前回のお話</a:t>
            </a:r>
            <a:endParaRPr kumimoji="1" lang="ja-JP" altLang="en-US" dirty="0"/>
          </a:p>
        </p:txBody>
      </p:sp>
      <p:sp>
        <p:nvSpPr>
          <p:cNvPr id="3" name="コンテンツ プレースホルダー 2"/>
          <p:cNvSpPr>
            <a:spLocks noGrp="1"/>
          </p:cNvSpPr>
          <p:nvPr>
            <p:ph idx="1"/>
          </p:nvPr>
        </p:nvSpPr>
        <p:spPr/>
        <p:txBody>
          <a:bodyPr/>
          <a:lstStyle/>
          <a:p>
            <a:r>
              <a:rPr lang="ja-JP" altLang="en-US" dirty="0"/>
              <a:t>環境を整備すること</a:t>
            </a:r>
            <a:r>
              <a:rPr lang="ja-JP" altLang="en-US" dirty="0" smtClean="0"/>
              <a:t>が大事ですよーの話</a:t>
            </a:r>
            <a:endParaRPr lang="en-US" altLang="ja-JP" dirty="0" smtClean="0"/>
          </a:p>
          <a:p>
            <a:pPr lvl="1"/>
            <a:r>
              <a:rPr kumimoji="1" lang="ja-JP" altLang="en-US" dirty="0" smtClean="0"/>
              <a:t>組織</a:t>
            </a:r>
            <a:endParaRPr kumimoji="1" lang="en-US" altLang="ja-JP" dirty="0" smtClean="0"/>
          </a:p>
          <a:p>
            <a:pPr lvl="1"/>
            <a:r>
              <a:rPr lang="ja-JP" altLang="en-US" dirty="0" smtClean="0"/>
              <a:t>ツール</a:t>
            </a:r>
            <a:endParaRPr lang="en-US" altLang="ja-JP" dirty="0" smtClean="0"/>
          </a:p>
          <a:p>
            <a:pPr lvl="1"/>
            <a:r>
              <a:rPr kumimoji="1" lang="ja-JP" altLang="en-US" dirty="0" smtClean="0"/>
              <a:t>保守者を支援するためのお話</a:t>
            </a:r>
            <a:endParaRPr kumimoji="1" lang="en-US" altLang="ja-JP" dirty="0" smtClean="0"/>
          </a:p>
          <a:p>
            <a:pPr lvl="1"/>
            <a:endParaRPr lang="en-US" altLang="ja-JP" dirty="0"/>
          </a:p>
          <a:p>
            <a:r>
              <a:rPr kumimoji="1" lang="ja-JP" altLang="en-US" dirty="0" smtClean="0"/>
              <a:t>今日のお話は保守者のお話</a:t>
            </a:r>
            <a:endParaRPr kumimoji="1" lang="en-US" altLang="ja-JP" dirty="0" smtClean="0"/>
          </a:p>
        </p:txBody>
      </p:sp>
      <p:sp>
        <p:nvSpPr>
          <p:cNvPr id="6" name="日付プレースホルダー 5"/>
          <p:cNvSpPr>
            <a:spLocks noGrp="1"/>
          </p:cNvSpPr>
          <p:nvPr>
            <p:ph type="dt" sz="half" idx="10"/>
          </p:nvPr>
        </p:nvSpPr>
        <p:spPr/>
        <p:txBody>
          <a:bodyPr/>
          <a:lstStyle/>
          <a:p>
            <a:fld id="{04AA0F16-2C02-4260-9E5A-6EA0021EC91F}" type="datetime1">
              <a:rPr kumimoji="1" lang="ja-JP" altLang="en-US" smtClean="0"/>
              <a:t>2014/12/9</a:t>
            </a:fld>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2</a:t>
            </a:fld>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3598" y="2307357"/>
            <a:ext cx="3147120" cy="1266297"/>
          </a:xfrm>
          <a:prstGeom prst="rect">
            <a:avLst/>
          </a:prstGeom>
        </p:spPr>
      </p:pic>
    </p:spTree>
    <p:extLst>
      <p:ext uri="{BB962C8B-B14F-4D97-AF65-F5344CB8AC3E}">
        <p14:creationId xmlns:p14="http://schemas.microsoft.com/office/powerpoint/2010/main" val="3602141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保守開発</a:t>
            </a:r>
            <a:r>
              <a:rPr lang="ja-JP" altLang="en-US" dirty="0" smtClean="0"/>
              <a:t>を</a:t>
            </a:r>
            <a:r>
              <a:rPr lang="ja-JP" altLang="en-US" dirty="0"/>
              <a:t>担当する</a:t>
            </a:r>
            <a:r>
              <a:rPr lang="ja-JP" altLang="en-US" dirty="0" smtClean="0"/>
              <a:t>人</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保守開発（保守＋開発）を一人で行う場合</a:t>
            </a:r>
            <a:endParaRPr kumimoji="1" lang="en-US" altLang="ja-JP" dirty="0" smtClean="0"/>
          </a:p>
          <a:p>
            <a:pPr lvl="1"/>
            <a:r>
              <a:rPr kumimoji="1" lang="ja-JP" altLang="en-US" dirty="0" smtClean="0"/>
              <a:t>どちらの知識も要る</a:t>
            </a:r>
            <a:endParaRPr lang="en-US" altLang="ja-JP" dirty="0" smtClean="0"/>
          </a:p>
          <a:p>
            <a:pPr lvl="1"/>
            <a:r>
              <a:rPr kumimoji="1" lang="ja-JP" altLang="en-US" dirty="0" smtClean="0">
                <a:solidFill>
                  <a:srgbClr val="FF0000"/>
                </a:solidFill>
              </a:rPr>
              <a:t>開発担当者が保守を担当する</a:t>
            </a:r>
            <a:endParaRPr kumimoji="1" lang="en-US" altLang="ja-JP" dirty="0" smtClean="0">
              <a:solidFill>
                <a:srgbClr val="FF0000"/>
              </a:solidFill>
            </a:endParaRPr>
          </a:p>
          <a:p>
            <a:pPr lvl="1"/>
            <a:endParaRPr lang="en-US" altLang="ja-JP" dirty="0"/>
          </a:p>
          <a:p>
            <a:r>
              <a:rPr kumimoji="1" lang="ja-JP" altLang="en-US" dirty="0" smtClean="0"/>
              <a:t>あるべき姿？</a:t>
            </a:r>
            <a:endParaRPr lang="en-US" altLang="ja-JP"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2014/12/9</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3</a:t>
            </a:fld>
            <a:endParaRPr kumimoji="1" lang="ja-JP" altLang="en-US"/>
          </a:p>
        </p:txBody>
      </p:sp>
      <p:sp>
        <p:nvSpPr>
          <p:cNvPr id="6" name="正方形/長方形 5"/>
          <p:cNvSpPr/>
          <p:nvPr/>
        </p:nvSpPr>
        <p:spPr>
          <a:xfrm>
            <a:off x="1259632" y="4437112"/>
            <a:ext cx="266429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引継ぎが難しい</a:t>
            </a:r>
            <a:endParaRPr kumimoji="1" lang="ja-JP" altLang="en-US" dirty="0">
              <a:latin typeface="Meiryo UI" pitchFamily="50" charset="-128"/>
              <a:ea typeface="Meiryo UI" pitchFamily="50" charset="-128"/>
            </a:endParaRPr>
          </a:p>
        </p:txBody>
      </p:sp>
      <p:sp>
        <p:nvSpPr>
          <p:cNvPr id="7" name="正方形/長方形 6"/>
          <p:cNvSpPr/>
          <p:nvPr/>
        </p:nvSpPr>
        <p:spPr>
          <a:xfrm>
            <a:off x="1259632" y="5301208"/>
            <a:ext cx="2664296" cy="57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ドキュメントが役に立たない</a:t>
            </a:r>
            <a:endParaRPr kumimoji="1" lang="ja-JP" altLang="en-US" dirty="0">
              <a:latin typeface="Meiryo UI" pitchFamily="50" charset="-128"/>
              <a:ea typeface="Meiryo UI" pitchFamily="50" charset="-128"/>
            </a:endParaRPr>
          </a:p>
        </p:txBody>
      </p:sp>
      <p:sp>
        <p:nvSpPr>
          <p:cNvPr id="8" name="右矢印 7"/>
          <p:cNvSpPr/>
          <p:nvPr/>
        </p:nvSpPr>
        <p:spPr>
          <a:xfrm>
            <a:off x="4139952" y="4905164"/>
            <a:ext cx="1368152" cy="504056"/>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9" name="正方形/長方形 8"/>
          <p:cNvSpPr/>
          <p:nvPr/>
        </p:nvSpPr>
        <p:spPr>
          <a:xfrm>
            <a:off x="5652120" y="4426049"/>
            <a:ext cx="2664296" cy="14401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第</a:t>
            </a:r>
            <a:r>
              <a:rPr kumimoji="1" lang="en-US" altLang="ja-JP" sz="2400" dirty="0" smtClean="0">
                <a:latin typeface="Meiryo UI" pitchFamily="50" charset="-128"/>
                <a:ea typeface="Meiryo UI" pitchFamily="50" charset="-128"/>
              </a:rPr>
              <a:t>3</a:t>
            </a:r>
            <a:r>
              <a:rPr kumimoji="1" lang="ja-JP" altLang="en-US" sz="2400" dirty="0" smtClean="0">
                <a:latin typeface="Meiryo UI" pitchFamily="50" charset="-128"/>
                <a:ea typeface="Meiryo UI" pitchFamily="50" charset="-128"/>
              </a:rPr>
              <a:t>者が保守を行っても問題ないはず</a:t>
            </a:r>
            <a:endParaRPr kumimoji="1" lang="ja-JP" altLang="en-US" sz="2400" dirty="0">
              <a:latin typeface="Meiryo UI" pitchFamily="50" charset="-128"/>
              <a:ea typeface="Meiryo UI" pitchFamily="50" charset="-128"/>
            </a:endParaRPr>
          </a:p>
        </p:txBody>
      </p:sp>
      <p:pic>
        <p:nvPicPr>
          <p:cNvPr id="1027" name="Picture 3"/>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1143" b="90000" l="8857" r="90000"/>
                    </a14:imgEffect>
                  </a14:imgLayer>
                </a14:imgProps>
              </a:ext>
              <a:ext uri="{28A0092B-C50C-407E-A947-70E740481C1C}">
                <a14:useLocalDpi xmlns:a14="http://schemas.microsoft.com/office/drawing/2010/main" val="0"/>
              </a:ext>
            </a:extLst>
          </a:blip>
          <a:srcRect/>
          <a:stretch>
            <a:fillRect/>
          </a:stretch>
        </p:blipFill>
        <p:spPr bwMode="auto">
          <a:xfrm>
            <a:off x="1626890" y="4192302"/>
            <a:ext cx="1929780" cy="1929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63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開発者⇒保守者</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開発担当者が保守者になると・・・</a:t>
            </a:r>
            <a:endParaRPr lang="en-US" altLang="ja-JP" dirty="0" smtClean="0"/>
          </a:p>
          <a:p>
            <a:pPr lvl="1"/>
            <a:r>
              <a:rPr lang="ja-JP" altLang="en-US" dirty="0"/>
              <a:t>すでにシステムに関する知識が</a:t>
            </a:r>
            <a:r>
              <a:rPr lang="ja-JP" altLang="en-US" dirty="0" smtClean="0"/>
              <a:t>ある</a:t>
            </a:r>
            <a:endParaRPr lang="en-US" altLang="ja-JP" dirty="0"/>
          </a:p>
          <a:p>
            <a:pPr lvl="1"/>
            <a:r>
              <a:rPr lang="ja-JP" altLang="en-US" dirty="0" smtClean="0"/>
              <a:t>修正作業には</a:t>
            </a:r>
            <a:r>
              <a:rPr lang="ja-JP" altLang="en-US" dirty="0"/>
              <a:t>テストやデバッグでの経験が</a:t>
            </a:r>
            <a:r>
              <a:rPr lang="ja-JP" altLang="en-US" dirty="0" smtClean="0"/>
              <a:t>役立つ</a:t>
            </a:r>
            <a:endParaRPr lang="en-US" altLang="ja-JP" dirty="0"/>
          </a:p>
          <a:p>
            <a:endParaRPr kumimoji="1" lang="en-US" altLang="ja-JP" dirty="0" smtClean="0"/>
          </a:p>
          <a:p>
            <a:r>
              <a:rPr lang="ja-JP" altLang="en-US" dirty="0"/>
              <a:t>問題</a:t>
            </a:r>
            <a:endParaRPr lang="en-US" altLang="ja-JP" dirty="0" smtClean="0"/>
          </a:p>
          <a:p>
            <a:pPr lvl="1"/>
            <a:r>
              <a:rPr kumimoji="1" lang="ja-JP" altLang="en-US" dirty="0" smtClean="0"/>
              <a:t>開発担当者全員が保守に回れることはない</a:t>
            </a:r>
            <a:endParaRPr kumimoji="1" lang="en-US" altLang="ja-JP" dirty="0" smtClean="0"/>
          </a:p>
          <a:p>
            <a:pPr lvl="1"/>
            <a:r>
              <a:rPr lang="ja-JP" altLang="en-US" dirty="0" smtClean="0"/>
              <a:t>各</a:t>
            </a:r>
            <a:r>
              <a:rPr lang="ja-JP" altLang="en-US" dirty="0"/>
              <a:t>開発担当</a:t>
            </a:r>
            <a:r>
              <a:rPr lang="ja-JP" altLang="en-US" dirty="0" smtClean="0"/>
              <a:t>者は自分の担当したところしか知らない</a:t>
            </a:r>
            <a:endParaRPr kumimoji="1" lang="en-US" altLang="ja-JP" dirty="0" smtClean="0"/>
          </a:p>
          <a:p>
            <a:pPr marL="457200" lvl="1" indent="0">
              <a:buNone/>
            </a:pPr>
            <a:endParaRPr kumimoji="1" lang="en-US" altLang="ja-JP" dirty="0"/>
          </a:p>
          <a:p>
            <a:pPr marL="0" indent="0">
              <a:buNone/>
            </a:pP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2014/12/9</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4</a:t>
            </a:fld>
            <a:endParaRPr kumimoji="1" lang="ja-JP" altLang="en-US"/>
          </a:p>
        </p:txBody>
      </p:sp>
      <p:sp>
        <p:nvSpPr>
          <p:cNvPr id="11" name="正方形/長方形 10"/>
          <p:cNvSpPr/>
          <p:nvPr/>
        </p:nvSpPr>
        <p:spPr>
          <a:xfrm>
            <a:off x="1043608" y="5445224"/>
            <a:ext cx="734481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solidFill>
                  <a:srgbClr val="FF0000"/>
                </a:solidFill>
                <a:latin typeface="Meiryo UI" pitchFamily="50" charset="-128"/>
                <a:ea typeface="Meiryo UI" pitchFamily="50" charset="-128"/>
              </a:rPr>
              <a:t>第</a:t>
            </a:r>
            <a:r>
              <a:rPr kumimoji="1" lang="en-US" altLang="ja-JP" sz="2400" dirty="0" smtClean="0">
                <a:solidFill>
                  <a:srgbClr val="FF0000"/>
                </a:solidFill>
                <a:latin typeface="Meiryo UI" pitchFamily="50" charset="-128"/>
                <a:ea typeface="Meiryo UI" pitchFamily="50" charset="-128"/>
              </a:rPr>
              <a:t>3</a:t>
            </a:r>
            <a:r>
              <a:rPr lang="ja-JP" altLang="en-US" sz="2400" dirty="0" smtClean="0">
                <a:solidFill>
                  <a:srgbClr val="FF0000"/>
                </a:solidFill>
                <a:latin typeface="Meiryo UI" pitchFamily="50" charset="-128"/>
                <a:ea typeface="Meiryo UI" pitchFamily="50" charset="-128"/>
              </a:rPr>
              <a:t>者が保守を担当するのと大差ないんじゃない？</a:t>
            </a:r>
            <a:endParaRPr kumimoji="1" lang="ja-JP" altLang="en-US" sz="2400" dirty="0">
              <a:solidFill>
                <a:srgbClr val="FF0000"/>
              </a:solidFill>
              <a:latin typeface="Meiryo UI" pitchFamily="50" charset="-128"/>
              <a:ea typeface="Meiryo UI" pitchFamily="50" charset="-128"/>
            </a:endParaRPr>
          </a:p>
        </p:txBody>
      </p:sp>
    </p:spTree>
    <p:extLst>
      <p:ext uri="{BB962C8B-B14F-4D97-AF65-F5344CB8AC3E}">
        <p14:creationId xmlns:p14="http://schemas.microsoft.com/office/powerpoint/2010/main" val="325853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引き継ぎ</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開発担当者を保守に回せばいいや</a:t>
            </a:r>
            <a:r>
              <a:rPr kumimoji="1" lang="ja-JP" altLang="en-US" dirty="0" err="1" smtClean="0"/>
              <a:t>ん</a:t>
            </a:r>
            <a:r>
              <a:rPr kumimoji="1" lang="ja-JP" altLang="en-US" dirty="0" smtClean="0"/>
              <a:t>精神の蔓延によって</a:t>
            </a:r>
            <a:endParaRPr kumimoji="1" lang="en-US" altLang="ja-JP" dirty="0" smtClean="0"/>
          </a:p>
          <a:p>
            <a:pPr lvl="1"/>
            <a:r>
              <a:rPr lang="ja-JP" altLang="en-US" dirty="0" smtClean="0"/>
              <a:t>適切な教育，引き継ぎをする体制がない</a:t>
            </a:r>
            <a:endParaRPr lang="en-US" altLang="ja-JP" dirty="0" smtClean="0"/>
          </a:p>
          <a:p>
            <a:pPr lvl="1"/>
            <a:r>
              <a:rPr lang="ja-JP" altLang="en-US" dirty="0" smtClean="0"/>
              <a:t>第</a:t>
            </a:r>
            <a:r>
              <a:rPr lang="en-US" altLang="ja-JP" dirty="0" smtClean="0"/>
              <a:t>3</a:t>
            </a:r>
            <a:r>
              <a:rPr lang="ja-JP" altLang="en-US" dirty="0" smtClean="0"/>
              <a:t>者が保守をする場合に必要な要素についての研究がほとんどされていない</a:t>
            </a:r>
            <a:endParaRPr kumimoji="1" lang="en-US" altLang="ja-JP" dirty="0"/>
          </a:p>
          <a:p>
            <a:pPr lvl="1"/>
            <a:r>
              <a:rPr kumimoji="1" lang="ja-JP" altLang="en-US" dirty="0" smtClean="0">
                <a:solidFill>
                  <a:srgbClr val="FF0000"/>
                </a:solidFill>
              </a:rPr>
              <a:t>プロセスの確立を阻害している</a:t>
            </a:r>
            <a:endParaRPr kumimoji="1" lang="ja-JP" altLang="en-US" dirty="0">
              <a:solidFill>
                <a:srgbClr val="FF0000"/>
              </a:solidFill>
            </a:endParaRPr>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2014/12/9</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5</a:t>
            </a:fld>
            <a:endParaRPr kumimoji="1" lang="ja-JP" altLang="en-US"/>
          </a:p>
        </p:txBody>
      </p:sp>
    </p:spTree>
    <p:extLst>
      <p:ext uri="{BB962C8B-B14F-4D97-AF65-F5344CB8AC3E}">
        <p14:creationId xmlns:p14="http://schemas.microsoft.com/office/powerpoint/2010/main" val="34121354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71400"/>
            <a:ext cx="8229600" cy="1143000"/>
          </a:xfrm>
        </p:spPr>
        <p:txBody>
          <a:bodyPr/>
          <a:lstStyle/>
          <a:p>
            <a:r>
              <a:rPr kumimoji="1" lang="ja-JP" altLang="en-US" dirty="0" smtClean="0"/>
              <a:t>保守者に必要な知識・スキル</a:t>
            </a:r>
            <a:endParaRPr kumimoji="1" lang="ja-JP" altLang="en-US" dirty="0"/>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2467420785"/>
              </p:ext>
            </p:extLst>
          </p:nvPr>
        </p:nvGraphicFramePr>
        <p:xfrm>
          <a:off x="446856" y="836712"/>
          <a:ext cx="8229600" cy="5876996"/>
        </p:xfrm>
        <a:graphic>
          <a:graphicData uri="http://schemas.openxmlformats.org/drawingml/2006/table">
            <a:tbl>
              <a:tblPr firstRow="1" bandRow="1">
                <a:tableStyleId>{5C22544A-7EE6-4342-B048-85BDC9FD1C3A}</a:tableStyleId>
              </a:tblPr>
              <a:tblGrid>
                <a:gridCol w="1316832"/>
                <a:gridCol w="2581944"/>
                <a:gridCol w="4330824"/>
              </a:tblGrid>
              <a:tr h="370840">
                <a:tc>
                  <a:txBody>
                    <a:bodyPr/>
                    <a:lstStyle/>
                    <a:p>
                      <a:r>
                        <a:rPr kumimoji="1" lang="ja-JP" altLang="en-US" sz="1400" dirty="0" smtClean="0">
                          <a:latin typeface="Meiryo UI" pitchFamily="50" charset="-128"/>
                          <a:ea typeface="Meiryo UI" pitchFamily="50" charset="-128"/>
                        </a:rPr>
                        <a:t>作業分類</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能力・スキル</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例</a:t>
                      </a:r>
                      <a:endParaRPr kumimoji="1" lang="en-US" altLang="ja-JP" sz="1400" dirty="0" smtClean="0">
                        <a:latin typeface="Meiryo UI" pitchFamily="50" charset="-128"/>
                        <a:ea typeface="Meiryo UI" pitchFamily="50" charset="-128"/>
                      </a:endParaRPr>
                    </a:p>
                  </a:txBody>
                  <a:tcPr/>
                </a:tc>
              </a:tr>
              <a:tr h="230848">
                <a:tc rowSpan="5">
                  <a:txBody>
                    <a:bodyPr/>
                    <a:lstStyle/>
                    <a:p>
                      <a:r>
                        <a:rPr kumimoji="1" lang="ja-JP" altLang="en-US" sz="1400" dirty="0" smtClean="0">
                          <a:latin typeface="Meiryo UI" pitchFamily="50" charset="-128"/>
                          <a:ea typeface="Meiryo UI" pitchFamily="50" charset="-128"/>
                        </a:rPr>
                        <a:t>ユーザサポート</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問い合わせ回答</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利用者に理解できるように回答できる</a:t>
                      </a:r>
                      <a:endParaRPr kumimoji="1" lang="ja-JP" altLang="en-US" sz="1400" dirty="0">
                        <a:latin typeface="Meiryo UI" pitchFamily="50" charset="-128"/>
                        <a:ea typeface="Meiryo UI" pitchFamily="50" charset="-128"/>
                      </a:endParaRPr>
                    </a:p>
                  </a:txBody>
                  <a:tcPr/>
                </a:tc>
              </a:tr>
              <a:tr h="286088">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工数・期間見積もり</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各アクティビティやタスクの作業見積りができる</a:t>
                      </a:r>
                      <a:endParaRPr kumimoji="1" lang="ja-JP" altLang="en-US" sz="1400" dirty="0">
                        <a:latin typeface="Meiryo UI" pitchFamily="50" charset="-128"/>
                        <a:ea typeface="Meiryo UI" pitchFamily="50" charset="-128"/>
                      </a:endParaRPr>
                    </a:p>
                  </a:txBody>
                  <a:tcPr/>
                </a:tc>
              </a:tr>
              <a:tr h="269320">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関係部門と交渉・調整</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各部門やベンダと交渉できる</a:t>
                      </a:r>
                      <a:endParaRPr kumimoji="1" lang="ja-JP" altLang="en-US" sz="1400" dirty="0">
                        <a:latin typeface="Meiryo UI" pitchFamily="50" charset="-128"/>
                        <a:ea typeface="Meiryo UI" pitchFamily="50" charset="-128"/>
                      </a:endParaRPr>
                    </a:p>
                  </a:txBody>
                  <a:tcPr/>
                </a:tc>
              </a:tr>
              <a:tr h="252552">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ユーザ教育</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利用者が理解できるような教育・説明ができる</a:t>
                      </a:r>
                      <a:endParaRPr kumimoji="1" lang="ja-JP" altLang="en-US" sz="1400" dirty="0">
                        <a:latin typeface="Meiryo UI" pitchFamily="50" charset="-128"/>
                        <a:ea typeface="Meiryo UI" pitchFamily="50" charset="-128"/>
                      </a:endParaRPr>
                    </a:p>
                  </a:txBody>
                  <a:tcPr/>
                </a:tc>
              </a:tr>
              <a:tr h="235784">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利用者ヒアリング</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利用者から正確な現象ヒアリングやデータ収集ができる</a:t>
                      </a:r>
                      <a:endParaRPr kumimoji="1" lang="ja-JP" altLang="en-US" sz="1400" dirty="0">
                        <a:latin typeface="Meiryo UI" pitchFamily="50" charset="-128"/>
                        <a:ea typeface="Meiryo UI" pitchFamily="50" charset="-128"/>
                      </a:endParaRPr>
                    </a:p>
                  </a:txBody>
                  <a:tcPr/>
                </a:tc>
              </a:tr>
              <a:tr h="291024">
                <a:tc rowSpan="5">
                  <a:txBody>
                    <a:bodyPr/>
                    <a:lstStyle/>
                    <a:p>
                      <a:r>
                        <a:rPr kumimoji="1" lang="ja-JP" altLang="en-US" sz="1400" dirty="0" smtClean="0">
                          <a:latin typeface="Meiryo UI" pitchFamily="50" charset="-128"/>
                          <a:ea typeface="Meiryo UI" pitchFamily="50" charset="-128"/>
                        </a:rPr>
                        <a:t>マネジメント</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保守計画立案</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適切な保守計画を立案できる</a:t>
                      </a:r>
                      <a:endParaRPr kumimoji="1" lang="ja-JP" altLang="en-US" sz="1400" dirty="0">
                        <a:latin typeface="Meiryo UI" pitchFamily="50" charset="-128"/>
                        <a:ea typeface="Meiryo UI" pitchFamily="50" charset="-128"/>
                      </a:endParaRPr>
                    </a:p>
                  </a:txBody>
                  <a:tcPr/>
                </a:tc>
              </a:tr>
              <a:tr h="274256">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体制提案・構築・引き継ぎ</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あるべき保守開発体制を提案・構築し，引継を受ける</a:t>
                      </a:r>
                      <a:endParaRPr kumimoji="1" lang="ja-JP" altLang="en-US" sz="1400" dirty="0">
                        <a:latin typeface="Meiryo UI" pitchFamily="50" charset="-128"/>
                        <a:ea typeface="Meiryo UI" pitchFamily="50" charset="-128"/>
                      </a:endParaRPr>
                    </a:p>
                  </a:txBody>
                  <a:tcPr/>
                </a:tc>
              </a:tr>
              <a:tr h="257488">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構成管理</a:t>
                      </a:r>
                      <a:endParaRPr kumimoji="1" lang="ja-JP" altLang="en-US" sz="1400" dirty="0">
                        <a:latin typeface="Meiryo UI" pitchFamily="50" charset="-128"/>
                        <a:ea typeface="Meiryo UI" pitchFamily="50" charset="-128"/>
                      </a:endParaRPr>
                    </a:p>
                  </a:txBody>
                  <a:tcPr/>
                </a:tc>
                <a:tc>
                  <a:txBody>
                    <a:bodyPr/>
                    <a:lstStyle/>
                    <a:p>
                      <a:r>
                        <a:rPr kumimoji="1" lang="en-US" altLang="ja-JP" sz="1400" dirty="0" smtClean="0">
                          <a:latin typeface="Meiryo UI" pitchFamily="50" charset="-128"/>
                          <a:ea typeface="Meiryo UI" pitchFamily="50" charset="-128"/>
                        </a:rPr>
                        <a:t>ISO12207</a:t>
                      </a:r>
                      <a:r>
                        <a:rPr kumimoji="1" lang="ja-JP" altLang="en-US" sz="1400" dirty="0" smtClean="0">
                          <a:latin typeface="Meiryo UI" pitchFamily="50" charset="-128"/>
                          <a:ea typeface="Meiryo UI" pitchFamily="50" charset="-128"/>
                        </a:rPr>
                        <a:t>構成管理プロセスを実施できる</a:t>
                      </a:r>
                      <a:endParaRPr kumimoji="1" lang="ja-JP" altLang="en-US" sz="1400" dirty="0">
                        <a:latin typeface="Meiryo UI" pitchFamily="50" charset="-128"/>
                        <a:ea typeface="Meiryo UI" pitchFamily="50" charset="-128"/>
                      </a:endParaRPr>
                    </a:p>
                  </a:txBody>
                  <a:tcPr/>
                </a:tc>
              </a:tr>
              <a:tr h="240720">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品質・セキュリティ管理</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品質の管理，セキュリティを意識した情報管理</a:t>
                      </a:r>
                      <a:endParaRPr kumimoji="1" lang="ja-JP" altLang="en-US" sz="1400" dirty="0">
                        <a:latin typeface="Meiryo UI" pitchFamily="50" charset="-128"/>
                        <a:ea typeface="Meiryo UI" pitchFamily="50" charset="-128"/>
                      </a:endParaRPr>
                    </a:p>
                  </a:txBody>
                  <a:tcPr/>
                </a:tc>
              </a:tr>
              <a:tr h="223952">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案件対応状況把握</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案件の対応状況の正確な把握と報告ができる</a:t>
                      </a:r>
                      <a:endParaRPr kumimoji="1" lang="ja-JP" altLang="en-US" sz="1400" dirty="0">
                        <a:latin typeface="Meiryo UI" pitchFamily="50" charset="-128"/>
                        <a:ea typeface="Meiryo UI" pitchFamily="50" charset="-128"/>
                      </a:endParaRPr>
                    </a:p>
                  </a:txBody>
                  <a:tcPr/>
                </a:tc>
              </a:tr>
              <a:tr h="279192">
                <a:tc rowSpan="6">
                  <a:txBody>
                    <a:bodyPr/>
                    <a:lstStyle/>
                    <a:p>
                      <a:r>
                        <a:rPr kumimoji="1" lang="ja-JP" altLang="en-US" sz="1400" dirty="0" smtClean="0">
                          <a:latin typeface="Meiryo UI" pitchFamily="50" charset="-128"/>
                          <a:ea typeface="Meiryo UI" pitchFamily="50" charset="-128"/>
                        </a:rPr>
                        <a:t>案件対応</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要因の指導・育成</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若手メンバの育成と指導ができる</a:t>
                      </a:r>
                      <a:endParaRPr kumimoji="1" lang="ja-JP" altLang="en-US" sz="1400" dirty="0">
                        <a:latin typeface="Meiryo UI" pitchFamily="50" charset="-128"/>
                        <a:ea typeface="Meiryo UI" pitchFamily="50" charset="-128"/>
                      </a:endParaRPr>
                    </a:p>
                  </a:txBody>
                  <a:tcPr/>
                </a:tc>
              </a:tr>
              <a:tr h="190416">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標準遵守</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作業標準や各種規定，法令を理解し，遵守できる</a:t>
                      </a:r>
                      <a:endParaRPr kumimoji="1" lang="ja-JP" altLang="en-US" sz="1400" dirty="0">
                        <a:latin typeface="Meiryo UI" pitchFamily="50" charset="-128"/>
                        <a:ea typeface="Meiryo UI" pitchFamily="50" charset="-128"/>
                      </a:endParaRPr>
                    </a:p>
                  </a:txBody>
                  <a:tcPr/>
                </a:tc>
              </a:tr>
              <a:tr h="324556">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文書化</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適切な文書の作成，更新ができる</a:t>
                      </a:r>
                      <a:endParaRPr kumimoji="1" lang="ja-JP" altLang="en-US" sz="1400" dirty="0">
                        <a:latin typeface="Meiryo UI" pitchFamily="50" charset="-128"/>
                        <a:ea typeface="Meiryo UI" pitchFamily="50" charset="-128"/>
                      </a:endParaRPr>
                    </a:p>
                  </a:txBody>
                  <a:tcPr/>
                </a:tc>
              </a:tr>
              <a:tr h="283351">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プログラム・データ修正</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プログラムやデータの適切な修正，テストができる</a:t>
                      </a:r>
                      <a:endParaRPr kumimoji="1" lang="ja-JP" altLang="en-US" sz="1400" dirty="0">
                        <a:latin typeface="Meiryo UI" pitchFamily="50" charset="-128"/>
                        <a:ea typeface="Meiryo UI" pitchFamily="50" charset="-128"/>
                      </a:endParaRPr>
                    </a:p>
                  </a:txBody>
                  <a:tcPr/>
                </a:tc>
              </a:tr>
              <a:tr h="242147">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緊急対応</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緊急時の対応が冷静に行える</a:t>
                      </a:r>
                      <a:endParaRPr kumimoji="1" lang="ja-JP" altLang="en-US" sz="1400" dirty="0">
                        <a:latin typeface="Meiryo UI" pitchFamily="50" charset="-128"/>
                        <a:ea typeface="Meiryo UI" pitchFamily="50" charset="-128"/>
                      </a:endParaRPr>
                    </a:p>
                  </a:txBody>
                  <a:tcPr/>
                </a:tc>
              </a:tr>
              <a:tr h="200942">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適正計画変更</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環境変化に対し柔軟かつ適切に計画変更できる</a:t>
                      </a:r>
                      <a:endParaRPr kumimoji="1" lang="ja-JP" altLang="en-US" sz="1400" dirty="0">
                        <a:latin typeface="Meiryo UI" pitchFamily="50" charset="-128"/>
                        <a:ea typeface="Meiryo UI" pitchFamily="50" charset="-128"/>
                      </a:endParaRPr>
                    </a:p>
                  </a:txBody>
                  <a:tcPr/>
                </a:tc>
              </a:tr>
              <a:tr h="159738">
                <a:tc rowSpan="2">
                  <a:txBody>
                    <a:bodyPr/>
                    <a:lstStyle/>
                    <a:p>
                      <a:r>
                        <a:rPr kumimoji="1" lang="ja-JP" altLang="en-US" sz="1400" dirty="0" smtClean="0">
                          <a:latin typeface="Meiryo UI" pitchFamily="50" charset="-128"/>
                          <a:ea typeface="Meiryo UI" pitchFamily="50" charset="-128"/>
                        </a:rPr>
                        <a:t>環境整備</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生産性向上</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生産性，作業効率化に常に取り組んでいる</a:t>
                      </a:r>
                      <a:endParaRPr kumimoji="1" lang="ja-JP" altLang="en-US" sz="1400" dirty="0">
                        <a:latin typeface="Meiryo UI" pitchFamily="50" charset="-128"/>
                        <a:ea typeface="Meiryo UI" pitchFamily="50" charset="-128"/>
                      </a:endParaRPr>
                    </a:p>
                  </a:txBody>
                  <a:tcPr/>
                </a:tc>
              </a:tr>
              <a:tr h="152712">
                <a:tc vMerge="1">
                  <a:txBody>
                    <a:bodyPr/>
                    <a:lstStyle/>
                    <a:p>
                      <a:endParaRPr kumimoji="1" lang="ja-JP" altLang="en-US" dirty="0"/>
                    </a:p>
                  </a:txBody>
                  <a:tcPr/>
                </a:tc>
                <a:tc>
                  <a:txBody>
                    <a:bodyPr/>
                    <a:lstStyle/>
                    <a:p>
                      <a:r>
                        <a:rPr kumimoji="1" lang="ja-JP" altLang="en-US" sz="1400" dirty="0" smtClean="0">
                          <a:latin typeface="Meiryo UI" pitchFamily="50" charset="-128"/>
                          <a:ea typeface="Meiryo UI" pitchFamily="50" charset="-128"/>
                        </a:rPr>
                        <a:t>品質向上</a:t>
                      </a:r>
                      <a:endParaRPr kumimoji="1" lang="ja-JP" altLang="en-US" sz="1400" dirty="0">
                        <a:latin typeface="Meiryo UI" pitchFamily="50" charset="-128"/>
                        <a:ea typeface="Meiryo UI" pitchFamily="50" charset="-128"/>
                      </a:endParaRPr>
                    </a:p>
                  </a:txBody>
                  <a:tcPr/>
                </a:tc>
                <a:tc>
                  <a:txBody>
                    <a:bodyPr/>
                    <a:lstStyle/>
                    <a:p>
                      <a:r>
                        <a:rPr kumimoji="1" lang="ja-JP" altLang="en-US" sz="1400" dirty="0" smtClean="0">
                          <a:latin typeface="Meiryo UI" pitchFamily="50" charset="-128"/>
                          <a:ea typeface="Meiryo UI" pitchFamily="50" charset="-128"/>
                        </a:rPr>
                        <a:t>品質向上のための改善を常に考えている</a:t>
                      </a:r>
                      <a:endParaRPr kumimoji="1" lang="ja-JP" altLang="en-US" sz="1400" dirty="0">
                        <a:latin typeface="Meiryo UI" pitchFamily="50" charset="-128"/>
                        <a:ea typeface="Meiryo UI" pitchFamily="50" charset="-128"/>
                      </a:endParaRPr>
                    </a:p>
                  </a:txBody>
                  <a:tcPr/>
                </a:tc>
              </a:tr>
            </a:tbl>
          </a:graphicData>
        </a:graphic>
      </p:graphicFrame>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2014/12/9</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6</a:t>
            </a:fld>
            <a:endParaRPr kumimoji="1" lang="ja-JP" altLang="en-US"/>
          </a:p>
        </p:txBody>
      </p:sp>
    </p:spTree>
    <p:extLst>
      <p:ext uri="{BB962C8B-B14F-4D97-AF65-F5344CB8AC3E}">
        <p14:creationId xmlns:p14="http://schemas.microsoft.com/office/powerpoint/2010/main" val="258228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保守者育成のために</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前述のように保守者はスーパーマン</a:t>
            </a:r>
            <a:endParaRPr lang="en-US" altLang="ja-JP" dirty="0" smtClean="0"/>
          </a:p>
          <a:p>
            <a:pPr lvl="1"/>
            <a:r>
              <a:rPr lang="ja-JP" altLang="en-US" dirty="0" smtClean="0"/>
              <a:t>一般的な</a:t>
            </a:r>
            <a:r>
              <a:rPr lang="en-US" altLang="ja-JP" dirty="0" smtClean="0"/>
              <a:t>IT</a:t>
            </a:r>
            <a:r>
              <a:rPr lang="ja-JP" altLang="en-US" dirty="0" smtClean="0"/>
              <a:t>技術者のキャリアプランでの成長では相当な時間がかかる</a:t>
            </a:r>
            <a:endParaRPr lang="en-US" altLang="ja-JP" dirty="0" smtClean="0"/>
          </a:p>
          <a:p>
            <a:pPr lvl="1"/>
            <a:endParaRPr lang="en-US" altLang="ja-JP" dirty="0"/>
          </a:p>
          <a:p>
            <a:pPr lvl="1"/>
            <a:endParaRPr lang="en-US" altLang="ja-JP" dirty="0" smtClean="0"/>
          </a:p>
          <a:p>
            <a:pPr lvl="1"/>
            <a:r>
              <a:rPr lang="ja-JP" altLang="en-US" dirty="0" smtClean="0"/>
              <a:t>一度の保守開発では網羅的に技術を習得しにくい</a:t>
            </a:r>
            <a:endParaRPr lang="en-US" altLang="ja-JP" dirty="0" smtClean="0"/>
          </a:p>
          <a:p>
            <a:pPr lvl="1"/>
            <a:r>
              <a:rPr lang="ja-JP" altLang="en-US" dirty="0" smtClean="0">
                <a:solidFill>
                  <a:srgbClr val="FF0000"/>
                </a:solidFill>
              </a:rPr>
              <a:t>保守者向けの教育プラン</a:t>
            </a:r>
            <a:r>
              <a:rPr lang="ja-JP" altLang="en-US" dirty="0" smtClean="0"/>
              <a:t>の検討が必要</a:t>
            </a:r>
            <a:endParaRPr lang="en-US" altLang="ja-JP" dirty="0" smtClean="0"/>
          </a:p>
          <a:p>
            <a:pPr lvl="1"/>
            <a:endParaRPr lang="en-US" altLang="ja-JP" dirty="0" smtClean="0"/>
          </a:p>
          <a:p>
            <a:pPr lvl="1"/>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2014/12/9</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7</a:t>
            </a:fld>
            <a:endParaRPr kumimoji="1" lang="ja-JP" altLang="en-US"/>
          </a:p>
        </p:txBody>
      </p:sp>
      <p:sp>
        <p:nvSpPr>
          <p:cNvPr id="6" name="正方形/長方形 5"/>
          <p:cNvSpPr/>
          <p:nvPr/>
        </p:nvSpPr>
        <p:spPr>
          <a:xfrm>
            <a:off x="1907704" y="3235077"/>
            <a:ext cx="6192688"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初級プログラマ→上級プログラマ→初級システムエンジニア→上級システムエンジニア→</a:t>
            </a:r>
            <a:r>
              <a:rPr kumimoji="1" lang="en-US" altLang="ja-JP" dirty="0" smtClean="0">
                <a:latin typeface="Meiryo UI" pitchFamily="50" charset="-128"/>
                <a:ea typeface="Meiryo UI" pitchFamily="50" charset="-128"/>
              </a:rPr>
              <a:t>IT</a:t>
            </a:r>
            <a:r>
              <a:rPr kumimoji="1" lang="ja-JP" altLang="en-US" dirty="0" smtClean="0">
                <a:latin typeface="Meiryo UI" pitchFamily="50" charset="-128"/>
                <a:ea typeface="Meiryo UI" pitchFamily="50" charset="-128"/>
              </a:rPr>
              <a:t>マネージャ→プロジェクトマネージャ</a:t>
            </a: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32669321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教育プラン作成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教育テキスト</a:t>
            </a:r>
            <a:endParaRPr kumimoji="1" lang="en-US" altLang="ja-JP" dirty="0" smtClean="0"/>
          </a:p>
          <a:p>
            <a:pPr lvl="1"/>
            <a:r>
              <a:rPr lang="ja-JP" altLang="en-US" dirty="0" smtClean="0"/>
              <a:t>現状ほとんど市販されていない⇒自分で作れ</a:t>
            </a:r>
            <a:endParaRPr lang="en-US" altLang="ja-JP" dirty="0"/>
          </a:p>
          <a:p>
            <a:endParaRPr lang="en-US" altLang="ja-JP" dirty="0" smtClean="0"/>
          </a:p>
          <a:p>
            <a:r>
              <a:rPr lang="en-US" altLang="ja-JP" dirty="0" smtClean="0"/>
              <a:t>OJT</a:t>
            </a:r>
          </a:p>
          <a:p>
            <a:pPr lvl="1"/>
            <a:r>
              <a:rPr lang="ja-JP" altLang="en-US" dirty="0" smtClean="0"/>
              <a:t>保守開発経験者の経験</a:t>
            </a:r>
            <a:r>
              <a:rPr lang="en-US" altLang="ja-JP" dirty="0" smtClean="0"/>
              <a:t>,</a:t>
            </a:r>
            <a:r>
              <a:rPr lang="ja-JP" altLang="en-US" dirty="0" smtClean="0"/>
              <a:t>ノウハウを効率的に伝える</a:t>
            </a:r>
            <a:endParaRPr lang="en-US" altLang="ja-JP" dirty="0" smtClean="0"/>
          </a:p>
          <a:p>
            <a:pPr lvl="1"/>
            <a:endParaRPr lang="en-US" altLang="ja-JP" dirty="0"/>
          </a:p>
          <a:p>
            <a:r>
              <a:rPr lang="ja-JP" altLang="en-US" dirty="0" smtClean="0"/>
              <a:t>少数精鋭構成が有効な場合がある</a:t>
            </a:r>
            <a:endParaRPr lang="en-US" altLang="ja-JP" dirty="0" smtClean="0"/>
          </a:p>
          <a:p>
            <a:pPr lvl="1"/>
            <a:r>
              <a:rPr lang="ja-JP" altLang="en-US" dirty="0" smtClean="0"/>
              <a:t>医療チームのような</a:t>
            </a:r>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2014/12/9</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8</a:t>
            </a:fld>
            <a:endParaRPr kumimoji="1" lang="ja-JP" altLang="en-US"/>
          </a:p>
        </p:txBody>
      </p:sp>
    </p:spTree>
    <p:extLst>
      <p:ext uri="{BB962C8B-B14F-4D97-AF65-F5344CB8AC3E}">
        <p14:creationId xmlns:p14="http://schemas.microsoft.com/office/powerpoint/2010/main" val="25292765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保守の種類</a:t>
            </a:r>
            <a:endParaRPr kumimoji="1" lang="ja-JP" altLang="en-US" dirty="0"/>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2848760297"/>
              </p:ext>
            </p:extLst>
          </p:nvPr>
        </p:nvGraphicFramePr>
        <p:xfrm>
          <a:off x="395536" y="1600200"/>
          <a:ext cx="8363273" cy="4114800"/>
        </p:xfrm>
        <a:graphic>
          <a:graphicData uri="http://schemas.openxmlformats.org/drawingml/2006/table">
            <a:tbl>
              <a:tblPr firstRow="1" bandRow="1">
                <a:tableStyleId>{5C22544A-7EE6-4342-B048-85BDC9FD1C3A}</a:tableStyleId>
              </a:tblPr>
              <a:tblGrid>
                <a:gridCol w="1766775"/>
                <a:gridCol w="3658881"/>
                <a:gridCol w="2937617"/>
              </a:tblGrid>
              <a:tr h="370840">
                <a:tc>
                  <a:txBody>
                    <a:bodyPr/>
                    <a:lstStyle/>
                    <a:p>
                      <a:r>
                        <a:rPr kumimoji="1" lang="ja-JP" altLang="en-US" sz="2400" dirty="0" smtClean="0">
                          <a:latin typeface="Meiryo UI" pitchFamily="50" charset="-128"/>
                          <a:ea typeface="Meiryo UI" pitchFamily="50" charset="-128"/>
                        </a:rPr>
                        <a:t>保守用語</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内容</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医療用語</a:t>
                      </a:r>
                      <a:endParaRPr kumimoji="1" lang="ja-JP" altLang="en-US" sz="2400" dirty="0">
                        <a:latin typeface="Meiryo UI" pitchFamily="50" charset="-128"/>
                        <a:ea typeface="Meiryo UI" pitchFamily="50" charset="-128"/>
                      </a:endParaRPr>
                    </a:p>
                  </a:txBody>
                  <a:tcPr/>
                </a:tc>
              </a:tr>
              <a:tr h="370840">
                <a:tc>
                  <a:txBody>
                    <a:bodyPr/>
                    <a:lstStyle/>
                    <a:p>
                      <a:r>
                        <a:rPr kumimoji="1" lang="ja-JP" altLang="en-US" sz="2400" dirty="0" smtClean="0">
                          <a:latin typeface="Meiryo UI" pitchFamily="50" charset="-128"/>
                          <a:ea typeface="Meiryo UI" pitchFamily="50" charset="-128"/>
                        </a:rPr>
                        <a:t>是正保守</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不具合を修正する</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治療</a:t>
                      </a:r>
                      <a:endParaRPr kumimoji="1" lang="ja-JP" altLang="en-US" sz="2400" dirty="0">
                        <a:latin typeface="Meiryo UI" pitchFamily="50" charset="-128"/>
                        <a:ea typeface="Meiryo UI" pitchFamily="50" charset="-128"/>
                      </a:endParaRPr>
                    </a:p>
                  </a:txBody>
                  <a:tcPr/>
                </a:tc>
              </a:tr>
              <a:tr h="370840">
                <a:tc>
                  <a:txBody>
                    <a:bodyPr/>
                    <a:lstStyle/>
                    <a:p>
                      <a:r>
                        <a:rPr kumimoji="1" lang="ja-JP" altLang="en-US" sz="2400" dirty="0" smtClean="0">
                          <a:latin typeface="Meiryo UI" pitchFamily="50" charset="-128"/>
                          <a:ea typeface="Meiryo UI" pitchFamily="50" charset="-128"/>
                        </a:rPr>
                        <a:t>予防保守</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不具合発生前に修正</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早期治療</a:t>
                      </a:r>
                      <a:endParaRPr kumimoji="1" lang="ja-JP" altLang="en-US" sz="2400" dirty="0">
                        <a:latin typeface="Meiryo UI" pitchFamily="50" charset="-128"/>
                        <a:ea typeface="Meiryo UI" pitchFamily="50" charset="-128"/>
                      </a:endParaRPr>
                    </a:p>
                  </a:txBody>
                  <a:tcPr/>
                </a:tc>
              </a:tr>
              <a:tr h="370840">
                <a:tc>
                  <a:txBody>
                    <a:bodyPr/>
                    <a:lstStyle/>
                    <a:p>
                      <a:r>
                        <a:rPr kumimoji="1" lang="ja-JP" altLang="en-US" sz="2400" dirty="0" smtClean="0">
                          <a:latin typeface="Meiryo UI" pitchFamily="50" charset="-128"/>
                          <a:ea typeface="Meiryo UI" pitchFamily="50" charset="-128"/>
                        </a:rPr>
                        <a:t>緊急保守</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不具合を緊急に修正</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緊急医療</a:t>
                      </a:r>
                      <a:endParaRPr kumimoji="1" lang="ja-JP" altLang="en-US" sz="2400" dirty="0">
                        <a:latin typeface="Meiryo UI" pitchFamily="50" charset="-128"/>
                        <a:ea typeface="Meiryo UI" pitchFamily="50" charset="-128"/>
                      </a:endParaRPr>
                    </a:p>
                  </a:txBody>
                  <a:tcPr/>
                </a:tc>
              </a:tr>
              <a:tr h="370840">
                <a:tc>
                  <a:txBody>
                    <a:bodyPr/>
                    <a:lstStyle/>
                    <a:p>
                      <a:r>
                        <a:rPr kumimoji="1" lang="ja-JP" altLang="en-US" sz="2400" dirty="0" smtClean="0">
                          <a:latin typeface="Meiryo UI" pitchFamily="50" charset="-128"/>
                          <a:ea typeface="Meiryo UI" pitchFamily="50" charset="-128"/>
                        </a:rPr>
                        <a:t>適応保守</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環境の変化に対応</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予防接種</a:t>
                      </a:r>
                      <a:endParaRPr kumimoji="1" lang="ja-JP" altLang="en-US" sz="2400" dirty="0">
                        <a:latin typeface="Meiryo UI" pitchFamily="50" charset="-128"/>
                        <a:ea typeface="Meiryo UI" pitchFamily="50" charset="-128"/>
                      </a:endParaRPr>
                    </a:p>
                  </a:txBody>
                  <a:tcPr/>
                </a:tc>
              </a:tr>
              <a:tr h="370840">
                <a:tc>
                  <a:txBody>
                    <a:bodyPr/>
                    <a:lstStyle/>
                    <a:p>
                      <a:r>
                        <a:rPr kumimoji="1" lang="ja-JP" altLang="en-US" sz="2400" dirty="0" smtClean="0">
                          <a:latin typeface="Meiryo UI" pitchFamily="50" charset="-128"/>
                          <a:ea typeface="Meiryo UI" pitchFamily="50" charset="-128"/>
                        </a:rPr>
                        <a:t>完全化保守</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将来のための品質向上</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体質強化，リハビリ</a:t>
                      </a:r>
                      <a:endParaRPr kumimoji="1" lang="ja-JP" altLang="en-US" sz="2400" dirty="0">
                        <a:latin typeface="Meiryo UI" pitchFamily="50" charset="-128"/>
                        <a:ea typeface="Meiryo UI" pitchFamily="50" charset="-128"/>
                      </a:endParaRPr>
                    </a:p>
                  </a:txBody>
                  <a:tcPr/>
                </a:tc>
              </a:tr>
              <a:tr h="370840">
                <a:tc>
                  <a:txBody>
                    <a:bodyPr/>
                    <a:lstStyle/>
                    <a:p>
                      <a:r>
                        <a:rPr kumimoji="1" lang="ja-JP" altLang="en-US" sz="2400" dirty="0" smtClean="0">
                          <a:latin typeface="Meiryo UI" pitchFamily="50" charset="-128"/>
                          <a:ea typeface="Meiryo UI" pitchFamily="50" charset="-128"/>
                        </a:rPr>
                        <a:t>原因調査</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原因を見つける</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問診</a:t>
                      </a:r>
                      <a:endParaRPr kumimoji="1" lang="ja-JP" altLang="en-US" sz="2400" dirty="0">
                        <a:latin typeface="Meiryo UI" pitchFamily="50" charset="-128"/>
                        <a:ea typeface="Meiryo UI" pitchFamily="50" charset="-128"/>
                      </a:endParaRPr>
                    </a:p>
                  </a:txBody>
                  <a:tcPr/>
                </a:tc>
              </a:tr>
              <a:tr h="185420">
                <a:tc>
                  <a:txBody>
                    <a:bodyPr/>
                    <a:lstStyle/>
                    <a:p>
                      <a:r>
                        <a:rPr kumimoji="1" lang="ja-JP" altLang="en-US" sz="2400" dirty="0" smtClean="0">
                          <a:latin typeface="Meiryo UI" pitchFamily="50" charset="-128"/>
                          <a:ea typeface="Meiryo UI" pitchFamily="50" charset="-128"/>
                        </a:rPr>
                        <a:t>修正選択肢</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修正の方法案</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治療の選択</a:t>
                      </a:r>
                      <a:endParaRPr kumimoji="1" lang="ja-JP" altLang="en-US" sz="2400" dirty="0">
                        <a:latin typeface="Meiryo UI" pitchFamily="50" charset="-128"/>
                        <a:ea typeface="Meiryo UI" pitchFamily="50" charset="-128"/>
                      </a:endParaRPr>
                    </a:p>
                  </a:txBody>
                  <a:tcPr/>
                </a:tc>
              </a:tr>
              <a:tr h="185420">
                <a:tc>
                  <a:txBody>
                    <a:bodyPr/>
                    <a:lstStyle/>
                    <a:p>
                      <a:r>
                        <a:rPr kumimoji="1" lang="ja-JP" altLang="en-US" sz="2400" dirty="0" smtClean="0">
                          <a:latin typeface="Meiryo UI" pitchFamily="50" charset="-128"/>
                          <a:ea typeface="Meiryo UI" pitchFamily="50" charset="-128"/>
                        </a:rPr>
                        <a:t>回答</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修正依頼・問題報告の回答</a:t>
                      </a:r>
                      <a:endParaRPr kumimoji="1" lang="ja-JP" altLang="en-US" sz="2400" dirty="0">
                        <a:latin typeface="Meiryo UI" pitchFamily="50" charset="-128"/>
                        <a:ea typeface="Meiryo UI" pitchFamily="50" charset="-128"/>
                      </a:endParaRPr>
                    </a:p>
                  </a:txBody>
                  <a:tcPr/>
                </a:tc>
                <a:tc>
                  <a:txBody>
                    <a:bodyPr/>
                    <a:lstStyle/>
                    <a:p>
                      <a:r>
                        <a:rPr kumimoji="1" lang="ja-JP" altLang="en-US" sz="2400" dirty="0" smtClean="0">
                          <a:latin typeface="Meiryo UI" pitchFamily="50" charset="-128"/>
                          <a:ea typeface="Meiryo UI" pitchFamily="50" charset="-128"/>
                        </a:rPr>
                        <a:t>インフォームドコンセント</a:t>
                      </a:r>
                      <a:endParaRPr kumimoji="1" lang="ja-JP" altLang="en-US" sz="2400" dirty="0">
                        <a:latin typeface="Meiryo UI" pitchFamily="50" charset="-128"/>
                        <a:ea typeface="Meiryo UI" pitchFamily="50" charset="-128"/>
                      </a:endParaRPr>
                    </a:p>
                  </a:txBody>
                  <a:tcPr/>
                </a:tc>
              </a:tr>
            </a:tbl>
          </a:graphicData>
        </a:graphic>
      </p:graphicFrame>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2014/12/10</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9</a:t>
            </a:fld>
            <a:endParaRPr kumimoji="1" lang="ja-JP" altLang="en-US"/>
          </a:p>
        </p:txBody>
      </p:sp>
    </p:spTree>
    <p:extLst>
      <p:ext uri="{BB962C8B-B14F-4D97-AF65-F5344CB8AC3E}">
        <p14:creationId xmlns:p14="http://schemas.microsoft.com/office/powerpoint/2010/main" val="2823477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保守者のモチベーションと評価</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再利用中心のソフトウェア開発→保守中心</a:t>
            </a:r>
            <a:endParaRPr kumimoji="1" lang="en-US" altLang="ja-JP" dirty="0" smtClean="0"/>
          </a:p>
          <a:p>
            <a:pPr lvl="1"/>
            <a:r>
              <a:rPr lang="ja-JP" altLang="en-US" dirty="0"/>
              <a:t>いままで</a:t>
            </a:r>
            <a:r>
              <a:rPr lang="ja-JP" altLang="en-US" dirty="0" smtClean="0"/>
              <a:t>の組織では新規開発に重点を置いて評価</a:t>
            </a:r>
            <a:endParaRPr lang="en-US" altLang="ja-JP" dirty="0" smtClean="0"/>
          </a:p>
          <a:p>
            <a:pPr lvl="1"/>
            <a:r>
              <a:rPr lang="ja-JP" altLang="en-US" dirty="0">
                <a:solidFill>
                  <a:srgbClr val="FF0000"/>
                </a:solidFill>
              </a:rPr>
              <a:t>保守</a:t>
            </a:r>
            <a:r>
              <a:rPr lang="ja-JP" altLang="en-US" dirty="0" smtClean="0">
                <a:solidFill>
                  <a:srgbClr val="FF0000"/>
                </a:solidFill>
              </a:rPr>
              <a:t>開発は一時的作業だと思われている</a:t>
            </a:r>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2014/12/10</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10</a:t>
            </a:fld>
            <a:endParaRPr kumimoji="1" lang="ja-JP" altLang="en-US"/>
          </a:p>
        </p:txBody>
      </p:sp>
      <p:sp>
        <p:nvSpPr>
          <p:cNvPr id="6" name="正方形/長方形 5"/>
          <p:cNvSpPr/>
          <p:nvPr/>
        </p:nvSpPr>
        <p:spPr>
          <a:xfrm>
            <a:off x="1535088" y="3429000"/>
            <a:ext cx="6120680" cy="10801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2800" dirty="0">
                <a:latin typeface="Meiryo UI" pitchFamily="50" charset="-128"/>
                <a:ea typeface="Meiryo UI" pitchFamily="50" charset="-128"/>
              </a:rPr>
              <a:t>保守開発作業のみで定年を迎える場合</a:t>
            </a:r>
            <a:r>
              <a:rPr lang="ja-JP" altLang="en-US" sz="2800" dirty="0" smtClean="0">
                <a:latin typeface="Meiryo UI" pitchFamily="50" charset="-128"/>
                <a:ea typeface="Meiryo UI" pitchFamily="50" charset="-128"/>
              </a:rPr>
              <a:t>が</a:t>
            </a:r>
            <a:endParaRPr lang="en-US" altLang="ja-JP" sz="2800" dirty="0" smtClean="0">
              <a:latin typeface="Meiryo UI" pitchFamily="50" charset="-128"/>
              <a:ea typeface="Meiryo UI" pitchFamily="50" charset="-128"/>
            </a:endParaRPr>
          </a:p>
          <a:p>
            <a:r>
              <a:rPr lang="ja-JP" altLang="en-US" sz="2800" dirty="0" smtClean="0">
                <a:latin typeface="Meiryo UI" pitchFamily="50" charset="-128"/>
                <a:ea typeface="Meiryo UI" pitchFamily="50" charset="-128"/>
              </a:rPr>
              <a:t>あって</a:t>
            </a:r>
            <a:r>
              <a:rPr lang="ja-JP" altLang="en-US" sz="2800" dirty="0">
                <a:latin typeface="Meiryo UI" pitchFamily="50" charset="-128"/>
                <a:ea typeface="Meiryo UI" pitchFamily="50" charset="-128"/>
              </a:rPr>
              <a:t>もいいんじゃない？</a:t>
            </a:r>
            <a:endParaRPr lang="en-US" altLang="ja-JP" sz="2800" dirty="0">
              <a:latin typeface="Meiryo UI" pitchFamily="50" charset="-128"/>
              <a:ea typeface="Meiryo UI" pitchFamily="50" charset="-128"/>
            </a:endParaRPr>
          </a:p>
        </p:txBody>
      </p:sp>
    </p:spTree>
    <p:extLst>
      <p:ext uri="{BB962C8B-B14F-4D97-AF65-F5344CB8AC3E}">
        <p14:creationId xmlns:p14="http://schemas.microsoft.com/office/powerpoint/2010/main" val="405815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キャリアパスの提示と目標</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大規模新規開発のような達成感を得にくい保守者に目標を与える</a:t>
            </a:r>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2014/12/10</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11</a:t>
            </a:fld>
            <a:endParaRPr kumimoji="1" lang="ja-JP" altLang="en-US"/>
          </a:p>
        </p:txBody>
      </p:sp>
      <p:pic>
        <p:nvPicPr>
          <p:cNvPr id="7" name="図 6"/>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15274" t="719" r="21771" b="2965"/>
          <a:stretch/>
        </p:blipFill>
        <p:spPr>
          <a:xfrm>
            <a:off x="2051720" y="2643758"/>
            <a:ext cx="4655864" cy="4004935"/>
          </a:xfrm>
          <a:prstGeom prst="rect">
            <a:avLst/>
          </a:prstGeom>
        </p:spPr>
      </p:pic>
    </p:spTree>
    <p:extLst>
      <p:ext uri="{BB962C8B-B14F-4D97-AF65-F5344CB8AC3E}">
        <p14:creationId xmlns:p14="http://schemas.microsoft.com/office/powerpoint/2010/main" val="3217730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保守者に求められる能力とスキル</a:t>
            </a:r>
            <a:endParaRPr kumimoji="1" lang="ja-JP" altLang="en-US" dirty="0"/>
          </a:p>
        </p:txBody>
      </p:sp>
      <p:pic>
        <p:nvPicPr>
          <p:cNvPr id="6" name="コンテンツ プレースホルダー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3614" y="2971092"/>
            <a:ext cx="1875284" cy="1875284"/>
          </a:xfrm>
        </p:spPr>
      </p:pic>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2014/12/10</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12</a:t>
            </a:fld>
            <a:endParaRPr kumimoji="1" lang="ja-JP" altLang="en-US"/>
          </a:p>
        </p:txBody>
      </p:sp>
      <p:sp>
        <p:nvSpPr>
          <p:cNvPr id="7" name="円形吹き出し 6"/>
          <p:cNvSpPr/>
          <p:nvPr/>
        </p:nvSpPr>
        <p:spPr>
          <a:xfrm>
            <a:off x="741140" y="2152092"/>
            <a:ext cx="1512168" cy="936104"/>
          </a:xfrm>
          <a:prstGeom prst="wedgeEllipseCallout">
            <a:avLst>
              <a:gd name="adj1" fmla="val 94437"/>
              <a:gd name="adj2" fmla="val 94043"/>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新規開発能力</a:t>
            </a:r>
            <a:endParaRPr kumimoji="1" lang="ja-JP" altLang="en-US" dirty="0">
              <a:latin typeface="Meiryo UI" pitchFamily="50" charset="-128"/>
              <a:ea typeface="Meiryo UI" pitchFamily="50" charset="-128"/>
            </a:endParaRPr>
          </a:p>
        </p:txBody>
      </p:sp>
      <p:sp>
        <p:nvSpPr>
          <p:cNvPr id="8" name="円形吹き出し 7"/>
          <p:cNvSpPr/>
          <p:nvPr/>
        </p:nvSpPr>
        <p:spPr>
          <a:xfrm>
            <a:off x="2080506" y="2051323"/>
            <a:ext cx="1512168" cy="936104"/>
          </a:xfrm>
          <a:prstGeom prst="wedgeEllipseCallout">
            <a:avLst>
              <a:gd name="adj1" fmla="val 25779"/>
              <a:gd name="adj2" fmla="val 80815"/>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保守能力</a:t>
            </a:r>
            <a:endParaRPr kumimoji="1" lang="ja-JP" altLang="en-US" dirty="0">
              <a:latin typeface="Meiryo UI" pitchFamily="50" charset="-128"/>
              <a:ea typeface="Meiryo UI" pitchFamily="50" charset="-128"/>
            </a:endParaRPr>
          </a:p>
        </p:txBody>
      </p:sp>
      <p:sp>
        <p:nvSpPr>
          <p:cNvPr id="11" name="円形吹き出し 10"/>
          <p:cNvSpPr/>
          <p:nvPr/>
        </p:nvSpPr>
        <p:spPr>
          <a:xfrm>
            <a:off x="1000386" y="2987427"/>
            <a:ext cx="1512168" cy="936104"/>
          </a:xfrm>
          <a:prstGeom prst="wedgeEllipseCallout">
            <a:avLst>
              <a:gd name="adj1" fmla="val 83729"/>
              <a:gd name="adj2" fmla="val 37062"/>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対象業務知識全般</a:t>
            </a:r>
            <a:endParaRPr kumimoji="1" lang="ja-JP" altLang="en-US" dirty="0">
              <a:latin typeface="Meiryo UI" pitchFamily="50" charset="-128"/>
              <a:ea typeface="Meiryo UI" pitchFamily="50" charset="-128"/>
            </a:endParaRPr>
          </a:p>
        </p:txBody>
      </p:sp>
      <p:sp>
        <p:nvSpPr>
          <p:cNvPr id="12" name="円形吹き出し 11"/>
          <p:cNvSpPr/>
          <p:nvPr/>
        </p:nvSpPr>
        <p:spPr>
          <a:xfrm>
            <a:off x="539552" y="3867869"/>
            <a:ext cx="1973002" cy="1215752"/>
          </a:xfrm>
          <a:prstGeom prst="wedgeEllipseCallout">
            <a:avLst>
              <a:gd name="adj1" fmla="val 76204"/>
              <a:gd name="adj2" fmla="val -33082"/>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標準遵守能力・倫理意識</a:t>
            </a:r>
            <a:endParaRPr kumimoji="1" lang="ja-JP" altLang="en-US" dirty="0">
              <a:latin typeface="Meiryo UI" pitchFamily="50" charset="-128"/>
              <a:ea typeface="Meiryo UI" pitchFamily="50" charset="-128"/>
            </a:endParaRPr>
          </a:p>
        </p:txBody>
      </p:sp>
      <p:sp>
        <p:nvSpPr>
          <p:cNvPr id="13" name="円形吹き出し 12"/>
          <p:cNvSpPr/>
          <p:nvPr/>
        </p:nvSpPr>
        <p:spPr>
          <a:xfrm>
            <a:off x="3261818" y="1768438"/>
            <a:ext cx="2131056" cy="1334616"/>
          </a:xfrm>
          <a:prstGeom prst="wedgeEllipseCallout">
            <a:avLst>
              <a:gd name="adj1" fmla="val -27631"/>
              <a:gd name="adj2" fmla="val 59645"/>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利用者・運用者とのコミュニケーション能力</a:t>
            </a:r>
            <a:endParaRPr kumimoji="1" lang="ja-JP" altLang="en-US" dirty="0">
              <a:latin typeface="Meiryo UI" pitchFamily="50" charset="-128"/>
              <a:ea typeface="Meiryo UI" pitchFamily="50" charset="-128"/>
            </a:endParaRPr>
          </a:p>
        </p:txBody>
      </p:sp>
      <p:sp>
        <p:nvSpPr>
          <p:cNvPr id="16" name="円形吹き出し 15"/>
          <p:cNvSpPr/>
          <p:nvPr/>
        </p:nvSpPr>
        <p:spPr>
          <a:xfrm>
            <a:off x="4960826" y="1892728"/>
            <a:ext cx="1872208" cy="1086036"/>
          </a:xfrm>
          <a:prstGeom prst="wedgeEllipseCallout">
            <a:avLst>
              <a:gd name="adj1" fmla="val -55428"/>
              <a:gd name="adj2" fmla="val 8705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a:latin typeface="Meiryo UI" pitchFamily="50" charset="-128"/>
                <a:ea typeface="Meiryo UI" pitchFamily="50" charset="-128"/>
              </a:rPr>
              <a:t>問い合わせ</a:t>
            </a:r>
            <a:r>
              <a:rPr lang="ja-JP" altLang="en-US" dirty="0" smtClean="0">
                <a:latin typeface="Meiryo UI" pitchFamily="50" charset="-128"/>
                <a:ea typeface="Meiryo UI" pitchFamily="50" charset="-128"/>
              </a:rPr>
              <a:t>回答作成技術</a:t>
            </a:r>
            <a:endParaRPr kumimoji="1" lang="ja-JP" altLang="en-US" dirty="0">
              <a:latin typeface="Meiryo UI" pitchFamily="50" charset="-128"/>
              <a:ea typeface="Meiryo UI" pitchFamily="50" charset="-128"/>
            </a:endParaRPr>
          </a:p>
        </p:txBody>
      </p:sp>
      <p:sp>
        <p:nvSpPr>
          <p:cNvPr id="17" name="円形吹き出し 16"/>
          <p:cNvSpPr/>
          <p:nvPr/>
        </p:nvSpPr>
        <p:spPr>
          <a:xfrm>
            <a:off x="6400986" y="4251634"/>
            <a:ext cx="1872208" cy="1086036"/>
          </a:xfrm>
          <a:prstGeom prst="wedgeEllipseCallout">
            <a:avLst>
              <a:gd name="adj1" fmla="val -95620"/>
              <a:gd name="adj2" fmla="val -37483"/>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修正影響分析技術</a:t>
            </a:r>
            <a:endParaRPr kumimoji="1" lang="ja-JP" altLang="en-US" dirty="0">
              <a:latin typeface="Meiryo UI" pitchFamily="50" charset="-128"/>
              <a:ea typeface="Meiryo UI" pitchFamily="50" charset="-128"/>
            </a:endParaRPr>
          </a:p>
        </p:txBody>
      </p:sp>
      <p:sp>
        <p:nvSpPr>
          <p:cNvPr id="19" name="円形吹き出し 18"/>
          <p:cNvSpPr/>
          <p:nvPr/>
        </p:nvSpPr>
        <p:spPr>
          <a:xfrm>
            <a:off x="3736690" y="4968062"/>
            <a:ext cx="1872208" cy="1086036"/>
          </a:xfrm>
          <a:prstGeom prst="wedgeEllipseCallout">
            <a:avLst>
              <a:gd name="adj1" fmla="val -33552"/>
              <a:gd name="adj2" fmla="val -8659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性能・品質改善技術</a:t>
            </a:r>
            <a:endParaRPr kumimoji="1" lang="ja-JP" altLang="en-US" dirty="0">
              <a:latin typeface="Meiryo UI" pitchFamily="50" charset="-128"/>
              <a:ea typeface="Meiryo UI" pitchFamily="50" charset="-128"/>
            </a:endParaRPr>
          </a:p>
        </p:txBody>
      </p:sp>
      <p:sp>
        <p:nvSpPr>
          <p:cNvPr id="18" name="円形吹き出し 17"/>
          <p:cNvSpPr/>
          <p:nvPr/>
        </p:nvSpPr>
        <p:spPr>
          <a:xfrm>
            <a:off x="5200836" y="4869246"/>
            <a:ext cx="1872208" cy="1086036"/>
          </a:xfrm>
          <a:prstGeom prst="wedgeEllipseCallout">
            <a:avLst>
              <a:gd name="adj1" fmla="val -57973"/>
              <a:gd name="adj2" fmla="val -68178"/>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テスト効率化技術</a:t>
            </a:r>
            <a:endParaRPr kumimoji="1" lang="ja-JP" altLang="en-US" dirty="0">
              <a:latin typeface="Meiryo UI" pitchFamily="50" charset="-128"/>
              <a:ea typeface="Meiryo UI" pitchFamily="50" charset="-128"/>
            </a:endParaRPr>
          </a:p>
        </p:txBody>
      </p:sp>
      <p:sp>
        <p:nvSpPr>
          <p:cNvPr id="20" name="円形吹き出し 19"/>
          <p:cNvSpPr/>
          <p:nvPr/>
        </p:nvSpPr>
        <p:spPr>
          <a:xfrm>
            <a:off x="6977050" y="2519375"/>
            <a:ext cx="1872208" cy="1086036"/>
          </a:xfrm>
          <a:prstGeom prst="wedgeEllipseCallout">
            <a:avLst>
              <a:gd name="adj1" fmla="val -114445"/>
              <a:gd name="adj2" fmla="val 59869"/>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設計変更技術</a:t>
            </a:r>
            <a:endParaRPr kumimoji="1" lang="ja-JP" altLang="en-US" dirty="0">
              <a:latin typeface="Meiryo UI" pitchFamily="50" charset="-128"/>
              <a:ea typeface="Meiryo UI" pitchFamily="50" charset="-128"/>
            </a:endParaRPr>
          </a:p>
        </p:txBody>
      </p:sp>
      <p:sp>
        <p:nvSpPr>
          <p:cNvPr id="15" name="円形吹き出し 14"/>
          <p:cNvSpPr/>
          <p:nvPr/>
        </p:nvSpPr>
        <p:spPr>
          <a:xfrm>
            <a:off x="7119181" y="3460086"/>
            <a:ext cx="1872208" cy="1086036"/>
          </a:xfrm>
          <a:prstGeom prst="wedgeEllipseCallout">
            <a:avLst>
              <a:gd name="adj1" fmla="val -122076"/>
              <a:gd name="adj2" fmla="val 4615"/>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早期原因解析技術</a:t>
            </a:r>
            <a:endParaRPr kumimoji="1" lang="ja-JP" altLang="en-US" dirty="0">
              <a:latin typeface="Meiryo UI" pitchFamily="50" charset="-128"/>
              <a:ea typeface="Meiryo UI" pitchFamily="50" charset="-128"/>
            </a:endParaRPr>
          </a:p>
        </p:txBody>
      </p:sp>
      <p:sp>
        <p:nvSpPr>
          <p:cNvPr id="9" name="円形吹き出し 8"/>
          <p:cNvSpPr/>
          <p:nvPr/>
        </p:nvSpPr>
        <p:spPr>
          <a:xfrm>
            <a:off x="1760873" y="4574976"/>
            <a:ext cx="1512168" cy="936104"/>
          </a:xfrm>
          <a:prstGeom prst="wedgeEllipseCallout">
            <a:avLst>
              <a:gd name="adj1" fmla="val 42786"/>
              <a:gd name="adj2" fmla="val -78934"/>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原因切り分け能力</a:t>
            </a:r>
            <a:endParaRPr kumimoji="1" lang="ja-JP" altLang="en-US" dirty="0">
              <a:latin typeface="Meiryo UI" pitchFamily="50" charset="-128"/>
              <a:ea typeface="Meiryo UI" pitchFamily="50" charset="-128"/>
            </a:endParaRPr>
          </a:p>
        </p:txBody>
      </p:sp>
      <p:sp>
        <p:nvSpPr>
          <p:cNvPr id="10" name="円形吹き出し 9"/>
          <p:cNvSpPr/>
          <p:nvPr/>
        </p:nvSpPr>
        <p:spPr>
          <a:xfrm>
            <a:off x="2584562" y="5229200"/>
            <a:ext cx="1512168" cy="936104"/>
          </a:xfrm>
          <a:prstGeom prst="wedgeEllipseCallout">
            <a:avLst>
              <a:gd name="adj1" fmla="val 15071"/>
              <a:gd name="adj2" fmla="val -122688"/>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システム構成要素の知識</a:t>
            </a:r>
            <a:endParaRPr kumimoji="1" lang="ja-JP" altLang="en-US" dirty="0">
              <a:latin typeface="Meiryo UI" pitchFamily="50" charset="-128"/>
              <a:ea typeface="Meiryo UI" pitchFamily="50" charset="-128"/>
            </a:endParaRPr>
          </a:p>
        </p:txBody>
      </p:sp>
      <p:sp>
        <p:nvSpPr>
          <p:cNvPr id="14" name="円形吹き出し 13"/>
          <p:cNvSpPr/>
          <p:nvPr/>
        </p:nvSpPr>
        <p:spPr>
          <a:xfrm>
            <a:off x="6545002" y="1609074"/>
            <a:ext cx="1872208" cy="1086036"/>
          </a:xfrm>
          <a:prstGeom prst="wedgeEllipseCallout">
            <a:avLst>
              <a:gd name="adj1" fmla="val -98673"/>
              <a:gd name="adj2" fmla="val 12740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プログラムの修正技術</a:t>
            </a: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18679396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技術向上のために</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組織内で技術を向上させる必要がある</a:t>
            </a:r>
            <a:endParaRPr kumimoji="1" lang="en-US" altLang="ja-JP" dirty="0" smtClean="0"/>
          </a:p>
          <a:p>
            <a:pPr lvl="1"/>
            <a:r>
              <a:rPr lang="ja-JP" altLang="en-US" dirty="0"/>
              <a:t>外部</a:t>
            </a:r>
            <a:r>
              <a:rPr lang="ja-JP" altLang="en-US" dirty="0" smtClean="0"/>
              <a:t>のセミナーなどが開発技術に比べて全然ない</a:t>
            </a:r>
            <a:endParaRPr lang="en-US" altLang="ja-JP" dirty="0" smtClean="0"/>
          </a:p>
          <a:p>
            <a:pPr lvl="1"/>
            <a:endParaRPr kumimoji="1" lang="en-US" altLang="ja-JP" dirty="0"/>
          </a:p>
          <a:p>
            <a:r>
              <a:rPr lang="ja-JP" altLang="en-US" dirty="0" smtClean="0"/>
              <a:t>能力の評価指標を作って共有，競争により互いに成長する</a:t>
            </a:r>
            <a:endParaRPr lang="en-US" altLang="ja-JP" dirty="0" smtClean="0"/>
          </a:p>
          <a:p>
            <a:pPr lvl="1"/>
            <a:r>
              <a:rPr kumimoji="1" lang="ja-JP" altLang="en-US" dirty="0"/>
              <a:t>指標の</a:t>
            </a:r>
            <a:r>
              <a:rPr kumimoji="1" lang="ja-JP" altLang="en-US" dirty="0" smtClean="0"/>
              <a:t>例</a:t>
            </a:r>
            <a:endParaRPr kumimoji="1" lang="en-US" altLang="ja-JP" dirty="0" smtClean="0"/>
          </a:p>
          <a:p>
            <a:pPr lvl="2"/>
            <a:r>
              <a:rPr lang="ja-JP" altLang="en-US" dirty="0"/>
              <a:t>ツール</a:t>
            </a:r>
            <a:r>
              <a:rPr lang="ja-JP" altLang="en-US" dirty="0" smtClean="0"/>
              <a:t>非依存度，文書化・記録技術，ツール活用度，単位期間あたりの処理量，</a:t>
            </a:r>
            <a:r>
              <a:rPr lang="en-US" altLang="ja-JP" dirty="0" smtClean="0"/>
              <a:t>1</a:t>
            </a:r>
            <a:r>
              <a:rPr lang="ja-JP" altLang="en-US" dirty="0" smtClean="0"/>
              <a:t>件あたりの原因切分け時間，</a:t>
            </a:r>
            <a:r>
              <a:rPr lang="en-US" altLang="ja-JP" dirty="0" smtClean="0"/>
              <a:t>1</a:t>
            </a:r>
            <a:r>
              <a:rPr lang="ja-JP" altLang="en-US" dirty="0" smtClean="0"/>
              <a:t>件あたりの作業時間，他との連携</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2014/12/10</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13</a:t>
            </a:fld>
            <a:endParaRPr kumimoji="1" lang="ja-JP" altLang="en-US"/>
          </a:p>
        </p:txBody>
      </p:sp>
    </p:spTree>
    <p:extLst>
      <p:ext uri="{BB962C8B-B14F-4D97-AF65-F5344CB8AC3E}">
        <p14:creationId xmlns:p14="http://schemas.microsoft.com/office/powerpoint/2010/main" val="23620781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ナレッジマネジメント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体制や担当者の変化に対応するために</a:t>
            </a:r>
            <a:endParaRPr kumimoji="1" lang="en-US" altLang="ja-JP" dirty="0" smtClean="0"/>
          </a:p>
          <a:p>
            <a:pPr lvl="1"/>
            <a:r>
              <a:rPr lang="ja-JP" altLang="en-US" dirty="0"/>
              <a:t>知識</a:t>
            </a:r>
            <a:r>
              <a:rPr lang="ja-JP" altLang="en-US" dirty="0" smtClean="0"/>
              <a:t>を共有</a:t>
            </a:r>
            <a:r>
              <a:rPr lang="ja-JP" altLang="en-US" dirty="0"/>
              <a:t>するため</a:t>
            </a:r>
            <a:r>
              <a:rPr lang="ja-JP" altLang="en-US" dirty="0" smtClean="0"/>
              <a:t>の仕組みを作る</a:t>
            </a:r>
            <a:endParaRPr lang="en-US" altLang="ja-JP" dirty="0" smtClean="0"/>
          </a:p>
          <a:p>
            <a:pPr lvl="2"/>
            <a:r>
              <a:rPr lang="ja-JP" altLang="en-US" dirty="0" smtClean="0"/>
              <a:t>履歴（成功事例，失敗事例，修正の影響範囲）</a:t>
            </a:r>
            <a:endParaRPr lang="en-US" altLang="ja-JP" dirty="0" smtClean="0"/>
          </a:p>
          <a:p>
            <a:pPr lvl="2"/>
            <a:r>
              <a:rPr lang="ja-JP" altLang="en-US" dirty="0" smtClean="0"/>
              <a:t>統計（現象と原因の因果関係，発生順位）</a:t>
            </a:r>
            <a:endParaRPr lang="en-US" altLang="ja-JP" dirty="0" smtClean="0"/>
          </a:p>
          <a:p>
            <a:pPr lvl="2"/>
            <a:r>
              <a:rPr lang="ja-JP" altLang="en-US" dirty="0" smtClean="0"/>
              <a:t>ノウハウ（原因解明を遅延させる罠）</a:t>
            </a:r>
            <a:endParaRPr lang="en-US" altLang="ja-JP" dirty="0" smtClean="0"/>
          </a:p>
          <a:p>
            <a:pPr lvl="2"/>
            <a:r>
              <a:rPr lang="ja-JP" altLang="en-US" dirty="0" smtClean="0"/>
              <a:t>保守文書（システム構成図表，構成管理情報）</a:t>
            </a:r>
            <a:endParaRPr lang="en-US" altLang="ja-JP" dirty="0" smtClean="0"/>
          </a:p>
          <a:p>
            <a:pPr lvl="2"/>
            <a:endParaRPr lang="en-US" altLang="ja-JP" dirty="0" smtClean="0"/>
          </a:p>
          <a:p>
            <a:pPr lvl="1"/>
            <a:r>
              <a:rPr kumimoji="1" lang="ja-JP" altLang="en-US" dirty="0" smtClean="0"/>
              <a:t>ナレッジポータル（知識検索システム）</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2014/12/10</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14</a:t>
            </a:fld>
            <a:endParaRPr kumimoji="1" lang="ja-JP" altLang="en-US"/>
          </a:p>
        </p:txBody>
      </p:sp>
    </p:spTree>
    <p:extLst>
      <p:ext uri="{BB962C8B-B14F-4D97-AF65-F5344CB8AC3E}">
        <p14:creationId xmlns:p14="http://schemas.microsoft.com/office/powerpoint/2010/main" val="1001165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経験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いくら知識を共有しても経験に裏打ちされた知識やスキルは習得しきれない</a:t>
            </a:r>
            <a:endParaRPr kumimoji="1" lang="en-US" altLang="ja-JP" dirty="0" smtClean="0"/>
          </a:p>
          <a:p>
            <a:pPr lvl="1"/>
            <a:r>
              <a:rPr lang="ja-JP" altLang="en-US" dirty="0" smtClean="0">
                <a:solidFill>
                  <a:srgbClr val="FF0000"/>
                </a:solidFill>
              </a:rPr>
              <a:t>ペアアサイン</a:t>
            </a:r>
            <a:endParaRPr lang="en-US" altLang="ja-JP" dirty="0" smtClean="0">
              <a:solidFill>
                <a:srgbClr val="FF0000"/>
              </a:solidFill>
            </a:endParaRPr>
          </a:p>
          <a:p>
            <a:pPr lvl="2"/>
            <a:r>
              <a:rPr kumimoji="1" lang="ja-JP" altLang="en-US" dirty="0" smtClean="0"/>
              <a:t>熟練者と初心者をペアで担当させる（</a:t>
            </a:r>
            <a:r>
              <a:rPr kumimoji="1" lang="en-US" altLang="ja-JP" dirty="0" smtClean="0"/>
              <a:t>OJT</a:t>
            </a:r>
            <a:r>
              <a:rPr kumimoji="1" lang="ja-JP" altLang="en-US" dirty="0" smtClean="0"/>
              <a:t>）</a:t>
            </a:r>
            <a:endParaRPr kumimoji="1" lang="en-US" altLang="ja-JP" dirty="0" smtClean="0"/>
          </a:p>
          <a:p>
            <a:pPr lvl="2"/>
            <a:r>
              <a:rPr kumimoji="1" lang="ja-JP" altLang="en-US" dirty="0" smtClean="0"/>
              <a:t>初心者に重要な案件を任せて成長できる</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2014/12/10</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15</a:t>
            </a:fld>
            <a:endParaRPr kumimoji="1" lang="ja-JP" altLang="en-US"/>
          </a:p>
        </p:txBody>
      </p:sp>
    </p:spTree>
    <p:extLst>
      <p:ext uri="{BB962C8B-B14F-4D97-AF65-F5344CB8AC3E}">
        <p14:creationId xmlns:p14="http://schemas.microsoft.com/office/powerpoint/2010/main" val="42058116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保守者の現状</a:t>
            </a:r>
            <a:endParaRPr kumimoji="1" lang="en-US" altLang="ja-JP" dirty="0" smtClean="0"/>
          </a:p>
          <a:p>
            <a:pPr lvl="1"/>
            <a:r>
              <a:rPr lang="ja-JP" altLang="en-US" dirty="0" smtClean="0"/>
              <a:t>教育体制ができていない</a:t>
            </a:r>
            <a:endParaRPr lang="en-US" altLang="ja-JP" dirty="0" smtClean="0"/>
          </a:p>
          <a:p>
            <a:pPr lvl="1"/>
            <a:r>
              <a:rPr lang="ja-JP" altLang="en-US" dirty="0" smtClean="0"/>
              <a:t>評価が低い（モチベーションが低い）</a:t>
            </a:r>
            <a:endParaRPr lang="en-US" altLang="ja-JP" dirty="0" smtClean="0"/>
          </a:p>
          <a:p>
            <a:pPr lvl="1"/>
            <a:r>
              <a:rPr lang="ja-JP" altLang="en-US" dirty="0"/>
              <a:t>必要</a:t>
            </a:r>
            <a:r>
              <a:rPr lang="ja-JP" altLang="en-US" dirty="0" smtClean="0"/>
              <a:t>な知識・スキルが新規開発に比べて多い</a:t>
            </a:r>
            <a:endParaRPr lang="en-US" altLang="ja-JP" dirty="0"/>
          </a:p>
          <a:p>
            <a:pPr lvl="1"/>
            <a:endParaRPr kumimoji="1" lang="en-US" altLang="ja-JP" dirty="0" smtClean="0"/>
          </a:p>
          <a:p>
            <a:r>
              <a:rPr kumimoji="1" lang="ja-JP" altLang="en-US" dirty="0" smtClean="0"/>
              <a:t>解決に向けて</a:t>
            </a:r>
            <a:endParaRPr kumimoji="1" lang="en-US" altLang="ja-JP" dirty="0" smtClean="0"/>
          </a:p>
          <a:p>
            <a:pPr lvl="1"/>
            <a:r>
              <a:rPr lang="ja-JP" altLang="en-US" dirty="0"/>
              <a:t>知識の</a:t>
            </a:r>
            <a:r>
              <a:rPr lang="ja-JP" altLang="en-US" dirty="0" smtClean="0"/>
              <a:t>共有</a:t>
            </a:r>
            <a:endParaRPr kumimoji="1" lang="en-US" altLang="ja-JP" dirty="0" smtClean="0"/>
          </a:p>
          <a:p>
            <a:pPr lvl="1"/>
            <a:r>
              <a:rPr kumimoji="1" lang="ja-JP" altLang="en-US" dirty="0" smtClean="0"/>
              <a:t>キャリアパスの確立・目標の設定</a:t>
            </a:r>
            <a:endParaRPr kumimoji="1" lang="en-US" altLang="ja-JP" dirty="0" smtClean="0"/>
          </a:p>
          <a:p>
            <a:pPr lvl="1"/>
            <a:r>
              <a:rPr lang="ja-JP" altLang="en-US" dirty="0" smtClean="0"/>
              <a:t>ペアアサインによる経験</a:t>
            </a:r>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2014/12/10</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16</a:t>
            </a:fld>
            <a:endParaRPr kumimoji="1" lang="ja-JP" altLang="en-US"/>
          </a:p>
        </p:txBody>
      </p:sp>
    </p:spTree>
    <p:extLst>
      <p:ext uri="{BB962C8B-B14F-4D97-AF65-F5344CB8AC3E}">
        <p14:creationId xmlns:p14="http://schemas.microsoft.com/office/powerpoint/2010/main" val="3282217644"/>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dirty="0">
            <a:latin typeface="Meiryo UI" pitchFamily="50" charset="-128"/>
            <a:ea typeface="Meiryo UI" pitchFamily="50" charset="-128"/>
          </a:defRPr>
        </a:defPPr>
      </a:lstStyle>
      <a:style>
        <a:lnRef idx="2">
          <a:schemeClr val="dk1"/>
        </a:lnRef>
        <a:fillRef idx="1">
          <a:schemeClr val="lt1"/>
        </a:fillRef>
        <a:effectRef idx="0">
          <a:schemeClr val="dk1"/>
        </a:effectRef>
        <a:fontRef idx="minor">
          <a:schemeClr val="dk1"/>
        </a:fontRef>
      </a:style>
    </a:spDef>
    <a:txDef>
      <a:spPr>
        <a:noFill/>
      </a:spPr>
      <a:bodyPr wrap="square" rtlCol="0">
        <a:spAutoFit/>
      </a:bodyPr>
      <a:lstStyle>
        <a:defPPr>
          <a:defRPr kumimoji="1" dirty="0">
            <a:latin typeface="メイリオ" pitchFamily="50" charset="-128"/>
            <a:ea typeface="メイリオ"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500</TotalTime>
  <Words>1035</Words>
  <Application>Microsoft Office PowerPoint</Application>
  <PresentationFormat>画面に合わせる (4:3)</PresentationFormat>
  <Paragraphs>207</Paragraphs>
  <Slides>16</Slides>
  <Notes>0</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blank</vt:lpstr>
      <vt:lpstr>ソフトウェア保守開発</vt:lpstr>
      <vt:lpstr>前回のお話</vt:lpstr>
      <vt:lpstr>保守開発を担当する人</vt:lpstr>
      <vt:lpstr>開発者⇒保守者</vt:lpstr>
      <vt:lpstr>引き継ぎ</vt:lpstr>
      <vt:lpstr>保守者に必要な知識・スキル</vt:lpstr>
      <vt:lpstr>保守者育成のために</vt:lpstr>
      <vt:lpstr>教育プラン作成</vt:lpstr>
      <vt:lpstr>保守の種類</vt:lpstr>
      <vt:lpstr>保守者のモチベーションと評価</vt:lpstr>
      <vt:lpstr>キャリアパスの提示と目標</vt:lpstr>
      <vt:lpstr>保守者に求められる能力とスキル</vt:lpstr>
      <vt:lpstr>技術向上のために</vt:lpstr>
      <vt:lpstr>ナレッジマネジメント</vt:lpstr>
      <vt:lpstr>経験</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ソフトウェア保守開発</dc:title>
  <dc:creator>Hayato Yoshiyuki</dc:creator>
  <cp:lastModifiedBy>Hayato Yoshiyuki</cp:lastModifiedBy>
  <cp:revision>22</cp:revision>
  <dcterms:created xsi:type="dcterms:W3CDTF">2014-12-09T07:50:46Z</dcterms:created>
  <dcterms:modified xsi:type="dcterms:W3CDTF">2014-12-09T16:11:16Z</dcterms:modified>
</cp:coreProperties>
</file>