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4" r:id="rId11"/>
    <p:sldId id="267" r:id="rId12"/>
    <p:sldId id="261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5CA2A6D-61C6-4125-93D4-9A7960413C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ED22243-1EF7-425B-8F10-4B96A9AA17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FF739-DBDA-43BC-8875-D62DD7DEBBD6}" type="datetimeFigureOut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A2C20EF-CD30-4D29-B337-4E1B160779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B82AC38-29BE-4FEE-8703-2CF42A9196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AE51C-00BA-4BAB-B664-3820D0F01E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2654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0DD92-AD6F-4483-874F-221370FE334C}" type="datetimeFigureOut">
              <a:rPr kumimoji="1" lang="ja-JP" altLang="en-US" smtClean="0"/>
              <a:t>2017/11/30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1D02C-0E46-45FD-93B7-D086FCFACE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0886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D093-DC57-4B74-A566-DD9B11B73496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95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D99C3-E149-49A3-A524-BF578669F546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06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391ED-65BF-435B-85CF-611E786B6B00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972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80170-9A76-4AC2-B755-49CBC8FE9A2A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6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F1CB-2FF5-4347-BB8B-A0BD97D5ECF5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94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823E-500B-4978-91D9-C626B01B2FF9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77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F82D-9DB0-4954-B4DD-20A07387AD5D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85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873BDB6-49EE-4CF9-B2C6-607498024571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050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93DCD-8EE5-4890-B521-02B914232CA4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23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22F2-F254-468C-8A12-7B1A36A4A7F0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02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F61-8453-4265-86D1-7B589AD71E91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56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1B47CE9-52CB-402D-9EF0-F6A5033A39D1}" type="datetime1">
              <a:rPr kumimoji="1" lang="ja-JP" altLang="en-US" smtClean="0"/>
              <a:t>2017/12/1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ED8222F-189A-4DFE-9F2B-19A1BB65532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65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E043C9-4BAE-4FF5-A469-DB60DDEFD7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ctr"/>
            <a:r>
              <a:rPr kumimoji="1" lang="ja-JP" altLang="en-US" dirty="0"/>
              <a:t>テスト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DBBEDA86-360D-47D4-AAD4-0651985325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ja-JP" altLang="en-US" dirty="0"/>
              <a:t>ずっと受けたかったソフトウェアエンジニアリングの新人研修 </a:t>
            </a:r>
            <a:endParaRPr lang="en-US" altLang="ja-JP" dirty="0"/>
          </a:p>
          <a:p>
            <a:r>
              <a:rPr lang="ja-JP" altLang="en-US" dirty="0"/>
              <a:t>第</a:t>
            </a:r>
            <a:r>
              <a:rPr lang="en-US" altLang="ja-JP" dirty="0"/>
              <a:t>8</a:t>
            </a:r>
            <a:r>
              <a:rPr lang="ja-JP" altLang="en-US" dirty="0"/>
              <a:t>章 </a:t>
            </a:r>
            <a:r>
              <a:rPr lang="en-US" altLang="ja-JP" dirty="0"/>
              <a:t>P.167</a:t>
            </a:r>
            <a:r>
              <a:rPr lang="ja-JP" altLang="en-US" dirty="0"/>
              <a:t>～</a:t>
            </a:r>
            <a:r>
              <a:rPr lang="en-US" altLang="ja-JP" dirty="0"/>
              <a:t>P.183 </a:t>
            </a:r>
            <a:r>
              <a:rPr lang="ja-JP" altLang="en-US" dirty="0"/>
              <a:t>　　　　　　　　　　　</a:t>
            </a:r>
            <a:r>
              <a:rPr lang="en-US" altLang="ja-JP" dirty="0"/>
              <a:t>60206050</a:t>
            </a:r>
            <a:r>
              <a:rPr lang="ja-JP" altLang="en-US" dirty="0"/>
              <a:t>　大東誠弥</a:t>
            </a:r>
            <a:endParaRPr kumimoji="1"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E642F9-4CCF-4D35-9090-07CEA401C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B7AD1B-D058-4FFF-8BAA-F968B6458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1644B5-F51F-4A69-8CFF-C14C71B26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目次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772EE49-B841-4D14-AD35-3DFA09786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テストの位置づけ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結合テスト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ブラックボックステスト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総合テスト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品質保証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バグ累積曲線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まとめ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0AA2F8-D16B-4051-859F-708F75E65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64B3DD-52FB-4C56-8E97-FC94112A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166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879924-32A5-4FF1-9258-2A71EFE54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テストの位置づけ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CFAA66-81CD-43F3-8DB1-C7ED95702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3200" dirty="0"/>
              <a:t>V</a:t>
            </a:r>
            <a:r>
              <a:rPr lang="ja-JP" altLang="en-US" sz="3200" dirty="0"/>
              <a:t>字型モデル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DCB962F-6FEF-40C1-BA6B-BA2D12617C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7" b="10200"/>
          <a:stretch/>
        </p:blipFill>
        <p:spPr>
          <a:xfrm>
            <a:off x="1609726" y="2691741"/>
            <a:ext cx="5781675" cy="2934891"/>
          </a:xfrm>
          <a:prstGeom prst="rect">
            <a:avLst/>
          </a:prstGeom>
        </p:spPr>
      </p:pic>
      <p:sp>
        <p:nvSpPr>
          <p:cNvPr id="15" name="楕円 14">
            <a:extLst>
              <a:ext uri="{FF2B5EF4-FFF2-40B4-BE49-F238E27FC236}">
                <a16:creationId xmlns:a16="http://schemas.microsoft.com/office/drawing/2014/main" id="{2C166684-F3B1-453C-9876-F312982B7570}"/>
              </a:ext>
            </a:extLst>
          </p:cNvPr>
          <p:cNvSpPr/>
          <p:nvPr/>
        </p:nvSpPr>
        <p:spPr>
          <a:xfrm>
            <a:off x="4749553" y="3187082"/>
            <a:ext cx="2641848" cy="194421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フッター プレースホルダー 15">
            <a:extLst>
              <a:ext uri="{FF2B5EF4-FFF2-40B4-BE49-F238E27FC236}">
                <a16:creationId xmlns:a16="http://schemas.microsoft.com/office/drawing/2014/main" id="{E6D3E139-BF6C-4799-805A-E22B06BB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17" name="スライド番号プレースホルダー 16">
            <a:extLst>
              <a:ext uri="{FF2B5EF4-FFF2-40B4-BE49-F238E27FC236}">
                <a16:creationId xmlns:a16="http://schemas.microsoft.com/office/drawing/2014/main" id="{F0646106-2233-4ED5-AA05-81636C0B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7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592C26-456C-4A58-8DE1-33CA8D215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テストの作業手順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6FF7E9-E36A-48BF-85D6-D9D0C38821A3}"/>
              </a:ext>
            </a:extLst>
          </p:cNvPr>
          <p:cNvSpPr/>
          <p:nvPr/>
        </p:nvSpPr>
        <p:spPr>
          <a:xfrm>
            <a:off x="535614" y="1847345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テスト計画書の作成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A83DAA9-96A8-4BB5-A182-EA958175B7BD}"/>
              </a:ext>
            </a:extLst>
          </p:cNvPr>
          <p:cNvSpPr/>
          <p:nvPr/>
        </p:nvSpPr>
        <p:spPr>
          <a:xfrm>
            <a:off x="535612" y="4732811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スタブ</a:t>
            </a:r>
            <a:r>
              <a:rPr kumimoji="1" lang="en-US" altLang="ja-JP" dirty="0"/>
              <a:t>,</a:t>
            </a:r>
            <a:r>
              <a:rPr kumimoji="1" lang="ja-JP" altLang="en-US" dirty="0"/>
              <a:t>ドライバの作成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073F994-A230-4596-A356-870CCB7759A6}"/>
              </a:ext>
            </a:extLst>
          </p:cNvPr>
          <p:cNvSpPr/>
          <p:nvPr/>
        </p:nvSpPr>
        <p:spPr>
          <a:xfrm>
            <a:off x="535612" y="2808871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テスト環境の準備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3FE4913-0B3E-4A72-A5CF-4A2C69144E0C}"/>
              </a:ext>
            </a:extLst>
          </p:cNvPr>
          <p:cNvSpPr/>
          <p:nvPr/>
        </p:nvSpPr>
        <p:spPr>
          <a:xfrm>
            <a:off x="535612" y="3770397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テスト項目の作成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9217348-0931-46FA-9C90-F89F8DAA91EB}"/>
              </a:ext>
            </a:extLst>
          </p:cNvPr>
          <p:cNvSpPr/>
          <p:nvPr/>
        </p:nvSpPr>
        <p:spPr>
          <a:xfrm>
            <a:off x="535612" y="5695225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テストの実施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9C8D3F7-3A5A-4F61-91F0-BB439A3D60C4}"/>
              </a:ext>
            </a:extLst>
          </p:cNvPr>
          <p:cNvSpPr/>
          <p:nvPr/>
        </p:nvSpPr>
        <p:spPr>
          <a:xfrm>
            <a:off x="5136110" y="2101594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障害処理票の作成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DA20ECA-C130-4080-A5FE-8F10C19287B1}"/>
              </a:ext>
            </a:extLst>
          </p:cNvPr>
          <p:cNvSpPr/>
          <p:nvPr/>
        </p:nvSpPr>
        <p:spPr>
          <a:xfrm>
            <a:off x="5136109" y="3160946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バグの除去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6ACAF69-E6D2-45EB-99D3-2662051645D0}"/>
              </a:ext>
            </a:extLst>
          </p:cNvPr>
          <p:cNvSpPr/>
          <p:nvPr/>
        </p:nvSpPr>
        <p:spPr>
          <a:xfrm>
            <a:off x="5136108" y="4250507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バグの分析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8709189-59DE-409F-8BA4-EF1DBCA790E1}"/>
              </a:ext>
            </a:extLst>
          </p:cNvPr>
          <p:cNvSpPr/>
          <p:nvPr/>
        </p:nvSpPr>
        <p:spPr>
          <a:xfrm>
            <a:off x="5136107" y="5309859"/>
            <a:ext cx="2938509" cy="577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dirty="0"/>
              <a:t>テスト成績書の作成</a:t>
            </a: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21E1FCE0-6293-4F2B-AF73-1151047D9EF8}"/>
              </a:ext>
            </a:extLst>
          </p:cNvPr>
          <p:cNvCxnSpPr>
            <a:stCxn id="6" idx="2"/>
            <a:endCxn id="8" idx="0"/>
          </p:cNvCxnSpPr>
          <p:nvPr/>
        </p:nvCxnSpPr>
        <p:spPr>
          <a:xfrm flipH="1">
            <a:off x="2004866" y="2424393"/>
            <a:ext cx="2" cy="38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A9CA70DC-9728-461D-98FE-9408EFD1BE26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2004866" y="3385919"/>
            <a:ext cx="0" cy="38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44A75C56-C6C0-4F5D-9CC1-4B8F1C28D783}"/>
              </a:ext>
            </a:extLst>
          </p:cNvPr>
          <p:cNvCxnSpPr>
            <a:stCxn id="9" idx="2"/>
            <a:endCxn id="7" idx="0"/>
          </p:cNvCxnSpPr>
          <p:nvPr/>
        </p:nvCxnSpPr>
        <p:spPr>
          <a:xfrm>
            <a:off x="2004866" y="4347445"/>
            <a:ext cx="0" cy="385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A979C2CB-0936-4442-92DE-F7A07C47427B}"/>
              </a:ext>
            </a:extLst>
          </p:cNvPr>
          <p:cNvCxnSpPr>
            <a:stCxn id="7" idx="2"/>
            <a:endCxn id="10" idx="0"/>
          </p:cNvCxnSpPr>
          <p:nvPr/>
        </p:nvCxnSpPr>
        <p:spPr>
          <a:xfrm>
            <a:off x="2004866" y="5309859"/>
            <a:ext cx="0" cy="385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E089F39-8B54-42BA-B70B-03118B8002F5}"/>
              </a:ext>
            </a:extLst>
          </p:cNvPr>
          <p:cNvCxnSpPr>
            <a:stCxn id="10" idx="2"/>
            <a:endCxn id="10" idx="2"/>
          </p:cNvCxnSpPr>
          <p:nvPr/>
        </p:nvCxnSpPr>
        <p:spPr>
          <a:xfrm>
            <a:off x="2004866" y="627227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74C2FCAD-D944-43ED-AFAA-D33087AB0F79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2004866" y="6272273"/>
            <a:ext cx="1" cy="101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D7330C92-A0BF-4768-8B83-4CF99184BF07}"/>
              </a:ext>
            </a:extLst>
          </p:cNvPr>
          <p:cNvCxnSpPr>
            <a:endCxn id="11" idx="0"/>
          </p:cNvCxnSpPr>
          <p:nvPr/>
        </p:nvCxnSpPr>
        <p:spPr>
          <a:xfrm>
            <a:off x="6605360" y="1737360"/>
            <a:ext cx="4" cy="364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7C17EB09-ECDF-477E-9C8E-80D74D85D18A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 flipH="1">
            <a:off x="6605364" y="2678642"/>
            <a:ext cx="1" cy="482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F1879E3D-4B43-4B7E-A359-138FD270C0C6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flipH="1">
            <a:off x="6605363" y="3737995"/>
            <a:ext cx="1" cy="512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15B7AEFE-B15A-4C6D-B409-3ED9B5C7763C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 flipH="1">
            <a:off x="6605362" y="4827555"/>
            <a:ext cx="1" cy="482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フッター プレースホルダー 40">
            <a:extLst>
              <a:ext uri="{FF2B5EF4-FFF2-40B4-BE49-F238E27FC236}">
                <a16:creationId xmlns:a16="http://schemas.microsoft.com/office/drawing/2014/main" id="{2D2463BC-4EBA-4D9A-95F6-7741C0522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42" name="スライド番号プレースホルダー 41">
            <a:extLst>
              <a:ext uri="{FF2B5EF4-FFF2-40B4-BE49-F238E27FC236}">
                <a16:creationId xmlns:a16="http://schemas.microsoft.com/office/drawing/2014/main" id="{D740DAB0-21A3-4116-9926-3B213572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038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33989A-7001-428B-96A3-6FE94010B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結合テストの目的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B00072-4C59-4BBC-9F77-C2920C197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dirty="0"/>
              <a:t> 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プログラムが外部設計書の機能を</a:t>
            </a:r>
            <a:r>
              <a:rPr lang="en-US" altLang="ja-JP" sz="2800" dirty="0"/>
              <a:t>,</a:t>
            </a:r>
            <a:r>
              <a:rPr lang="ja-JP" altLang="en-US" sz="2800" dirty="0"/>
              <a:t>実現できているかの確認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プログラム間のインタフェースの確認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ホワイトボックステストで確認できないことの確認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 →</a:t>
            </a:r>
            <a:r>
              <a:rPr lang="ja-JP" altLang="en-US" sz="2800" dirty="0">
                <a:solidFill>
                  <a:srgbClr val="FF0000"/>
                </a:solidFill>
              </a:rPr>
              <a:t>ブラックボックステスト</a:t>
            </a:r>
            <a:r>
              <a:rPr lang="ja-JP" altLang="en-US" sz="2800" dirty="0"/>
              <a:t>を用いる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ja-JP" altLang="en-US" sz="28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F04B3E-A8F4-4BB5-BA6D-8E347D61E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58D0BE-6620-4FA7-B373-E94DB8B9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45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0F77FD-0568-4EBA-809C-84CA08FC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ブラックボックステスト</a:t>
            </a: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0F81EAA6-3639-4AD5-BE41-7F85E80085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321088"/>
              </p:ext>
            </p:extLst>
          </p:nvPr>
        </p:nvGraphicFramePr>
        <p:xfrm>
          <a:off x="736848" y="2655941"/>
          <a:ext cx="7945218" cy="2723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357">
                  <a:extLst>
                    <a:ext uri="{9D8B030D-6E8A-4147-A177-3AD203B41FA5}">
                      <a16:colId xmlns:a16="http://schemas.microsoft.com/office/drawing/2014/main" val="269331990"/>
                    </a:ext>
                  </a:extLst>
                </a:gridCol>
                <a:gridCol w="6389861">
                  <a:extLst>
                    <a:ext uri="{9D8B030D-6E8A-4147-A177-3AD203B41FA5}">
                      <a16:colId xmlns:a16="http://schemas.microsoft.com/office/drawing/2014/main" val="1112692378"/>
                    </a:ext>
                  </a:extLst>
                </a:gridCol>
              </a:tblGrid>
              <a:tr h="4525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技法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説明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5715669"/>
                  </a:ext>
                </a:extLst>
              </a:tr>
              <a:tr h="8037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00"/>
                          </a:solidFill>
                        </a:rPr>
                        <a:t>同値分割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</a:rPr>
                        <a:t>データをグループ分けし</a:t>
                      </a:r>
                      <a:r>
                        <a:rPr kumimoji="1" lang="en-US" altLang="ja-JP" sz="2000" dirty="0">
                          <a:solidFill>
                            <a:srgbClr val="FF0000"/>
                          </a:solidFill>
                        </a:rPr>
                        <a:t>,</a:t>
                      </a:r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</a:rPr>
                        <a:t>各グループから抽出したデータをテストデータとする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4942233"/>
                  </a:ext>
                </a:extLst>
              </a:tr>
              <a:tr h="7338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境界値分析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有効と無効の境界データを取り出してテストデータとする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8441247"/>
                  </a:ext>
                </a:extLst>
              </a:tr>
              <a:tr h="7338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エラー推測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エラーが起こりやすいパターンを推測しテストデータを作る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4647550"/>
                  </a:ext>
                </a:extLst>
              </a:tr>
            </a:tbl>
          </a:graphicData>
        </a:graphic>
      </p:graphicFrame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31745668-6AD1-4B9A-8BC4-87282FAAE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EAE1489C-F563-4B18-8266-3E6F7FE7E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554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C51B41-8837-40A5-A884-93799AF5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同値分割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79017D-B6E5-428D-B56A-93C1D48A0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/>
          </a:p>
          <a:p>
            <a:r>
              <a:rPr kumimoji="1" lang="ja-JP" altLang="en-US" sz="2800" dirty="0"/>
              <a:t>（例）時刻を入力するプログラムの場合</a:t>
            </a:r>
            <a:endParaRPr kumimoji="1" lang="en-US" altLang="ja-JP" sz="2800" dirty="0"/>
          </a:p>
          <a:p>
            <a:endParaRPr kumimoji="1" lang="en-US" altLang="ja-JP" sz="2800" dirty="0"/>
          </a:p>
          <a:p>
            <a:r>
              <a:rPr lang="ja-JP" altLang="en-US" sz="2800" dirty="0"/>
              <a:t>正常な値のグループ 「</a:t>
            </a:r>
            <a:r>
              <a:rPr lang="en-US" altLang="ja-JP" sz="2800" dirty="0"/>
              <a:t>0</a:t>
            </a:r>
            <a:r>
              <a:rPr lang="ja-JP" altLang="en-US" sz="2800" dirty="0"/>
              <a:t>～</a:t>
            </a:r>
            <a:r>
              <a:rPr lang="en-US" altLang="ja-JP" sz="2800" dirty="0"/>
              <a:t>23</a:t>
            </a:r>
            <a:r>
              <a:rPr lang="ja-JP" altLang="en-US" sz="2800" dirty="0"/>
              <a:t>」 から１つ </a:t>
            </a:r>
            <a:r>
              <a:rPr lang="en-US" altLang="ja-JP" sz="2800" dirty="0"/>
              <a:t>(8</a:t>
            </a:r>
            <a:r>
              <a:rPr lang="ja-JP" altLang="en-US" sz="2800" dirty="0"/>
              <a:t>など</a:t>
            </a:r>
            <a:r>
              <a:rPr lang="en-US" altLang="ja-JP" sz="2800" dirty="0"/>
              <a:t>)</a:t>
            </a:r>
          </a:p>
          <a:p>
            <a:r>
              <a:rPr lang="ja-JP" altLang="en-US" sz="2800" dirty="0"/>
              <a:t>グループに含まれない異常な値を１つ </a:t>
            </a:r>
            <a:r>
              <a:rPr lang="en-US" altLang="ja-JP" sz="2800" dirty="0"/>
              <a:t>(30</a:t>
            </a:r>
            <a:r>
              <a:rPr lang="ja-JP" altLang="en-US" sz="2800" dirty="0"/>
              <a:t>など</a:t>
            </a:r>
            <a:r>
              <a:rPr lang="en-US" altLang="ja-JP" sz="2800" dirty="0"/>
              <a:t>)</a:t>
            </a:r>
          </a:p>
          <a:p>
            <a:r>
              <a:rPr lang="ja-JP" altLang="en-US" sz="2800" dirty="0"/>
              <a:t>を選びテストデータとする</a:t>
            </a:r>
            <a:endParaRPr lang="en-US" altLang="ja-JP" sz="280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6950A7-49E6-4047-B054-F9380B41B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F8FCD86-56A9-433D-8AFF-5DBEE1108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544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0F77FD-0568-4EBA-809C-84CA08FC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ブラックボックステスト</a:t>
            </a: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0F81EAA6-3639-4AD5-BE41-7F85E80085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1272902"/>
              </p:ext>
            </p:extLst>
          </p:nvPr>
        </p:nvGraphicFramePr>
        <p:xfrm>
          <a:off x="736848" y="2655941"/>
          <a:ext cx="7945218" cy="2723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357">
                  <a:extLst>
                    <a:ext uri="{9D8B030D-6E8A-4147-A177-3AD203B41FA5}">
                      <a16:colId xmlns:a16="http://schemas.microsoft.com/office/drawing/2014/main" val="269331990"/>
                    </a:ext>
                  </a:extLst>
                </a:gridCol>
                <a:gridCol w="6389861">
                  <a:extLst>
                    <a:ext uri="{9D8B030D-6E8A-4147-A177-3AD203B41FA5}">
                      <a16:colId xmlns:a16="http://schemas.microsoft.com/office/drawing/2014/main" val="1112692378"/>
                    </a:ext>
                  </a:extLst>
                </a:gridCol>
              </a:tblGrid>
              <a:tr h="4525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技法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説明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5715669"/>
                  </a:ext>
                </a:extLst>
              </a:tr>
              <a:tr h="8037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同値分割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</a:rPr>
                        <a:t>データをグループ分けし</a:t>
                      </a:r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</a:rPr>
                        <a:t>各グループから抽出したデータをテストデータとする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4942233"/>
                  </a:ext>
                </a:extLst>
              </a:tr>
              <a:tr h="7338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00"/>
                          </a:solidFill>
                        </a:rPr>
                        <a:t>境界値分析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</a:rPr>
                        <a:t>有効と無効の境界データを取り出してテストデータとする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8441247"/>
                  </a:ext>
                </a:extLst>
              </a:tr>
              <a:tr h="7338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エラー推測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エラーが起こりやすいパターンを推測しテストデータを作る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4647550"/>
                  </a:ext>
                </a:extLst>
              </a:tr>
            </a:tbl>
          </a:graphicData>
        </a:graphic>
      </p:graphicFrame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0D42621-7311-4531-8AD1-457F57710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1C5DCD-940A-470B-9505-0185974D8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72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03B759-BAF2-4C36-BAA8-E9D45625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境界値分析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CADA72-9322-454E-8935-8E3E2CC25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2800" dirty="0"/>
          </a:p>
          <a:p>
            <a:r>
              <a:rPr lang="ja-JP" altLang="en-US" sz="2800" dirty="0"/>
              <a:t>（例）時刻を入力するプログラムの場合</a:t>
            </a:r>
          </a:p>
          <a:p>
            <a:endParaRPr kumimoji="1" lang="en-US" altLang="ja-JP" sz="2800" dirty="0"/>
          </a:p>
          <a:p>
            <a:r>
              <a:rPr kumimoji="1" lang="ja-JP" altLang="en-US" sz="2800" dirty="0"/>
              <a:t>正常なデータとして</a:t>
            </a:r>
            <a:r>
              <a:rPr kumimoji="1" lang="en-US" altLang="ja-JP" sz="2800" dirty="0"/>
              <a:t>”0”,</a:t>
            </a:r>
            <a:r>
              <a:rPr kumimoji="1" lang="ja-JP" altLang="en-US" sz="2800" dirty="0"/>
              <a:t>異常なデータとして</a:t>
            </a:r>
            <a:r>
              <a:rPr kumimoji="1" lang="en-US" altLang="ja-JP" sz="2800" dirty="0"/>
              <a:t>”-1”</a:t>
            </a:r>
          </a:p>
          <a:p>
            <a:r>
              <a:rPr kumimoji="1" lang="ja-JP" altLang="en-US" sz="2800" dirty="0"/>
              <a:t>また</a:t>
            </a:r>
            <a:r>
              <a:rPr kumimoji="1" lang="en-US" altLang="ja-JP" sz="2800" dirty="0"/>
              <a:t>,</a:t>
            </a:r>
            <a:r>
              <a:rPr kumimoji="1" lang="ja-JP" altLang="en-US" sz="2800" dirty="0"/>
              <a:t>正常なデータ</a:t>
            </a:r>
            <a:r>
              <a:rPr kumimoji="1" lang="en-US" altLang="ja-JP" sz="2800" dirty="0"/>
              <a:t>”23”,</a:t>
            </a:r>
            <a:r>
              <a:rPr kumimoji="1" lang="ja-JP" altLang="en-US" sz="2800" dirty="0"/>
              <a:t>異常なデータ</a:t>
            </a:r>
            <a:r>
              <a:rPr kumimoji="1" lang="en-US" altLang="ja-JP" sz="2800" dirty="0"/>
              <a:t>”24”</a:t>
            </a:r>
          </a:p>
          <a:p>
            <a:r>
              <a:rPr kumimoji="1" lang="ja-JP" altLang="en-US" sz="2800" dirty="0"/>
              <a:t>などをとる</a:t>
            </a:r>
            <a:endParaRPr kumimoji="1" lang="en-US" altLang="ja-JP" sz="280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9D2741B-7D9E-449F-B2AD-654B1DCE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2948A6F-4A24-4332-8190-8AF3B1527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7725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0F77FD-0568-4EBA-809C-84CA08FC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ブラックボックステスト</a:t>
            </a:r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0F81EAA6-3639-4AD5-BE41-7F85E80085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295854"/>
              </p:ext>
            </p:extLst>
          </p:nvPr>
        </p:nvGraphicFramePr>
        <p:xfrm>
          <a:off x="736848" y="2655941"/>
          <a:ext cx="7945218" cy="2723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357">
                  <a:extLst>
                    <a:ext uri="{9D8B030D-6E8A-4147-A177-3AD203B41FA5}">
                      <a16:colId xmlns:a16="http://schemas.microsoft.com/office/drawing/2014/main" val="269331990"/>
                    </a:ext>
                  </a:extLst>
                </a:gridCol>
                <a:gridCol w="6389861">
                  <a:extLst>
                    <a:ext uri="{9D8B030D-6E8A-4147-A177-3AD203B41FA5}">
                      <a16:colId xmlns:a16="http://schemas.microsoft.com/office/drawing/2014/main" val="1112692378"/>
                    </a:ext>
                  </a:extLst>
                </a:gridCol>
              </a:tblGrid>
              <a:tr h="45250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技法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説明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5715669"/>
                  </a:ext>
                </a:extLst>
              </a:tr>
              <a:tr h="8037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chemeClr val="tx1"/>
                          </a:solidFill>
                        </a:rPr>
                        <a:t>同値分割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</a:rPr>
                        <a:t>データをグループ分けし</a:t>
                      </a:r>
                      <a:r>
                        <a:rPr kumimoji="1" lang="en-US" altLang="ja-JP" sz="200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</a:rPr>
                        <a:t>各グループから抽出したデータをテストデータとする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4942233"/>
                  </a:ext>
                </a:extLst>
              </a:tr>
              <a:tr h="7338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境界値分析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/>
                        <a:t>有効と無効の境界データを取り出してテストデータとする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8441247"/>
                  </a:ext>
                </a:extLst>
              </a:tr>
              <a:tr h="7338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00"/>
                          </a:solidFill>
                        </a:rPr>
                        <a:t>エラー推測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</a:rPr>
                        <a:t>エラーが起こりやすいパターンを推測しテストデータを作る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4647550"/>
                  </a:ext>
                </a:extLst>
              </a:tr>
            </a:tbl>
          </a:graphicData>
        </a:graphic>
      </p:graphicFrame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40C0394-0CD1-4AD9-BC3E-4128F249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CF8F32-9BC4-4759-9213-D9B17D04B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271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3BA659-73DD-4063-9DD5-F71B3F87A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エラー推測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ECFA7F-86F2-47AD-9BC9-2764AA738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2800" dirty="0"/>
          </a:p>
          <a:p>
            <a:r>
              <a:rPr lang="ja-JP" altLang="en-US" sz="2800" dirty="0"/>
              <a:t>（例）時刻を入力するプログラムの場合</a:t>
            </a:r>
            <a:endParaRPr lang="en-US" altLang="ja-JP" sz="2800" dirty="0"/>
          </a:p>
          <a:p>
            <a:endParaRPr lang="en-US" altLang="ja-JP" sz="2800" dirty="0"/>
          </a:p>
          <a:p>
            <a:r>
              <a:rPr lang="ja-JP" altLang="en-US" sz="2800" dirty="0"/>
              <a:t>処理を忘れがちである</a:t>
            </a:r>
            <a:r>
              <a:rPr lang="en-US" altLang="ja-JP" sz="2800" dirty="0"/>
              <a:t>NULL</a:t>
            </a:r>
            <a:r>
              <a:rPr lang="ja-JP" altLang="en-US" sz="2800" dirty="0"/>
              <a:t>（空データ）や</a:t>
            </a:r>
            <a:r>
              <a:rPr lang="en-US" altLang="ja-JP" sz="2800" dirty="0"/>
              <a:t>,</a:t>
            </a:r>
          </a:p>
          <a:p>
            <a:r>
              <a:rPr lang="ja-JP" altLang="en-US" sz="2800" dirty="0"/>
              <a:t>言語によって扱いが異なる実数値</a:t>
            </a:r>
            <a:r>
              <a:rPr lang="en-US" altLang="ja-JP" sz="2800" dirty="0"/>
              <a:t>(12.0)</a:t>
            </a:r>
            <a:r>
              <a:rPr lang="ja-JP" altLang="en-US" sz="2800" dirty="0"/>
              <a:t>など</a:t>
            </a:r>
          </a:p>
          <a:p>
            <a:endParaRPr kumimoji="1" lang="ja-JP" altLang="en-US" sz="280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3C37DB-77E7-4D28-B4F4-D3355E1AC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C512E74-65F8-4EFB-AF32-5B80D7A7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439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164BFC-02FB-4D83-843E-81F0AEAC7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結合テストのテスト項目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7E2EB5-1FEE-4E3B-936B-0B54B06B1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必要なテスト項目数 → プログラム文の約 </a:t>
            </a:r>
            <a:r>
              <a:rPr lang="en-US" altLang="ja-JP" sz="2800" dirty="0"/>
              <a:t>1 / 20</a:t>
            </a:r>
          </a:p>
          <a:p>
            <a:pPr marL="0" indent="0">
              <a:buNone/>
            </a:pPr>
            <a:r>
              <a:rPr lang="ja-JP" altLang="en-US" sz="2800" dirty="0"/>
              <a:t>　（例）プログラム文の数が</a:t>
            </a:r>
            <a:r>
              <a:rPr lang="en-US" altLang="ja-JP" sz="2800" dirty="0"/>
              <a:t>10</a:t>
            </a:r>
            <a:r>
              <a:rPr lang="ja-JP" altLang="en-US" sz="2800" dirty="0"/>
              <a:t>万であれば</a:t>
            </a:r>
            <a:r>
              <a:rPr lang="en-US" altLang="ja-JP" sz="2800" dirty="0"/>
              <a:t>,</a:t>
            </a:r>
            <a:r>
              <a:rPr lang="ja-JP" altLang="en-US" sz="2800" dirty="0"/>
              <a:t>そのテスト項目数は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　　　約</a:t>
            </a:r>
            <a:r>
              <a:rPr lang="en-US" altLang="ja-JP" sz="2800" dirty="0"/>
              <a:t>5,000</a:t>
            </a:r>
            <a:r>
              <a:rPr lang="ja-JP" altLang="en-US" sz="2800" dirty="0"/>
              <a:t>項目になる</a:t>
            </a:r>
            <a:endParaRPr lang="en-US" altLang="ja-JP" sz="2800" dirty="0"/>
          </a:p>
          <a:p>
            <a:pPr marL="0" indent="0">
              <a:buNone/>
            </a:pPr>
            <a:endParaRPr lang="en-US" altLang="ja-JP" sz="2800" dirty="0"/>
          </a:p>
          <a:p>
            <a:pPr marL="0" indent="0" algn="ctr">
              <a:buNone/>
            </a:pPr>
            <a:endParaRPr lang="en-US" altLang="ja-JP" sz="2800" dirty="0"/>
          </a:p>
          <a:p>
            <a:pPr marL="0" indent="0" algn="ctr">
              <a:buNone/>
            </a:pPr>
            <a:r>
              <a:rPr lang="ja-JP" altLang="en-US" sz="2800" dirty="0"/>
              <a:t>結合テストには</a:t>
            </a:r>
            <a:r>
              <a:rPr lang="en-US" altLang="ja-JP" sz="2800" dirty="0"/>
              <a:t>,</a:t>
            </a:r>
            <a:r>
              <a:rPr lang="ja-JP" altLang="en-US" sz="2800" dirty="0"/>
              <a:t>かなりの手間と時間を要する！</a:t>
            </a:r>
            <a:endParaRPr lang="en-US" altLang="ja-JP" sz="2800" dirty="0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B8B72BEB-C54A-4708-94DF-D056597B9BA2}"/>
              </a:ext>
            </a:extLst>
          </p:cNvPr>
          <p:cNvSpPr/>
          <p:nvPr/>
        </p:nvSpPr>
        <p:spPr>
          <a:xfrm>
            <a:off x="4042299" y="4341181"/>
            <a:ext cx="825624" cy="532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51D121-3C17-40D1-AD16-F52F9DF7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005AC7-BB90-4B37-9A51-FC478A299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538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BD524-DE43-409B-9AF8-638D4DAE1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総合テスト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DF51EE-9FA9-4325-8203-EC3708AB1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システムの最終確認となる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本番と同じような環境を用いる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確認する項目を機能要件</a:t>
            </a:r>
            <a:r>
              <a:rPr kumimoji="1" lang="en-US" altLang="ja-JP" sz="2800" dirty="0"/>
              <a:t>,</a:t>
            </a:r>
            <a:r>
              <a:rPr kumimoji="1" lang="ja-JP" altLang="en-US" sz="2800" u="sng" dirty="0">
                <a:solidFill>
                  <a:schemeClr val="tx1"/>
                </a:solidFill>
              </a:rPr>
              <a:t>非機能要件</a:t>
            </a:r>
            <a:r>
              <a:rPr kumimoji="1" lang="ja-JP" altLang="en-US" sz="2800" dirty="0"/>
              <a:t>に分けてテストを行う</a:t>
            </a:r>
            <a:endParaRPr kumimoji="1" lang="en-US" altLang="ja-JP" sz="280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B8A1E57-C23F-4672-B332-0A4CB206E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F6C185B-E91A-4626-B4EF-894B21C33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2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038873-13EB-41EA-BE27-46620EEC8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結合テストに必要な観点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23B462-485A-4055-8DB2-F53F9E5A5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過負荷時動作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処理性能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障害回復性能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保守運用機能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操作応答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37656FB-346C-4582-8A5B-6C8E7C3BD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22B447-0038-4B35-978C-45BAEA9E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392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15DD92-6469-476A-806A-8CB26DBF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品質保証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9949E9-CDF3-4301-9ED4-058818972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テストが十分に行われたことの確認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バグがいつ無くなるかを判断する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　</a:t>
            </a:r>
            <a:r>
              <a:rPr kumimoji="1" lang="ja-JP" altLang="en-US" sz="2800" dirty="0">
                <a:solidFill>
                  <a:srgbClr val="FF0000"/>
                </a:solidFill>
              </a:rPr>
              <a:t>バグ累積曲線</a:t>
            </a:r>
            <a:r>
              <a:rPr kumimoji="1" lang="ja-JP" altLang="en-US" sz="2800" dirty="0"/>
              <a:t>を用いて確認する</a:t>
            </a:r>
            <a:endParaRPr kumimoji="1" lang="en-US" altLang="ja-JP" sz="2800" dirty="0"/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47AE4F61-B153-4105-A523-DA3385F28ACB}"/>
              </a:ext>
            </a:extLst>
          </p:cNvPr>
          <p:cNvSpPr/>
          <p:nvPr/>
        </p:nvSpPr>
        <p:spPr>
          <a:xfrm>
            <a:off x="3524434" y="3737498"/>
            <a:ext cx="683582" cy="6036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CE0EA8-FF9A-4507-A1CE-806FDF760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3EB3FC-EC3A-4D60-A681-6CCD2D8D9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407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4B1D7DCE-484F-4B0E-9BD3-6BCF0DC8D590}"/>
              </a:ext>
            </a:extLst>
          </p:cNvPr>
          <p:cNvSpPr/>
          <p:nvPr/>
        </p:nvSpPr>
        <p:spPr>
          <a:xfrm>
            <a:off x="905522" y="3151573"/>
            <a:ext cx="7217546" cy="17311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945C286-0B31-4D5C-ACBB-CEF1E70B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バグ累積曲線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DB25EB-4080-4C50-A45F-99562B389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845734"/>
            <a:ext cx="75438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　２つの大事な特徴</a:t>
            </a: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　（１）実施済みのテスト項目数は右肩上がり</a:t>
            </a: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　（２）累計バグ数の変化は</a:t>
            </a:r>
            <a:r>
              <a:rPr kumimoji="1" lang="en-US" altLang="ja-JP" sz="2800" dirty="0"/>
              <a:t>S</a:t>
            </a:r>
            <a:r>
              <a:rPr kumimoji="1" lang="ja-JP" altLang="en-US" sz="2800" dirty="0"/>
              <a:t>字カーブ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1B32F7-43A1-4E17-9346-5469D8BE8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D6B0F0-D4FA-4010-9341-F899E81ED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932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楕円 26">
            <a:extLst>
              <a:ext uri="{FF2B5EF4-FFF2-40B4-BE49-F238E27FC236}">
                <a16:creationId xmlns:a16="http://schemas.microsoft.com/office/drawing/2014/main" id="{B7015722-DF51-4C73-B3CB-33E4642A7C6F}"/>
              </a:ext>
            </a:extLst>
          </p:cNvPr>
          <p:cNvSpPr/>
          <p:nvPr/>
        </p:nvSpPr>
        <p:spPr>
          <a:xfrm>
            <a:off x="5699463" y="2544323"/>
            <a:ext cx="1384917" cy="1388033"/>
          </a:xfrm>
          <a:prstGeom prst="ellipse">
            <a:avLst/>
          </a:prstGeom>
          <a:ln>
            <a:solidFill>
              <a:srgbClr val="00B050"/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E63B65F6-639A-4680-8F1E-F2C5833DC75C}"/>
              </a:ext>
            </a:extLst>
          </p:cNvPr>
          <p:cNvSpPr/>
          <p:nvPr/>
        </p:nvSpPr>
        <p:spPr>
          <a:xfrm>
            <a:off x="1145219" y="3656693"/>
            <a:ext cx="2361461" cy="2261183"/>
          </a:xfrm>
          <a:prstGeom prst="ellipse">
            <a:avLst/>
          </a:prstGeom>
          <a:ln>
            <a:solidFill>
              <a:srgbClr val="00B050"/>
            </a:solidFill>
            <a:prstDash val="lg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7878E1D-703D-4AF7-84E9-FE1A34ACB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バグ累積曲線</a:t>
            </a: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6D22D666-F405-42D5-B80C-8FA9732556B5}"/>
              </a:ext>
            </a:extLst>
          </p:cNvPr>
          <p:cNvCxnSpPr/>
          <p:nvPr/>
        </p:nvCxnSpPr>
        <p:spPr>
          <a:xfrm>
            <a:off x="1722268" y="5362113"/>
            <a:ext cx="572609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98AC5ABA-DA0E-4995-9183-06E3E91F0378}"/>
              </a:ext>
            </a:extLst>
          </p:cNvPr>
          <p:cNvCxnSpPr/>
          <p:nvPr/>
        </p:nvCxnSpPr>
        <p:spPr>
          <a:xfrm flipV="1">
            <a:off x="1704513" y="2539014"/>
            <a:ext cx="0" cy="28230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D5CE4B5-1A15-4BEE-A634-B4089665C3F1}"/>
              </a:ext>
            </a:extLst>
          </p:cNvPr>
          <p:cNvCxnSpPr/>
          <p:nvPr/>
        </p:nvCxnSpPr>
        <p:spPr>
          <a:xfrm>
            <a:off x="1704513" y="2840854"/>
            <a:ext cx="553966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5C0C6127-305A-48AB-919B-8764363EDF14}"/>
              </a:ext>
            </a:extLst>
          </p:cNvPr>
          <p:cNvCxnSpPr>
            <a:cxnSpLocks/>
          </p:cNvCxnSpPr>
          <p:nvPr/>
        </p:nvCxnSpPr>
        <p:spPr>
          <a:xfrm flipV="1">
            <a:off x="1695635" y="3213717"/>
            <a:ext cx="5486400" cy="21483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コネクタ: 曲線 13">
            <a:extLst>
              <a:ext uri="{FF2B5EF4-FFF2-40B4-BE49-F238E27FC236}">
                <a16:creationId xmlns:a16="http://schemas.microsoft.com/office/drawing/2014/main" id="{669FBE9F-F1F3-4A51-B4B3-4672BE37B1C3}"/>
              </a:ext>
            </a:extLst>
          </p:cNvPr>
          <p:cNvCxnSpPr/>
          <p:nvPr/>
        </p:nvCxnSpPr>
        <p:spPr>
          <a:xfrm rot="10800000" flipV="1">
            <a:off x="1828801" y="3027285"/>
            <a:ext cx="5415379" cy="2334828"/>
          </a:xfrm>
          <a:prstGeom prst="curvedConnector3">
            <a:avLst>
              <a:gd name="adj1" fmla="val 77868"/>
            </a:avLst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73D0648-A507-4275-9E2F-925F891A369E}"/>
              </a:ext>
            </a:extLst>
          </p:cNvPr>
          <p:cNvSpPr txBox="1"/>
          <p:nvPr/>
        </p:nvSpPr>
        <p:spPr>
          <a:xfrm>
            <a:off x="7599285" y="5220070"/>
            <a:ext cx="65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時間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CD4DF94-4CCA-4BD2-84B7-926890FBF8F2}"/>
              </a:ext>
            </a:extLst>
          </p:cNvPr>
          <p:cNvSpPr txBox="1"/>
          <p:nvPr/>
        </p:nvSpPr>
        <p:spPr>
          <a:xfrm>
            <a:off x="932156" y="1906869"/>
            <a:ext cx="1961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発見したバグ数</a:t>
            </a:r>
            <a:endParaRPr kumimoji="1" lang="en-US" altLang="ja-JP" dirty="0"/>
          </a:p>
          <a:p>
            <a:r>
              <a:rPr kumimoji="1" lang="ja-JP" altLang="en-US" dirty="0"/>
              <a:t>テスト項目数</a:t>
            </a: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19649CF1-936A-44BE-918B-D326F9E030CA}"/>
              </a:ext>
            </a:extLst>
          </p:cNvPr>
          <p:cNvCxnSpPr/>
          <p:nvPr/>
        </p:nvCxnSpPr>
        <p:spPr>
          <a:xfrm>
            <a:off x="5007006" y="5708342"/>
            <a:ext cx="1233996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A225A135-CF20-4AD3-B7B8-D0DD8AFBBFCA}"/>
              </a:ext>
            </a:extLst>
          </p:cNvPr>
          <p:cNvCxnSpPr/>
          <p:nvPr/>
        </p:nvCxnSpPr>
        <p:spPr>
          <a:xfrm>
            <a:off x="5007006" y="6036816"/>
            <a:ext cx="123399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2C9521A-4538-4522-8578-8609A92B20F2}"/>
              </a:ext>
            </a:extLst>
          </p:cNvPr>
          <p:cNvSpPr txBox="1"/>
          <p:nvPr/>
        </p:nvSpPr>
        <p:spPr>
          <a:xfrm>
            <a:off x="6391922" y="5548544"/>
            <a:ext cx="1384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累計バグ数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51E8470-2971-41D2-977C-6B1ED5D132C9}"/>
              </a:ext>
            </a:extLst>
          </p:cNvPr>
          <p:cNvSpPr txBox="1"/>
          <p:nvPr/>
        </p:nvSpPr>
        <p:spPr>
          <a:xfrm>
            <a:off x="6391922" y="5852150"/>
            <a:ext cx="2343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実施済みテスト項目数</a:t>
            </a:r>
          </a:p>
        </p:txBody>
      </p:sp>
      <p:sp>
        <p:nvSpPr>
          <p:cNvPr id="28" name="フッター プレースホルダー 27">
            <a:extLst>
              <a:ext uri="{FF2B5EF4-FFF2-40B4-BE49-F238E27FC236}">
                <a16:creationId xmlns:a16="http://schemas.microsoft.com/office/drawing/2014/main" id="{4F382C14-FC27-46CE-AA68-A4D16E69B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29" name="スライド番号プレースホルダー 28">
            <a:extLst>
              <a:ext uri="{FF2B5EF4-FFF2-40B4-BE49-F238E27FC236}">
                <a16:creationId xmlns:a16="http://schemas.microsoft.com/office/drawing/2014/main" id="{6B5C9133-7AF4-4284-8638-33D9B7A45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965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574DA40B-0664-4DA9-8FB3-970F0AD0D130}"/>
              </a:ext>
            </a:extLst>
          </p:cNvPr>
          <p:cNvSpPr/>
          <p:nvPr/>
        </p:nvSpPr>
        <p:spPr>
          <a:xfrm>
            <a:off x="777240" y="2126269"/>
            <a:ext cx="7217546" cy="173114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A95D68B-4891-4F1E-BA83-24EE10B8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バグ累積曲線の注意点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BEDF69-C497-4250-A7AC-A9F28E0BD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845734"/>
            <a:ext cx="75438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（１）の前提が満たされていること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実施済みテスト項目と累計バグ数の見誤り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（１）を満たしているのに（２）を満たしていない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ja-JP" altLang="en-US" sz="28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7C31910-EB2E-44D5-9B5F-F4C9ED204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73" y="2355838"/>
            <a:ext cx="6748857" cy="1347333"/>
          </a:xfrm>
          <a:prstGeom prst="rect">
            <a:avLst/>
          </a:prstGeom>
        </p:spPr>
      </p:pic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C1FB69-BA49-4A32-A4D1-940C2E41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8D874C-A9A6-4CAA-8596-241BA293A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0052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79D492-24F6-48FC-9CA9-6C5A7D89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D183A4-4B29-46EA-8A4D-6BDCE85BB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外部設計書などの機能が実現できているか</a:t>
            </a:r>
            <a:r>
              <a:rPr kumimoji="1" lang="en-US" altLang="ja-JP" sz="2800" dirty="0"/>
              <a:t>,</a:t>
            </a:r>
          </a:p>
          <a:p>
            <a:pPr marL="0" indent="0">
              <a:buNone/>
            </a:pPr>
            <a:r>
              <a:rPr lang="ja-JP" altLang="en-US" sz="2800" dirty="0"/>
              <a:t>　 テストを行う必要がある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テストには多くの手間と時間を要する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テストが十分に行われたことを</a:t>
            </a:r>
            <a:r>
              <a:rPr lang="en-US" altLang="ja-JP" sz="2800" dirty="0"/>
              <a:t>,</a:t>
            </a:r>
            <a:r>
              <a:rPr lang="ja-JP" altLang="en-US" sz="2800" dirty="0"/>
              <a:t>確認する必要がある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4FDCB17-32C5-459A-958C-542DCB85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第</a:t>
            </a:r>
            <a:r>
              <a:rPr kumimoji="1" lang="en-US" altLang="ja-JP"/>
              <a:t>8</a:t>
            </a:r>
            <a:r>
              <a:rPr kumimoji="1" lang="ja-JP" altLang="en-US"/>
              <a:t>章</a:t>
            </a:r>
            <a:r>
              <a:rPr kumimoji="1" lang="en-US" altLang="ja-JP"/>
              <a:t>:</a:t>
            </a:r>
            <a:r>
              <a:rPr kumimoji="1" lang="ja-JP" altLang="en-US"/>
              <a:t>テスト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2E8A567-7D63-4F78-B2D6-0C070371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222F-189A-4DFE-9F2B-19A1BB65532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134352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611</TotalTime>
  <Words>611</Words>
  <Application>Microsoft Office PowerPoint</Application>
  <PresentationFormat>画面に合わせる (4:3)</PresentationFormat>
  <Paragraphs>167</Paragraphs>
  <Slides>19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5" baseType="lpstr">
      <vt:lpstr>ＭＳ Ｐゴシック</vt:lpstr>
      <vt:lpstr>游ゴシック</vt:lpstr>
      <vt:lpstr>Calibri</vt:lpstr>
      <vt:lpstr>Calibri Light</vt:lpstr>
      <vt:lpstr>Wingdings</vt:lpstr>
      <vt:lpstr>レトロスペクト</vt:lpstr>
      <vt:lpstr>テスト</vt:lpstr>
      <vt:lpstr>目次</vt:lpstr>
      <vt:lpstr>テストの位置づけ</vt:lpstr>
      <vt:lpstr>テストの作業手順</vt:lpstr>
      <vt:lpstr>結合テストの目的</vt:lpstr>
      <vt:lpstr>ブラックボックステスト</vt:lpstr>
      <vt:lpstr>同値分割</vt:lpstr>
      <vt:lpstr>ブラックボックステスト</vt:lpstr>
      <vt:lpstr>境界値分析</vt:lpstr>
      <vt:lpstr>ブラックボックステスト</vt:lpstr>
      <vt:lpstr>エラー推測</vt:lpstr>
      <vt:lpstr>結合テストのテスト項目</vt:lpstr>
      <vt:lpstr>総合テスト</vt:lpstr>
      <vt:lpstr>結合テストに必要な観点</vt:lpstr>
      <vt:lpstr>品質保証</vt:lpstr>
      <vt:lpstr>バグ累積曲線</vt:lpstr>
      <vt:lpstr>バグ累積曲線</vt:lpstr>
      <vt:lpstr>バグ累積曲線の注意点</vt:lpstr>
      <vt:lpstr>まとめ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大東誠弥</dc:creator>
  <cp:lastModifiedBy>大東誠弥</cp:lastModifiedBy>
  <cp:revision>16</cp:revision>
  <dcterms:created xsi:type="dcterms:W3CDTF">2017-11-30T05:56:04Z</dcterms:created>
  <dcterms:modified xsi:type="dcterms:W3CDTF">2017-11-30T16:07:39Z</dcterms:modified>
</cp:coreProperties>
</file>