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4" r:id="rId1"/>
  </p:sldMasterIdLst>
  <p:notesMasterIdLst>
    <p:notesMasterId r:id="rId14"/>
  </p:notesMasterIdLst>
  <p:handoutMasterIdLst>
    <p:handoutMasterId r:id="rId15"/>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1" autoAdjust="0"/>
    <p:restoredTop sz="94660"/>
  </p:normalViewPr>
  <p:slideViewPr>
    <p:cSldViewPr snapToGrid="0">
      <p:cViewPr>
        <p:scale>
          <a:sx n="100" d="100"/>
          <a:sy n="100" d="100"/>
        </p:scale>
        <p:origin x="906" y="3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126149937880631"/>
          <c:y val="4.8981066049970691E-2"/>
          <c:w val="0.78594016152810697"/>
          <c:h val="0.84552241272057194"/>
        </c:manualLayout>
      </c:layout>
      <c:barChart>
        <c:barDir val="col"/>
        <c:grouping val="clustered"/>
        <c:varyColors val="0"/>
        <c:ser>
          <c:idx val="0"/>
          <c:order val="0"/>
          <c:tx>
            <c:strRef>
              <c:f>Sheet1!$B$1</c:f>
              <c:strCache>
                <c:ptCount val="1"/>
                <c:pt idx="0">
                  <c:v>修復に要する時間</c:v>
                </c:pt>
              </c:strCache>
            </c:strRef>
          </c:tx>
          <c:spPr>
            <a:solidFill>
              <a:schemeClr val="accent1"/>
            </a:solidFill>
            <a:ln>
              <a:noFill/>
            </a:ln>
            <a:effectLst/>
          </c:spPr>
          <c:invertIfNegative val="0"/>
          <c:cat>
            <c:strRef>
              <c:f>Sheet1!$A$2:$A$5</c:f>
              <c:strCache>
                <c:ptCount val="4"/>
                <c:pt idx="0">
                  <c:v>コードレビュ</c:v>
                </c:pt>
                <c:pt idx="1">
                  <c:v>コードインスペクション</c:v>
                </c:pt>
                <c:pt idx="2">
                  <c:v>単体テスト</c:v>
                </c:pt>
                <c:pt idx="3">
                  <c:v>システムテスト</c:v>
                </c:pt>
              </c:strCache>
            </c:strRef>
          </c:cat>
          <c:val>
            <c:numRef>
              <c:f>Sheet1!$B$2:$B$5</c:f>
              <c:numCache>
                <c:formatCode>General</c:formatCode>
                <c:ptCount val="4"/>
                <c:pt idx="0">
                  <c:v>5</c:v>
                </c:pt>
                <c:pt idx="1">
                  <c:v>25</c:v>
                </c:pt>
                <c:pt idx="2">
                  <c:v>32</c:v>
                </c:pt>
                <c:pt idx="3">
                  <c:v>1400</c:v>
                </c:pt>
              </c:numCache>
            </c:numRef>
          </c:val>
        </c:ser>
        <c:dLbls>
          <c:showLegendKey val="0"/>
          <c:showVal val="0"/>
          <c:showCatName val="0"/>
          <c:showSerName val="0"/>
          <c:showPercent val="0"/>
          <c:showBubbleSize val="0"/>
        </c:dLbls>
        <c:gapWidth val="219"/>
        <c:overlap val="-27"/>
        <c:axId val="309162496"/>
        <c:axId val="309162888"/>
      </c:barChart>
      <c:catAx>
        <c:axId val="30916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309162888"/>
        <c:crosses val="autoZero"/>
        <c:auto val="1"/>
        <c:lblAlgn val="ctr"/>
        <c:lblOffset val="100"/>
        <c:noMultiLvlLbl val="0"/>
      </c:catAx>
      <c:valAx>
        <c:axId val="309162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309162496"/>
        <c:crosses val="autoZero"/>
        <c:crossBetween val="between"/>
      </c:valAx>
      <c:spPr>
        <a:noFill/>
        <a:ln>
          <a:noFill/>
        </a:ln>
        <a:effectLst/>
      </c:spPr>
    </c:plotArea>
    <c:legend>
      <c:legendPos val="r"/>
      <c:layout>
        <c:manualLayout>
          <c:xMode val="edge"/>
          <c:yMode val="edge"/>
          <c:x val="0.85964019467289676"/>
          <c:y val="0.43288097624719474"/>
          <c:w val="0.14035980532710318"/>
          <c:h val="7.533577484026526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2641403-8338-4779-90D4-DEB24464B72D}" type="datetimeFigureOut">
              <a:rPr kumimoji="1" lang="ja-JP" altLang="en-US" smtClean="0"/>
              <a:t>2016/10/14</a:t>
            </a:fld>
            <a:endParaRPr kumimoji="1" lang="ja-JP" altLang="en-US"/>
          </a:p>
        </p:txBody>
      </p:sp>
      <p:sp>
        <p:nvSpPr>
          <p:cNvPr id="4" name="フッター プレースホルダー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50395B0-91CC-4DE1-ACFA-8B523E00C878}" type="slidenum">
              <a:rPr kumimoji="1" lang="ja-JP" altLang="en-US" smtClean="0"/>
              <a:t>‹#›</a:t>
            </a:fld>
            <a:endParaRPr kumimoji="1" lang="ja-JP" altLang="en-US"/>
          </a:p>
        </p:txBody>
      </p:sp>
    </p:spTree>
    <p:extLst>
      <p:ext uri="{BB962C8B-B14F-4D97-AF65-F5344CB8AC3E}">
        <p14:creationId xmlns:p14="http://schemas.microsoft.com/office/powerpoint/2010/main" val="39869676"/>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0E6DD5-A2C0-4E9B-8A70-B32DDFEBEF09}" type="datetimeFigureOut">
              <a:rPr kumimoji="1" lang="ja-JP" altLang="en-US" smtClean="0"/>
              <a:t>2016/10/14</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915710-85A7-4E68-A5C3-991562981120}" type="slidenum">
              <a:rPr kumimoji="1" lang="ja-JP" altLang="en-US" smtClean="0"/>
              <a:t>‹#›</a:t>
            </a:fld>
            <a:endParaRPr kumimoji="1" lang="ja-JP" altLang="en-US"/>
          </a:p>
        </p:txBody>
      </p:sp>
    </p:spTree>
    <p:extLst>
      <p:ext uri="{BB962C8B-B14F-4D97-AF65-F5344CB8AC3E}">
        <p14:creationId xmlns:p14="http://schemas.microsoft.com/office/powerpoint/2010/main" val="2507223644"/>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7552149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83923151-F747-4402-8AE0-42212F41D9B0}" type="datetime1">
              <a:rPr kumimoji="1" lang="ja-JP" altLang="en-US" smtClean="0"/>
              <a:t>2016/10/14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EB3B695-35A9-4F0C-A4D3-9B94F81EB929}" type="slidenum">
              <a:rPr kumimoji="1" lang="ja-JP" altLang="en-US" smtClean="0"/>
              <a:t>‹#›</a:t>
            </a:fld>
            <a:endParaRPr kumimoji="1" lang="ja-JP"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6045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B059B956-CED4-4298-9AE4-5688BF9C1724}" type="datetime1">
              <a:rPr kumimoji="1" lang="ja-JP" altLang="en-US" smtClean="0"/>
              <a:t>2016/10/14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EB3B695-35A9-4F0C-A4D3-9B94F81EB929}" type="slidenum">
              <a:rPr kumimoji="1" lang="ja-JP" altLang="en-US" smtClean="0"/>
              <a:t>‹#›</a:t>
            </a:fld>
            <a:endParaRPr kumimoji="1" lang="ja-JP" altLang="en-US"/>
          </a:p>
        </p:txBody>
      </p:sp>
    </p:spTree>
    <p:extLst>
      <p:ext uri="{BB962C8B-B14F-4D97-AF65-F5344CB8AC3E}">
        <p14:creationId xmlns:p14="http://schemas.microsoft.com/office/powerpoint/2010/main" val="2748909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3E58BEAF-461E-470D-BE31-1DAA590FA45C}" type="datetime1">
              <a:rPr kumimoji="1" lang="ja-JP" altLang="en-US" smtClean="0"/>
              <a:t>2016/10/14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EB3B695-35A9-4F0C-A4D3-9B94F81EB929}" type="slidenum">
              <a:rPr kumimoji="1" lang="ja-JP" altLang="en-US" smtClean="0"/>
              <a:t>‹#›</a:t>
            </a:fld>
            <a:endParaRPr kumimoji="1" lang="ja-JP"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9731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6F61862D-4856-40F9-A90F-D4EE33690CFE}" type="datetime1">
              <a:rPr kumimoji="1" lang="ja-JP" altLang="en-US" smtClean="0"/>
              <a:t>2016/10/14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EB3B695-35A9-4F0C-A4D3-9B94F81EB929}" type="slidenum">
              <a:rPr kumimoji="1" lang="ja-JP" altLang="en-US" smtClean="0"/>
              <a:t>‹#›</a:t>
            </a:fld>
            <a:endParaRPr kumimoji="1" lang="ja-JP" altLang="en-US"/>
          </a:p>
        </p:txBody>
      </p:sp>
    </p:spTree>
    <p:extLst>
      <p:ext uri="{BB962C8B-B14F-4D97-AF65-F5344CB8AC3E}">
        <p14:creationId xmlns:p14="http://schemas.microsoft.com/office/powerpoint/2010/main" val="38869899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1097280" y="2582334"/>
            <a:ext cx="4937760" cy="33782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6217920" y="2582334"/>
            <a:ext cx="4937760" cy="33782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D35911AD-1FF6-4667-91FF-51E1746AC2D8}" type="datetime1">
              <a:rPr kumimoji="1" lang="ja-JP" altLang="en-US" smtClean="0"/>
              <a:t>2016/10/14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5EB3B695-35A9-4F0C-A4D3-9B94F81EB929}" type="slidenum">
              <a:rPr kumimoji="1" lang="ja-JP" altLang="en-US" smtClean="0"/>
              <a:t>‹#›</a:t>
            </a:fld>
            <a:endParaRPr kumimoji="1" lang="ja-JP" altLang="en-US"/>
          </a:p>
        </p:txBody>
      </p:sp>
    </p:spTree>
    <p:extLst>
      <p:ext uri="{BB962C8B-B14F-4D97-AF65-F5344CB8AC3E}">
        <p14:creationId xmlns:p14="http://schemas.microsoft.com/office/powerpoint/2010/main" val="1630406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9FFE4010-4149-4645-9EF3-AFE55B03DA41}" type="datetime1">
              <a:rPr kumimoji="1" lang="ja-JP" altLang="en-US" smtClean="0"/>
              <a:t>2016/10/14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5EB3B695-35A9-4F0C-A4D3-9B94F81EB929}" type="slidenum">
              <a:rPr kumimoji="1" lang="ja-JP" altLang="en-US" smtClean="0"/>
              <a:t>‹#›</a:t>
            </a:fld>
            <a:endParaRPr kumimoji="1" lang="ja-JP" altLang="en-US"/>
          </a:p>
        </p:txBody>
      </p:sp>
    </p:spTree>
    <p:extLst>
      <p:ext uri="{BB962C8B-B14F-4D97-AF65-F5344CB8AC3E}">
        <p14:creationId xmlns:p14="http://schemas.microsoft.com/office/powerpoint/2010/main" val="23308440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EF86017-832C-408D-BFD5-4DFDA094193C}" type="datetime1">
              <a:rPr kumimoji="1" lang="ja-JP" altLang="en-US" smtClean="0"/>
              <a:t>2016/10/14</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5EB3B695-35A9-4F0C-A4D3-9B94F81EB929}" type="slidenum">
              <a:rPr kumimoji="1" lang="ja-JP" altLang="en-US" smtClean="0"/>
              <a:t>‹#›</a:t>
            </a:fld>
            <a:endParaRPr kumimoji="1" lang="ja-JP" altLang="en-US"/>
          </a:p>
        </p:txBody>
      </p:sp>
    </p:spTree>
    <p:extLst>
      <p:ext uri="{BB962C8B-B14F-4D97-AF65-F5344CB8AC3E}">
        <p14:creationId xmlns:p14="http://schemas.microsoft.com/office/powerpoint/2010/main" val="2542698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2E7C5C6E-706E-412F-9A04-A5E85C6C8E21}" type="datetime1">
              <a:rPr kumimoji="1" lang="ja-JP" altLang="en-US" smtClean="0"/>
              <a:t>2016/10/14</a:t>
            </a:fld>
            <a:endParaRPr kumimoji="1" lang="ja-JP" alt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EB3B695-35A9-4F0C-A4D3-9B94F81EB929}" type="slidenum">
              <a:rPr kumimoji="1" lang="ja-JP" altLang="en-US" smtClean="0"/>
              <a:t>‹#›</a:t>
            </a:fld>
            <a:endParaRPr kumimoji="1" lang="ja-JP" altLang="en-US"/>
          </a:p>
        </p:txBody>
      </p:sp>
    </p:spTree>
    <p:extLst>
      <p:ext uri="{BB962C8B-B14F-4D97-AF65-F5344CB8AC3E}">
        <p14:creationId xmlns:p14="http://schemas.microsoft.com/office/powerpoint/2010/main" val="21497295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D02E2EFA-61AE-46CE-8664-A2FFC983D24C}" type="datetime1">
              <a:rPr kumimoji="1" lang="ja-JP" altLang="en-US" smtClean="0"/>
              <a:t>2016/10/14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EB3B695-35A9-4F0C-A4D3-9B94F81EB929}" type="slidenum">
              <a:rPr kumimoji="1" lang="ja-JP" altLang="en-US" smtClean="0"/>
              <a:t>‹#›</a:t>
            </a:fld>
            <a:endParaRPr kumimoji="1" lang="ja-JP" altLang="en-US"/>
          </a:p>
        </p:txBody>
      </p:sp>
    </p:spTree>
    <p:extLst>
      <p:ext uri="{BB962C8B-B14F-4D97-AF65-F5344CB8AC3E}">
        <p14:creationId xmlns:p14="http://schemas.microsoft.com/office/powerpoint/2010/main" val="2695419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0886B3EC-73D9-497F-91A2-E08CC47C51BD}" type="datetime1">
              <a:rPr kumimoji="1" lang="ja-JP" altLang="en-US" smtClean="0"/>
              <a:t>2016/10/14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EB3B695-35A9-4F0C-A4D3-9B94F81EB929}" type="slidenum">
              <a:rPr kumimoji="1" lang="ja-JP" altLang="en-US" smtClean="0"/>
              <a:t>‹#›</a:t>
            </a:fld>
            <a:endParaRPr kumimoji="1" lang="ja-JP" altLang="en-US"/>
          </a:p>
        </p:txBody>
      </p:sp>
    </p:spTree>
    <p:extLst>
      <p:ext uri="{BB962C8B-B14F-4D97-AF65-F5344CB8AC3E}">
        <p14:creationId xmlns:p14="http://schemas.microsoft.com/office/powerpoint/2010/main" val="13861057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0A84E663-7093-433B-8B07-247A48D78C30}" type="datetime1">
              <a:rPr kumimoji="1" lang="ja-JP" altLang="en-US" smtClean="0"/>
              <a:t>2016/10/14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EB3B695-35A9-4F0C-A4D3-9B94F81EB929}" type="slidenum">
              <a:rPr kumimoji="1" lang="ja-JP" altLang="en-US" smtClean="0"/>
              <a:t>‹#›</a:t>
            </a:fld>
            <a:endParaRPr kumimoji="1" lang="ja-JP" altLang="en-US"/>
          </a:p>
        </p:txBody>
      </p:sp>
    </p:spTree>
    <p:extLst>
      <p:ext uri="{BB962C8B-B14F-4D97-AF65-F5344CB8AC3E}">
        <p14:creationId xmlns:p14="http://schemas.microsoft.com/office/powerpoint/2010/main" val="3112707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C0A81A86-9ACE-4AE8-B327-059178413DE2}" type="datetime1">
              <a:rPr kumimoji="1" lang="ja-JP" altLang="en-US" smtClean="0"/>
              <a:t>2016/10/14</a:t>
            </a:fld>
            <a:endParaRPr kumimoji="1" lang="ja-JP" alt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EB3B695-35A9-4F0C-A4D3-9B94F81EB929}" type="slidenum">
              <a:rPr kumimoji="1" lang="ja-JP" altLang="en-US" smtClean="0"/>
              <a:t>‹#›</a:t>
            </a:fld>
            <a:endParaRPr kumimoji="1" lang="ja-JP" alt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5715594"/>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hf hdr="0" ft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00051" y="276814"/>
            <a:ext cx="10058400" cy="3566160"/>
          </a:xfrm>
        </p:spPr>
        <p:txBody>
          <a:bodyPr>
            <a:normAutofit/>
          </a:bodyPr>
          <a:lstStyle/>
          <a:p>
            <a:r>
              <a:rPr kumimoji="1" lang="ja-JP" altLang="en-US" sz="5400" dirty="0" smtClean="0">
                <a:latin typeface="+mn-ea"/>
                <a:ea typeface="+mn-ea"/>
              </a:rPr>
              <a:t>ソフトウェアエンジニアリング</a:t>
            </a:r>
            <a:endParaRPr kumimoji="1" lang="ja-JP" altLang="en-US" sz="5400" dirty="0">
              <a:latin typeface="+mn-ea"/>
              <a:ea typeface="+mn-ea"/>
            </a:endParaRPr>
          </a:p>
        </p:txBody>
      </p:sp>
      <p:sp>
        <p:nvSpPr>
          <p:cNvPr id="3" name="サブタイトル 2"/>
          <p:cNvSpPr>
            <a:spLocks noGrp="1"/>
          </p:cNvSpPr>
          <p:nvPr>
            <p:ph type="subTitle" idx="1"/>
          </p:nvPr>
        </p:nvSpPr>
        <p:spPr/>
        <p:txBody>
          <a:bodyPr>
            <a:noAutofit/>
          </a:bodyPr>
          <a:lstStyle/>
          <a:p>
            <a:pPr algn="r"/>
            <a:r>
              <a:rPr kumimoji="1" lang="ja-JP" altLang="en-US" sz="2800" dirty="0" smtClean="0">
                <a:solidFill>
                  <a:schemeClr val="tx1"/>
                </a:solidFill>
                <a:latin typeface="+mn-ea"/>
              </a:rPr>
              <a:t>システム工学部</a:t>
            </a:r>
            <a:endParaRPr kumimoji="1" lang="en-US" altLang="ja-JP" sz="2800" dirty="0" smtClean="0">
              <a:solidFill>
                <a:schemeClr val="tx1"/>
              </a:solidFill>
              <a:latin typeface="+mn-ea"/>
            </a:endParaRPr>
          </a:p>
          <a:p>
            <a:pPr algn="r"/>
            <a:r>
              <a:rPr kumimoji="1" lang="ja-JP" altLang="en-US" sz="2800" dirty="0" smtClean="0">
                <a:solidFill>
                  <a:schemeClr val="tx1"/>
                </a:solidFill>
                <a:latin typeface="+mn-ea"/>
              </a:rPr>
              <a:t>情報通信システム学科　</a:t>
            </a:r>
            <a:r>
              <a:rPr kumimoji="1" lang="en-US" altLang="ja-JP" sz="2800" dirty="0" smtClean="0">
                <a:solidFill>
                  <a:schemeClr val="tx1"/>
                </a:solidFill>
                <a:latin typeface="+mn-ea"/>
              </a:rPr>
              <a:t>3</a:t>
            </a:r>
            <a:r>
              <a:rPr kumimoji="1" lang="ja-JP" altLang="en-US" sz="2800" dirty="0" smtClean="0">
                <a:solidFill>
                  <a:schemeClr val="tx1"/>
                </a:solidFill>
                <a:latin typeface="+mn-ea"/>
              </a:rPr>
              <a:t>年</a:t>
            </a:r>
            <a:endParaRPr kumimoji="1" lang="en-US" altLang="ja-JP" sz="2800" dirty="0" smtClean="0">
              <a:solidFill>
                <a:schemeClr val="tx1"/>
              </a:solidFill>
              <a:latin typeface="+mn-ea"/>
            </a:endParaRPr>
          </a:p>
          <a:p>
            <a:pPr algn="r"/>
            <a:r>
              <a:rPr lang="ja-JP" altLang="en-US" sz="2800" dirty="0" smtClean="0">
                <a:solidFill>
                  <a:schemeClr val="tx1"/>
                </a:solidFill>
                <a:latin typeface="+mn-ea"/>
              </a:rPr>
              <a:t>蘆田　誠人</a:t>
            </a:r>
            <a:endParaRPr kumimoji="1" lang="ja-JP" altLang="en-US" sz="2800" dirty="0">
              <a:solidFill>
                <a:schemeClr val="tx1"/>
              </a:solidFill>
              <a:latin typeface="+mn-ea"/>
            </a:endParaRPr>
          </a:p>
        </p:txBody>
      </p:sp>
    </p:spTree>
    <p:extLst>
      <p:ext uri="{BB962C8B-B14F-4D97-AF65-F5344CB8AC3E}">
        <p14:creationId xmlns:p14="http://schemas.microsoft.com/office/powerpoint/2010/main" val="3427243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latin typeface="+mn-ea"/>
                <a:ea typeface="+mn-ea"/>
              </a:rPr>
              <a:t>目次</a:t>
            </a:r>
            <a:endParaRPr kumimoji="1" lang="ja-JP" altLang="en-US" dirty="0">
              <a:latin typeface="+mn-ea"/>
              <a:ea typeface="+mn-ea"/>
            </a:endParaRPr>
          </a:p>
        </p:txBody>
      </p:sp>
      <p:sp>
        <p:nvSpPr>
          <p:cNvPr id="3" name="コンテンツ プレースホルダー 2"/>
          <p:cNvSpPr>
            <a:spLocks noGrp="1"/>
          </p:cNvSpPr>
          <p:nvPr>
            <p:ph idx="1"/>
          </p:nvPr>
        </p:nvSpPr>
        <p:spPr/>
        <p:txBody>
          <a:bodyPr>
            <a:normAutofit/>
          </a:bodyPr>
          <a:lstStyle/>
          <a:p>
            <a:pPr>
              <a:buFont typeface="Wingdings" panose="05000000000000000000" pitchFamily="2" charset="2"/>
              <a:buChar char="l"/>
            </a:pPr>
            <a:r>
              <a:rPr lang="ja-JP" altLang="en-US" sz="2800" dirty="0" smtClean="0"/>
              <a:t>ソフトウェア</a:t>
            </a:r>
            <a:r>
              <a:rPr lang="ja-JP" altLang="en-US" sz="2800" dirty="0" smtClean="0"/>
              <a:t>の特徴</a:t>
            </a:r>
            <a:endParaRPr lang="en-US" altLang="ja-JP" sz="2800" dirty="0" smtClean="0"/>
          </a:p>
          <a:p>
            <a:pPr>
              <a:buFont typeface="Wingdings" panose="05000000000000000000" pitchFamily="2" charset="2"/>
              <a:buChar char="l"/>
            </a:pPr>
            <a:r>
              <a:rPr kumimoji="1" lang="ja-JP" altLang="en-US" sz="2800" dirty="0" smtClean="0"/>
              <a:t>ソフトウェア作成時の留意点</a:t>
            </a:r>
            <a:endParaRPr lang="en-US" altLang="ja-JP" sz="2800" dirty="0" smtClean="0"/>
          </a:p>
          <a:p>
            <a:pPr>
              <a:buFont typeface="Wingdings" panose="05000000000000000000" pitchFamily="2" charset="2"/>
              <a:buChar char="l"/>
            </a:pPr>
            <a:r>
              <a:rPr kumimoji="1" lang="ja-JP" altLang="en-US" sz="2800" dirty="0" smtClean="0"/>
              <a:t>設計・施工の流れ</a:t>
            </a:r>
            <a:endParaRPr kumimoji="1" lang="en-US" altLang="ja-JP" sz="2800" dirty="0" smtClean="0"/>
          </a:p>
          <a:p>
            <a:pPr>
              <a:buFont typeface="Wingdings" panose="05000000000000000000" pitchFamily="2" charset="2"/>
              <a:buChar char="l"/>
            </a:pPr>
            <a:r>
              <a:rPr kumimoji="1" lang="ja-JP" altLang="en-US" sz="2800" dirty="0" smtClean="0"/>
              <a:t>よいソフトウェア作成を行うために</a:t>
            </a:r>
            <a:endParaRPr kumimoji="1" lang="en-US" altLang="ja-JP" sz="2800" dirty="0" smtClean="0"/>
          </a:p>
          <a:p>
            <a:pPr>
              <a:buFont typeface="Wingdings" panose="05000000000000000000" pitchFamily="2" charset="2"/>
              <a:buChar char="l"/>
            </a:pPr>
            <a:r>
              <a:rPr lang="ja-JP" altLang="en-US" sz="2800" dirty="0" smtClean="0"/>
              <a:t>ソフトウェアの重要性</a:t>
            </a:r>
            <a:endParaRPr lang="en-US" altLang="ja-JP" sz="2800" dirty="0" smtClean="0"/>
          </a:p>
          <a:p>
            <a:pPr>
              <a:buFont typeface="Wingdings" panose="05000000000000000000" pitchFamily="2" charset="2"/>
              <a:buChar char="l"/>
            </a:pPr>
            <a:r>
              <a:rPr kumimoji="1" lang="ja-JP" altLang="en-US" sz="2800" dirty="0" smtClean="0"/>
              <a:t>ソフトウェアエンジニアリングについて</a:t>
            </a:r>
            <a:endParaRPr kumimoji="1" lang="en-US" altLang="ja-JP" sz="2800" dirty="0" smtClean="0"/>
          </a:p>
          <a:p>
            <a:pPr>
              <a:buFont typeface="Wingdings" panose="05000000000000000000" pitchFamily="2" charset="2"/>
              <a:buChar char="l"/>
            </a:pPr>
            <a:r>
              <a:rPr lang="ja-JP" altLang="en-US" sz="2800" dirty="0" smtClean="0"/>
              <a:t>まとめ</a:t>
            </a:r>
            <a:endParaRPr kumimoji="1" lang="en-US" altLang="ja-JP" sz="2800" dirty="0" smtClean="0"/>
          </a:p>
          <a:p>
            <a:endParaRPr kumimoji="1" lang="en-US" altLang="ja-JP" dirty="0" smtClean="0"/>
          </a:p>
        </p:txBody>
      </p:sp>
      <p:sp>
        <p:nvSpPr>
          <p:cNvPr id="4" name="スライド番号プレースホルダー 3"/>
          <p:cNvSpPr>
            <a:spLocks noGrp="1"/>
          </p:cNvSpPr>
          <p:nvPr>
            <p:ph type="sldNum" sz="quarter" idx="12"/>
          </p:nvPr>
        </p:nvSpPr>
        <p:spPr/>
        <p:txBody>
          <a:bodyPr/>
          <a:lstStyle/>
          <a:p>
            <a:r>
              <a:rPr kumimoji="1" lang="en-US" altLang="ja-JP" sz="2400" dirty="0" smtClean="0"/>
              <a:t>1</a:t>
            </a:r>
            <a:endParaRPr kumimoji="1" lang="ja-JP" altLang="en-US" sz="2400" dirty="0"/>
          </a:p>
        </p:txBody>
      </p:sp>
    </p:spTree>
    <p:extLst>
      <p:ext uri="{BB962C8B-B14F-4D97-AF65-F5344CB8AC3E}">
        <p14:creationId xmlns:p14="http://schemas.microsoft.com/office/powerpoint/2010/main" val="32395552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latin typeface="+mn-ea"/>
                <a:ea typeface="+mn-ea"/>
              </a:rPr>
              <a:t>ソフトウェアの特徴</a:t>
            </a:r>
            <a:endParaRPr kumimoji="1" lang="ja-JP" altLang="en-US" dirty="0">
              <a:latin typeface="+mn-ea"/>
              <a:ea typeface="+mn-ea"/>
            </a:endParaRPr>
          </a:p>
        </p:txBody>
      </p:sp>
      <p:sp>
        <p:nvSpPr>
          <p:cNvPr id="3" name="コンテンツ プレースホルダー 2"/>
          <p:cNvSpPr>
            <a:spLocks noGrp="1"/>
          </p:cNvSpPr>
          <p:nvPr>
            <p:ph idx="1"/>
          </p:nvPr>
        </p:nvSpPr>
        <p:spPr/>
        <p:txBody>
          <a:bodyPr>
            <a:normAutofit/>
          </a:bodyPr>
          <a:lstStyle/>
          <a:p>
            <a:pPr>
              <a:buFont typeface="Wingdings" panose="05000000000000000000" pitchFamily="2" charset="2"/>
              <a:buChar char="l"/>
            </a:pPr>
            <a:r>
              <a:rPr lang="ja-JP" altLang="en-US" sz="3200" dirty="0" smtClean="0"/>
              <a:t>プログラム</a:t>
            </a:r>
            <a:r>
              <a:rPr lang="en-US" altLang="ja-JP" sz="3200" dirty="0" smtClean="0"/>
              <a:t>or</a:t>
            </a:r>
            <a:r>
              <a:rPr lang="ja-JP" altLang="en-US" sz="3200" dirty="0" smtClean="0"/>
              <a:t>ソースコード </a:t>
            </a:r>
            <a:r>
              <a:rPr lang="en-US" altLang="ja-JP" sz="3200" dirty="0" smtClean="0"/>
              <a:t>+ </a:t>
            </a:r>
            <a:r>
              <a:rPr lang="ja-JP" altLang="en-US" sz="3200" dirty="0" smtClean="0"/>
              <a:t>ドキュメント　→　ソフトウェア</a:t>
            </a:r>
            <a:endParaRPr lang="en-US" altLang="ja-JP" sz="3200" dirty="0" smtClean="0"/>
          </a:p>
          <a:p>
            <a:pPr>
              <a:buFont typeface="Wingdings" panose="05000000000000000000" pitchFamily="2" charset="2"/>
              <a:buChar char="l"/>
            </a:pPr>
            <a:endParaRPr kumimoji="1" lang="en-US" altLang="ja-JP" sz="3200" dirty="0"/>
          </a:p>
          <a:p>
            <a:pPr>
              <a:buFont typeface="Wingdings" panose="05000000000000000000" pitchFamily="2" charset="2"/>
              <a:buChar char="l"/>
            </a:pPr>
            <a:r>
              <a:rPr lang="ja-JP" altLang="en-US" sz="3200" dirty="0" smtClean="0"/>
              <a:t>四六時中，どこでもプログラム作成が可能</a:t>
            </a:r>
            <a:endParaRPr lang="en-US" altLang="ja-JP" sz="3200" dirty="0" smtClean="0"/>
          </a:p>
          <a:p>
            <a:pPr>
              <a:buFont typeface="Wingdings" panose="05000000000000000000" pitchFamily="2" charset="2"/>
              <a:buChar char="l"/>
            </a:pPr>
            <a:endParaRPr lang="en-US" altLang="ja-JP" sz="3200" dirty="0"/>
          </a:p>
          <a:p>
            <a:pPr>
              <a:buFont typeface="Wingdings" panose="05000000000000000000" pitchFamily="2" charset="2"/>
              <a:buChar char="l"/>
            </a:pPr>
            <a:r>
              <a:rPr lang="ja-JP" altLang="en-US" sz="3200" dirty="0" smtClean="0"/>
              <a:t>設計だけでなく，プログラミングにおいても自由度が高い</a:t>
            </a:r>
            <a:endParaRPr lang="en-US" altLang="ja-JP" sz="3200" dirty="0" smtClean="0"/>
          </a:p>
          <a:p>
            <a:pPr>
              <a:buFont typeface="Wingdings" panose="05000000000000000000" pitchFamily="2" charset="2"/>
              <a:buChar char="l"/>
            </a:pPr>
            <a:endParaRPr kumimoji="1" lang="en-US" altLang="ja-JP" sz="2800" dirty="0"/>
          </a:p>
          <a:p>
            <a:pPr>
              <a:buFont typeface="Wingdings" panose="05000000000000000000" pitchFamily="2" charset="2"/>
              <a:buChar char="l"/>
            </a:pPr>
            <a:endParaRPr kumimoji="1" lang="ja-JP" altLang="en-US" sz="2800" dirty="0"/>
          </a:p>
        </p:txBody>
      </p:sp>
      <p:sp>
        <p:nvSpPr>
          <p:cNvPr id="4" name="スライド番号プレースホルダー 3"/>
          <p:cNvSpPr>
            <a:spLocks noGrp="1"/>
          </p:cNvSpPr>
          <p:nvPr>
            <p:ph type="sldNum" sz="quarter" idx="12"/>
          </p:nvPr>
        </p:nvSpPr>
        <p:spPr/>
        <p:txBody>
          <a:bodyPr/>
          <a:lstStyle/>
          <a:p>
            <a:r>
              <a:rPr kumimoji="1" lang="en-US" altLang="ja-JP" sz="2400" dirty="0" smtClean="0"/>
              <a:t>2</a:t>
            </a:r>
            <a:endParaRPr kumimoji="1" lang="ja-JP" altLang="en-US" sz="2400" dirty="0"/>
          </a:p>
        </p:txBody>
      </p:sp>
    </p:spTree>
    <p:extLst>
      <p:ext uri="{BB962C8B-B14F-4D97-AF65-F5344CB8AC3E}">
        <p14:creationId xmlns:p14="http://schemas.microsoft.com/office/powerpoint/2010/main" val="33855110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ソフトウェア作成時の留意点</a:t>
            </a:r>
            <a:endParaRPr kumimoji="1" lang="ja-JP" altLang="en-US" dirty="0"/>
          </a:p>
        </p:txBody>
      </p:sp>
      <p:sp>
        <p:nvSpPr>
          <p:cNvPr id="3" name="コンテンツ プレースホルダー 2"/>
          <p:cNvSpPr>
            <a:spLocks noGrp="1"/>
          </p:cNvSpPr>
          <p:nvPr>
            <p:ph idx="1"/>
          </p:nvPr>
        </p:nvSpPr>
        <p:spPr/>
        <p:txBody>
          <a:bodyPr>
            <a:normAutofit/>
          </a:bodyPr>
          <a:lstStyle/>
          <a:p>
            <a:pPr>
              <a:buFont typeface="Wingdings" panose="05000000000000000000" pitchFamily="2" charset="2"/>
              <a:buChar char="l"/>
            </a:pPr>
            <a:r>
              <a:rPr lang="ja-JP" altLang="en-US" sz="3200" dirty="0"/>
              <a:t>ソフトウェア</a:t>
            </a:r>
            <a:r>
              <a:rPr lang="ja-JP" altLang="en-US" sz="3200" dirty="0" smtClean="0"/>
              <a:t>は</a:t>
            </a:r>
            <a:r>
              <a:rPr lang="ja-JP" altLang="en-US" sz="3200" dirty="0"/>
              <a:t>莫大</a:t>
            </a:r>
            <a:r>
              <a:rPr lang="ja-JP" altLang="en-US" sz="3200" dirty="0" smtClean="0"/>
              <a:t>な</a:t>
            </a:r>
            <a:r>
              <a:rPr lang="ja-JP" altLang="en-US" sz="3200" dirty="0"/>
              <a:t>人数</a:t>
            </a:r>
            <a:r>
              <a:rPr lang="ja-JP" altLang="en-US" sz="3200" dirty="0" smtClean="0"/>
              <a:t>で作成される</a:t>
            </a:r>
            <a:endParaRPr lang="en-US" altLang="ja-JP" sz="3200" dirty="0"/>
          </a:p>
          <a:p>
            <a:pPr marL="0" indent="0">
              <a:buNone/>
            </a:pPr>
            <a:r>
              <a:rPr lang="ja-JP" altLang="en-US" sz="3200" dirty="0"/>
              <a:t>　</a:t>
            </a:r>
            <a:r>
              <a:rPr lang="ja-JP" altLang="en-US" sz="3200" dirty="0" smtClean="0"/>
              <a:t>　→　携わった人分だけ，プログラムの種類が出てくる</a:t>
            </a:r>
            <a:endParaRPr lang="en-US" altLang="ja-JP" sz="3200" dirty="0" smtClean="0"/>
          </a:p>
          <a:p>
            <a:pPr marL="0" indent="0">
              <a:buNone/>
            </a:pPr>
            <a:r>
              <a:rPr lang="ja-JP" altLang="en-US" sz="3200" dirty="0"/>
              <a:t>　</a:t>
            </a:r>
            <a:r>
              <a:rPr lang="ja-JP" altLang="en-US" sz="3200" dirty="0" smtClean="0"/>
              <a:t>　→　コミュニケーションが必要不可欠</a:t>
            </a:r>
            <a:endParaRPr lang="en-US" altLang="ja-JP" sz="3200" dirty="0" smtClean="0"/>
          </a:p>
          <a:p>
            <a:pPr marL="0" indent="0">
              <a:buNone/>
            </a:pPr>
            <a:r>
              <a:rPr lang="ja-JP" altLang="en-US" sz="3200" dirty="0" smtClean="0"/>
              <a:t>　　</a:t>
            </a:r>
            <a:endParaRPr lang="en-US" altLang="ja-JP" sz="3200" u="sng" dirty="0" smtClean="0"/>
          </a:p>
        </p:txBody>
      </p:sp>
      <p:sp>
        <p:nvSpPr>
          <p:cNvPr id="4" name="スライド番号プレースホルダー 3"/>
          <p:cNvSpPr>
            <a:spLocks noGrp="1"/>
          </p:cNvSpPr>
          <p:nvPr>
            <p:ph type="sldNum" sz="quarter" idx="12"/>
          </p:nvPr>
        </p:nvSpPr>
        <p:spPr/>
        <p:txBody>
          <a:bodyPr/>
          <a:lstStyle/>
          <a:p>
            <a:r>
              <a:rPr kumimoji="1" lang="en-US" altLang="ja-JP" sz="2400" dirty="0" smtClean="0"/>
              <a:t>3</a:t>
            </a:r>
            <a:endParaRPr kumimoji="1" lang="ja-JP" altLang="en-US" sz="2400" dirty="0"/>
          </a:p>
        </p:txBody>
      </p:sp>
      <p:pic>
        <p:nvPicPr>
          <p:cNvPr id="6" name="図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43105" y="4005209"/>
            <a:ext cx="1439487" cy="1439487"/>
          </a:xfrm>
          <a:prstGeom prst="rect">
            <a:avLst/>
          </a:prstGeom>
        </p:spPr>
      </p:pic>
      <p:grpSp>
        <p:nvGrpSpPr>
          <p:cNvPr id="10" name="グループ化 9"/>
          <p:cNvGrpSpPr/>
          <p:nvPr/>
        </p:nvGrpSpPr>
        <p:grpSpPr>
          <a:xfrm>
            <a:off x="893844" y="3988583"/>
            <a:ext cx="5348223" cy="1472738"/>
            <a:chOff x="1293050" y="3988583"/>
            <a:chExt cx="5348223" cy="1472738"/>
          </a:xfrm>
        </p:grpSpPr>
        <p:pic>
          <p:nvPicPr>
            <p:cNvPr id="5" name="図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3050" y="3988583"/>
              <a:ext cx="1472738" cy="1472738"/>
            </a:xfrm>
            <a:prstGeom prst="rect">
              <a:avLst/>
            </a:prstGeom>
          </p:spPr>
        </p:pic>
        <p:sp>
          <p:nvSpPr>
            <p:cNvPr id="7" name="テキスト ボックス 6"/>
            <p:cNvSpPr txBox="1"/>
            <p:nvPr/>
          </p:nvSpPr>
          <p:spPr>
            <a:xfrm>
              <a:off x="3213732" y="4255600"/>
              <a:ext cx="3427541" cy="1077218"/>
            </a:xfrm>
            <a:prstGeom prst="rect">
              <a:avLst/>
            </a:prstGeom>
            <a:noFill/>
          </p:spPr>
          <p:txBody>
            <a:bodyPr wrap="none" rtlCol="0">
              <a:spAutoFit/>
            </a:bodyPr>
            <a:lstStyle/>
            <a:p>
              <a:r>
                <a:rPr kumimoji="1" lang="ja-JP" altLang="en-US" sz="3200" dirty="0" smtClean="0">
                  <a:latin typeface="+mn-ea"/>
                </a:rPr>
                <a:t>生産性が低くなり，</a:t>
              </a:r>
              <a:endParaRPr kumimoji="1" lang="en-US" altLang="ja-JP" sz="3200" dirty="0" smtClean="0">
                <a:latin typeface="+mn-ea"/>
              </a:endParaRPr>
            </a:p>
            <a:p>
              <a:r>
                <a:rPr kumimoji="1" lang="ja-JP" altLang="en-US" sz="3200" dirty="0" smtClean="0">
                  <a:latin typeface="+mn-ea"/>
                </a:rPr>
                <a:t>欠陥が</a:t>
              </a:r>
              <a:r>
                <a:rPr kumimoji="1" lang="ja-JP" altLang="en-US" sz="3200" smtClean="0">
                  <a:latin typeface="+mn-ea"/>
                </a:rPr>
                <a:t>多くなる</a:t>
              </a:r>
              <a:endParaRPr kumimoji="1" lang="ja-JP" altLang="en-US" sz="3200" dirty="0">
                <a:latin typeface="+mn-ea"/>
              </a:endParaRPr>
            </a:p>
          </p:txBody>
        </p:sp>
      </p:grpSp>
      <p:sp>
        <p:nvSpPr>
          <p:cNvPr id="9" name="テキスト ボックス 8"/>
          <p:cNvSpPr txBox="1"/>
          <p:nvPr/>
        </p:nvSpPr>
        <p:spPr>
          <a:xfrm>
            <a:off x="8107904" y="4255600"/>
            <a:ext cx="3251211" cy="1077218"/>
          </a:xfrm>
          <a:prstGeom prst="rect">
            <a:avLst/>
          </a:prstGeom>
          <a:noFill/>
        </p:spPr>
        <p:txBody>
          <a:bodyPr wrap="none" rtlCol="0">
            <a:spAutoFit/>
          </a:bodyPr>
          <a:lstStyle/>
          <a:p>
            <a:r>
              <a:rPr kumimoji="1" lang="ja-JP" altLang="en-US" sz="3200" dirty="0" smtClean="0">
                <a:latin typeface="+mn-ea"/>
              </a:rPr>
              <a:t>プログラム管理が</a:t>
            </a:r>
            <a:endParaRPr kumimoji="1" lang="en-US" altLang="ja-JP" sz="3200" dirty="0" smtClean="0">
              <a:latin typeface="+mn-ea"/>
            </a:endParaRPr>
          </a:p>
          <a:p>
            <a:r>
              <a:rPr lang="ja-JP" altLang="en-US" sz="3200" dirty="0" smtClean="0">
                <a:latin typeface="+mn-ea"/>
              </a:rPr>
              <a:t>スムーズになる</a:t>
            </a:r>
            <a:endParaRPr kumimoji="1" lang="ja-JP" altLang="en-US" sz="3200" dirty="0">
              <a:latin typeface="+mn-ea"/>
            </a:endParaRPr>
          </a:p>
        </p:txBody>
      </p:sp>
      <p:sp>
        <p:nvSpPr>
          <p:cNvPr id="11" name="右矢印 10"/>
          <p:cNvSpPr/>
          <p:nvPr/>
        </p:nvSpPr>
        <p:spPr>
          <a:xfrm>
            <a:off x="2260666" y="4551893"/>
            <a:ext cx="565266"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右矢印 11"/>
          <p:cNvSpPr/>
          <p:nvPr/>
        </p:nvSpPr>
        <p:spPr>
          <a:xfrm>
            <a:off x="7542638" y="4551893"/>
            <a:ext cx="565266"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488146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プログラミングに必要な才能</a:t>
            </a:r>
            <a:endParaRPr kumimoji="1" lang="ja-JP" altLang="en-US" dirty="0"/>
          </a:p>
        </p:txBody>
      </p:sp>
      <p:sp>
        <p:nvSpPr>
          <p:cNvPr id="3" name="コンテンツ プレースホルダー 2"/>
          <p:cNvSpPr>
            <a:spLocks noGrp="1"/>
          </p:cNvSpPr>
          <p:nvPr>
            <p:ph idx="1"/>
          </p:nvPr>
        </p:nvSpPr>
        <p:spPr/>
        <p:txBody>
          <a:bodyPr>
            <a:normAutofit/>
          </a:bodyPr>
          <a:lstStyle/>
          <a:p>
            <a:pPr>
              <a:buFont typeface="Wingdings" panose="05000000000000000000" pitchFamily="2" charset="2"/>
              <a:buChar char="l"/>
            </a:pPr>
            <a:r>
              <a:rPr lang="ja-JP" altLang="en-US" sz="2800" dirty="0" smtClean="0"/>
              <a:t>論理性</a:t>
            </a:r>
            <a:r>
              <a:rPr lang="en-US" altLang="ja-JP" sz="2800" dirty="0" smtClean="0"/>
              <a:t>(</a:t>
            </a:r>
            <a:r>
              <a:rPr lang="ja-JP" altLang="en-US" sz="2800" dirty="0" smtClean="0"/>
              <a:t>物事を手順よく考える</a:t>
            </a:r>
            <a:r>
              <a:rPr lang="en-US" altLang="ja-JP" sz="2800" dirty="0" smtClean="0"/>
              <a:t>)</a:t>
            </a:r>
          </a:p>
          <a:p>
            <a:pPr>
              <a:buFont typeface="Wingdings" panose="05000000000000000000" pitchFamily="2" charset="2"/>
              <a:buChar char="l"/>
            </a:pPr>
            <a:r>
              <a:rPr kumimoji="1" lang="ja-JP" altLang="en-US" sz="2800" dirty="0" smtClean="0"/>
              <a:t>工学的才能</a:t>
            </a:r>
            <a:r>
              <a:rPr kumimoji="1" lang="en-US" altLang="ja-JP" sz="2800" dirty="0" smtClean="0"/>
              <a:t>(SW/HW</a:t>
            </a:r>
            <a:r>
              <a:rPr kumimoji="1" lang="ja-JP" altLang="en-US" sz="2800" dirty="0" smtClean="0"/>
              <a:t>のトレードオフを考慮するバランス感覚</a:t>
            </a:r>
            <a:r>
              <a:rPr kumimoji="1" lang="en-US" altLang="ja-JP" sz="2800" dirty="0" smtClean="0"/>
              <a:t>)</a:t>
            </a:r>
          </a:p>
          <a:p>
            <a:pPr>
              <a:buFont typeface="Wingdings" panose="05000000000000000000" pitchFamily="2" charset="2"/>
              <a:buChar char="l"/>
            </a:pPr>
            <a:r>
              <a:rPr lang="ja-JP" altLang="en-US" sz="2800" dirty="0"/>
              <a:t>正確</a:t>
            </a:r>
            <a:r>
              <a:rPr lang="ja-JP" altLang="en-US" sz="2800" dirty="0" smtClean="0"/>
              <a:t>さ</a:t>
            </a:r>
            <a:r>
              <a:rPr lang="en-US" altLang="ja-JP" sz="2800" dirty="0" smtClean="0"/>
              <a:t>(</a:t>
            </a:r>
            <a:r>
              <a:rPr lang="ja-JP" altLang="en-US" sz="2800" dirty="0" smtClean="0"/>
              <a:t>バグをゼロにする</a:t>
            </a:r>
            <a:r>
              <a:rPr lang="en-US" altLang="ja-JP" sz="2800" dirty="0" smtClean="0"/>
              <a:t>)</a:t>
            </a:r>
          </a:p>
          <a:p>
            <a:pPr>
              <a:buFont typeface="Wingdings" panose="05000000000000000000" pitchFamily="2" charset="2"/>
              <a:buChar char="l"/>
            </a:pPr>
            <a:r>
              <a:rPr kumimoji="1" lang="ja-JP" altLang="en-US" sz="2800" dirty="0" smtClean="0"/>
              <a:t>発想力</a:t>
            </a:r>
            <a:r>
              <a:rPr kumimoji="1" lang="en-US" altLang="ja-JP" sz="2800" dirty="0" smtClean="0"/>
              <a:t>(</a:t>
            </a:r>
            <a:r>
              <a:rPr kumimoji="1" lang="ja-JP" altLang="en-US" sz="2800" dirty="0" smtClean="0"/>
              <a:t>各プログラマのセンス</a:t>
            </a:r>
            <a:r>
              <a:rPr kumimoji="1" lang="en-US" altLang="ja-JP" sz="2800" dirty="0" smtClean="0"/>
              <a:t>)</a:t>
            </a:r>
          </a:p>
          <a:p>
            <a:pPr>
              <a:buFont typeface="Wingdings" panose="05000000000000000000" pitchFamily="2" charset="2"/>
              <a:buChar char="l"/>
            </a:pPr>
            <a:r>
              <a:rPr lang="ja-JP" altLang="en-US" sz="2800" dirty="0" smtClean="0"/>
              <a:t>実務性</a:t>
            </a:r>
            <a:r>
              <a:rPr lang="en-US" altLang="ja-JP" sz="2800" dirty="0" smtClean="0"/>
              <a:t>(</a:t>
            </a:r>
            <a:r>
              <a:rPr lang="ja-JP" altLang="en-US" sz="2800" dirty="0" smtClean="0"/>
              <a:t>問題を実務的にこなせるか</a:t>
            </a:r>
            <a:r>
              <a:rPr lang="en-US" altLang="ja-JP" sz="2800" dirty="0" smtClean="0"/>
              <a:t>)</a:t>
            </a:r>
          </a:p>
          <a:p>
            <a:pPr>
              <a:buFont typeface="Wingdings" panose="05000000000000000000" pitchFamily="2" charset="2"/>
              <a:buChar char="l"/>
            </a:pPr>
            <a:r>
              <a:rPr kumimoji="1" lang="ja-JP" altLang="en-US" sz="2800" dirty="0" smtClean="0"/>
              <a:t>共同作業を厭わない，経営的な関心</a:t>
            </a:r>
            <a:r>
              <a:rPr lang="ja-JP" altLang="en-US" sz="2800" dirty="0" smtClean="0"/>
              <a:t>事も理解する性向</a:t>
            </a:r>
            <a:endParaRPr lang="en-US" altLang="ja-JP" sz="2800" dirty="0" smtClean="0"/>
          </a:p>
          <a:p>
            <a:pPr marL="0" indent="0">
              <a:buNone/>
            </a:pPr>
            <a:r>
              <a:rPr lang="ja-JP" altLang="en-US" sz="2800" dirty="0" smtClean="0"/>
              <a:t>　</a:t>
            </a:r>
            <a:r>
              <a:rPr lang="en-US" altLang="ja-JP" sz="2800" dirty="0" smtClean="0"/>
              <a:t>(</a:t>
            </a:r>
            <a:r>
              <a:rPr lang="ja-JP" altLang="en-US" sz="2800" dirty="0" smtClean="0"/>
              <a:t>客とのコミュニケーション</a:t>
            </a:r>
            <a:r>
              <a:rPr lang="en-US" altLang="ja-JP" sz="2800" dirty="0" smtClean="0"/>
              <a:t>)</a:t>
            </a:r>
          </a:p>
          <a:p>
            <a:pPr marL="0" indent="0">
              <a:buNone/>
            </a:pPr>
            <a:endParaRPr kumimoji="1" lang="en-US" altLang="ja-JP" sz="2800" dirty="0" smtClean="0"/>
          </a:p>
        </p:txBody>
      </p:sp>
      <p:sp>
        <p:nvSpPr>
          <p:cNvPr id="4" name="スライド番号プレースホルダー 3"/>
          <p:cNvSpPr>
            <a:spLocks noGrp="1"/>
          </p:cNvSpPr>
          <p:nvPr>
            <p:ph type="sldNum" sz="quarter" idx="12"/>
          </p:nvPr>
        </p:nvSpPr>
        <p:spPr/>
        <p:txBody>
          <a:bodyPr/>
          <a:lstStyle/>
          <a:p>
            <a:r>
              <a:rPr kumimoji="1" lang="en-US" altLang="ja-JP" sz="2400" dirty="0" smtClean="0"/>
              <a:t>4</a:t>
            </a:r>
            <a:endParaRPr kumimoji="1" lang="ja-JP" altLang="en-US" sz="2400" dirty="0"/>
          </a:p>
        </p:txBody>
      </p:sp>
    </p:spTree>
    <p:extLst>
      <p:ext uri="{BB962C8B-B14F-4D97-AF65-F5344CB8AC3E}">
        <p14:creationId xmlns:p14="http://schemas.microsoft.com/office/powerpoint/2010/main" val="2269513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設計・施工の流れ</a:t>
            </a:r>
            <a:endParaRPr kumimoji="1" lang="ja-JP" altLang="en-US" dirty="0"/>
          </a:p>
        </p:txBody>
      </p:sp>
      <p:sp>
        <p:nvSpPr>
          <p:cNvPr id="4" name="スライド番号プレースホルダー 3"/>
          <p:cNvSpPr>
            <a:spLocks noGrp="1"/>
          </p:cNvSpPr>
          <p:nvPr>
            <p:ph type="sldNum" sz="quarter" idx="12"/>
          </p:nvPr>
        </p:nvSpPr>
        <p:spPr/>
        <p:txBody>
          <a:bodyPr/>
          <a:lstStyle/>
          <a:p>
            <a:r>
              <a:rPr kumimoji="1" lang="en-US" altLang="ja-JP" sz="2400" dirty="0" smtClean="0"/>
              <a:t>5</a:t>
            </a:r>
            <a:endParaRPr kumimoji="1" lang="ja-JP" altLang="en-US" sz="2400" dirty="0"/>
          </a:p>
        </p:txBody>
      </p:sp>
      <p:grpSp>
        <p:nvGrpSpPr>
          <p:cNvPr id="28" name="グループ化 27"/>
          <p:cNvGrpSpPr/>
          <p:nvPr/>
        </p:nvGrpSpPr>
        <p:grpSpPr>
          <a:xfrm>
            <a:off x="2771080" y="2160851"/>
            <a:ext cx="6033068" cy="3544899"/>
            <a:chOff x="2161307" y="2178243"/>
            <a:chExt cx="6033068" cy="3544899"/>
          </a:xfrm>
        </p:grpSpPr>
        <p:grpSp>
          <p:nvGrpSpPr>
            <p:cNvPr id="18" name="グループ化 17"/>
            <p:cNvGrpSpPr/>
            <p:nvPr/>
          </p:nvGrpSpPr>
          <p:grpSpPr>
            <a:xfrm>
              <a:off x="2161307" y="2178243"/>
              <a:ext cx="1995056" cy="3544899"/>
              <a:chOff x="4522121" y="1845734"/>
              <a:chExt cx="1995056" cy="3544899"/>
            </a:xfrm>
          </p:grpSpPr>
          <p:sp>
            <p:nvSpPr>
              <p:cNvPr id="5" name="正方形/長方形 4"/>
              <p:cNvSpPr/>
              <p:nvPr/>
            </p:nvSpPr>
            <p:spPr>
              <a:xfrm>
                <a:off x="4522122" y="1845734"/>
                <a:ext cx="1995055" cy="963968"/>
              </a:xfrm>
              <a:prstGeom prst="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dirty="0" smtClean="0"/>
                  <a:t>ユーザとの関係を</a:t>
                </a:r>
                <a:endParaRPr kumimoji="1" lang="en-US" altLang="ja-JP" dirty="0" smtClean="0"/>
              </a:p>
              <a:p>
                <a:pPr algn="ctr"/>
                <a:r>
                  <a:rPr kumimoji="1" lang="ja-JP" altLang="en-US" dirty="0" smtClean="0"/>
                  <a:t>確立</a:t>
                </a:r>
                <a:endParaRPr kumimoji="1" lang="ja-JP" altLang="en-US" dirty="0"/>
              </a:p>
            </p:txBody>
          </p:sp>
          <p:cxnSp>
            <p:nvCxnSpPr>
              <p:cNvPr id="8" name="直線矢印コネクタ 7"/>
              <p:cNvCxnSpPr>
                <a:stCxn id="5" idx="2"/>
                <a:endCxn id="10" idx="0"/>
              </p:cNvCxnSpPr>
              <p:nvPr/>
            </p:nvCxnSpPr>
            <p:spPr>
              <a:xfrm flipH="1">
                <a:off x="5519649" y="2809702"/>
                <a:ext cx="1" cy="3008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正方形/長方形 9"/>
              <p:cNvSpPr/>
              <p:nvPr/>
            </p:nvSpPr>
            <p:spPr>
              <a:xfrm>
                <a:off x="4522121" y="3110545"/>
                <a:ext cx="1995055" cy="1047129"/>
              </a:xfrm>
              <a:prstGeom prst="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dirty="0" smtClean="0"/>
                  <a:t>ユーザの</a:t>
                </a:r>
                <a:endParaRPr kumimoji="1" lang="en-US" altLang="ja-JP" dirty="0" smtClean="0"/>
              </a:p>
              <a:p>
                <a:pPr algn="ctr"/>
                <a:r>
                  <a:rPr kumimoji="1" lang="ja-JP" altLang="en-US" dirty="0" smtClean="0"/>
                  <a:t>事業戦略案を支援</a:t>
                </a:r>
                <a:endParaRPr kumimoji="1" lang="ja-JP" altLang="en-US" dirty="0"/>
              </a:p>
            </p:txBody>
          </p:sp>
          <p:sp>
            <p:nvSpPr>
              <p:cNvPr id="17" name="正方形/長方形 16"/>
              <p:cNvSpPr/>
              <p:nvPr/>
            </p:nvSpPr>
            <p:spPr>
              <a:xfrm>
                <a:off x="4522121" y="4426665"/>
                <a:ext cx="1995055" cy="963968"/>
              </a:xfrm>
              <a:prstGeom prst="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dirty="0" smtClean="0"/>
                  <a:t>情報</a:t>
                </a:r>
                <a:r>
                  <a:rPr lang="ja-JP" altLang="en-US" dirty="0"/>
                  <a:t>システム</a:t>
                </a:r>
                <a:r>
                  <a:rPr lang="ja-JP" altLang="en-US" dirty="0" smtClean="0"/>
                  <a:t>の</a:t>
                </a:r>
                <a:endParaRPr lang="en-US" altLang="ja-JP" dirty="0" smtClean="0"/>
              </a:p>
              <a:p>
                <a:pPr algn="ctr"/>
                <a:r>
                  <a:rPr lang="ja-JP" altLang="en-US" dirty="0" smtClean="0"/>
                  <a:t>設計</a:t>
                </a:r>
                <a:endParaRPr kumimoji="1" lang="ja-JP" altLang="en-US" dirty="0"/>
              </a:p>
            </p:txBody>
          </p:sp>
        </p:grpSp>
        <p:cxnSp>
          <p:nvCxnSpPr>
            <p:cNvPr id="19" name="直線矢印コネクタ 18"/>
            <p:cNvCxnSpPr/>
            <p:nvPr/>
          </p:nvCxnSpPr>
          <p:spPr>
            <a:xfrm flipH="1">
              <a:off x="7205324" y="2354599"/>
              <a:ext cx="9691" cy="2910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カギ線コネクタ 20"/>
            <p:cNvCxnSpPr>
              <a:stCxn id="17" idx="2"/>
            </p:cNvCxnSpPr>
            <p:nvPr/>
          </p:nvCxnSpPr>
          <p:spPr>
            <a:xfrm rot="5400000" flipH="1" flipV="1">
              <a:off x="3514362" y="1999071"/>
              <a:ext cx="3368543" cy="4079599"/>
            </a:xfrm>
            <a:prstGeom prst="bentConnector4">
              <a:avLst>
                <a:gd name="adj1" fmla="val -6786"/>
                <a:gd name="adj2" fmla="val 62226"/>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正方形/長方形 21"/>
            <p:cNvSpPr/>
            <p:nvPr/>
          </p:nvSpPr>
          <p:spPr>
            <a:xfrm>
              <a:off x="6199320" y="3633980"/>
              <a:ext cx="1995055" cy="963968"/>
            </a:xfrm>
            <a:prstGeom prst="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dirty="0"/>
                <a:t>メンテナンス</a:t>
              </a:r>
              <a:endParaRPr kumimoji="1" lang="ja-JP" altLang="en-US" dirty="0"/>
            </a:p>
          </p:txBody>
        </p:sp>
        <p:sp>
          <p:nvSpPr>
            <p:cNvPr id="23" name="フローチャート: 判断 22"/>
            <p:cNvSpPr/>
            <p:nvPr/>
          </p:nvSpPr>
          <p:spPr>
            <a:xfrm>
              <a:off x="6199320" y="2636011"/>
              <a:ext cx="1995054" cy="716557"/>
            </a:xfrm>
            <a:prstGeom prst="flowChartDecision">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テスト</a:t>
              </a:r>
              <a:endParaRPr kumimoji="1" lang="ja-JP" altLang="en-US" dirty="0">
                <a:solidFill>
                  <a:schemeClr val="tx1"/>
                </a:solidFill>
              </a:endParaRPr>
            </a:p>
          </p:txBody>
        </p:sp>
        <p:cxnSp>
          <p:nvCxnSpPr>
            <p:cNvPr id="25" name="直線矢印コネクタ 24"/>
            <p:cNvCxnSpPr>
              <a:endCxn id="22" idx="0"/>
            </p:cNvCxnSpPr>
            <p:nvPr/>
          </p:nvCxnSpPr>
          <p:spPr>
            <a:xfrm>
              <a:off x="7196848" y="3359786"/>
              <a:ext cx="0" cy="2741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カギ線コネクタ 26"/>
            <p:cNvCxnSpPr>
              <a:stCxn id="23" idx="3"/>
            </p:cNvCxnSpPr>
            <p:nvPr/>
          </p:nvCxnSpPr>
          <p:spPr>
            <a:xfrm flipH="1" flipV="1">
              <a:off x="7196843" y="2512306"/>
              <a:ext cx="997531" cy="481984"/>
            </a:xfrm>
            <a:prstGeom prst="bentConnector3">
              <a:avLst>
                <a:gd name="adj1" fmla="val -22917"/>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29" name="テキスト ボックス 28"/>
          <p:cNvSpPr txBox="1"/>
          <p:nvPr/>
        </p:nvSpPr>
        <p:spPr>
          <a:xfrm>
            <a:off x="7889793" y="3247256"/>
            <a:ext cx="457176" cy="369332"/>
          </a:xfrm>
          <a:prstGeom prst="rect">
            <a:avLst/>
          </a:prstGeom>
          <a:noFill/>
        </p:spPr>
        <p:txBody>
          <a:bodyPr wrap="none" rtlCol="0">
            <a:spAutoFit/>
          </a:bodyPr>
          <a:lstStyle/>
          <a:p>
            <a:r>
              <a:rPr kumimoji="1" lang="en-US" altLang="ja-JP" dirty="0" smtClean="0"/>
              <a:t>OK</a:t>
            </a:r>
            <a:endParaRPr kumimoji="1" lang="ja-JP" altLang="en-US" dirty="0"/>
          </a:p>
        </p:txBody>
      </p:sp>
      <p:sp>
        <p:nvSpPr>
          <p:cNvPr id="30" name="テキスト ボックス 29"/>
          <p:cNvSpPr txBox="1"/>
          <p:nvPr/>
        </p:nvSpPr>
        <p:spPr>
          <a:xfrm>
            <a:off x="9063104" y="2340883"/>
            <a:ext cx="479618" cy="369332"/>
          </a:xfrm>
          <a:prstGeom prst="rect">
            <a:avLst/>
          </a:prstGeom>
          <a:noFill/>
        </p:spPr>
        <p:txBody>
          <a:bodyPr wrap="none" rtlCol="0">
            <a:spAutoFit/>
          </a:bodyPr>
          <a:lstStyle/>
          <a:p>
            <a:r>
              <a:rPr kumimoji="1" lang="en-US" altLang="ja-JP" dirty="0" smtClean="0"/>
              <a:t>NG</a:t>
            </a:r>
            <a:endParaRPr kumimoji="1" lang="ja-JP" altLang="en-US" dirty="0"/>
          </a:p>
        </p:txBody>
      </p:sp>
      <p:cxnSp>
        <p:nvCxnSpPr>
          <p:cNvPr id="32" name="直線矢印コネクタ 31"/>
          <p:cNvCxnSpPr>
            <a:stCxn id="10" idx="2"/>
          </p:cNvCxnSpPr>
          <p:nvPr/>
        </p:nvCxnSpPr>
        <p:spPr>
          <a:xfrm>
            <a:off x="3768608" y="4472791"/>
            <a:ext cx="0" cy="2690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直線矢印コネクタ 30"/>
          <p:cNvCxnSpPr/>
          <p:nvPr/>
        </p:nvCxnSpPr>
        <p:spPr>
          <a:xfrm>
            <a:off x="7806616" y="4580556"/>
            <a:ext cx="0" cy="2741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フローチャート: 端子 14"/>
          <p:cNvSpPr/>
          <p:nvPr/>
        </p:nvSpPr>
        <p:spPr>
          <a:xfrm>
            <a:off x="7083491" y="4854750"/>
            <a:ext cx="1446250" cy="810898"/>
          </a:xfrm>
          <a:prstGeom prst="flowChartTerminator">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tx1"/>
                </a:solidFill>
              </a:rPr>
              <a:t>END</a:t>
            </a:r>
            <a:endParaRPr kumimoji="1" lang="ja-JP" altLang="en-US" dirty="0">
              <a:solidFill>
                <a:schemeClr val="tx1"/>
              </a:solidFill>
            </a:endParaRPr>
          </a:p>
        </p:txBody>
      </p:sp>
    </p:spTree>
    <p:extLst>
      <p:ext uri="{BB962C8B-B14F-4D97-AF65-F5344CB8AC3E}">
        <p14:creationId xmlns:p14="http://schemas.microsoft.com/office/powerpoint/2010/main" val="40981620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よいソフトウェア作成を行うために</a:t>
            </a:r>
            <a:endParaRPr kumimoji="1" lang="ja-JP" altLang="en-US" dirty="0"/>
          </a:p>
        </p:txBody>
      </p:sp>
      <p:sp>
        <p:nvSpPr>
          <p:cNvPr id="4" name="スライド番号プレースホルダー 3"/>
          <p:cNvSpPr>
            <a:spLocks noGrp="1"/>
          </p:cNvSpPr>
          <p:nvPr>
            <p:ph type="sldNum" sz="quarter" idx="12"/>
          </p:nvPr>
        </p:nvSpPr>
        <p:spPr/>
        <p:txBody>
          <a:bodyPr/>
          <a:lstStyle/>
          <a:p>
            <a:r>
              <a:rPr kumimoji="1" lang="en-US" altLang="ja-JP" sz="2400" dirty="0" smtClean="0"/>
              <a:t>6</a:t>
            </a:r>
            <a:endParaRPr kumimoji="1" lang="ja-JP" altLang="en-US" sz="2400" dirty="0"/>
          </a:p>
        </p:txBody>
      </p:sp>
      <p:grpSp>
        <p:nvGrpSpPr>
          <p:cNvPr id="23" name="グループ化 22"/>
          <p:cNvGrpSpPr/>
          <p:nvPr/>
        </p:nvGrpSpPr>
        <p:grpSpPr>
          <a:xfrm>
            <a:off x="748099" y="2750128"/>
            <a:ext cx="11191789" cy="3368039"/>
            <a:chOff x="797975" y="2484121"/>
            <a:chExt cx="11191789" cy="3368039"/>
          </a:xfrm>
        </p:grpSpPr>
        <p:sp>
          <p:nvSpPr>
            <p:cNvPr id="5" name="二等辺三角形 4"/>
            <p:cNvSpPr/>
            <p:nvPr/>
          </p:nvSpPr>
          <p:spPr>
            <a:xfrm>
              <a:off x="4972673" y="4937760"/>
              <a:ext cx="2706624" cy="9144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4" name="グループ化 13"/>
            <p:cNvGrpSpPr/>
            <p:nvPr/>
          </p:nvGrpSpPr>
          <p:grpSpPr>
            <a:xfrm>
              <a:off x="3077051" y="3956858"/>
              <a:ext cx="6497868" cy="980902"/>
              <a:chOff x="2479879" y="3956858"/>
              <a:chExt cx="6497868" cy="980902"/>
            </a:xfrm>
          </p:grpSpPr>
          <p:cxnSp>
            <p:nvCxnSpPr>
              <p:cNvPr id="7" name="カギ線コネクタ 6"/>
              <p:cNvCxnSpPr/>
              <p:nvPr/>
            </p:nvCxnSpPr>
            <p:spPr>
              <a:xfrm>
                <a:off x="2479879" y="3956858"/>
                <a:ext cx="6497866" cy="980902"/>
              </a:xfrm>
              <a:prstGeom prst="bentConnector3">
                <a:avLst>
                  <a:gd name="adj1" fmla="val -108"/>
                </a:avLst>
              </a:prstGeom>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flipH="1" flipV="1">
                <a:off x="8977745" y="3956858"/>
                <a:ext cx="2" cy="980902"/>
              </a:xfrm>
              <a:prstGeom prst="line">
                <a:avLst/>
              </a:prstGeom>
            </p:spPr>
            <p:style>
              <a:lnRef idx="1">
                <a:schemeClr val="accent1"/>
              </a:lnRef>
              <a:fillRef idx="0">
                <a:schemeClr val="accent1"/>
              </a:fillRef>
              <a:effectRef idx="0">
                <a:schemeClr val="accent1"/>
              </a:effectRef>
              <a:fontRef idx="minor">
                <a:schemeClr val="tx1"/>
              </a:fontRef>
            </p:style>
          </p:cxnSp>
        </p:grpSp>
        <p:sp>
          <p:nvSpPr>
            <p:cNvPr id="21" name="円/楕円 20"/>
            <p:cNvSpPr/>
            <p:nvPr/>
          </p:nvSpPr>
          <p:spPr>
            <a:xfrm>
              <a:off x="7160069" y="2488277"/>
              <a:ext cx="4829695" cy="1454727"/>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smtClean="0">
                  <a:solidFill>
                    <a:schemeClr val="tx1"/>
                  </a:solidFill>
                </a:rPr>
                <a:t>ユーザ，設計者の</a:t>
              </a:r>
              <a:endParaRPr kumimoji="1" lang="en-US" altLang="ja-JP" sz="2800" dirty="0" smtClean="0">
                <a:solidFill>
                  <a:schemeClr val="tx1"/>
                </a:solidFill>
              </a:endParaRPr>
            </a:p>
            <a:p>
              <a:pPr algn="ctr"/>
              <a:r>
                <a:rPr kumimoji="1" lang="ja-JP" altLang="en-US" sz="2800" dirty="0" smtClean="0">
                  <a:solidFill>
                    <a:schemeClr val="tx1"/>
                  </a:solidFill>
                </a:rPr>
                <a:t>意図を十分に理解</a:t>
              </a:r>
              <a:endParaRPr kumimoji="1" lang="ja-JP" altLang="en-US" sz="2800" dirty="0">
                <a:solidFill>
                  <a:schemeClr val="tx1"/>
                </a:solidFill>
              </a:endParaRPr>
            </a:p>
          </p:txBody>
        </p:sp>
        <p:sp>
          <p:nvSpPr>
            <p:cNvPr id="22" name="円/楕円 21"/>
            <p:cNvSpPr/>
            <p:nvPr/>
          </p:nvSpPr>
          <p:spPr>
            <a:xfrm>
              <a:off x="797975" y="2484121"/>
              <a:ext cx="4829695" cy="1454727"/>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smtClean="0">
                  <a:solidFill>
                    <a:schemeClr val="tx1"/>
                  </a:solidFill>
                </a:rPr>
                <a:t>施工技術を</a:t>
              </a:r>
              <a:endParaRPr kumimoji="1" lang="en-US" altLang="ja-JP" sz="2800" dirty="0" smtClean="0">
                <a:solidFill>
                  <a:schemeClr val="tx1"/>
                </a:solidFill>
              </a:endParaRPr>
            </a:p>
            <a:p>
              <a:pPr algn="ctr"/>
              <a:r>
                <a:rPr kumimoji="1" lang="ja-JP" altLang="en-US" sz="2800" dirty="0" smtClean="0">
                  <a:solidFill>
                    <a:schemeClr val="tx1"/>
                  </a:solidFill>
                </a:rPr>
                <a:t>熟知している</a:t>
              </a:r>
              <a:endParaRPr kumimoji="1" lang="ja-JP" altLang="en-US" sz="2800" dirty="0">
                <a:solidFill>
                  <a:schemeClr val="tx1"/>
                </a:solidFill>
              </a:endParaRPr>
            </a:p>
          </p:txBody>
        </p:sp>
      </p:grpSp>
      <p:sp>
        <p:nvSpPr>
          <p:cNvPr id="24" name="テキスト ボックス 23"/>
          <p:cNvSpPr txBox="1"/>
          <p:nvPr/>
        </p:nvSpPr>
        <p:spPr>
          <a:xfrm>
            <a:off x="2473177" y="2048626"/>
            <a:ext cx="1107996" cy="461665"/>
          </a:xfrm>
          <a:prstGeom prst="rect">
            <a:avLst/>
          </a:prstGeom>
          <a:noFill/>
        </p:spPr>
        <p:txBody>
          <a:bodyPr wrap="none" rtlCol="0">
            <a:spAutoFit/>
          </a:bodyPr>
          <a:lstStyle/>
          <a:p>
            <a:r>
              <a:rPr kumimoji="1" lang="ja-JP" altLang="en-US" sz="2400" dirty="0" smtClean="0"/>
              <a:t>設計側</a:t>
            </a:r>
            <a:endParaRPr kumimoji="1" lang="ja-JP" altLang="en-US" sz="2400" dirty="0"/>
          </a:p>
        </p:txBody>
      </p:sp>
      <p:sp>
        <p:nvSpPr>
          <p:cNvPr id="25" name="テキスト ボックス 24"/>
          <p:cNvSpPr txBox="1"/>
          <p:nvPr/>
        </p:nvSpPr>
        <p:spPr>
          <a:xfrm>
            <a:off x="8971042" y="2048626"/>
            <a:ext cx="1107996" cy="461665"/>
          </a:xfrm>
          <a:prstGeom prst="rect">
            <a:avLst/>
          </a:prstGeom>
          <a:noFill/>
        </p:spPr>
        <p:txBody>
          <a:bodyPr wrap="none" rtlCol="0">
            <a:spAutoFit/>
          </a:bodyPr>
          <a:lstStyle/>
          <a:p>
            <a:r>
              <a:rPr lang="ja-JP" altLang="en-US" sz="2400" dirty="0">
                <a:latin typeface="+mn-ea"/>
              </a:rPr>
              <a:t>施工</a:t>
            </a:r>
            <a:r>
              <a:rPr kumimoji="1" lang="ja-JP" altLang="en-US" sz="2400" dirty="0" smtClean="0">
                <a:latin typeface="+mn-ea"/>
              </a:rPr>
              <a:t>側</a:t>
            </a:r>
            <a:endParaRPr kumimoji="1" lang="ja-JP" altLang="en-US" dirty="0">
              <a:latin typeface="+mn-ea"/>
            </a:endParaRPr>
          </a:p>
        </p:txBody>
      </p:sp>
    </p:spTree>
    <p:extLst>
      <p:ext uri="{BB962C8B-B14F-4D97-AF65-F5344CB8AC3E}">
        <p14:creationId xmlns:p14="http://schemas.microsoft.com/office/powerpoint/2010/main" val="34673539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ソフトウェアの重要性</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lang="ja-JP" altLang="en-US" sz="3200" dirty="0" smtClean="0"/>
              <a:t>・</a:t>
            </a:r>
            <a:r>
              <a:rPr kumimoji="1" lang="ja-JP" altLang="en-US" sz="3200" dirty="0" smtClean="0"/>
              <a:t>携帯電話</a:t>
            </a:r>
            <a:endParaRPr kumimoji="1" lang="en-US" altLang="ja-JP" sz="3200" dirty="0" smtClean="0"/>
          </a:p>
          <a:p>
            <a:r>
              <a:rPr lang="ja-JP" altLang="en-US" sz="2400" dirty="0"/>
              <a:t>　</a:t>
            </a:r>
            <a:r>
              <a:rPr lang="ja-JP" altLang="en-US" sz="2400" dirty="0" smtClean="0"/>
              <a:t>　</a:t>
            </a:r>
            <a:r>
              <a:rPr lang="en-US" altLang="ja-JP" sz="2400" dirty="0" smtClean="0"/>
              <a:t>1999</a:t>
            </a:r>
            <a:r>
              <a:rPr lang="ja-JP" altLang="en-US" sz="2400" dirty="0" smtClean="0"/>
              <a:t>年：</a:t>
            </a:r>
            <a:r>
              <a:rPr lang="en-US" altLang="ja-JP" sz="2400" dirty="0" smtClean="0"/>
              <a:t>30</a:t>
            </a:r>
            <a:r>
              <a:rPr lang="ja-JP" altLang="en-US" sz="2400" dirty="0" smtClean="0"/>
              <a:t>万のソフトウェア　→　</a:t>
            </a:r>
            <a:r>
              <a:rPr lang="en-US" altLang="ja-JP" sz="2400" dirty="0" smtClean="0"/>
              <a:t>2008</a:t>
            </a:r>
            <a:r>
              <a:rPr lang="ja-JP" altLang="en-US" sz="2400" dirty="0" smtClean="0"/>
              <a:t>年：</a:t>
            </a:r>
            <a:r>
              <a:rPr lang="en-US" altLang="ja-JP" sz="2400" dirty="0" smtClean="0"/>
              <a:t>500-600</a:t>
            </a:r>
            <a:r>
              <a:rPr lang="ja-JP" altLang="en-US" sz="2400" dirty="0" smtClean="0"/>
              <a:t>万のソフトウェア</a:t>
            </a:r>
            <a:endParaRPr lang="en-US" altLang="ja-JP" sz="2400" dirty="0" smtClean="0"/>
          </a:p>
          <a:p>
            <a:endParaRPr kumimoji="1" lang="en-US" altLang="ja-JP" sz="2400" dirty="0"/>
          </a:p>
          <a:p>
            <a:r>
              <a:rPr kumimoji="1" lang="ja-JP" altLang="en-US" sz="3200" dirty="0" smtClean="0"/>
              <a:t>・飛行機トラブル</a:t>
            </a:r>
            <a:endParaRPr kumimoji="1" lang="en-US" altLang="ja-JP" sz="3200" dirty="0" smtClean="0"/>
          </a:p>
          <a:p>
            <a:r>
              <a:rPr lang="ja-JP" altLang="en-US" sz="2400" dirty="0"/>
              <a:t>　</a:t>
            </a:r>
            <a:r>
              <a:rPr lang="ja-JP" altLang="en-US" sz="2400" dirty="0" smtClean="0"/>
              <a:t>　チェックインシステムがダウン，</a:t>
            </a:r>
            <a:r>
              <a:rPr lang="en-US" altLang="ja-JP" sz="2400" dirty="0" smtClean="0"/>
              <a:t>10</a:t>
            </a:r>
            <a:r>
              <a:rPr lang="ja-JP" altLang="en-US" sz="2400" dirty="0" smtClean="0"/>
              <a:t>万人が影響を</a:t>
            </a:r>
            <a:r>
              <a:rPr lang="ja-JP" altLang="en-US" sz="2400" dirty="0" smtClean="0"/>
              <a:t>受けた</a:t>
            </a:r>
            <a:endParaRPr lang="en-US" altLang="ja-JP" sz="2400" dirty="0" smtClean="0"/>
          </a:p>
          <a:p>
            <a:endParaRPr kumimoji="1" lang="en-US" altLang="ja-JP" sz="2400" dirty="0"/>
          </a:p>
          <a:p>
            <a:r>
              <a:rPr lang="ja-JP" altLang="en-US" sz="3200" dirty="0" smtClean="0"/>
              <a:t>・アメリカにおいて</a:t>
            </a:r>
            <a:endParaRPr lang="en-US" altLang="ja-JP" sz="3200" dirty="0" smtClean="0"/>
          </a:p>
          <a:p>
            <a:r>
              <a:rPr kumimoji="1" lang="ja-JP" altLang="en-US" sz="2400" dirty="0"/>
              <a:t>　</a:t>
            </a:r>
            <a:r>
              <a:rPr kumimoji="1" lang="ja-JP" altLang="en-US" sz="2400" dirty="0" smtClean="0"/>
              <a:t>　ソフトウェアバグによる損失は年間</a:t>
            </a:r>
            <a:r>
              <a:rPr kumimoji="1" lang="en-US" altLang="ja-JP" sz="2400" dirty="0" smtClean="0"/>
              <a:t>650</a:t>
            </a:r>
            <a:r>
              <a:rPr kumimoji="1" lang="ja-JP" altLang="en-US" sz="2400" dirty="0" smtClean="0"/>
              <a:t>億円</a:t>
            </a:r>
            <a:endParaRPr kumimoji="1" lang="ja-JP" altLang="en-US" sz="2400" dirty="0"/>
          </a:p>
        </p:txBody>
      </p:sp>
      <p:sp>
        <p:nvSpPr>
          <p:cNvPr id="4" name="スライド番号プレースホルダー 3"/>
          <p:cNvSpPr>
            <a:spLocks noGrp="1"/>
          </p:cNvSpPr>
          <p:nvPr>
            <p:ph type="sldNum" sz="quarter" idx="12"/>
          </p:nvPr>
        </p:nvSpPr>
        <p:spPr/>
        <p:txBody>
          <a:bodyPr/>
          <a:lstStyle/>
          <a:p>
            <a:r>
              <a:rPr kumimoji="1" lang="en-US" altLang="ja-JP" sz="2400" dirty="0" smtClean="0"/>
              <a:t>7</a:t>
            </a:r>
            <a:endParaRPr kumimoji="1" lang="ja-JP" altLang="en-US" sz="2400" dirty="0"/>
          </a:p>
        </p:txBody>
      </p:sp>
    </p:spTree>
    <p:extLst>
      <p:ext uri="{BB962C8B-B14F-4D97-AF65-F5344CB8AC3E}">
        <p14:creationId xmlns:p14="http://schemas.microsoft.com/office/powerpoint/2010/main" val="17238241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120561" y="276444"/>
            <a:ext cx="10540538" cy="1450757"/>
          </a:xfrm>
        </p:spPr>
        <p:txBody>
          <a:bodyPr/>
          <a:lstStyle/>
          <a:p>
            <a:r>
              <a:rPr lang="ja-JP" altLang="en-US" dirty="0" smtClean="0"/>
              <a:t>ソフトウェアエンジニアリングの</a:t>
            </a:r>
            <a:r>
              <a:rPr lang="ja-JP" altLang="en-US" dirty="0" smtClean="0"/>
              <a:t>必然性</a:t>
            </a:r>
            <a:endParaRPr kumimoji="1" lang="ja-JP" altLang="en-US" dirty="0"/>
          </a:p>
        </p:txBody>
      </p:sp>
      <p:sp>
        <p:nvSpPr>
          <p:cNvPr id="3" name="コンテンツ プレースホルダー 2"/>
          <p:cNvSpPr>
            <a:spLocks noGrp="1"/>
          </p:cNvSpPr>
          <p:nvPr>
            <p:ph idx="1"/>
          </p:nvPr>
        </p:nvSpPr>
        <p:spPr/>
        <p:txBody>
          <a:bodyPr/>
          <a:lstStyle/>
          <a:p>
            <a:pPr marL="0" indent="0">
              <a:buNone/>
            </a:pPr>
            <a:r>
              <a:rPr lang="ja-JP" altLang="en-US" sz="2800" dirty="0" smtClean="0"/>
              <a:t>例</a:t>
            </a:r>
            <a:r>
              <a:rPr lang="en-US" altLang="ja-JP" sz="2800" dirty="0" smtClean="0"/>
              <a:t>1)500</a:t>
            </a:r>
            <a:r>
              <a:rPr lang="ja-JP" altLang="en-US" sz="2800" dirty="0" smtClean="0"/>
              <a:t>万や</a:t>
            </a:r>
            <a:r>
              <a:rPr lang="en-US" altLang="ja-JP" sz="2800" dirty="0" smtClean="0"/>
              <a:t>600</a:t>
            </a:r>
            <a:r>
              <a:rPr lang="ja-JP" altLang="en-US" sz="2800" dirty="0" smtClean="0"/>
              <a:t>万のソフトウェアにて</a:t>
            </a:r>
            <a:endParaRPr lang="en-US" altLang="ja-JP" sz="2800" dirty="0" smtClean="0"/>
          </a:p>
          <a:p>
            <a:pPr marL="0" indent="0">
              <a:buNone/>
            </a:pPr>
            <a:r>
              <a:rPr lang="en-US" altLang="ja-JP" sz="2400" dirty="0" smtClean="0"/>
              <a:t>	</a:t>
            </a:r>
            <a:r>
              <a:rPr lang="ja-JP" altLang="en-US" sz="2400" dirty="0" smtClean="0"/>
              <a:t>→　ソースコードで</a:t>
            </a:r>
            <a:r>
              <a:rPr lang="en-US" altLang="ja-JP" sz="2400" dirty="0" smtClean="0"/>
              <a:t>20</a:t>
            </a:r>
            <a:r>
              <a:rPr lang="ja-JP" altLang="en-US" sz="2400" dirty="0" smtClean="0"/>
              <a:t>万画面</a:t>
            </a:r>
            <a:endParaRPr lang="en-US" altLang="ja-JP" sz="2400" dirty="0" smtClean="0"/>
          </a:p>
          <a:p>
            <a:pPr marL="0" indent="0">
              <a:buNone/>
            </a:pPr>
            <a:r>
              <a:rPr kumimoji="1" lang="en-US" altLang="ja-JP" sz="2400" dirty="0"/>
              <a:t>	</a:t>
            </a:r>
            <a:r>
              <a:rPr kumimoji="1" lang="ja-JP" altLang="en-US" sz="2400" dirty="0" smtClean="0"/>
              <a:t>→　</a:t>
            </a:r>
            <a:r>
              <a:rPr lang="ja-JP" altLang="en-US" sz="2400" dirty="0" smtClean="0"/>
              <a:t>本の大きさで</a:t>
            </a:r>
            <a:r>
              <a:rPr lang="en-US" altLang="ja-JP" sz="2400" dirty="0" smtClean="0"/>
              <a:t>1000</a:t>
            </a:r>
            <a:r>
              <a:rPr lang="ja-JP" altLang="en-US" sz="2400" dirty="0" smtClean="0"/>
              <a:t>冊</a:t>
            </a:r>
            <a:endParaRPr lang="en-US" altLang="ja-JP" sz="2400" dirty="0" smtClean="0"/>
          </a:p>
          <a:p>
            <a:pPr marL="0" indent="0">
              <a:buNone/>
            </a:pPr>
            <a:endParaRPr kumimoji="1" lang="en-US" altLang="ja-JP" sz="2400" dirty="0" smtClean="0"/>
          </a:p>
          <a:p>
            <a:pPr marL="0" indent="0">
              <a:buNone/>
            </a:pPr>
            <a:r>
              <a:rPr lang="ja-JP" altLang="en-US" sz="2800" dirty="0" smtClean="0"/>
              <a:t>例</a:t>
            </a:r>
            <a:r>
              <a:rPr lang="en-US" altLang="ja-JP" sz="2800" dirty="0" smtClean="0"/>
              <a:t>2)</a:t>
            </a:r>
            <a:r>
              <a:rPr lang="ja-JP" altLang="en-US" sz="2800" dirty="0" smtClean="0"/>
              <a:t>巨大なソフトウェアにて</a:t>
            </a:r>
            <a:endParaRPr lang="en-US" altLang="ja-JP" sz="2800" dirty="0" smtClean="0"/>
          </a:p>
          <a:p>
            <a:pPr marL="0" indent="0">
              <a:buNone/>
            </a:pPr>
            <a:r>
              <a:rPr kumimoji="1" lang="en-US" altLang="ja-JP" sz="2400" dirty="0"/>
              <a:t>	</a:t>
            </a:r>
            <a:r>
              <a:rPr kumimoji="1" lang="ja-JP" altLang="en-US" sz="2400" dirty="0" smtClean="0"/>
              <a:t>プログラムの個数の階乗分，テストしなければならない</a:t>
            </a:r>
            <a:r>
              <a:rPr kumimoji="1" lang="en-US" altLang="ja-JP" sz="2400" dirty="0" smtClean="0"/>
              <a:t>(n!)</a:t>
            </a:r>
          </a:p>
          <a:p>
            <a:pPr marL="0" indent="0">
              <a:buNone/>
            </a:pPr>
            <a:r>
              <a:rPr kumimoji="1" lang="en-US" altLang="ja-JP" sz="2400" dirty="0" smtClean="0"/>
              <a:t>	18</a:t>
            </a:r>
            <a:r>
              <a:rPr lang="ja-JP" altLang="en-US" sz="2400" dirty="0"/>
              <a:t>個</a:t>
            </a:r>
            <a:r>
              <a:rPr lang="ja-JP" altLang="en-US" sz="2400" dirty="0" smtClean="0"/>
              <a:t>のプログラムをテストするには</a:t>
            </a:r>
            <a:r>
              <a:rPr lang="en-US" altLang="ja-JP" sz="2400" dirty="0" smtClean="0"/>
              <a:t>18!</a:t>
            </a:r>
            <a:r>
              <a:rPr lang="ja-JP" altLang="en-US" sz="2400" dirty="0" smtClean="0"/>
              <a:t>回必要となる</a:t>
            </a:r>
            <a:endParaRPr kumimoji="1" lang="en-US" altLang="ja-JP" sz="2400" dirty="0" smtClean="0"/>
          </a:p>
        </p:txBody>
      </p:sp>
      <p:sp>
        <p:nvSpPr>
          <p:cNvPr id="4" name="スライド番号プレースホルダー 3"/>
          <p:cNvSpPr>
            <a:spLocks noGrp="1"/>
          </p:cNvSpPr>
          <p:nvPr>
            <p:ph type="sldNum" sz="quarter" idx="12"/>
          </p:nvPr>
        </p:nvSpPr>
        <p:spPr/>
        <p:txBody>
          <a:bodyPr/>
          <a:lstStyle/>
          <a:p>
            <a:r>
              <a:rPr kumimoji="1" lang="en-US" altLang="ja-JP" sz="2400" dirty="0" smtClean="0"/>
              <a:t>8</a:t>
            </a:r>
            <a:endParaRPr kumimoji="1" lang="ja-JP" altLang="en-US" sz="2400" dirty="0"/>
          </a:p>
        </p:txBody>
      </p:sp>
      <p:sp>
        <p:nvSpPr>
          <p:cNvPr id="5" name="テキスト ボックス 4"/>
          <p:cNvSpPr txBox="1"/>
          <p:nvPr/>
        </p:nvSpPr>
        <p:spPr>
          <a:xfrm>
            <a:off x="1120561" y="5748941"/>
            <a:ext cx="10035119" cy="830997"/>
          </a:xfrm>
          <a:prstGeom prst="rect">
            <a:avLst/>
          </a:prstGeom>
          <a:noFill/>
        </p:spPr>
        <p:txBody>
          <a:bodyPr wrap="none" rtlCol="0">
            <a:spAutoFit/>
          </a:bodyPr>
          <a:lstStyle/>
          <a:p>
            <a:pPr>
              <a:tabLst>
                <a:tab pos="365125" algn="l"/>
              </a:tabLst>
            </a:pPr>
            <a:r>
              <a:rPr kumimoji="1" lang="ja-JP" altLang="en-US" sz="2400" b="1" dirty="0" smtClean="0">
                <a:solidFill>
                  <a:srgbClr val="FF0000"/>
                </a:solidFill>
              </a:rPr>
              <a:t>→　</a:t>
            </a:r>
            <a:r>
              <a:rPr lang="ja-JP" altLang="en-US" sz="2400" b="1" dirty="0" smtClean="0">
                <a:solidFill>
                  <a:srgbClr val="FF0000"/>
                </a:solidFill>
              </a:rPr>
              <a:t>プログラム</a:t>
            </a:r>
            <a:r>
              <a:rPr lang="ja-JP" altLang="en-US" sz="2400" b="1" dirty="0">
                <a:solidFill>
                  <a:srgbClr val="FF0000"/>
                </a:solidFill>
              </a:rPr>
              <a:t>が相互にどんな順番で繋がるのか設計段階で議論し決定する</a:t>
            </a:r>
            <a:endParaRPr lang="en-US" altLang="ja-JP" sz="2400" b="1" dirty="0">
              <a:solidFill>
                <a:srgbClr val="FF0000"/>
              </a:solidFill>
            </a:endParaRPr>
          </a:p>
          <a:p>
            <a:pPr>
              <a:tabLst>
                <a:tab pos="365125" algn="l"/>
              </a:tabLst>
            </a:pPr>
            <a:endParaRPr kumimoji="1" lang="ja-JP" altLang="en-US" sz="2400" b="1" dirty="0">
              <a:solidFill>
                <a:srgbClr val="FF0000"/>
              </a:solidFill>
            </a:endParaRPr>
          </a:p>
        </p:txBody>
      </p:sp>
    </p:spTree>
    <p:extLst>
      <p:ext uri="{BB962C8B-B14F-4D97-AF65-F5344CB8AC3E}">
        <p14:creationId xmlns:p14="http://schemas.microsoft.com/office/powerpoint/2010/main" val="6138235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81149" y="-239120"/>
            <a:ext cx="10490662" cy="1450757"/>
          </a:xfrm>
        </p:spPr>
        <p:txBody>
          <a:bodyPr/>
          <a:lstStyle/>
          <a:p>
            <a:r>
              <a:rPr lang="ja-JP" altLang="en-US" dirty="0" smtClean="0"/>
              <a:t>ソフトウェアバグ修復に要する時間</a:t>
            </a:r>
            <a:endParaRPr kumimoji="1" lang="ja-JP" altLang="en-US" dirty="0"/>
          </a:p>
        </p:txBody>
      </p:sp>
      <p:sp>
        <p:nvSpPr>
          <p:cNvPr id="4" name="スライド番号プレースホルダー 3"/>
          <p:cNvSpPr>
            <a:spLocks noGrp="1"/>
          </p:cNvSpPr>
          <p:nvPr>
            <p:ph type="sldNum" sz="quarter" idx="12"/>
          </p:nvPr>
        </p:nvSpPr>
        <p:spPr/>
        <p:txBody>
          <a:bodyPr/>
          <a:lstStyle/>
          <a:p>
            <a:r>
              <a:rPr kumimoji="1" lang="en-US" altLang="ja-JP" sz="2400" dirty="0" smtClean="0"/>
              <a:t>9</a:t>
            </a:r>
            <a:endParaRPr kumimoji="1" lang="ja-JP" altLang="en-US" sz="2400" dirty="0"/>
          </a:p>
        </p:txBody>
      </p:sp>
      <p:graphicFrame>
        <p:nvGraphicFramePr>
          <p:cNvPr id="7" name="グラフ 6"/>
          <p:cNvGraphicFramePr/>
          <p:nvPr>
            <p:extLst>
              <p:ext uri="{D42A27DB-BD31-4B8C-83A1-F6EECF244321}">
                <p14:modId xmlns:p14="http://schemas.microsoft.com/office/powerpoint/2010/main" val="4013972591"/>
              </p:ext>
            </p:extLst>
          </p:nvPr>
        </p:nvGraphicFramePr>
        <p:xfrm>
          <a:off x="881149" y="2991358"/>
          <a:ext cx="10143374" cy="3449782"/>
        </p:xfrm>
        <a:graphic>
          <a:graphicData uri="http://schemas.openxmlformats.org/drawingml/2006/chart">
            <c:chart xmlns:c="http://schemas.openxmlformats.org/drawingml/2006/chart" xmlns:r="http://schemas.openxmlformats.org/officeDocument/2006/relationships" r:id="rId2"/>
          </a:graphicData>
        </a:graphic>
      </p:graphicFrame>
      <p:sp>
        <p:nvSpPr>
          <p:cNvPr id="8" name="正方形/長方形 7"/>
          <p:cNvSpPr/>
          <p:nvPr/>
        </p:nvSpPr>
        <p:spPr>
          <a:xfrm>
            <a:off x="693189" y="1413164"/>
            <a:ext cx="10878127" cy="4325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コンテンツ プレースホルダー 2"/>
          <p:cNvSpPr>
            <a:spLocks noGrp="1"/>
          </p:cNvSpPr>
          <p:nvPr>
            <p:ph idx="1"/>
          </p:nvPr>
        </p:nvSpPr>
        <p:spPr>
          <a:xfrm>
            <a:off x="966123" y="1246275"/>
            <a:ext cx="10058400" cy="4023360"/>
          </a:xfrm>
        </p:spPr>
        <p:txBody>
          <a:bodyPr>
            <a:normAutofit/>
          </a:bodyPr>
          <a:lstStyle/>
          <a:p>
            <a:r>
              <a:rPr kumimoji="1" lang="ja-JP" altLang="en-US" sz="2400" dirty="0" smtClean="0"/>
              <a:t>コードレビュ：プログラマが自分で実施するレビュ</a:t>
            </a:r>
            <a:endParaRPr kumimoji="1" lang="en-US" altLang="ja-JP" sz="2400" dirty="0" smtClean="0"/>
          </a:p>
          <a:p>
            <a:r>
              <a:rPr lang="ja-JP" altLang="en-US" sz="2400" dirty="0" smtClean="0"/>
              <a:t>コードインスペクション：直接関与しない技術者に集まってもらい相互チェック</a:t>
            </a:r>
            <a:endParaRPr lang="en-US" altLang="ja-JP" sz="2400" dirty="0" smtClean="0"/>
          </a:p>
          <a:p>
            <a:r>
              <a:rPr kumimoji="1" lang="ja-JP" altLang="en-US" sz="2400" dirty="0" smtClean="0"/>
              <a:t>単体テスト：プログラム単体のテスト</a:t>
            </a:r>
            <a:endParaRPr kumimoji="1" lang="en-US" altLang="ja-JP" sz="2400" dirty="0" smtClean="0"/>
          </a:p>
          <a:p>
            <a:r>
              <a:rPr lang="ja-JP" altLang="en-US" sz="2400" dirty="0" smtClean="0"/>
              <a:t>システムテスト：他人が作成したプログラムと接続するテスト</a:t>
            </a:r>
            <a:endParaRPr kumimoji="1" lang="en-US" altLang="ja-JP" sz="2400" dirty="0" smtClean="0"/>
          </a:p>
        </p:txBody>
      </p:sp>
      <p:cxnSp>
        <p:nvCxnSpPr>
          <p:cNvPr id="9" name="直線コネクタ 8"/>
          <p:cNvCxnSpPr/>
          <p:nvPr/>
        </p:nvCxnSpPr>
        <p:spPr>
          <a:xfrm>
            <a:off x="989404" y="1211637"/>
            <a:ext cx="1003511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51433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a:xfrm>
            <a:off x="1097279" y="1845734"/>
            <a:ext cx="10115203" cy="4023360"/>
          </a:xfrm>
        </p:spPr>
        <p:txBody>
          <a:bodyPr>
            <a:normAutofit/>
          </a:bodyPr>
          <a:lstStyle/>
          <a:p>
            <a:r>
              <a:rPr kumimoji="1" lang="ja-JP" altLang="en-US" sz="2800" dirty="0" smtClean="0"/>
              <a:t>・近年，あらゆる機器が普及され，数多くのソフトウェアが作成され</a:t>
            </a:r>
            <a:endParaRPr kumimoji="1" lang="en-US" altLang="ja-JP" sz="2800" dirty="0" smtClean="0"/>
          </a:p>
          <a:p>
            <a:r>
              <a:rPr lang="ja-JP" altLang="en-US" sz="2800" dirty="0" smtClean="0"/>
              <a:t>  </a:t>
            </a:r>
            <a:r>
              <a:rPr kumimoji="1" lang="ja-JP" altLang="en-US" sz="2800" dirty="0" err="1" smtClean="0"/>
              <a:t>るように</a:t>
            </a:r>
            <a:r>
              <a:rPr kumimoji="1" lang="ja-JP" altLang="en-US" sz="2800" dirty="0" smtClean="0"/>
              <a:t>なり，規模も大きくなりつつある</a:t>
            </a:r>
            <a:r>
              <a:rPr kumimoji="1" lang="en-US" altLang="ja-JP" sz="2800" dirty="0" smtClean="0"/>
              <a:t>.</a:t>
            </a:r>
          </a:p>
          <a:p>
            <a:endParaRPr lang="en-US" altLang="ja-JP" sz="2800" dirty="0" smtClean="0"/>
          </a:p>
          <a:p>
            <a:r>
              <a:rPr lang="ja-JP" altLang="en-US" sz="2800" dirty="0" smtClean="0"/>
              <a:t>・効率よく高品質に作成するためにソフトウェアエンジニアリングと</a:t>
            </a:r>
            <a:endParaRPr lang="en-US" altLang="ja-JP" sz="2800" dirty="0" smtClean="0"/>
          </a:p>
          <a:p>
            <a:r>
              <a:rPr lang="ja-JP" altLang="en-US" sz="2800" dirty="0" smtClean="0"/>
              <a:t>  いう技法が必要．</a:t>
            </a:r>
            <a:endParaRPr lang="en-US" altLang="ja-JP" sz="2800" dirty="0" smtClean="0"/>
          </a:p>
          <a:p>
            <a:endParaRPr kumimoji="1" lang="en-US" altLang="ja-JP" sz="2800" dirty="0"/>
          </a:p>
          <a:p>
            <a:r>
              <a:rPr lang="ja-JP" altLang="en-US" sz="2800" dirty="0" smtClean="0"/>
              <a:t>・</a:t>
            </a:r>
            <a:r>
              <a:rPr lang="en-US" altLang="ja-JP" sz="2800" dirty="0" smtClean="0"/>
              <a:t>QCD</a:t>
            </a:r>
            <a:r>
              <a:rPr lang="ja-JP" altLang="en-US" sz="2800" dirty="0" smtClean="0"/>
              <a:t>（品質，コスト，納期）や保守などを重視してソフトウェアを</a:t>
            </a:r>
            <a:r>
              <a:rPr lang="ja-JP" altLang="en-US" sz="2800" dirty="0" smtClean="0"/>
              <a:t>作る</a:t>
            </a:r>
            <a:r>
              <a:rPr lang="en-US" altLang="ja-JP" sz="2800" dirty="0" smtClean="0"/>
              <a:t>.</a:t>
            </a:r>
            <a:endParaRPr kumimoji="1" lang="en-US" altLang="ja-JP" sz="2800" dirty="0" smtClean="0"/>
          </a:p>
        </p:txBody>
      </p:sp>
      <p:sp>
        <p:nvSpPr>
          <p:cNvPr id="4" name="スライド番号プレースホルダー 3"/>
          <p:cNvSpPr>
            <a:spLocks noGrp="1"/>
          </p:cNvSpPr>
          <p:nvPr>
            <p:ph type="sldNum" sz="quarter" idx="12"/>
          </p:nvPr>
        </p:nvSpPr>
        <p:spPr/>
        <p:txBody>
          <a:bodyPr/>
          <a:lstStyle/>
          <a:p>
            <a:r>
              <a:rPr kumimoji="1" lang="en-US" altLang="ja-JP" sz="2400" dirty="0" smtClean="0"/>
              <a:t>10</a:t>
            </a:r>
            <a:endParaRPr kumimoji="1" lang="ja-JP" altLang="en-US" sz="2400" dirty="0"/>
          </a:p>
        </p:txBody>
      </p:sp>
    </p:spTree>
    <p:extLst>
      <p:ext uri="{BB962C8B-B14F-4D97-AF65-F5344CB8AC3E}">
        <p14:creationId xmlns:p14="http://schemas.microsoft.com/office/powerpoint/2010/main" val="42133286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参考文献</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sz="2800" dirty="0" smtClean="0"/>
              <a:t>翔泳社，鶴保征城・駒谷昇一著</a:t>
            </a:r>
            <a:endParaRPr kumimoji="1" lang="en-US" altLang="ja-JP" sz="2800" dirty="0" smtClean="0"/>
          </a:p>
          <a:p>
            <a:r>
              <a:rPr kumimoji="1" lang="ja-JP" altLang="en-US" sz="2800" dirty="0" smtClean="0"/>
              <a:t>ずっと受けたかったソフトウェアエンジニアリングの授業</a:t>
            </a:r>
            <a:r>
              <a:rPr kumimoji="1" lang="en-US" altLang="ja-JP" sz="2800" dirty="0" smtClean="0"/>
              <a:t>1</a:t>
            </a:r>
            <a:r>
              <a:rPr lang="en-US" altLang="ja-JP" sz="2800" dirty="0" smtClean="0"/>
              <a:t>(2011)</a:t>
            </a:r>
            <a:endParaRPr kumimoji="1" lang="ja-JP" altLang="en-US" sz="2800" dirty="0"/>
          </a:p>
        </p:txBody>
      </p:sp>
      <p:sp>
        <p:nvSpPr>
          <p:cNvPr id="4" name="スライド番号プレースホルダー 3"/>
          <p:cNvSpPr>
            <a:spLocks noGrp="1"/>
          </p:cNvSpPr>
          <p:nvPr>
            <p:ph type="sldNum" sz="quarter" idx="12"/>
          </p:nvPr>
        </p:nvSpPr>
        <p:spPr/>
        <p:txBody>
          <a:bodyPr/>
          <a:lstStyle/>
          <a:p>
            <a:fld id="{5EB3B695-35A9-4F0C-A4D3-9B94F81EB929}" type="slidenum">
              <a:rPr kumimoji="1" lang="ja-JP" altLang="en-US" smtClean="0"/>
              <a:t>12</a:t>
            </a:fld>
            <a:endParaRPr kumimoji="1" lang="ja-JP" altLang="en-US"/>
          </a:p>
        </p:txBody>
      </p:sp>
    </p:spTree>
    <p:extLst>
      <p:ext uri="{BB962C8B-B14F-4D97-AF65-F5344CB8AC3E}">
        <p14:creationId xmlns:p14="http://schemas.microsoft.com/office/powerpoint/2010/main" val="2595167509"/>
      </p:ext>
    </p:extLst>
  </p:cSld>
  <p:clrMapOvr>
    <a:masterClrMapping/>
  </p:clrMapOvr>
  <p:timing>
    <p:tnLst>
      <p:par>
        <p:cTn id="1" dur="indefinite" restart="never" nodeType="tmRoot"/>
      </p:par>
    </p:tnLst>
  </p:timing>
</p:sld>
</file>

<file path=ppt/theme/theme1.xml><?xml version="1.0" encoding="utf-8"?>
<a:theme xmlns:a="http://schemas.openxmlformats.org/drawingml/2006/main" name="レトロスペクト">
  <a:themeElements>
    <a:clrScheme name="レトロスペクト">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679</TotalTime>
  <Words>335</Words>
  <Application>Microsoft Office PowerPoint</Application>
  <PresentationFormat>ワイド画面</PresentationFormat>
  <Paragraphs>99</Paragraphs>
  <Slides>12</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12</vt:i4>
      </vt:variant>
    </vt:vector>
  </HeadingPairs>
  <TitlesOfParts>
    <vt:vector size="17" baseType="lpstr">
      <vt:lpstr>ＭＳ Ｐゴシック</vt:lpstr>
      <vt:lpstr>Calibri</vt:lpstr>
      <vt:lpstr>Calibri Light</vt:lpstr>
      <vt:lpstr>Wingdings</vt:lpstr>
      <vt:lpstr>レトロスペクト</vt:lpstr>
      <vt:lpstr>ソフトウェアエンジニアリング</vt:lpstr>
      <vt:lpstr>目次</vt:lpstr>
      <vt:lpstr>ソフトウェアの特徴</vt:lpstr>
      <vt:lpstr>ソフトウェア作成時の留意点</vt:lpstr>
      <vt:lpstr>プログラミングに必要な才能</vt:lpstr>
      <vt:lpstr>設計・施工の流れ</vt:lpstr>
      <vt:lpstr>よいソフトウェア作成を行うために</vt:lpstr>
      <vt:lpstr>ソフトウェアの重要性</vt:lpstr>
      <vt:lpstr>ソフトウェアエンジニアリングの必然性</vt:lpstr>
      <vt:lpstr>ソフトウェアバグ修復に要する時間</vt:lpstr>
      <vt:lpstr>まとめ</vt:lpstr>
      <vt:lpstr>参考文献</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ソフトウェアエンジニアリング</dc:title>
  <dc:creator>makoto</dc:creator>
  <cp:lastModifiedBy>makoto</cp:lastModifiedBy>
  <cp:revision>45</cp:revision>
  <dcterms:created xsi:type="dcterms:W3CDTF">2016-10-12T13:46:13Z</dcterms:created>
  <dcterms:modified xsi:type="dcterms:W3CDTF">2016-10-13T15:59:05Z</dcterms:modified>
</cp:coreProperties>
</file>