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44" r:id="rId1"/>
  </p:sldMasterIdLst>
  <p:notesMasterIdLst>
    <p:notesMasterId r:id="rId19"/>
  </p:notesMasterIdLst>
  <p:sldIdLst>
    <p:sldId id="256" r:id="rId2"/>
    <p:sldId id="257" r:id="rId3"/>
    <p:sldId id="258" r:id="rId4"/>
    <p:sldId id="259" r:id="rId5"/>
    <p:sldId id="263" r:id="rId6"/>
    <p:sldId id="264" r:id="rId7"/>
    <p:sldId id="265" r:id="rId8"/>
    <p:sldId id="261" r:id="rId9"/>
    <p:sldId id="266" r:id="rId10"/>
    <p:sldId id="269" r:id="rId11"/>
    <p:sldId id="270" r:id="rId12"/>
    <p:sldId id="267" r:id="rId13"/>
    <p:sldId id="268" r:id="rId14"/>
    <p:sldId id="271" r:id="rId15"/>
    <p:sldId id="272" r:id="rId16"/>
    <p:sldId id="273" r:id="rId17"/>
    <p:sldId id="274" r:id="rId18"/>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中間スタイル 2 - アクセント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82911" autoAdjust="0"/>
  </p:normalViewPr>
  <p:slideViewPr>
    <p:cSldViewPr>
      <p:cViewPr varScale="1">
        <p:scale>
          <a:sx n="100" d="100"/>
          <a:sy n="100" d="100"/>
        </p:scale>
        <p:origin x="-1758" y="-96"/>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kumimoji="1" lang="ja-JP" altLang="en-US"/>
          </a:p>
        </p:txBody>
      </p:sp>
      <p:sp>
        <p:nvSpPr>
          <p:cNvPr id="3" name="日付プレースホルダー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D75D5526-ACD9-4BAC-9F21-0078A27CD2F2}" type="datetimeFigureOut">
              <a:rPr kumimoji="1" lang="ja-JP" altLang="en-US" smtClean="0"/>
              <a:t>2015/2/3</a:t>
            </a:fld>
            <a:endParaRPr kumimoji="1" lang="ja-JP" altLang="en-US"/>
          </a:p>
        </p:txBody>
      </p:sp>
      <p:sp>
        <p:nvSpPr>
          <p:cNvPr id="4" name="スライド イメージ プレースホルダー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ja-JP" altLang="en-US"/>
          </a:p>
        </p:txBody>
      </p:sp>
      <p:sp>
        <p:nvSpPr>
          <p:cNvPr id="5" name="ノート プレースホルダー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6" name="フッター プレースホルダー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kumimoji="1" lang="ja-JP" altLang="en-US"/>
          </a:p>
        </p:txBody>
      </p:sp>
      <p:sp>
        <p:nvSpPr>
          <p:cNvPr id="7" name="スライド番号プレースホルダー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B7823D52-70B4-4502-867B-B648FD622E99}" type="slidenum">
              <a:rPr kumimoji="1" lang="ja-JP" altLang="en-US" smtClean="0"/>
              <a:t>‹#›</a:t>
            </a:fld>
            <a:endParaRPr kumimoji="1" lang="ja-JP" altLang="en-US"/>
          </a:p>
        </p:txBody>
      </p:sp>
    </p:spTree>
    <p:extLst>
      <p:ext uri="{BB962C8B-B14F-4D97-AF65-F5344CB8AC3E}">
        <p14:creationId xmlns:p14="http://schemas.microsoft.com/office/powerpoint/2010/main" val="650977425"/>
      </p:ext>
    </p:extLst>
  </p:cSld>
  <p:clrMap bg1="lt1" tx1="dk1" bg2="lt2" tx2="dk2" accent1="accent1" accent2="accent2" accent3="accent3" accent4="accent4" accent5="accent5" accent6="accent6" hlink="hlink" folHlink="folHlink"/>
  <p:notesStyle>
    <a:lvl1pPr marL="0" algn="l" defTabSz="914400" rtl="0" eaLnBrk="1" latinLnBrk="0" hangingPunct="1">
      <a:defRPr kumimoji="1" sz="1200" kern="1200">
        <a:solidFill>
          <a:schemeClr val="tx1"/>
        </a:solidFill>
        <a:latin typeface="+mn-lt"/>
        <a:ea typeface="+mn-ea"/>
        <a:cs typeface="+mn-cs"/>
      </a:defRPr>
    </a:lvl1pPr>
    <a:lvl2pPr marL="457200" algn="l" defTabSz="914400" rtl="0" eaLnBrk="1" latinLnBrk="0" hangingPunct="1">
      <a:defRPr kumimoji="1" sz="1200" kern="1200">
        <a:solidFill>
          <a:schemeClr val="tx1"/>
        </a:solidFill>
        <a:latin typeface="+mn-lt"/>
        <a:ea typeface="+mn-ea"/>
        <a:cs typeface="+mn-cs"/>
      </a:defRPr>
    </a:lvl2pPr>
    <a:lvl3pPr marL="914400" algn="l" defTabSz="914400" rtl="0" eaLnBrk="1" latinLnBrk="0" hangingPunct="1">
      <a:defRPr kumimoji="1" sz="1200" kern="1200">
        <a:solidFill>
          <a:schemeClr val="tx1"/>
        </a:solidFill>
        <a:latin typeface="+mn-lt"/>
        <a:ea typeface="+mn-ea"/>
        <a:cs typeface="+mn-cs"/>
      </a:defRPr>
    </a:lvl3pPr>
    <a:lvl4pPr marL="1371600" algn="l" defTabSz="914400" rtl="0" eaLnBrk="1" latinLnBrk="0" hangingPunct="1">
      <a:defRPr kumimoji="1" sz="1200" kern="1200">
        <a:solidFill>
          <a:schemeClr val="tx1"/>
        </a:solidFill>
        <a:latin typeface="+mn-lt"/>
        <a:ea typeface="+mn-ea"/>
        <a:cs typeface="+mn-cs"/>
      </a:defRPr>
    </a:lvl4pPr>
    <a:lvl5pPr marL="1828800" algn="l" defTabSz="914400" rtl="0" eaLnBrk="1" latinLnBrk="0" hangingPunct="1">
      <a:defRPr kumimoji="1" sz="1200" kern="1200">
        <a:solidFill>
          <a:schemeClr val="tx1"/>
        </a:solidFill>
        <a:latin typeface="+mn-lt"/>
        <a:ea typeface="+mn-ea"/>
        <a:cs typeface="+mn-cs"/>
      </a:defRPr>
    </a:lvl5pPr>
    <a:lvl6pPr marL="2286000" algn="l" defTabSz="914400" rtl="0" eaLnBrk="1" latinLnBrk="0" hangingPunct="1">
      <a:defRPr kumimoji="1" sz="1200" kern="1200">
        <a:solidFill>
          <a:schemeClr val="tx1"/>
        </a:solidFill>
        <a:latin typeface="+mn-lt"/>
        <a:ea typeface="+mn-ea"/>
        <a:cs typeface="+mn-cs"/>
      </a:defRPr>
    </a:lvl6pPr>
    <a:lvl7pPr marL="2743200" algn="l" defTabSz="914400" rtl="0" eaLnBrk="1" latinLnBrk="0" hangingPunct="1">
      <a:defRPr kumimoji="1" sz="1200" kern="1200">
        <a:solidFill>
          <a:schemeClr val="tx1"/>
        </a:solidFill>
        <a:latin typeface="+mn-lt"/>
        <a:ea typeface="+mn-ea"/>
        <a:cs typeface="+mn-cs"/>
      </a:defRPr>
    </a:lvl7pPr>
    <a:lvl8pPr marL="3200400" algn="l" defTabSz="914400" rtl="0" eaLnBrk="1" latinLnBrk="0" hangingPunct="1">
      <a:defRPr kumimoji="1" sz="1200" kern="1200">
        <a:solidFill>
          <a:schemeClr val="tx1"/>
        </a:solidFill>
        <a:latin typeface="+mn-lt"/>
        <a:ea typeface="+mn-ea"/>
        <a:cs typeface="+mn-cs"/>
      </a:defRPr>
    </a:lvl8pPr>
    <a:lvl9pPr marL="3657600" algn="l" defTabSz="914400" rtl="0" eaLnBrk="1" latinLnBrk="0" hangingPunct="1">
      <a:defRPr kumimoji="1"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dirty="0" smtClean="0"/>
              <a:t>ボランティアの人が集まって開発される。そのため適切な人が見極めてコミットを吟味する必要がある。</a:t>
            </a:r>
            <a:endParaRPr kumimoji="1" lang="en-US" altLang="ja-JP" dirty="0" smtClean="0"/>
          </a:p>
          <a:p>
            <a:r>
              <a:rPr kumimoji="1" lang="ja-JP" altLang="en-US" dirty="0" smtClean="0"/>
              <a:t>そういった人たちは何らかのプロセスを経て選出される。</a:t>
            </a:r>
            <a:endParaRPr kumimoji="1" lang="en-US" altLang="ja-JP" dirty="0" smtClean="0"/>
          </a:p>
          <a:p>
            <a:endParaRPr kumimoji="1" lang="en-US" altLang="ja-JP" dirty="0" smtClean="0"/>
          </a:p>
          <a:p>
            <a:r>
              <a:rPr kumimoji="1" lang="ja-JP" altLang="en-US" dirty="0" smtClean="0"/>
              <a:t>参加者がいなくなるとそのプロジェクトの存続に関わってくる。</a:t>
            </a:r>
            <a:endParaRPr kumimoji="1" lang="en-US" altLang="ja-JP" dirty="0" smtClean="0"/>
          </a:p>
          <a:p>
            <a:r>
              <a:rPr kumimoji="1" lang="ja-JP" altLang="en-US" dirty="0" smtClean="0"/>
              <a:t>コアチームがいなくなるとまた同様であるため、コアチームに入りたがる人を受け入れる指標があるといい。</a:t>
            </a:r>
            <a:endParaRPr kumimoji="1" lang="en-US" altLang="ja-JP" dirty="0" smtClean="0"/>
          </a:p>
        </p:txBody>
      </p:sp>
      <p:sp>
        <p:nvSpPr>
          <p:cNvPr id="4" name="スライド番号プレースホルダー 3"/>
          <p:cNvSpPr>
            <a:spLocks noGrp="1"/>
          </p:cNvSpPr>
          <p:nvPr>
            <p:ph type="sldNum" sz="quarter" idx="10"/>
          </p:nvPr>
        </p:nvSpPr>
        <p:spPr/>
        <p:txBody>
          <a:bodyPr/>
          <a:lstStyle/>
          <a:p>
            <a:fld id="{B7823D52-70B4-4502-867B-B648FD622E99}" type="slidenum">
              <a:rPr kumimoji="1" lang="ja-JP" altLang="en-US" smtClean="0"/>
              <a:t>2</a:t>
            </a:fld>
            <a:endParaRPr kumimoji="1" lang="ja-JP" altLang="en-US"/>
          </a:p>
        </p:txBody>
      </p:sp>
    </p:spTree>
    <p:extLst>
      <p:ext uri="{BB962C8B-B14F-4D97-AF65-F5344CB8AC3E}">
        <p14:creationId xmlns:p14="http://schemas.microsoft.com/office/powerpoint/2010/main" val="30726301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dirty="0" smtClean="0"/>
              <a:t>プロジェクト参加にあたり知識が必要。</a:t>
            </a:r>
            <a:endParaRPr kumimoji="1" lang="en-US" altLang="ja-JP" dirty="0" smtClean="0"/>
          </a:p>
          <a:p>
            <a:r>
              <a:rPr kumimoji="1" lang="ja-JP" altLang="en-US" dirty="0" smtClean="0"/>
              <a:t>経験を積んだプログラマでも更なる技術が必要。</a:t>
            </a:r>
            <a:endParaRPr kumimoji="1" lang="en-US" altLang="ja-JP" dirty="0" smtClean="0"/>
          </a:p>
          <a:p>
            <a:endParaRPr kumimoji="1" lang="en-US" altLang="ja-JP" dirty="0" smtClean="0"/>
          </a:p>
          <a:p>
            <a:r>
              <a:rPr kumimoji="1" lang="ja-JP" altLang="en-US" dirty="0" smtClean="0"/>
              <a:t>コアチームに参加できた人は基本的にメーリングリストでたくさんのやり取りを行っていた。</a:t>
            </a:r>
            <a:endParaRPr kumimoji="1" lang="en-US" altLang="ja-JP" dirty="0" smtClean="0"/>
          </a:p>
          <a:p>
            <a:endParaRPr kumimoji="1" lang="en-US" altLang="ja-JP" dirty="0" smtClean="0"/>
          </a:p>
          <a:p>
            <a:r>
              <a:rPr kumimoji="1" lang="ja-JP" altLang="en-US" dirty="0" smtClean="0"/>
              <a:t>メーリングリストやコミットログは</a:t>
            </a:r>
            <a:r>
              <a:rPr kumimoji="1" lang="en-US" altLang="ja-JP" dirty="0" smtClean="0"/>
              <a:t>OSS</a:t>
            </a:r>
            <a:r>
              <a:rPr kumimoji="1" lang="ja-JP" altLang="en-US" dirty="0" smtClean="0"/>
              <a:t>プロジェクトにおける主要なメディアのため度外視できない。</a:t>
            </a:r>
            <a:endParaRPr kumimoji="1" lang="ja-JP" altLang="en-US" dirty="0"/>
          </a:p>
        </p:txBody>
      </p:sp>
      <p:sp>
        <p:nvSpPr>
          <p:cNvPr id="4" name="スライド番号プレースホルダー 3"/>
          <p:cNvSpPr>
            <a:spLocks noGrp="1"/>
          </p:cNvSpPr>
          <p:nvPr>
            <p:ph type="sldNum" sz="quarter" idx="10"/>
          </p:nvPr>
        </p:nvSpPr>
        <p:spPr/>
        <p:txBody>
          <a:bodyPr/>
          <a:lstStyle/>
          <a:p>
            <a:fld id="{B7823D52-70B4-4502-867B-B648FD622E99}" type="slidenum">
              <a:rPr kumimoji="1" lang="ja-JP" altLang="en-US" smtClean="0"/>
              <a:t>3</a:t>
            </a:fld>
            <a:endParaRPr kumimoji="1" lang="ja-JP" altLang="en-US"/>
          </a:p>
        </p:txBody>
      </p:sp>
    </p:spTree>
    <p:extLst>
      <p:ext uri="{BB962C8B-B14F-4D97-AF65-F5344CB8AC3E}">
        <p14:creationId xmlns:p14="http://schemas.microsoft.com/office/powerpoint/2010/main" val="149008481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dirty="0" smtClean="0"/>
              <a:t>今回の論文での概要。</a:t>
            </a:r>
            <a:endParaRPr kumimoji="1" lang="en-US" altLang="ja-JP" dirty="0" smtClean="0"/>
          </a:p>
          <a:p>
            <a:r>
              <a:rPr kumimoji="1" lang="ja-JP" altLang="en-US" smtClean="0"/>
              <a:t>コアチームに入るにあたっての着目点</a:t>
            </a:r>
            <a:r>
              <a:rPr kumimoji="1" lang="ja-JP" altLang="en-US" dirty="0" smtClean="0"/>
              <a:t>として大きくこの三つに</a:t>
            </a:r>
            <a:r>
              <a:rPr kumimoji="1" lang="ja-JP" altLang="en-US" smtClean="0"/>
              <a:t>分けられる。</a:t>
            </a:r>
            <a:endParaRPr kumimoji="1" lang="en-US" altLang="ja-JP" smtClean="0"/>
          </a:p>
          <a:p>
            <a:endParaRPr kumimoji="1" lang="en-US" altLang="ja-JP" smtClean="0"/>
          </a:p>
          <a:p>
            <a:r>
              <a:rPr kumimoji="1" lang="ja-JP" altLang="en-US" smtClean="0"/>
              <a:t>コアチーム参加にあたりどれくらいパッチを投稿するのが必要か</a:t>
            </a:r>
            <a:endParaRPr kumimoji="1" lang="en-US" altLang="ja-JP" smtClean="0"/>
          </a:p>
          <a:p>
            <a:endParaRPr kumimoji="1" lang="en-US" altLang="ja-JP" smtClean="0"/>
          </a:p>
          <a:p>
            <a:r>
              <a:rPr kumimoji="1" lang="ja-JP" altLang="en-US" smtClean="0"/>
              <a:t>参加に当たり、どの程度の技術、知識が必要か</a:t>
            </a:r>
            <a:endParaRPr kumimoji="1" lang="en-US" altLang="ja-JP" smtClean="0"/>
          </a:p>
          <a:p>
            <a:endParaRPr kumimoji="1" lang="en-US" altLang="ja-JP" smtClean="0"/>
          </a:p>
          <a:p>
            <a:r>
              <a:rPr kumimoji="1" lang="ja-JP" altLang="en-US" smtClean="0"/>
              <a:t>参加に当たり、どんな評価が要るか</a:t>
            </a:r>
            <a:endParaRPr kumimoji="1" lang="en-US" altLang="ja-JP" smtClean="0"/>
          </a:p>
          <a:p>
            <a:endParaRPr kumimoji="1" lang="en-US" altLang="ja-JP" smtClean="0"/>
          </a:p>
          <a:p>
            <a:endParaRPr kumimoji="1" lang="en-US" altLang="ja-JP" smtClean="0"/>
          </a:p>
          <a:p>
            <a:r>
              <a:rPr kumimoji="1" lang="ja-JP" altLang="en-US" smtClean="0"/>
              <a:t>次に、これらの着目点に対して、実際の傾向を見ていく。</a:t>
            </a:r>
            <a:endParaRPr kumimoji="1" lang="en-US" altLang="ja-JP" dirty="0" smtClean="0"/>
          </a:p>
        </p:txBody>
      </p:sp>
      <p:sp>
        <p:nvSpPr>
          <p:cNvPr id="4" name="スライド番号プレースホルダー 3"/>
          <p:cNvSpPr>
            <a:spLocks noGrp="1"/>
          </p:cNvSpPr>
          <p:nvPr>
            <p:ph type="sldNum" sz="quarter" idx="10"/>
          </p:nvPr>
        </p:nvSpPr>
        <p:spPr/>
        <p:txBody>
          <a:bodyPr/>
          <a:lstStyle/>
          <a:p>
            <a:fld id="{B7823D52-70B4-4502-867B-B648FD622E99}" type="slidenum">
              <a:rPr kumimoji="1" lang="ja-JP" altLang="en-US" smtClean="0"/>
              <a:t>4</a:t>
            </a:fld>
            <a:endParaRPr kumimoji="1" lang="ja-JP" altLang="en-US"/>
          </a:p>
        </p:txBody>
      </p:sp>
    </p:spTree>
    <p:extLst>
      <p:ext uri="{BB962C8B-B14F-4D97-AF65-F5344CB8AC3E}">
        <p14:creationId xmlns:p14="http://schemas.microsoft.com/office/powerpoint/2010/main" val="328956365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smtClean="0"/>
              <a:t>パッチ投稿はプロジェクトによって少し差があって</a:t>
            </a:r>
            <a:r>
              <a:rPr kumimoji="1" lang="en-US" altLang="ja-JP" smtClean="0"/>
              <a:t>Apache, Postgres</a:t>
            </a:r>
            <a:r>
              <a:rPr kumimoji="1" lang="ja-JP" altLang="en-US" smtClean="0"/>
              <a:t>は投稿が</a:t>
            </a:r>
            <a:r>
              <a:rPr kumimoji="1" lang="en-US" altLang="ja-JP" smtClean="0"/>
              <a:t>2</a:t>
            </a:r>
            <a:r>
              <a:rPr kumimoji="1" lang="ja-JP" altLang="en-US" smtClean="0"/>
              <a:t>か月、</a:t>
            </a:r>
            <a:r>
              <a:rPr kumimoji="1" lang="en-US" altLang="ja-JP" smtClean="0"/>
              <a:t>Python</a:t>
            </a:r>
            <a:r>
              <a:rPr kumimoji="1" lang="ja-JP" altLang="en-US" smtClean="0"/>
              <a:t>は</a:t>
            </a:r>
            <a:r>
              <a:rPr kumimoji="1" lang="en-US" altLang="ja-JP" smtClean="0"/>
              <a:t>6</a:t>
            </a:r>
            <a:r>
              <a:rPr kumimoji="1" lang="ja-JP" altLang="en-US" smtClean="0"/>
              <a:t>か月と、</a:t>
            </a:r>
            <a:endParaRPr kumimoji="1" lang="en-US" altLang="ja-JP" smtClean="0"/>
          </a:p>
          <a:p>
            <a:r>
              <a:rPr kumimoji="1" lang="ja-JP" altLang="en-US" smtClean="0"/>
              <a:t>プロジェクトによって少し差がある。</a:t>
            </a:r>
            <a:endParaRPr kumimoji="1" lang="en-US" altLang="ja-JP" smtClean="0"/>
          </a:p>
          <a:p>
            <a:r>
              <a:rPr kumimoji="1" lang="ja-JP" altLang="en-US" smtClean="0"/>
              <a:t>この時間は技術獲得のための時間の指標として見れる。</a:t>
            </a:r>
            <a:endParaRPr kumimoji="1" lang="en-US" altLang="ja-JP" smtClean="0"/>
          </a:p>
          <a:p>
            <a:endParaRPr kumimoji="1" lang="en-US" altLang="ja-JP" smtClean="0"/>
          </a:p>
          <a:p>
            <a:r>
              <a:rPr kumimoji="1" lang="ja-JP" altLang="en-US" smtClean="0"/>
              <a:t>プロジェクトによって差があるかもしれないが、</a:t>
            </a:r>
            <a:r>
              <a:rPr kumimoji="1" lang="en-US" altLang="ja-JP" smtClean="0"/>
              <a:t>Postgres</a:t>
            </a:r>
            <a:r>
              <a:rPr kumimoji="1" lang="ja-JP" altLang="en-US" smtClean="0"/>
              <a:t>の場合は</a:t>
            </a:r>
            <a:r>
              <a:rPr kumimoji="1" lang="en-US" altLang="ja-JP" smtClean="0"/>
              <a:t>3-4</a:t>
            </a:r>
            <a:r>
              <a:rPr kumimoji="1" lang="ja-JP" altLang="en-US" smtClean="0"/>
              <a:t>年でパッチ投稿が減って、以降は評価を上げ難い</a:t>
            </a:r>
            <a:endParaRPr kumimoji="1" lang="ja-JP" altLang="en-US"/>
          </a:p>
        </p:txBody>
      </p:sp>
      <p:sp>
        <p:nvSpPr>
          <p:cNvPr id="4" name="スライド番号プレースホルダー 3"/>
          <p:cNvSpPr>
            <a:spLocks noGrp="1"/>
          </p:cNvSpPr>
          <p:nvPr>
            <p:ph type="sldNum" sz="quarter" idx="10"/>
          </p:nvPr>
        </p:nvSpPr>
        <p:spPr/>
        <p:txBody>
          <a:bodyPr/>
          <a:lstStyle/>
          <a:p>
            <a:fld id="{B7823D52-70B4-4502-867B-B648FD622E99}" type="slidenum">
              <a:rPr kumimoji="1" lang="ja-JP" altLang="en-US" smtClean="0"/>
              <a:t>5</a:t>
            </a:fld>
            <a:endParaRPr kumimoji="1" lang="ja-JP" altLang="en-US"/>
          </a:p>
        </p:txBody>
      </p:sp>
    </p:spTree>
    <p:extLst>
      <p:ext uri="{BB962C8B-B14F-4D97-AF65-F5344CB8AC3E}">
        <p14:creationId xmlns:p14="http://schemas.microsoft.com/office/powerpoint/2010/main" val="380348437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smtClean="0"/>
              <a:t>メーリングリストというネットワークを分析した結果を示す指標</a:t>
            </a:r>
            <a:endParaRPr kumimoji="1" lang="en-US" altLang="ja-JP" smtClean="0"/>
          </a:p>
          <a:p>
            <a:r>
              <a:rPr kumimoji="1" lang="en-US" altLang="ja-JP" smtClean="0"/>
              <a:t>A</a:t>
            </a:r>
            <a:r>
              <a:rPr kumimoji="1" lang="ja-JP" altLang="en-US" smtClean="0"/>
              <a:t>さんが投稿したメッセージに対して、</a:t>
            </a:r>
            <a:r>
              <a:rPr kumimoji="1" lang="en-US" altLang="ja-JP" smtClean="0"/>
              <a:t>B</a:t>
            </a:r>
            <a:r>
              <a:rPr kumimoji="1" lang="ja-JP" altLang="en-US" smtClean="0"/>
              <a:t>さんが興味深いというレスポンスを示したらカウント</a:t>
            </a:r>
            <a:endParaRPr kumimoji="1" lang="en-US" altLang="ja-JP" smtClean="0"/>
          </a:p>
          <a:p>
            <a:endParaRPr kumimoji="1" lang="en-US" altLang="ja-JP" smtClean="0"/>
          </a:p>
          <a:p>
            <a:r>
              <a:rPr kumimoji="1" lang="ja-JP" altLang="en-US" smtClean="0"/>
              <a:t>この値も使って分析していく。</a:t>
            </a:r>
            <a:endParaRPr kumimoji="1" lang="ja-JP" altLang="en-US"/>
          </a:p>
        </p:txBody>
      </p:sp>
      <p:sp>
        <p:nvSpPr>
          <p:cNvPr id="4" name="スライド番号プレースホルダー 3"/>
          <p:cNvSpPr>
            <a:spLocks noGrp="1"/>
          </p:cNvSpPr>
          <p:nvPr>
            <p:ph type="sldNum" sz="quarter" idx="10"/>
          </p:nvPr>
        </p:nvSpPr>
        <p:spPr/>
        <p:txBody>
          <a:bodyPr/>
          <a:lstStyle/>
          <a:p>
            <a:fld id="{B7823D52-70B4-4502-867B-B648FD622E99}" type="slidenum">
              <a:rPr kumimoji="1" lang="ja-JP" altLang="en-US" smtClean="0"/>
              <a:t>6</a:t>
            </a:fld>
            <a:endParaRPr kumimoji="1" lang="ja-JP" altLang="en-US"/>
          </a:p>
        </p:txBody>
      </p:sp>
    </p:spTree>
    <p:extLst>
      <p:ext uri="{BB962C8B-B14F-4D97-AF65-F5344CB8AC3E}">
        <p14:creationId xmlns:p14="http://schemas.microsoft.com/office/powerpoint/2010/main" val="421738952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smtClean="0"/>
              <a:t>結婚した夫婦の離婚率は最初が高く、それ以降上がることなく下降していく。</a:t>
            </a:r>
            <a:endParaRPr kumimoji="1" lang="en-US" altLang="ja-JP" smtClean="0"/>
          </a:p>
          <a:p>
            <a:r>
              <a:rPr kumimoji="1" lang="ja-JP" altLang="en-US" smtClean="0"/>
              <a:t>仕事に新入社員が来たときに最初優しくし過ぎると、後に止めるリスクが高くなる。</a:t>
            </a:r>
            <a:endParaRPr kumimoji="1" lang="en-US" altLang="ja-JP" smtClean="0"/>
          </a:p>
          <a:p>
            <a:r>
              <a:rPr kumimoji="1" lang="ja-JP" altLang="en-US" smtClean="0"/>
              <a:t>要は、見込み→確率は時間の流れで変化する。</a:t>
            </a:r>
            <a:endParaRPr kumimoji="1" lang="ja-JP" altLang="en-US"/>
          </a:p>
        </p:txBody>
      </p:sp>
      <p:sp>
        <p:nvSpPr>
          <p:cNvPr id="4" name="スライド番号プレースホルダー 3"/>
          <p:cNvSpPr>
            <a:spLocks noGrp="1"/>
          </p:cNvSpPr>
          <p:nvPr>
            <p:ph type="sldNum" sz="quarter" idx="10"/>
          </p:nvPr>
        </p:nvSpPr>
        <p:spPr/>
        <p:txBody>
          <a:bodyPr/>
          <a:lstStyle/>
          <a:p>
            <a:fld id="{B7823D52-70B4-4502-867B-B648FD622E99}" type="slidenum">
              <a:rPr kumimoji="1" lang="ja-JP" altLang="en-US" smtClean="0"/>
              <a:t>7</a:t>
            </a:fld>
            <a:endParaRPr kumimoji="1" lang="ja-JP" altLang="en-US"/>
          </a:p>
        </p:txBody>
      </p:sp>
    </p:spTree>
    <p:extLst>
      <p:ext uri="{BB962C8B-B14F-4D97-AF65-F5344CB8AC3E}">
        <p14:creationId xmlns:p14="http://schemas.microsoft.com/office/powerpoint/2010/main" val="32929455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smtClean="0"/>
              <a:t>生存分析した結果。</a:t>
            </a:r>
            <a:endParaRPr kumimoji="1" lang="en-US" altLang="ja-JP" smtClean="0"/>
          </a:p>
          <a:p>
            <a:r>
              <a:rPr kumimoji="1" lang="en-US" altLang="ja-JP" smtClean="0"/>
              <a:t>Postgres</a:t>
            </a:r>
            <a:r>
              <a:rPr kumimoji="1" lang="ja-JP" altLang="en-US" smtClean="0"/>
              <a:t>は明らかに一定期間まで割合は増加している。</a:t>
            </a:r>
            <a:r>
              <a:rPr kumimoji="1" lang="en-US" altLang="ja-JP" smtClean="0"/>
              <a:t>Apache</a:t>
            </a:r>
            <a:r>
              <a:rPr kumimoji="1" lang="ja-JP" altLang="en-US" smtClean="0"/>
              <a:t>も同様に一定期間まで割合は増加している。</a:t>
            </a:r>
            <a:endParaRPr kumimoji="1" lang="en-US" altLang="ja-JP" smtClean="0"/>
          </a:p>
          <a:p>
            <a:r>
              <a:rPr kumimoji="1" lang="en-US" altLang="ja-JP" smtClean="0"/>
              <a:t>Apache</a:t>
            </a:r>
            <a:r>
              <a:rPr kumimoji="1" lang="ja-JP" altLang="en-US" smtClean="0"/>
              <a:t>は下降した後もう一度上昇を予感させるが、きれいな山なりにならず、増える傾向にあるとは言い難い。</a:t>
            </a:r>
            <a:endParaRPr kumimoji="1" lang="en-US" altLang="ja-JP" smtClean="0"/>
          </a:p>
          <a:p>
            <a:r>
              <a:rPr kumimoji="1" lang="ja-JP" altLang="en-US" smtClean="0"/>
              <a:t>しかし、</a:t>
            </a:r>
            <a:r>
              <a:rPr kumimoji="1" lang="en-US" altLang="ja-JP" smtClean="0"/>
              <a:t>Python</a:t>
            </a:r>
            <a:r>
              <a:rPr kumimoji="1" lang="ja-JP" altLang="en-US" smtClean="0"/>
              <a:t>は一定期間経過して下降した後に再び小さなピークが訪れている。</a:t>
            </a:r>
            <a:endParaRPr kumimoji="1" lang="en-US" altLang="ja-JP" smtClean="0"/>
          </a:p>
          <a:p>
            <a:r>
              <a:rPr kumimoji="1" lang="ja-JP" altLang="en-US" smtClean="0"/>
              <a:t>これは、</a:t>
            </a:r>
            <a:r>
              <a:rPr kumimoji="1" lang="en-US" altLang="ja-JP" smtClean="0"/>
              <a:t>Python</a:t>
            </a:r>
            <a:r>
              <a:rPr kumimoji="1" lang="ja-JP" altLang="en-US" smtClean="0"/>
              <a:t>は他の二つのプロジェクトに比べ歴史が浅く、新規参加者にも伸び白があるためと考えられる。</a:t>
            </a:r>
            <a:endParaRPr kumimoji="1" lang="ja-JP" altLang="en-US"/>
          </a:p>
        </p:txBody>
      </p:sp>
      <p:sp>
        <p:nvSpPr>
          <p:cNvPr id="4" name="スライド番号プレースホルダー 3"/>
          <p:cNvSpPr>
            <a:spLocks noGrp="1"/>
          </p:cNvSpPr>
          <p:nvPr>
            <p:ph type="sldNum" sz="quarter" idx="10"/>
          </p:nvPr>
        </p:nvSpPr>
        <p:spPr/>
        <p:txBody>
          <a:bodyPr/>
          <a:lstStyle/>
          <a:p>
            <a:fld id="{B7823D52-70B4-4502-867B-B648FD622E99}" type="slidenum">
              <a:rPr kumimoji="1" lang="ja-JP" altLang="en-US" smtClean="0"/>
              <a:t>12</a:t>
            </a:fld>
            <a:endParaRPr kumimoji="1" lang="ja-JP" altLang="en-US"/>
          </a:p>
        </p:txBody>
      </p:sp>
    </p:spTree>
    <p:extLst>
      <p:ext uri="{BB962C8B-B14F-4D97-AF65-F5344CB8AC3E}">
        <p14:creationId xmlns:p14="http://schemas.microsoft.com/office/powerpoint/2010/main" val="212825701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smtClean="0"/>
              <a:t>影響度が正の値である以上良い影響があることは間違いない。</a:t>
            </a:r>
            <a:endParaRPr kumimoji="1" lang="en-US" altLang="ja-JP" smtClean="0"/>
          </a:p>
          <a:p>
            <a:endParaRPr kumimoji="1" lang="en-US" altLang="ja-JP" smtClean="0"/>
          </a:p>
          <a:p>
            <a:r>
              <a:rPr kumimoji="1" lang="en-US" altLang="ja-JP" smtClean="0"/>
              <a:t>Postgres</a:t>
            </a:r>
            <a:r>
              <a:rPr kumimoji="1" lang="ja-JP" altLang="en-US" smtClean="0"/>
              <a:t>プロジェクトは、メンバーであろうとなかろうと、パッチの投稿が一般的であるようだ。</a:t>
            </a:r>
            <a:endParaRPr kumimoji="1" lang="en-US" altLang="ja-JP" smtClean="0"/>
          </a:p>
          <a:p>
            <a:r>
              <a:rPr kumimoji="1" lang="ja-JP" altLang="en-US" smtClean="0"/>
              <a:t>承認されたパッチ投稿のおよそ</a:t>
            </a:r>
            <a:r>
              <a:rPr kumimoji="1" lang="en-US" altLang="ja-JP" smtClean="0"/>
              <a:t>50%</a:t>
            </a:r>
            <a:r>
              <a:rPr kumimoji="1" lang="ja-JP" altLang="en-US" smtClean="0"/>
              <a:t>が非コアメンバーのため、特別アピールにならない。</a:t>
            </a:r>
            <a:endParaRPr kumimoji="1" lang="ja-JP" altLang="en-US"/>
          </a:p>
        </p:txBody>
      </p:sp>
      <p:sp>
        <p:nvSpPr>
          <p:cNvPr id="4" name="スライド番号プレースホルダー 3"/>
          <p:cNvSpPr>
            <a:spLocks noGrp="1"/>
          </p:cNvSpPr>
          <p:nvPr>
            <p:ph type="sldNum" sz="quarter" idx="10"/>
          </p:nvPr>
        </p:nvSpPr>
        <p:spPr/>
        <p:txBody>
          <a:bodyPr/>
          <a:lstStyle/>
          <a:p>
            <a:fld id="{B7823D52-70B4-4502-867B-B648FD622E99}" type="slidenum">
              <a:rPr kumimoji="1" lang="ja-JP" altLang="en-US" smtClean="0"/>
              <a:t>15</a:t>
            </a:fld>
            <a:endParaRPr kumimoji="1" lang="ja-JP" altLang="en-US"/>
          </a:p>
        </p:txBody>
      </p:sp>
    </p:spTree>
    <p:extLst>
      <p:ext uri="{BB962C8B-B14F-4D97-AF65-F5344CB8AC3E}">
        <p14:creationId xmlns:p14="http://schemas.microsoft.com/office/powerpoint/2010/main" val="112873236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タイトル スライド">
    <p:spTree>
      <p:nvGrpSpPr>
        <p:cNvPr id="1" name=""/>
        <p:cNvGrpSpPr/>
        <p:nvPr/>
      </p:nvGrpSpPr>
      <p:grpSpPr>
        <a:xfrm>
          <a:off x="0" y="0"/>
          <a:ext cx="0" cy="0"/>
          <a:chOff x="0" y="0"/>
          <a:chExt cx="0" cy="0"/>
        </a:xfrm>
      </p:grpSpPr>
      <p:sp>
        <p:nvSpPr>
          <p:cNvPr id="2" name="Title 1"/>
          <p:cNvSpPr>
            <a:spLocks noGrp="1"/>
          </p:cNvSpPr>
          <p:nvPr>
            <p:ph type="ctrTitle"/>
          </p:nvPr>
        </p:nvSpPr>
        <p:spPr>
          <a:xfrm>
            <a:off x="457200" y="228600"/>
            <a:ext cx="7772400" cy="4571999"/>
          </a:xfrm>
        </p:spPr>
        <p:txBody>
          <a:bodyPr anchor="ctr">
            <a:noAutofit/>
          </a:bodyPr>
          <a:lstStyle>
            <a:lvl1pPr>
              <a:lnSpc>
                <a:spcPct val="100000"/>
              </a:lnSpc>
              <a:defRPr sz="8800" spc="-80" baseline="0">
                <a:solidFill>
                  <a:schemeClr val="tx1"/>
                </a:solidFill>
              </a:defRPr>
            </a:lvl1pPr>
          </a:lstStyle>
          <a:p>
            <a:r>
              <a:rPr lang="ja-JP" altLang="en-US" smtClean="0"/>
              <a:t>マスター タイトルの書式設定</a:t>
            </a:r>
            <a:endParaRPr lang="en-US" dirty="0"/>
          </a:p>
        </p:txBody>
      </p:sp>
      <p:sp>
        <p:nvSpPr>
          <p:cNvPr id="3" name="Subtitle 2"/>
          <p:cNvSpPr>
            <a:spLocks noGrp="1"/>
          </p:cNvSpPr>
          <p:nvPr>
            <p:ph type="subTitle" idx="1"/>
          </p:nvPr>
        </p:nvSpPr>
        <p:spPr>
          <a:xfrm>
            <a:off x="457200" y="4800600"/>
            <a:ext cx="6858000" cy="914400"/>
          </a:xfrm>
        </p:spPr>
        <p:txBody>
          <a:bodyPr/>
          <a:lstStyle>
            <a:lvl1pPr marL="0" indent="0" algn="l">
              <a:buNone/>
              <a:defRPr b="0" cap="all" spc="120" baseline="0">
                <a:solidFill>
                  <a:schemeClr val="tx2"/>
                </a:solidFill>
                <a:latin typeface="+mj-lt"/>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ja-JP" altLang="en-US" smtClean="0"/>
              <a:t>マスター サブタイトルの書式設定</a:t>
            </a:r>
            <a:endParaRPr lang="en-US" dirty="0"/>
          </a:p>
        </p:txBody>
      </p:sp>
      <p:sp>
        <p:nvSpPr>
          <p:cNvPr id="4" name="Date Placeholder 3"/>
          <p:cNvSpPr>
            <a:spLocks noGrp="1"/>
          </p:cNvSpPr>
          <p:nvPr>
            <p:ph type="dt" sz="half" idx="10"/>
          </p:nvPr>
        </p:nvSpPr>
        <p:spPr/>
        <p:txBody>
          <a:bodyPr/>
          <a:lstStyle/>
          <a:p>
            <a:pPr eaLnBrk="1" latinLnBrk="0" hangingPunct="1"/>
            <a:fld id="{827C12B8-2B32-4621-AE41-33E1B7B003D0}" type="datetime1">
              <a:rPr lang="en-US" altLang="ja-JP" smtClean="0"/>
              <a:t>2/3/2015</a:t>
            </a:fld>
            <a:endParaRPr lang="en-US" dirty="0"/>
          </a:p>
        </p:txBody>
      </p:sp>
      <p:sp>
        <p:nvSpPr>
          <p:cNvPr id="5" name="Footer Placeholder 4"/>
          <p:cNvSpPr>
            <a:spLocks noGrp="1"/>
          </p:cNvSpPr>
          <p:nvPr>
            <p:ph type="ftr" sz="quarter" idx="11"/>
          </p:nvPr>
        </p:nvSpPr>
        <p:spPr/>
        <p:txBody>
          <a:bodyPr/>
          <a:lstStyle/>
          <a:p>
            <a:endParaRPr kumimoji="0" lang="en-US" dirty="0"/>
          </a:p>
        </p:txBody>
      </p:sp>
      <p:sp>
        <p:nvSpPr>
          <p:cNvPr id="9" name="Rectangle 8"/>
          <p:cNvSpPr/>
          <p:nvPr/>
        </p:nvSpPr>
        <p:spPr>
          <a:xfrm>
            <a:off x="9001124" y="4846320"/>
            <a:ext cx="142876" cy="201168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p:cNvSpPr/>
          <p:nvPr/>
        </p:nvSpPr>
        <p:spPr>
          <a:xfrm>
            <a:off x="9001124" y="0"/>
            <a:ext cx="142876" cy="484632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Slide Number Placeholder 5"/>
          <p:cNvSpPr>
            <a:spLocks noGrp="1"/>
          </p:cNvSpPr>
          <p:nvPr>
            <p:ph type="sldNum" sz="quarter" idx="12"/>
          </p:nvPr>
        </p:nvSpPr>
        <p:spPr/>
        <p:txBody>
          <a:bodyPr/>
          <a:lstStyle>
            <a:lvl1pPr>
              <a:defRPr>
                <a:solidFill>
                  <a:schemeClr val="tx1"/>
                </a:solidFill>
              </a:defRPr>
            </a:lvl1pPr>
          </a:lstStyle>
          <a:p>
            <a:fld id="{2BBB5E19-F10A-4C2F-BF6F-11C513378A2E}" type="slidenum">
              <a:rPr kumimoji="0" lang="en-US" smtClean="0"/>
              <a:pPr eaLnBrk="1" latinLnBrk="0" hangingPunct="1"/>
              <a:t>‹#›</a:t>
            </a:fld>
            <a:endParaRPr kumimoji="0"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smtClean="0"/>
              <a:t>マスター タイトルの書式設定</a:t>
            </a:r>
            <a:endParaRPr lang="en-US"/>
          </a:p>
        </p:txBody>
      </p:sp>
      <p:sp>
        <p:nvSpPr>
          <p:cNvPr id="3" name="Content Placeholder 2"/>
          <p:cNvSpPr>
            <a:spLocks noGrp="1"/>
          </p:cNvSpPr>
          <p:nvPr>
            <p:ph idx="1"/>
          </p:nvPr>
        </p:nvSpPr>
        <p:spPr/>
        <p:txBody>
          <a:bodyPr/>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en-US" dirty="0"/>
          </a:p>
        </p:txBody>
      </p:sp>
      <p:sp>
        <p:nvSpPr>
          <p:cNvPr id="4" name="Date Placeholder 3"/>
          <p:cNvSpPr>
            <a:spLocks noGrp="1"/>
          </p:cNvSpPr>
          <p:nvPr>
            <p:ph type="dt" sz="half" idx="10"/>
          </p:nvPr>
        </p:nvSpPr>
        <p:spPr/>
        <p:txBody>
          <a:bodyPr/>
          <a:lstStyle/>
          <a:p>
            <a:pPr algn="r" eaLnBrk="1" latinLnBrk="0" hangingPunct="1"/>
            <a:fld id="{15B2C188-E600-47A5-B042-4448EF59DC11}" type="datetime1">
              <a:rPr lang="en-US" altLang="ja-JP" smtClean="0"/>
              <a:t>2/3/2015</a:t>
            </a:fld>
            <a:endParaRPr lang="en-US"/>
          </a:p>
        </p:txBody>
      </p:sp>
      <p:sp>
        <p:nvSpPr>
          <p:cNvPr id="5" name="Footer Placeholder 4"/>
          <p:cNvSpPr>
            <a:spLocks noGrp="1"/>
          </p:cNvSpPr>
          <p:nvPr>
            <p:ph type="ftr" sz="quarter" idx="11"/>
          </p:nvPr>
        </p:nvSpPr>
        <p:spPr/>
        <p:txBody>
          <a:bodyPr/>
          <a:lstStyle/>
          <a:p>
            <a:endParaRPr kumimoji="0" lang="en-US"/>
          </a:p>
        </p:txBody>
      </p:sp>
      <p:sp>
        <p:nvSpPr>
          <p:cNvPr id="6" name="Slide Number Placeholder 5"/>
          <p:cNvSpPr>
            <a:spLocks noGrp="1"/>
          </p:cNvSpPr>
          <p:nvPr>
            <p:ph type="sldNum" sz="quarter" idx="12"/>
          </p:nvPr>
        </p:nvSpPr>
        <p:spPr/>
        <p:txBody>
          <a:bodyPr/>
          <a:lstStyle/>
          <a:p>
            <a:pPr algn="ctr" eaLnBrk="1" latinLnBrk="0" hangingPunct="1"/>
            <a:fld id="{2BBB5E19-F10A-4C2F-BF6F-11C513378A2E}" type="slidenum">
              <a:rPr kumimoji="0" lang="en-US" smtClean="0"/>
              <a:pPr algn="ctr" eaLnBrk="1" latinLnBrk="0" hangingPunct="1"/>
              <a:t>‹#›</a:t>
            </a:fld>
            <a:endParaRPr kumimoji="0"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Title 1"/>
          <p:cNvSpPr>
            <a:spLocks noGrp="1"/>
          </p:cNvSpPr>
          <p:nvPr>
            <p:ph type="title"/>
          </p:nvPr>
        </p:nvSpPr>
        <p:spPr>
          <a:xfrm>
            <a:off x="457200" y="1447800"/>
            <a:ext cx="7772400" cy="4321175"/>
          </a:xfrm>
        </p:spPr>
        <p:txBody>
          <a:bodyPr anchor="ctr">
            <a:noAutofit/>
          </a:bodyPr>
          <a:lstStyle>
            <a:lvl1pPr algn="l">
              <a:lnSpc>
                <a:spcPct val="100000"/>
              </a:lnSpc>
              <a:defRPr sz="8800" b="0" cap="all" spc="-80" baseline="0">
                <a:solidFill>
                  <a:schemeClr val="tx1"/>
                </a:solidFill>
              </a:defRPr>
            </a:lvl1pPr>
          </a:lstStyle>
          <a:p>
            <a:r>
              <a:rPr lang="ja-JP" altLang="en-US" smtClean="0"/>
              <a:t>マスター タイトルの書式設定</a:t>
            </a:r>
            <a:endParaRPr lang="en-US" dirty="0"/>
          </a:p>
        </p:txBody>
      </p:sp>
      <p:sp>
        <p:nvSpPr>
          <p:cNvPr id="3" name="Text Placeholder 2"/>
          <p:cNvSpPr>
            <a:spLocks noGrp="1"/>
          </p:cNvSpPr>
          <p:nvPr>
            <p:ph type="body" idx="1"/>
          </p:nvPr>
        </p:nvSpPr>
        <p:spPr>
          <a:xfrm>
            <a:off x="457200" y="228601"/>
            <a:ext cx="7772400" cy="1066800"/>
          </a:xfrm>
        </p:spPr>
        <p:txBody>
          <a:bodyPr anchor="b"/>
          <a:lstStyle>
            <a:lvl1pPr marL="0" indent="0">
              <a:buNone/>
              <a:defRPr sz="2000" b="0" cap="all" spc="120" baseline="0">
                <a:solidFill>
                  <a:schemeClr val="tx2"/>
                </a:solidFill>
                <a:latin typeface="+mj-lt"/>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ja-JP" altLang="en-US" smtClean="0"/>
              <a:t>マスター テキストの書式設定</a:t>
            </a:r>
          </a:p>
        </p:txBody>
      </p:sp>
      <p:sp>
        <p:nvSpPr>
          <p:cNvPr id="7" name="Date Placeholder 6"/>
          <p:cNvSpPr>
            <a:spLocks noGrp="1"/>
          </p:cNvSpPr>
          <p:nvPr>
            <p:ph type="dt" sz="half" idx="10"/>
          </p:nvPr>
        </p:nvSpPr>
        <p:spPr/>
        <p:txBody>
          <a:bodyPr/>
          <a:lstStyle/>
          <a:p>
            <a:pPr eaLnBrk="1" latinLnBrk="0" hangingPunct="1"/>
            <a:fld id="{29441D8D-D239-4437-B413-56CE6F5A4F08}" type="datetime1">
              <a:rPr lang="en-US" altLang="ja-JP" smtClean="0"/>
              <a:t>2/3/2015</a:t>
            </a:fld>
            <a:endParaRPr lang="en-US"/>
          </a:p>
        </p:txBody>
      </p:sp>
      <p:sp>
        <p:nvSpPr>
          <p:cNvPr id="8" name="Slide Number Placeholder 7"/>
          <p:cNvSpPr>
            <a:spLocks noGrp="1"/>
          </p:cNvSpPr>
          <p:nvPr>
            <p:ph type="sldNum" sz="quarter" idx="11"/>
          </p:nvPr>
        </p:nvSpPr>
        <p:spPr/>
        <p:txBody>
          <a:bodyPr/>
          <a:lstStyle/>
          <a:p>
            <a:fld id="{2BBB5E19-F10A-4C2F-BF6F-11C513378A2E}" type="slidenum">
              <a:rPr kumimoji="0" lang="en-US" smtClean="0"/>
              <a:pPr eaLnBrk="1" latinLnBrk="0" hangingPunct="1"/>
              <a:t>‹#›</a:t>
            </a:fld>
            <a:endParaRPr kumimoji="0" lang="en-US"/>
          </a:p>
        </p:txBody>
      </p:sp>
      <p:sp>
        <p:nvSpPr>
          <p:cNvPr id="9" name="Footer Placeholder 8"/>
          <p:cNvSpPr>
            <a:spLocks noGrp="1"/>
          </p:cNvSpPr>
          <p:nvPr>
            <p:ph type="ftr" sz="quarter" idx="12"/>
          </p:nvPr>
        </p:nvSpPr>
        <p:spPr/>
        <p:txBody>
          <a:bodyPr/>
          <a:lstStyle/>
          <a:p>
            <a:endParaRPr kumimoji="0"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smtClean="0"/>
              <a:t>マスター タイトルの書式設定</a:t>
            </a:r>
            <a:endParaRPr lang="en-US"/>
          </a:p>
        </p:txBody>
      </p:sp>
      <p:sp>
        <p:nvSpPr>
          <p:cNvPr id="3" name="Content Placeholder 2"/>
          <p:cNvSpPr>
            <a:spLocks noGrp="1"/>
          </p:cNvSpPr>
          <p:nvPr>
            <p:ph sz="half" idx="1"/>
          </p:nvPr>
        </p:nvSpPr>
        <p:spPr>
          <a:xfrm>
            <a:off x="1630680" y="1574800"/>
            <a:ext cx="329184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en-US" dirty="0"/>
          </a:p>
        </p:txBody>
      </p:sp>
      <p:sp>
        <p:nvSpPr>
          <p:cNvPr id="4" name="Content Placeholder 3"/>
          <p:cNvSpPr>
            <a:spLocks noGrp="1"/>
          </p:cNvSpPr>
          <p:nvPr>
            <p:ph sz="half" idx="2"/>
          </p:nvPr>
        </p:nvSpPr>
        <p:spPr>
          <a:xfrm>
            <a:off x="5090160" y="1574800"/>
            <a:ext cx="329184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en-US" dirty="0"/>
          </a:p>
        </p:txBody>
      </p:sp>
      <p:sp>
        <p:nvSpPr>
          <p:cNvPr id="5" name="Date Placeholder 4"/>
          <p:cNvSpPr>
            <a:spLocks noGrp="1"/>
          </p:cNvSpPr>
          <p:nvPr>
            <p:ph type="dt" sz="half" idx="10"/>
          </p:nvPr>
        </p:nvSpPr>
        <p:spPr/>
        <p:txBody>
          <a:bodyPr/>
          <a:lstStyle/>
          <a:p>
            <a:pPr eaLnBrk="1" latinLnBrk="0" hangingPunct="1"/>
            <a:fld id="{71C7BA41-44C9-4AEE-AFC5-13653E86853F}" type="datetime1">
              <a:rPr lang="en-US" altLang="ja-JP" smtClean="0"/>
              <a:t>2/3/2015</a:t>
            </a:fld>
            <a:endParaRPr lang="en-US"/>
          </a:p>
        </p:txBody>
      </p:sp>
      <p:sp>
        <p:nvSpPr>
          <p:cNvPr id="6" name="Footer Placeholder 5"/>
          <p:cNvSpPr>
            <a:spLocks noGrp="1"/>
          </p:cNvSpPr>
          <p:nvPr>
            <p:ph type="ftr" sz="quarter" idx="11"/>
          </p:nvPr>
        </p:nvSpPr>
        <p:spPr/>
        <p:txBody>
          <a:bodyPr/>
          <a:lstStyle/>
          <a:p>
            <a:endParaRPr kumimoji="0" lang="en-US"/>
          </a:p>
        </p:txBody>
      </p:sp>
      <p:sp>
        <p:nvSpPr>
          <p:cNvPr id="7" name="Slide Number Placeholder 6"/>
          <p:cNvSpPr>
            <a:spLocks noGrp="1"/>
          </p:cNvSpPr>
          <p:nvPr>
            <p:ph type="sldNum" sz="quarter" idx="12"/>
          </p:nvPr>
        </p:nvSpPr>
        <p:spPr/>
        <p:txBody>
          <a:bodyPr/>
          <a:lstStyle/>
          <a:p>
            <a:fld id="{2BBB5E19-F10A-4C2F-BF6F-11C513378A2E}" type="slidenum">
              <a:rPr kumimoji="0" lang="en-US" smtClean="0"/>
              <a:pPr eaLnBrk="1" latinLnBrk="0" hangingPunct="1"/>
              <a:t>‹#›</a:t>
            </a:fld>
            <a:endParaRPr kumimoji="0"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ja-JP" altLang="en-US" smtClean="0"/>
              <a:t>マスター タイトルの書式設定</a:t>
            </a:r>
            <a:endParaRPr lang="en-US"/>
          </a:p>
        </p:txBody>
      </p:sp>
      <p:sp>
        <p:nvSpPr>
          <p:cNvPr id="3" name="Text Placeholder 2"/>
          <p:cNvSpPr>
            <a:spLocks noGrp="1"/>
          </p:cNvSpPr>
          <p:nvPr>
            <p:ph type="body" idx="1"/>
          </p:nvPr>
        </p:nvSpPr>
        <p:spPr>
          <a:xfrm>
            <a:off x="1627632" y="1572768"/>
            <a:ext cx="3291840" cy="639762"/>
          </a:xfrm>
        </p:spPr>
        <p:txBody>
          <a:bodyPr anchor="b">
            <a:noAutofit/>
          </a:bodyPr>
          <a:lstStyle>
            <a:lvl1pPr marL="0" indent="0">
              <a:buNone/>
              <a:defRPr sz="1800" b="0" cap="all" spc="100" baseline="0">
                <a:solidFill>
                  <a:schemeClr val="tx1"/>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smtClean="0"/>
              <a:t>マスター テキストの書式設定</a:t>
            </a:r>
          </a:p>
        </p:txBody>
      </p:sp>
      <p:sp>
        <p:nvSpPr>
          <p:cNvPr id="4" name="Content Placeholder 3"/>
          <p:cNvSpPr>
            <a:spLocks noGrp="1"/>
          </p:cNvSpPr>
          <p:nvPr>
            <p:ph sz="half" idx="2"/>
          </p:nvPr>
        </p:nvSpPr>
        <p:spPr>
          <a:xfrm>
            <a:off x="1627632" y="2259366"/>
            <a:ext cx="3291840" cy="384048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en-US" dirty="0"/>
          </a:p>
        </p:txBody>
      </p:sp>
      <p:sp>
        <p:nvSpPr>
          <p:cNvPr id="5" name="Text Placeholder 4"/>
          <p:cNvSpPr>
            <a:spLocks noGrp="1"/>
          </p:cNvSpPr>
          <p:nvPr>
            <p:ph type="body" sz="quarter" idx="3"/>
          </p:nvPr>
        </p:nvSpPr>
        <p:spPr>
          <a:xfrm>
            <a:off x="5093208" y="1572768"/>
            <a:ext cx="3291840" cy="639762"/>
          </a:xfrm>
        </p:spPr>
        <p:txBody>
          <a:bodyPr anchor="b">
            <a:noAutofit/>
          </a:bodyPr>
          <a:lstStyle>
            <a:lvl1pPr marL="0" indent="0">
              <a:buNone/>
              <a:defRPr lang="en-US" sz="1800" b="0" kern="1200" cap="all" spc="100" baseline="0" dirty="0" smtClean="0">
                <a:solidFill>
                  <a:schemeClr val="tx1"/>
                </a:solidFill>
                <a:latin typeface="+mj-lt"/>
                <a:ea typeface="+mn-ea"/>
                <a:cs typeface="+mn-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marL="0" lvl="0" indent="0" algn="l" defTabSz="914400" rtl="0" eaLnBrk="1" latinLnBrk="0" hangingPunct="1">
              <a:spcBef>
                <a:spcPct val="20000"/>
              </a:spcBef>
              <a:buFont typeface="Arial" pitchFamily="34" charset="0"/>
              <a:buNone/>
            </a:pPr>
            <a:r>
              <a:rPr lang="ja-JP" altLang="en-US" smtClean="0"/>
              <a:t>マスター テキストの書式設定</a:t>
            </a:r>
          </a:p>
        </p:txBody>
      </p:sp>
      <p:sp>
        <p:nvSpPr>
          <p:cNvPr id="6" name="Content Placeholder 5"/>
          <p:cNvSpPr>
            <a:spLocks noGrp="1"/>
          </p:cNvSpPr>
          <p:nvPr>
            <p:ph sz="quarter" idx="4"/>
          </p:nvPr>
        </p:nvSpPr>
        <p:spPr>
          <a:xfrm>
            <a:off x="5093208" y="2259366"/>
            <a:ext cx="3291840" cy="384048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en-US" dirty="0"/>
          </a:p>
        </p:txBody>
      </p:sp>
      <p:sp>
        <p:nvSpPr>
          <p:cNvPr id="7" name="Date Placeholder 6"/>
          <p:cNvSpPr>
            <a:spLocks noGrp="1"/>
          </p:cNvSpPr>
          <p:nvPr>
            <p:ph type="dt" sz="half" idx="10"/>
          </p:nvPr>
        </p:nvSpPr>
        <p:spPr/>
        <p:txBody>
          <a:bodyPr/>
          <a:lstStyle/>
          <a:p>
            <a:pPr eaLnBrk="1" latinLnBrk="0" hangingPunct="1"/>
            <a:fld id="{C5E872BD-53A7-47BD-A528-6A296EDAAFE2}" type="datetime1">
              <a:rPr lang="en-US" altLang="ja-JP" smtClean="0"/>
              <a:t>2/3/2015</a:t>
            </a:fld>
            <a:endParaRPr lang="en-US"/>
          </a:p>
        </p:txBody>
      </p:sp>
      <p:sp>
        <p:nvSpPr>
          <p:cNvPr id="8" name="Footer Placeholder 7"/>
          <p:cNvSpPr>
            <a:spLocks noGrp="1"/>
          </p:cNvSpPr>
          <p:nvPr>
            <p:ph type="ftr" sz="quarter" idx="11"/>
          </p:nvPr>
        </p:nvSpPr>
        <p:spPr/>
        <p:txBody>
          <a:bodyPr/>
          <a:lstStyle/>
          <a:p>
            <a:endParaRPr kumimoji="0" lang="en-US"/>
          </a:p>
        </p:txBody>
      </p:sp>
      <p:sp>
        <p:nvSpPr>
          <p:cNvPr id="9" name="Slide Number Placeholder 8"/>
          <p:cNvSpPr>
            <a:spLocks noGrp="1"/>
          </p:cNvSpPr>
          <p:nvPr>
            <p:ph type="sldNum" sz="quarter" idx="12"/>
          </p:nvPr>
        </p:nvSpPr>
        <p:spPr/>
        <p:txBody>
          <a:bodyPr/>
          <a:lstStyle/>
          <a:p>
            <a:fld id="{2BBB5E19-F10A-4C2F-BF6F-11C513378A2E}" type="slidenum">
              <a:rPr kumimoji="0" lang="en-US" smtClean="0"/>
              <a:pPr eaLnBrk="1" latinLnBrk="0" hangingPunct="1"/>
              <a:t>‹#›</a:t>
            </a:fld>
            <a:endParaRPr kumimoji="0"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smtClean="0"/>
              <a:t>マスター タイトルの書式設定</a:t>
            </a:r>
            <a:endParaRPr lang="en-US"/>
          </a:p>
        </p:txBody>
      </p:sp>
      <p:sp>
        <p:nvSpPr>
          <p:cNvPr id="3" name="Date Placeholder 2"/>
          <p:cNvSpPr>
            <a:spLocks noGrp="1"/>
          </p:cNvSpPr>
          <p:nvPr>
            <p:ph type="dt" sz="half" idx="10"/>
          </p:nvPr>
        </p:nvSpPr>
        <p:spPr/>
        <p:txBody>
          <a:bodyPr/>
          <a:lstStyle/>
          <a:p>
            <a:pPr algn="r" eaLnBrk="1" latinLnBrk="0" hangingPunct="1"/>
            <a:fld id="{B5EE8266-E849-4793-9C88-867B4F9B9FE6}" type="datetime1">
              <a:rPr lang="en-US" altLang="ja-JP" smtClean="0"/>
              <a:t>2/3/2015</a:t>
            </a:fld>
            <a:endParaRPr lang="en-US"/>
          </a:p>
        </p:txBody>
      </p:sp>
      <p:sp>
        <p:nvSpPr>
          <p:cNvPr id="4" name="Footer Placeholder 3"/>
          <p:cNvSpPr>
            <a:spLocks noGrp="1"/>
          </p:cNvSpPr>
          <p:nvPr>
            <p:ph type="ftr" sz="quarter" idx="11"/>
          </p:nvPr>
        </p:nvSpPr>
        <p:spPr/>
        <p:txBody>
          <a:bodyPr/>
          <a:lstStyle/>
          <a:p>
            <a:endParaRPr kumimoji="0" lang="en-US"/>
          </a:p>
        </p:txBody>
      </p:sp>
      <p:sp>
        <p:nvSpPr>
          <p:cNvPr id="5" name="Slide Number Placeholder 4"/>
          <p:cNvSpPr>
            <a:spLocks noGrp="1"/>
          </p:cNvSpPr>
          <p:nvPr>
            <p:ph type="sldNum" sz="quarter" idx="12"/>
          </p:nvPr>
        </p:nvSpPr>
        <p:spPr/>
        <p:txBody>
          <a:bodyPr/>
          <a:lstStyle/>
          <a:p>
            <a:pPr algn="ctr" eaLnBrk="1" latinLnBrk="0" hangingPunct="1"/>
            <a:fld id="{2BBB5E19-F10A-4C2F-BF6F-11C513378A2E}" type="slidenum">
              <a:rPr kumimoji="0" lang="en-US" smtClean="0"/>
              <a:pPr algn="ctr" eaLnBrk="1" latinLnBrk="0" hangingPunct="1"/>
              <a:t>‹#›</a:t>
            </a:fld>
            <a:endParaRPr kumimoji="0"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pPr eaLnBrk="1" latinLnBrk="0" hangingPunct="1"/>
            <a:fld id="{6B28CA40-531B-419A-9114-F79265C2F1FF}" type="datetime1">
              <a:rPr lang="en-US" altLang="ja-JP" smtClean="0"/>
              <a:t>2/3/2015</a:t>
            </a:fld>
            <a:endParaRPr lang="en-US"/>
          </a:p>
        </p:txBody>
      </p:sp>
      <p:sp>
        <p:nvSpPr>
          <p:cNvPr id="3" name="Footer Placeholder 2"/>
          <p:cNvSpPr>
            <a:spLocks noGrp="1"/>
          </p:cNvSpPr>
          <p:nvPr>
            <p:ph type="ftr" sz="quarter" idx="11"/>
          </p:nvPr>
        </p:nvSpPr>
        <p:spPr/>
        <p:txBody>
          <a:bodyPr/>
          <a:lstStyle/>
          <a:p>
            <a:endParaRPr kumimoji="0" lang="en-US"/>
          </a:p>
        </p:txBody>
      </p:sp>
      <p:sp>
        <p:nvSpPr>
          <p:cNvPr id="4" name="Slide Number Placeholder 3"/>
          <p:cNvSpPr>
            <a:spLocks noGrp="1"/>
          </p:cNvSpPr>
          <p:nvPr>
            <p:ph type="sldNum" sz="quarter" idx="12"/>
          </p:nvPr>
        </p:nvSpPr>
        <p:spPr/>
        <p:txBody>
          <a:bodyPr/>
          <a:lstStyle/>
          <a:p>
            <a:fld id="{2BBB5E19-F10A-4C2F-BF6F-11C513378A2E}" type="slidenum">
              <a:rPr kumimoji="0" lang="en-US" smtClean="0"/>
              <a:pPr eaLnBrk="1" latinLnBrk="0" hangingPunct="1"/>
              <a:t>‹#›</a:t>
            </a:fld>
            <a:endParaRPr kumimoji="0"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タイトル付きの&#10;コンテンツ">
    <p:spTree>
      <p:nvGrpSpPr>
        <p:cNvPr id="1" name=""/>
        <p:cNvGrpSpPr/>
        <p:nvPr/>
      </p:nvGrpSpPr>
      <p:grpSpPr>
        <a:xfrm>
          <a:off x="0" y="0"/>
          <a:ext cx="0" cy="0"/>
          <a:chOff x="0" y="0"/>
          <a:chExt cx="0" cy="0"/>
        </a:xfrm>
      </p:grpSpPr>
      <p:sp>
        <p:nvSpPr>
          <p:cNvPr id="3" name="Content Placeholder 2"/>
          <p:cNvSpPr>
            <a:spLocks noGrp="1"/>
          </p:cNvSpPr>
          <p:nvPr>
            <p:ph idx="1"/>
          </p:nvPr>
        </p:nvSpPr>
        <p:spPr>
          <a:xfrm>
            <a:off x="3575050" y="1600200"/>
            <a:ext cx="5111750" cy="4480560"/>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en-US" dirty="0"/>
          </a:p>
        </p:txBody>
      </p:sp>
      <p:sp>
        <p:nvSpPr>
          <p:cNvPr id="4" name="Text Placeholder 3"/>
          <p:cNvSpPr>
            <a:spLocks noGrp="1"/>
          </p:cNvSpPr>
          <p:nvPr>
            <p:ph type="body" sz="half" idx="2"/>
          </p:nvPr>
        </p:nvSpPr>
        <p:spPr>
          <a:xfrm>
            <a:off x="457200" y="1600200"/>
            <a:ext cx="3008313" cy="4480560"/>
          </a:xfrm>
        </p:spPr>
        <p:txBody>
          <a:bodyPr>
            <a:normAutofit/>
          </a:bodyPr>
          <a:lstStyle>
            <a:lvl1pPr marL="0" indent="0">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ja-JP" altLang="en-US" smtClean="0"/>
              <a:t>マスター テキストの書式設定</a:t>
            </a:r>
          </a:p>
        </p:txBody>
      </p:sp>
      <p:sp>
        <p:nvSpPr>
          <p:cNvPr id="5" name="Date Placeholder 4"/>
          <p:cNvSpPr>
            <a:spLocks noGrp="1"/>
          </p:cNvSpPr>
          <p:nvPr>
            <p:ph type="dt" sz="half" idx="10"/>
          </p:nvPr>
        </p:nvSpPr>
        <p:spPr/>
        <p:txBody>
          <a:bodyPr/>
          <a:lstStyle/>
          <a:p>
            <a:pPr algn="r" eaLnBrk="1" latinLnBrk="0" hangingPunct="1"/>
            <a:fld id="{B568CB3B-F83A-44CC-915E-23E24CAD61DD}" type="datetime1">
              <a:rPr lang="en-US" altLang="ja-JP" smtClean="0"/>
              <a:t>2/3/2015</a:t>
            </a:fld>
            <a:endParaRPr lang="en-US" dirty="0"/>
          </a:p>
        </p:txBody>
      </p:sp>
      <p:sp>
        <p:nvSpPr>
          <p:cNvPr id="6" name="Footer Placeholder 5"/>
          <p:cNvSpPr>
            <a:spLocks noGrp="1"/>
          </p:cNvSpPr>
          <p:nvPr>
            <p:ph type="ftr" sz="quarter" idx="11"/>
          </p:nvPr>
        </p:nvSpPr>
        <p:spPr/>
        <p:txBody>
          <a:bodyPr/>
          <a:lstStyle/>
          <a:p>
            <a:endParaRPr kumimoji="0" lang="en-US"/>
          </a:p>
        </p:txBody>
      </p:sp>
      <p:sp>
        <p:nvSpPr>
          <p:cNvPr id="7" name="Slide Number Placeholder 6"/>
          <p:cNvSpPr>
            <a:spLocks noGrp="1"/>
          </p:cNvSpPr>
          <p:nvPr>
            <p:ph type="sldNum" sz="quarter" idx="12"/>
          </p:nvPr>
        </p:nvSpPr>
        <p:spPr/>
        <p:txBody>
          <a:bodyPr/>
          <a:lstStyle/>
          <a:p>
            <a:pPr algn="ctr" eaLnBrk="1" latinLnBrk="0" hangingPunct="1"/>
            <a:fld id="{2BBB5E19-F10A-4C2F-BF6F-11C513378A2E}" type="slidenum">
              <a:rPr kumimoji="0" lang="en-US" smtClean="0"/>
              <a:pPr algn="ctr" eaLnBrk="1" latinLnBrk="0" hangingPunct="1"/>
              <a:t>‹#›</a:t>
            </a:fld>
            <a:endParaRPr kumimoji="0" lang="en-US"/>
          </a:p>
        </p:txBody>
      </p:sp>
      <p:sp>
        <p:nvSpPr>
          <p:cNvPr id="8" name="Title 7"/>
          <p:cNvSpPr>
            <a:spLocks noGrp="1"/>
          </p:cNvSpPr>
          <p:nvPr>
            <p:ph type="title"/>
          </p:nvPr>
        </p:nvSpPr>
        <p:spPr/>
        <p:txBody>
          <a:bodyPr/>
          <a:lstStyle/>
          <a:p>
            <a:r>
              <a:rPr lang="ja-JP" altLang="en-US" smtClean="0"/>
              <a:t>マスター タイトルの書式設定</a:t>
            </a:r>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タイトル付きの図">
    <p:spTree>
      <p:nvGrpSpPr>
        <p:cNvPr id="1" name=""/>
        <p:cNvGrpSpPr/>
        <p:nvPr/>
      </p:nvGrpSpPr>
      <p:grpSpPr>
        <a:xfrm>
          <a:off x="0" y="0"/>
          <a:ext cx="0" cy="0"/>
          <a:chOff x="0" y="0"/>
          <a:chExt cx="0" cy="0"/>
        </a:xfrm>
      </p:grpSpPr>
      <p:sp>
        <p:nvSpPr>
          <p:cNvPr id="9" name="Rectangle 8"/>
          <p:cNvSpPr/>
          <p:nvPr/>
        </p:nvSpPr>
        <p:spPr>
          <a:xfrm>
            <a:off x="9001124" y="4846320"/>
            <a:ext cx="142876" cy="201168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Picture Placeholder 2"/>
          <p:cNvSpPr>
            <a:spLocks noGrp="1"/>
          </p:cNvSpPr>
          <p:nvPr>
            <p:ph type="pic" idx="1"/>
          </p:nvPr>
        </p:nvSpPr>
        <p:spPr>
          <a:xfrm>
            <a:off x="-1" y="0"/>
            <a:ext cx="9000877" cy="4846320"/>
          </a:xfrm>
          <a:solidFill>
            <a:schemeClr val="bg1">
              <a:lumMod val="75000"/>
            </a:schemeClr>
          </a:solidFill>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ja-JP" altLang="en-US" smtClean="0"/>
              <a:t>アイコンをクリックして図を追加</a:t>
            </a:r>
            <a:endParaRPr lang="en-US"/>
          </a:p>
        </p:txBody>
      </p:sp>
      <p:sp>
        <p:nvSpPr>
          <p:cNvPr id="4" name="Text Placeholder 3"/>
          <p:cNvSpPr>
            <a:spLocks noGrp="1"/>
          </p:cNvSpPr>
          <p:nvPr>
            <p:ph type="body" sz="half" idx="2"/>
          </p:nvPr>
        </p:nvSpPr>
        <p:spPr>
          <a:xfrm>
            <a:off x="457200" y="5715000"/>
            <a:ext cx="8153400" cy="457200"/>
          </a:xfrm>
        </p:spPr>
        <p:txBody>
          <a:bodyPr/>
          <a:lstStyle>
            <a:lvl1pPr marL="0" indent="0">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ja-JP" altLang="en-US" smtClean="0"/>
              <a:t>マスター テキストの書式設定</a:t>
            </a:r>
          </a:p>
        </p:txBody>
      </p:sp>
      <p:sp>
        <p:nvSpPr>
          <p:cNvPr id="5" name="Date Placeholder 4"/>
          <p:cNvSpPr>
            <a:spLocks noGrp="1"/>
          </p:cNvSpPr>
          <p:nvPr>
            <p:ph type="dt" sz="half" idx="10"/>
          </p:nvPr>
        </p:nvSpPr>
        <p:spPr/>
        <p:txBody>
          <a:bodyPr/>
          <a:lstStyle/>
          <a:p>
            <a:pPr algn="r" eaLnBrk="1" latinLnBrk="0" hangingPunct="1"/>
            <a:fld id="{729E1089-C444-4F67-BA28-57F5BBBF4DA8}" type="datetime1">
              <a:rPr lang="en-US" altLang="ja-JP" smtClean="0"/>
              <a:t>2/3/2015</a:t>
            </a:fld>
            <a:endParaRPr lang="en-US"/>
          </a:p>
        </p:txBody>
      </p:sp>
      <p:sp>
        <p:nvSpPr>
          <p:cNvPr id="6" name="Footer Placeholder 5"/>
          <p:cNvSpPr>
            <a:spLocks noGrp="1"/>
          </p:cNvSpPr>
          <p:nvPr>
            <p:ph type="ftr" sz="quarter" idx="11"/>
          </p:nvPr>
        </p:nvSpPr>
        <p:spPr/>
        <p:txBody>
          <a:bodyPr/>
          <a:lstStyle/>
          <a:p>
            <a:endParaRPr kumimoji="0" lang="en-US"/>
          </a:p>
        </p:txBody>
      </p:sp>
      <p:sp>
        <p:nvSpPr>
          <p:cNvPr id="7" name="Slide Number Placeholder 6"/>
          <p:cNvSpPr>
            <a:spLocks noGrp="1"/>
          </p:cNvSpPr>
          <p:nvPr>
            <p:ph type="sldNum" sz="quarter" idx="12"/>
          </p:nvPr>
        </p:nvSpPr>
        <p:spPr/>
        <p:txBody>
          <a:bodyPr/>
          <a:lstStyle>
            <a:lvl1pPr>
              <a:defRPr>
                <a:solidFill>
                  <a:schemeClr val="tx1"/>
                </a:solidFill>
              </a:defRPr>
            </a:lvl1pPr>
          </a:lstStyle>
          <a:p>
            <a:pPr algn="ctr" eaLnBrk="1" latinLnBrk="0" hangingPunct="1"/>
            <a:fld id="{2BBB5E19-F10A-4C2F-BF6F-11C513378A2E}" type="slidenum">
              <a:rPr kumimoji="0" lang="en-US" smtClean="0"/>
              <a:pPr algn="ctr" eaLnBrk="1" latinLnBrk="0" hangingPunct="1"/>
              <a:t>‹#›</a:t>
            </a:fld>
            <a:endParaRPr kumimoji="0" lang="en-US"/>
          </a:p>
        </p:txBody>
      </p:sp>
      <p:sp>
        <p:nvSpPr>
          <p:cNvPr id="8" name="Title 7"/>
          <p:cNvSpPr>
            <a:spLocks noGrp="1"/>
          </p:cNvSpPr>
          <p:nvPr>
            <p:ph type="title"/>
          </p:nvPr>
        </p:nvSpPr>
        <p:spPr>
          <a:xfrm>
            <a:off x="457200" y="4953000"/>
            <a:ext cx="8153400" cy="762000"/>
          </a:xfrm>
        </p:spPr>
        <p:txBody>
          <a:bodyPr anchor="t">
            <a:normAutofit/>
          </a:bodyPr>
          <a:lstStyle>
            <a:lvl1pPr>
              <a:defRPr sz="3200"/>
            </a:lvl1pPr>
          </a:lstStyle>
          <a:p>
            <a:r>
              <a:rPr lang="ja-JP" altLang="en-US" smtClean="0"/>
              <a:t>マスター タイトルの書式設定</a:t>
            </a:r>
            <a:endParaRPr lang="en-US" dirty="0"/>
          </a:p>
        </p:txBody>
      </p:sp>
      <p:sp>
        <p:nvSpPr>
          <p:cNvPr id="10" name="Rectangle 9"/>
          <p:cNvSpPr/>
          <p:nvPr/>
        </p:nvSpPr>
        <p:spPr>
          <a:xfrm>
            <a:off x="9001124" y="0"/>
            <a:ext cx="142876" cy="484632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タイトルと&#10;縦書きテキスト">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smtClean="0"/>
              <a:t>マスター タイトルの書式設定</a:t>
            </a:r>
            <a:endParaRPr lang="en-US"/>
          </a:p>
        </p:txBody>
      </p:sp>
      <p:sp>
        <p:nvSpPr>
          <p:cNvPr id="3" name="Vertical Text Placeholder 2"/>
          <p:cNvSpPr>
            <a:spLocks noGrp="1"/>
          </p:cNvSpPr>
          <p:nvPr>
            <p:ph type="body" orient="vert" idx="1"/>
          </p:nvPr>
        </p:nvSpPr>
        <p:spPr/>
        <p:txBody>
          <a:bodyPr vert="eaVert"/>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en-US"/>
          </a:p>
        </p:txBody>
      </p:sp>
      <p:sp>
        <p:nvSpPr>
          <p:cNvPr id="4" name="Date Placeholder 3"/>
          <p:cNvSpPr>
            <a:spLocks noGrp="1"/>
          </p:cNvSpPr>
          <p:nvPr>
            <p:ph type="dt" sz="half" idx="10"/>
          </p:nvPr>
        </p:nvSpPr>
        <p:spPr/>
        <p:txBody>
          <a:bodyPr/>
          <a:lstStyle/>
          <a:p>
            <a:pPr eaLnBrk="1" latinLnBrk="0" hangingPunct="1"/>
            <a:fld id="{31F99772-CCE4-4AAA-B012-B8C13D4BB378}" type="datetime1">
              <a:rPr lang="en-US" altLang="ja-JP" smtClean="0"/>
              <a:t>2/3/2015</a:t>
            </a:fld>
            <a:endParaRPr lang="en-US"/>
          </a:p>
        </p:txBody>
      </p:sp>
      <p:sp>
        <p:nvSpPr>
          <p:cNvPr id="5" name="Footer Placeholder 4"/>
          <p:cNvSpPr>
            <a:spLocks noGrp="1"/>
          </p:cNvSpPr>
          <p:nvPr>
            <p:ph type="ftr" sz="quarter" idx="11"/>
          </p:nvPr>
        </p:nvSpPr>
        <p:spPr/>
        <p:txBody>
          <a:bodyPr/>
          <a:lstStyle/>
          <a:p>
            <a:endParaRPr kumimoji="0" lang="en-US"/>
          </a:p>
        </p:txBody>
      </p:sp>
      <p:sp>
        <p:nvSpPr>
          <p:cNvPr id="6" name="Slide Number Placeholder 5"/>
          <p:cNvSpPr>
            <a:spLocks noGrp="1"/>
          </p:cNvSpPr>
          <p:nvPr>
            <p:ph type="sldNum" sz="quarter" idx="12"/>
          </p:nvPr>
        </p:nvSpPr>
        <p:spPr/>
        <p:txBody>
          <a:bodyPr/>
          <a:lstStyle/>
          <a:p>
            <a:fld id="{2BBB5E19-F10A-4C2F-BF6F-11C513378A2E}" type="slidenum">
              <a:rPr kumimoji="0" lang="en-US" smtClean="0"/>
              <a:pPr eaLnBrk="1" latinLnBrk="0" hangingPunct="1"/>
              <a:t>‹#›</a:t>
            </a:fld>
            <a:endParaRPr kumimoji="0"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縦書きタイトルと&#10;縦書きテキスト">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ja-JP" altLang="en-US" smtClean="0"/>
              <a:t>マスター タイトルの書式設定</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en-US"/>
          </a:p>
        </p:txBody>
      </p:sp>
      <p:sp>
        <p:nvSpPr>
          <p:cNvPr id="4" name="Date Placeholder 3"/>
          <p:cNvSpPr>
            <a:spLocks noGrp="1"/>
          </p:cNvSpPr>
          <p:nvPr>
            <p:ph type="dt" sz="half" idx="10"/>
          </p:nvPr>
        </p:nvSpPr>
        <p:spPr/>
        <p:txBody>
          <a:bodyPr/>
          <a:lstStyle/>
          <a:p>
            <a:pPr eaLnBrk="1" latinLnBrk="0" hangingPunct="1"/>
            <a:fld id="{E2AEEDB7-6A40-4297-B14F-9C382DDDDC3E}" type="datetime1">
              <a:rPr lang="en-US" altLang="ja-JP" smtClean="0"/>
              <a:t>2/3/2015</a:t>
            </a:fld>
            <a:endParaRPr lang="en-US"/>
          </a:p>
        </p:txBody>
      </p:sp>
      <p:sp>
        <p:nvSpPr>
          <p:cNvPr id="5" name="Footer Placeholder 4"/>
          <p:cNvSpPr>
            <a:spLocks noGrp="1"/>
          </p:cNvSpPr>
          <p:nvPr>
            <p:ph type="ftr" sz="quarter" idx="11"/>
          </p:nvPr>
        </p:nvSpPr>
        <p:spPr/>
        <p:txBody>
          <a:bodyPr/>
          <a:lstStyle/>
          <a:p>
            <a:endParaRPr kumimoji="0" lang="en-US"/>
          </a:p>
        </p:txBody>
      </p:sp>
      <p:sp>
        <p:nvSpPr>
          <p:cNvPr id="6" name="Slide Number Placeholder 5"/>
          <p:cNvSpPr>
            <a:spLocks noGrp="1"/>
          </p:cNvSpPr>
          <p:nvPr>
            <p:ph type="sldNum" sz="quarter" idx="12"/>
          </p:nvPr>
        </p:nvSpPr>
        <p:spPr/>
        <p:txBody>
          <a:bodyPr/>
          <a:lstStyle/>
          <a:p>
            <a:fld id="{2BBB5E19-F10A-4C2F-BF6F-11C513378A2E}" type="slidenum">
              <a:rPr kumimoji="0" lang="en-US" smtClean="0"/>
              <a:pPr eaLnBrk="1" latinLnBrk="0" hangingPunct="1"/>
              <a:t>‹#›</a:t>
            </a:fld>
            <a:endParaRPr kumimoji="0"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152718"/>
            <a:ext cx="5791200" cy="1371600"/>
          </a:xfrm>
          <a:prstGeom prst="rect">
            <a:avLst/>
          </a:prstGeom>
        </p:spPr>
        <p:txBody>
          <a:bodyPr vert="horz" lIns="91440" tIns="45720" rIns="91440" bIns="45720" rtlCol="0" anchor="b">
            <a:normAutofit/>
          </a:bodyPr>
          <a:lstStyle/>
          <a:p>
            <a:r>
              <a:rPr lang="ja-JP" altLang="en-US" smtClean="0"/>
              <a:t>マスター タイトルの書式設定</a:t>
            </a:r>
            <a:endParaRPr lang="en-US" dirty="0"/>
          </a:p>
        </p:txBody>
      </p:sp>
      <p:sp>
        <p:nvSpPr>
          <p:cNvPr id="3" name="Text Placeholder 2"/>
          <p:cNvSpPr>
            <a:spLocks noGrp="1"/>
          </p:cNvSpPr>
          <p:nvPr>
            <p:ph type="body" idx="1"/>
          </p:nvPr>
        </p:nvSpPr>
        <p:spPr>
          <a:xfrm>
            <a:off x="457200" y="1752600"/>
            <a:ext cx="7620000" cy="4373563"/>
          </a:xfrm>
          <a:prstGeom prst="rect">
            <a:avLst/>
          </a:prstGeom>
        </p:spPr>
        <p:txBody>
          <a:bodyPr vert="horz" lIns="91440" tIns="45720" rIns="91440" bIns="45720" rtlCol="0">
            <a:normAutofit/>
          </a:bodyPr>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en-US" dirty="0"/>
          </a:p>
        </p:txBody>
      </p:sp>
      <p:sp>
        <p:nvSpPr>
          <p:cNvPr id="4" name="Date Placeholder 3"/>
          <p:cNvSpPr>
            <a:spLocks noGrp="1"/>
          </p:cNvSpPr>
          <p:nvPr>
            <p:ph type="dt" sz="half" idx="2"/>
          </p:nvPr>
        </p:nvSpPr>
        <p:spPr>
          <a:xfrm>
            <a:off x="457200" y="6172201"/>
            <a:ext cx="3429000" cy="304800"/>
          </a:xfrm>
          <a:prstGeom prst="rect">
            <a:avLst/>
          </a:prstGeom>
        </p:spPr>
        <p:txBody>
          <a:bodyPr vert="horz" lIns="91440" tIns="45720" rIns="91440" bIns="0" rtlCol="0" anchor="b"/>
          <a:lstStyle>
            <a:lvl1pPr algn="l">
              <a:defRPr sz="1000">
                <a:solidFill>
                  <a:schemeClr val="tx1"/>
                </a:solidFill>
              </a:defRPr>
            </a:lvl1pPr>
          </a:lstStyle>
          <a:p>
            <a:pPr algn="r" eaLnBrk="1" latinLnBrk="0" hangingPunct="1"/>
            <a:fld id="{2DD59228-601F-477F-B7F1-97EAEFFEAF21}" type="datetime1">
              <a:rPr lang="en-US" altLang="ja-JP" smtClean="0"/>
              <a:t>2/3/2015</a:t>
            </a:fld>
            <a:endParaRPr lang="en-US" dirty="0">
              <a:solidFill>
                <a:schemeClr val="tx2"/>
              </a:solidFill>
            </a:endParaRPr>
          </a:p>
        </p:txBody>
      </p:sp>
      <p:sp>
        <p:nvSpPr>
          <p:cNvPr id="5" name="Footer Placeholder 4"/>
          <p:cNvSpPr>
            <a:spLocks noGrp="1"/>
          </p:cNvSpPr>
          <p:nvPr>
            <p:ph type="ftr" sz="quarter" idx="3"/>
          </p:nvPr>
        </p:nvSpPr>
        <p:spPr>
          <a:xfrm>
            <a:off x="457200" y="6492875"/>
            <a:ext cx="3429000" cy="283845"/>
          </a:xfrm>
          <a:prstGeom prst="rect">
            <a:avLst/>
          </a:prstGeom>
        </p:spPr>
        <p:txBody>
          <a:bodyPr vert="horz" lIns="91440" tIns="45720" rIns="91440" bIns="45720" rtlCol="0" anchor="t"/>
          <a:lstStyle>
            <a:lvl1pPr algn="l">
              <a:defRPr sz="1000">
                <a:solidFill>
                  <a:schemeClr val="tx1"/>
                </a:solidFill>
              </a:defRPr>
            </a:lvl1pPr>
          </a:lstStyle>
          <a:p>
            <a:pPr algn="l" eaLnBrk="1" latinLnBrk="0" hangingPunct="1"/>
            <a:endParaRPr kumimoji="0" lang="en-US" dirty="0">
              <a:solidFill>
                <a:schemeClr val="tx2"/>
              </a:solidFill>
            </a:endParaRPr>
          </a:p>
        </p:txBody>
      </p:sp>
      <p:sp>
        <p:nvSpPr>
          <p:cNvPr id="6" name="Slide Number Placeholder 5"/>
          <p:cNvSpPr>
            <a:spLocks noGrp="1"/>
          </p:cNvSpPr>
          <p:nvPr>
            <p:ph type="sldNum" sz="quarter" idx="4"/>
          </p:nvPr>
        </p:nvSpPr>
        <p:spPr>
          <a:xfrm rot="16200000">
            <a:off x="8227377" y="5885497"/>
            <a:ext cx="1315721" cy="365125"/>
          </a:xfrm>
          <a:prstGeom prst="rect">
            <a:avLst/>
          </a:prstGeom>
        </p:spPr>
        <p:txBody>
          <a:bodyPr vert="horz" lIns="91440" tIns="45720" rIns="91440" bIns="45720" rtlCol="0" anchor="ctr"/>
          <a:lstStyle>
            <a:lvl1pPr algn="l">
              <a:defRPr sz="2400" b="1">
                <a:solidFill>
                  <a:schemeClr val="tx2"/>
                </a:solidFill>
              </a:defRPr>
            </a:lvl1pPr>
          </a:lstStyle>
          <a:p>
            <a:pPr algn="ctr" eaLnBrk="1" latinLnBrk="0" hangingPunct="1"/>
            <a:fld id="{2BBB5E19-F10A-4C2F-BF6F-11C513378A2E}" type="slidenum">
              <a:rPr kumimoji="0" lang="en-US" smtClean="0"/>
              <a:pPr algn="ctr" eaLnBrk="1" latinLnBrk="0" hangingPunct="1"/>
              <a:t>‹#›</a:t>
            </a:fld>
            <a:endParaRPr kumimoji="0" lang="en-US" sz="1400" b="1" dirty="0">
              <a:solidFill>
                <a:srgbClr val="FFFFFF"/>
              </a:solidFill>
            </a:endParaRPr>
          </a:p>
        </p:txBody>
      </p:sp>
      <p:sp>
        <p:nvSpPr>
          <p:cNvPr id="7" name="Rectangle 6"/>
          <p:cNvSpPr/>
          <p:nvPr/>
        </p:nvSpPr>
        <p:spPr>
          <a:xfrm>
            <a:off x="9001124" y="0"/>
            <a:ext cx="142876" cy="13716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p:cNvSpPr/>
          <p:nvPr/>
        </p:nvSpPr>
        <p:spPr>
          <a:xfrm>
            <a:off x="9001124" y="1371600"/>
            <a:ext cx="142876" cy="54864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 bg1="lt1" tx1="dk1" bg2="lt2" tx2="dk2" accent1="accent1" accent2="accent2" accent3="accent3" accent4="accent4" accent5="accent5" accent6="accent6" hlink="hlink" folHlink="folHlink"/>
  <p:sldLayoutIdLst>
    <p:sldLayoutId id="2147483745" r:id="rId1"/>
    <p:sldLayoutId id="2147483746" r:id="rId2"/>
    <p:sldLayoutId id="2147483747" r:id="rId3"/>
    <p:sldLayoutId id="2147483748" r:id="rId4"/>
    <p:sldLayoutId id="2147483749" r:id="rId5"/>
    <p:sldLayoutId id="2147483750" r:id="rId6"/>
    <p:sldLayoutId id="2147483751" r:id="rId7"/>
    <p:sldLayoutId id="2147483752" r:id="rId8"/>
    <p:sldLayoutId id="2147483753" r:id="rId9"/>
    <p:sldLayoutId id="2147483754" r:id="rId10"/>
    <p:sldLayoutId id="2147483755" r:id="rId11"/>
  </p:sldLayoutIdLst>
  <p:hf hdr="0" ftr="0" dt="0"/>
  <p:txStyles>
    <p:titleStyle>
      <a:lvl1pPr algn="l" defTabSz="914400" rtl="0" eaLnBrk="1" latinLnBrk="0" hangingPunct="1">
        <a:spcBef>
          <a:spcPct val="0"/>
        </a:spcBef>
        <a:buNone/>
        <a:defRPr kumimoji="1" sz="3600" kern="1200" cap="all" spc="-60" baseline="0">
          <a:solidFill>
            <a:schemeClr val="tx2"/>
          </a:solidFill>
          <a:latin typeface="+mj-lt"/>
          <a:ea typeface="+mj-ea"/>
          <a:cs typeface="+mj-cs"/>
        </a:defRPr>
      </a:lvl1pPr>
    </p:titleStyle>
    <p:bodyStyle>
      <a:lvl1pPr marL="0" indent="0" algn="l" defTabSz="914400" rtl="0" eaLnBrk="1" latinLnBrk="0" hangingPunct="1">
        <a:spcBef>
          <a:spcPct val="20000"/>
        </a:spcBef>
        <a:spcAft>
          <a:spcPts val="600"/>
        </a:spcAft>
        <a:buFont typeface="Arial" pitchFamily="34" charset="0"/>
        <a:buNone/>
        <a:defRPr kumimoji="1" sz="2000" b="1" kern="1200">
          <a:solidFill>
            <a:schemeClr val="tx1"/>
          </a:solidFill>
          <a:latin typeface="+mn-lt"/>
          <a:ea typeface="+mn-ea"/>
          <a:cs typeface="+mn-cs"/>
        </a:defRPr>
      </a:lvl1pPr>
      <a:lvl2pPr marL="457200" indent="-182880" algn="l" defTabSz="914400" rtl="0" eaLnBrk="1" latinLnBrk="0" hangingPunct="1">
        <a:spcBef>
          <a:spcPct val="20000"/>
        </a:spcBef>
        <a:buClr>
          <a:schemeClr val="tx2"/>
        </a:buClr>
        <a:buFont typeface="Arial" pitchFamily="34" charset="0"/>
        <a:buChar char="•"/>
        <a:defRPr kumimoji="1" sz="2000" kern="1200">
          <a:solidFill>
            <a:schemeClr val="tx1"/>
          </a:solidFill>
          <a:latin typeface="+mn-lt"/>
          <a:ea typeface="+mn-ea"/>
          <a:cs typeface="+mn-cs"/>
        </a:defRPr>
      </a:lvl2pPr>
      <a:lvl3pPr marL="1143000" indent="-228600" algn="l" defTabSz="914400" rtl="0" eaLnBrk="1" latinLnBrk="0" hangingPunct="1">
        <a:spcBef>
          <a:spcPct val="20000"/>
        </a:spcBef>
        <a:buClr>
          <a:schemeClr val="tx2"/>
        </a:buClr>
        <a:buFont typeface="Arial" pitchFamily="34" charset="0"/>
        <a:buChar char="•"/>
        <a:defRPr kumimoji="1" sz="1800" kern="1200">
          <a:solidFill>
            <a:schemeClr val="tx1"/>
          </a:solidFill>
          <a:latin typeface="+mn-lt"/>
          <a:ea typeface="+mn-ea"/>
          <a:cs typeface="+mn-cs"/>
        </a:defRPr>
      </a:lvl3pPr>
      <a:lvl4pPr marL="1600200" indent="-228600" algn="l" defTabSz="914400" rtl="0" eaLnBrk="1" latinLnBrk="0" hangingPunct="1">
        <a:spcBef>
          <a:spcPct val="20000"/>
        </a:spcBef>
        <a:buClr>
          <a:schemeClr val="tx2"/>
        </a:buClr>
        <a:buFont typeface="Arial" pitchFamily="34" charset="0"/>
        <a:buChar char="•"/>
        <a:defRPr kumimoji="1" sz="1800" kern="1200">
          <a:solidFill>
            <a:schemeClr val="tx1"/>
          </a:solidFill>
          <a:latin typeface="+mn-lt"/>
          <a:ea typeface="+mn-ea"/>
          <a:cs typeface="+mn-cs"/>
        </a:defRPr>
      </a:lvl4pPr>
      <a:lvl5pPr marL="2057400" indent="-228600" algn="l" defTabSz="914400" rtl="0" eaLnBrk="1" latinLnBrk="0" hangingPunct="1">
        <a:spcBef>
          <a:spcPct val="20000"/>
        </a:spcBef>
        <a:buClr>
          <a:schemeClr val="tx2"/>
        </a:buClr>
        <a:buFont typeface="Arial" pitchFamily="34" charset="0"/>
        <a:buChar char="•"/>
        <a:defRPr kumimoji="1" sz="1800" kern="1200" baseline="0">
          <a:solidFill>
            <a:schemeClr val="tx1"/>
          </a:solidFill>
          <a:latin typeface="+mn-lt"/>
          <a:ea typeface="+mn-ea"/>
          <a:cs typeface="+mn-cs"/>
        </a:defRPr>
      </a:lvl5pPr>
      <a:lvl6pPr marL="2514600" indent="-228600" algn="l" defTabSz="914400" rtl="0" eaLnBrk="1" latinLnBrk="0" hangingPunct="1">
        <a:spcBef>
          <a:spcPct val="20000"/>
        </a:spcBef>
        <a:buClr>
          <a:schemeClr val="tx2"/>
        </a:buClr>
        <a:buFont typeface="Arial" pitchFamily="34" charset="0"/>
        <a:buChar char="•"/>
        <a:defRPr kumimoji="1" sz="1600" kern="1200">
          <a:solidFill>
            <a:schemeClr val="tx1"/>
          </a:solidFill>
          <a:latin typeface="+mn-lt"/>
          <a:ea typeface="+mn-ea"/>
          <a:cs typeface="+mn-cs"/>
        </a:defRPr>
      </a:lvl6pPr>
      <a:lvl7pPr marL="2971800" indent="-228600" algn="l" defTabSz="914400" rtl="0" eaLnBrk="1" latinLnBrk="0" hangingPunct="1">
        <a:spcBef>
          <a:spcPct val="20000"/>
        </a:spcBef>
        <a:buClr>
          <a:schemeClr val="tx2"/>
        </a:buClr>
        <a:buFont typeface="Arial" pitchFamily="34" charset="0"/>
        <a:buChar char="•"/>
        <a:defRPr kumimoji="1" sz="1600" kern="1200">
          <a:solidFill>
            <a:schemeClr val="tx1"/>
          </a:solidFill>
          <a:latin typeface="+mn-lt"/>
          <a:ea typeface="+mn-ea"/>
          <a:cs typeface="+mn-cs"/>
        </a:defRPr>
      </a:lvl7pPr>
      <a:lvl8pPr marL="3429000" indent="-228600" algn="l" defTabSz="914400" rtl="0" eaLnBrk="1" latinLnBrk="0" hangingPunct="1">
        <a:spcBef>
          <a:spcPct val="20000"/>
        </a:spcBef>
        <a:buClr>
          <a:schemeClr val="tx2"/>
        </a:buClr>
        <a:buFont typeface="Arial" pitchFamily="34" charset="0"/>
        <a:buChar char="•"/>
        <a:defRPr kumimoji="1" sz="1600" kern="1200">
          <a:solidFill>
            <a:schemeClr val="tx1"/>
          </a:solidFill>
          <a:latin typeface="+mn-lt"/>
          <a:ea typeface="+mn-ea"/>
          <a:cs typeface="+mn-cs"/>
        </a:defRPr>
      </a:lvl8pPr>
      <a:lvl9pPr marL="3886200" indent="-228600" algn="l" defTabSz="914400" rtl="0" eaLnBrk="1" latinLnBrk="0" hangingPunct="1">
        <a:spcBef>
          <a:spcPct val="20000"/>
        </a:spcBef>
        <a:buClr>
          <a:schemeClr val="tx2"/>
        </a:buClr>
        <a:buFont typeface="Arial" pitchFamily="34" charset="0"/>
        <a:buChar char="•"/>
        <a:defRPr kumimoji="1" sz="1600" kern="1200">
          <a:solidFill>
            <a:schemeClr val="tx1"/>
          </a:solidFill>
          <a:latin typeface="+mn-lt"/>
          <a:ea typeface="+mn-ea"/>
          <a:cs typeface="+mn-cs"/>
        </a:defRPr>
      </a:lvl9pPr>
    </p:bodyStyle>
    <p:otherStyle>
      <a:defPPr>
        <a:defRPr lang="en-US"/>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7.xml"/><Relationship Id="rId1" Type="http://schemas.openxmlformats.org/officeDocument/2006/relationships/slideLayout" Target="../slideLayouts/slideLayout2.xml"/><Relationship Id="rId5" Type="http://schemas.openxmlformats.org/officeDocument/2006/relationships/image" Target="../media/image4.jpeg"/><Relationship Id="rId4" Type="http://schemas.openxmlformats.org/officeDocument/2006/relationships/image" Target="../media/image3.jpe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ctrTitle"/>
          </p:nvPr>
        </p:nvSpPr>
        <p:spPr>
          <a:xfrm>
            <a:off x="457200" y="228600"/>
            <a:ext cx="7772400" cy="4571999"/>
          </a:xfrm>
        </p:spPr>
        <p:txBody>
          <a:bodyPr>
            <a:noAutofit/>
          </a:bodyPr>
          <a:lstStyle/>
          <a:p>
            <a:r>
              <a:rPr lang="en-US" altLang="ja-JP" sz="2800" dirty="0" smtClean="0"/>
              <a:t>O</a:t>
            </a:r>
            <a:r>
              <a:rPr lang="en-US" altLang="ja-JP" sz="2800" cap="none" dirty="0" smtClean="0"/>
              <a:t>pen Borders? </a:t>
            </a:r>
            <a:br>
              <a:rPr lang="en-US" altLang="ja-JP" sz="2800" cap="none" dirty="0" smtClean="0"/>
            </a:br>
            <a:r>
              <a:rPr lang="en-US" altLang="ja-JP" sz="2800" cap="none" dirty="0" smtClean="0"/>
              <a:t>Immigration in Open Source Projects</a:t>
            </a:r>
            <a:r>
              <a:rPr kumimoji="1" lang="en-US" altLang="ja-JP" sz="2800" dirty="0" smtClean="0"/>
              <a:t/>
            </a:r>
            <a:br>
              <a:rPr kumimoji="1" lang="en-US" altLang="ja-JP" sz="2800" dirty="0" smtClean="0"/>
            </a:br>
            <a:r>
              <a:rPr kumimoji="1" lang="en-US" altLang="ja-JP" sz="3600" dirty="0" smtClean="0"/>
              <a:t/>
            </a:r>
            <a:br>
              <a:rPr kumimoji="1" lang="en-US" altLang="ja-JP" sz="3600" dirty="0" smtClean="0"/>
            </a:br>
            <a:r>
              <a:rPr lang="en-US" altLang="ja-JP" sz="2400" dirty="0" smtClean="0">
                <a:latin typeface="+mj-ea"/>
              </a:rPr>
              <a:t>C</a:t>
            </a:r>
            <a:r>
              <a:rPr lang="en-US" altLang="ja-JP" sz="2400" cap="none" dirty="0" smtClean="0">
                <a:latin typeface="+mj-ea"/>
              </a:rPr>
              <a:t>hristian Bird, </a:t>
            </a:r>
            <a:r>
              <a:rPr lang="en-US" altLang="ja-JP" sz="2400" dirty="0" smtClean="0">
                <a:latin typeface="+mj-ea"/>
              </a:rPr>
              <a:t>A</a:t>
            </a:r>
            <a:r>
              <a:rPr lang="en-US" altLang="ja-JP" sz="2400" cap="none" dirty="0" smtClean="0">
                <a:latin typeface="+mj-ea"/>
              </a:rPr>
              <a:t>lex </a:t>
            </a:r>
            <a:r>
              <a:rPr lang="en-US" altLang="ja-JP" sz="2400" cap="none" dirty="0" err="1" smtClean="0">
                <a:latin typeface="+mj-ea"/>
              </a:rPr>
              <a:t>Gourley</a:t>
            </a:r>
            <a:r>
              <a:rPr lang="en-US" altLang="ja-JP" sz="2400" cap="none" dirty="0" smtClean="0">
                <a:latin typeface="+mj-ea"/>
              </a:rPr>
              <a:t>, </a:t>
            </a:r>
            <a:r>
              <a:rPr lang="en-US" altLang="ja-JP" sz="2400" cap="none" dirty="0" err="1" smtClean="0">
                <a:latin typeface="+mj-ea"/>
              </a:rPr>
              <a:t>Prem</a:t>
            </a:r>
            <a:r>
              <a:rPr lang="en-US" altLang="ja-JP" sz="2400" cap="none" dirty="0" smtClean="0">
                <a:latin typeface="+mj-ea"/>
              </a:rPr>
              <a:t> </a:t>
            </a:r>
            <a:r>
              <a:rPr lang="en-US" altLang="ja-JP" sz="2400" cap="none" dirty="0" err="1" smtClean="0">
                <a:latin typeface="+mj-ea"/>
              </a:rPr>
              <a:t>Devanbu</a:t>
            </a:r>
            <a:r>
              <a:rPr lang="en-US" altLang="ja-JP" sz="2400" cap="none" dirty="0" smtClean="0">
                <a:latin typeface="+mj-ea"/>
              </a:rPr>
              <a:t>, </a:t>
            </a:r>
            <a:br>
              <a:rPr lang="en-US" altLang="ja-JP" sz="2400" cap="none" dirty="0" smtClean="0">
                <a:latin typeface="+mj-ea"/>
              </a:rPr>
            </a:br>
            <a:r>
              <a:rPr lang="en-US" altLang="ja-JP" sz="2400" cap="none" dirty="0" err="1" smtClean="0">
                <a:latin typeface="+mj-ea"/>
              </a:rPr>
              <a:t>Anand</a:t>
            </a:r>
            <a:r>
              <a:rPr lang="en-US" altLang="ja-JP" sz="2400" cap="none" dirty="0" smtClean="0">
                <a:latin typeface="+mj-ea"/>
              </a:rPr>
              <a:t> </a:t>
            </a:r>
            <a:r>
              <a:rPr lang="en-US" altLang="ja-JP" sz="2400" cap="none" dirty="0" err="1" smtClean="0">
                <a:latin typeface="+mj-ea"/>
              </a:rPr>
              <a:t>Swaminathan</a:t>
            </a:r>
            <a:r>
              <a:rPr lang="en-US" altLang="ja-JP" sz="2400" cap="none" dirty="0" smtClean="0">
                <a:latin typeface="+mj-ea"/>
              </a:rPr>
              <a:t>, Greta Hsu</a:t>
            </a:r>
            <a:br>
              <a:rPr lang="en-US" altLang="ja-JP" sz="2400" cap="none" dirty="0" smtClean="0">
                <a:latin typeface="+mj-ea"/>
              </a:rPr>
            </a:br>
            <a:r>
              <a:rPr lang="en-US" altLang="ja-JP" sz="2400" dirty="0" smtClean="0"/>
              <a:t/>
            </a:r>
            <a:br>
              <a:rPr lang="en-US" altLang="ja-JP" sz="2400" dirty="0" smtClean="0"/>
            </a:br>
            <a:r>
              <a:rPr lang="en-US" altLang="ja-JP" sz="2000" dirty="0">
                <a:latin typeface="+mn-ea"/>
                <a:ea typeface="+mn-ea"/>
              </a:rPr>
              <a:t>Fourth International Workshop on Mining Software Repositories (MSR'07)</a:t>
            </a:r>
            <a:endParaRPr kumimoji="1" lang="ja-JP" altLang="en-US" sz="3200" dirty="0">
              <a:latin typeface="+mn-ea"/>
              <a:ea typeface="+mn-ea"/>
              <a:cs typeface="VL Pゴシック" panose="020B0503000203020207" pitchFamily="50" charset="-128"/>
            </a:endParaRPr>
          </a:p>
        </p:txBody>
      </p:sp>
      <p:sp>
        <p:nvSpPr>
          <p:cNvPr id="3" name="サブタイトル 2"/>
          <p:cNvSpPr>
            <a:spLocks noGrp="1"/>
          </p:cNvSpPr>
          <p:nvPr>
            <p:ph type="subTitle" idx="1"/>
          </p:nvPr>
        </p:nvSpPr>
        <p:spPr>
          <a:xfrm>
            <a:off x="467544" y="5517232"/>
            <a:ext cx="6858000" cy="914400"/>
          </a:xfrm>
        </p:spPr>
        <p:txBody>
          <a:bodyPr/>
          <a:lstStyle/>
          <a:p>
            <a:r>
              <a:rPr kumimoji="1" lang="en-US" altLang="ja-JP" smtClean="0"/>
              <a:t>B3 </a:t>
            </a:r>
            <a:r>
              <a:rPr kumimoji="1" lang="ja-JP" altLang="en-US" smtClean="0"/>
              <a:t>片桐直哉</a:t>
            </a:r>
            <a:endParaRPr kumimoji="1" lang="ja-JP" altLang="en-US"/>
          </a:p>
        </p:txBody>
      </p:sp>
      <p:sp>
        <p:nvSpPr>
          <p:cNvPr id="4" name="スライド番号プレースホルダー 3"/>
          <p:cNvSpPr>
            <a:spLocks noGrp="1"/>
          </p:cNvSpPr>
          <p:nvPr>
            <p:ph type="sldNum" sz="quarter" idx="12"/>
          </p:nvPr>
        </p:nvSpPr>
        <p:spPr/>
        <p:txBody>
          <a:bodyPr/>
          <a:lstStyle/>
          <a:p>
            <a:pPr eaLnBrk="1" latinLnBrk="0" hangingPunct="1"/>
            <a:fld id="{2BBB5E19-F10A-4C2F-BF6F-11C513378A2E}" type="slidenum">
              <a:rPr kumimoji="0" lang="en-US" smtClean="0"/>
              <a:pPr eaLnBrk="1" latinLnBrk="0" hangingPunct="1"/>
              <a:t>1</a:t>
            </a:fld>
            <a:endParaRPr kumimoji="0" lang="en-US" dirty="0"/>
          </a:p>
        </p:txBody>
      </p:sp>
    </p:spTree>
    <p:extLst>
      <p:ext uri="{BB962C8B-B14F-4D97-AF65-F5344CB8AC3E}">
        <p14:creationId xmlns:p14="http://schemas.microsoft.com/office/powerpoint/2010/main" val="2382470376"/>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dirty="0"/>
              <a:t>背景</a:t>
            </a:r>
            <a:endParaRPr kumimoji="1" lang="ja-JP" altLang="en-US" dirty="0"/>
          </a:p>
        </p:txBody>
      </p:sp>
      <p:sp>
        <p:nvSpPr>
          <p:cNvPr id="3" name="コンテンツ プレースホルダー 2"/>
          <p:cNvSpPr>
            <a:spLocks noGrp="1"/>
          </p:cNvSpPr>
          <p:nvPr>
            <p:ph idx="1"/>
          </p:nvPr>
        </p:nvSpPr>
        <p:spPr/>
        <p:txBody>
          <a:bodyPr/>
          <a:lstStyle/>
          <a:p>
            <a:r>
              <a:rPr kumimoji="1" lang="ja-JP" altLang="en-US" dirty="0" smtClean="0"/>
              <a:t>オープンソースソフトウェアはボランティアの人が集って開発される</a:t>
            </a:r>
            <a:endParaRPr kumimoji="1" lang="en-US" altLang="ja-JP" dirty="0" smtClean="0"/>
          </a:p>
          <a:p>
            <a:pPr marL="800100" lvl="1" indent="-342900">
              <a:buFont typeface="Wingdings" panose="05000000000000000000" pitchFamily="2" charset="2"/>
              <a:buChar char="Ø"/>
            </a:pPr>
            <a:r>
              <a:rPr lang="ja-JP" altLang="en-US" dirty="0" smtClean="0"/>
              <a:t>開発者のコアチームが、リポジトリへのコミット権限を持つ</a:t>
            </a:r>
            <a:endParaRPr lang="en-US" altLang="ja-JP" dirty="0" smtClean="0"/>
          </a:p>
          <a:p>
            <a:pPr marL="800100" lvl="1" indent="-342900">
              <a:buFont typeface="Wingdings" panose="05000000000000000000" pitchFamily="2" charset="2"/>
              <a:buChar char="Ø"/>
            </a:pPr>
            <a:r>
              <a:rPr lang="ja-JP" altLang="en-US" dirty="0" smtClean="0"/>
              <a:t>コアチームには何らかのプロセスを経て選出される</a:t>
            </a:r>
            <a:endParaRPr lang="en-US" altLang="ja-JP" dirty="0" smtClean="0"/>
          </a:p>
          <a:p>
            <a:endParaRPr lang="en-US" altLang="ja-JP" dirty="0" smtClean="0"/>
          </a:p>
          <a:p>
            <a:r>
              <a:rPr kumimoji="1" lang="ja-JP" altLang="en-US" dirty="0" smtClean="0"/>
              <a:t>ＯＳＳプロジェクトの継続力は惹きつける能力に依存している</a:t>
            </a:r>
            <a:endParaRPr kumimoji="1" lang="en-US" altLang="ja-JP" dirty="0" smtClean="0"/>
          </a:p>
          <a:p>
            <a:pPr marL="800100" lvl="1" indent="-342900">
              <a:buFont typeface="Wingdings" panose="05000000000000000000" pitchFamily="2" charset="2"/>
              <a:buChar char="Ø"/>
            </a:pPr>
            <a:r>
              <a:rPr kumimoji="1" lang="ja-JP" altLang="en-US" dirty="0" smtClean="0"/>
              <a:t>開発者を引き入れたり、保持し続ける必要がある</a:t>
            </a:r>
            <a:endParaRPr kumimoji="1" lang="en-US" altLang="ja-JP" dirty="0" smtClean="0"/>
          </a:p>
          <a:p>
            <a:pPr marL="800100" lvl="1" indent="-342900">
              <a:buFont typeface="Wingdings" panose="05000000000000000000" pitchFamily="2" charset="2"/>
              <a:buChar char="Ø"/>
            </a:pPr>
            <a:r>
              <a:rPr lang="ja-JP" altLang="en-US" dirty="0" smtClean="0"/>
              <a:t>コアチームへの参加を募る必要がある</a:t>
            </a:r>
            <a:endParaRPr lang="en-US" altLang="ja-JP" dirty="0" smtClean="0"/>
          </a:p>
          <a:p>
            <a:pPr marL="800100" lvl="1" indent="-342900">
              <a:buFont typeface="Wingdings" panose="05000000000000000000" pitchFamily="2" charset="2"/>
              <a:buChar char="Ø"/>
            </a:pPr>
            <a:endParaRPr kumimoji="1" lang="en-US" altLang="ja-JP" dirty="0"/>
          </a:p>
          <a:p>
            <a:pPr lvl="1" indent="0">
              <a:buNone/>
            </a:pPr>
            <a:r>
              <a:rPr lang="ja-JP" altLang="en-US" dirty="0" smtClean="0"/>
              <a:t>参加したがる人はどういったプロセスを辿ればよいか？</a:t>
            </a:r>
            <a:endParaRPr kumimoji="1" lang="en-US" altLang="ja-JP" dirty="0" smtClean="0"/>
          </a:p>
        </p:txBody>
      </p:sp>
      <p:sp>
        <p:nvSpPr>
          <p:cNvPr id="4" name="スライド番号プレースホルダー 3"/>
          <p:cNvSpPr>
            <a:spLocks noGrp="1"/>
          </p:cNvSpPr>
          <p:nvPr>
            <p:ph type="sldNum" sz="quarter" idx="12"/>
          </p:nvPr>
        </p:nvSpPr>
        <p:spPr/>
        <p:txBody>
          <a:bodyPr/>
          <a:lstStyle/>
          <a:p>
            <a:pPr algn="ctr" eaLnBrk="1" latinLnBrk="0" hangingPunct="1"/>
            <a:fld id="{2BBB5E19-F10A-4C2F-BF6F-11C513378A2E}" type="slidenum">
              <a:rPr kumimoji="0" lang="en-US" smtClean="0"/>
              <a:pPr algn="ctr" eaLnBrk="1" latinLnBrk="0" hangingPunct="1"/>
              <a:t>2</a:t>
            </a:fld>
            <a:endParaRPr kumimoji="0" lang="en-US"/>
          </a:p>
        </p:txBody>
      </p:sp>
    </p:spTree>
    <p:extLst>
      <p:ext uri="{BB962C8B-B14F-4D97-AF65-F5344CB8AC3E}">
        <p14:creationId xmlns:p14="http://schemas.microsoft.com/office/powerpoint/2010/main" val="556328232"/>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dirty="0"/>
              <a:t>関連</a:t>
            </a:r>
            <a:r>
              <a:rPr kumimoji="1" lang="ja-JP" altLang="en-US" dirty="0" smtClean="0"/>
              <a:t>研究</a:t>
            </a:r>
            <a:endParaRPr kumimoji="1" lang="ja-JP" altLang="en-US" dirty="0"/>
          </a:p>
        </p:txBody>
      </p:sp>
      <p:sp>
        <p:nvSpPr>
          <p:cNvPr id="3" name="コンテンツ プレースホルダー 2"/>
          <p:cNvSpPr>
            <a:spLocks noGrp="1"/>
          </p:cNvSpPr>
          <p:nvPr>
            <p:ph idx="1"/>
          </p:nvPr>
        </p:nvSpPr>
        <p:spPr>
          <a:xfrm>
            <a:off x="457200" y="1752600"/>
            <a:ext cx="7620000" cy="4373563"/>
          </a:xfrm>
        </p:spPr>
        <p:txBody>
          <a:bodyPr/>
          <a:lstStyle/>
          <a:p>
            <a:r>
              <a:rPr kumimoji="1" lang="ja-JP" altLang="en-US" dirty="0" smtClean="0"/>
              <a:t>プログラミングは豊富な知識を必要とする</a:t>
            </a:r>
            <a:endParaRPr kumimoji="1" lang="en-US" altLang="ja-JP" dirty="0" smtClean="0"/>
          </a:p>
          <a:p>
            <a:pPr marL="800100" lvl="1" indent="-342900">
              <a:buFont typeface="Wingdings" panose="05000000000000000000" pitchFamily="2" charset="2"/>
              <a:buChar char="Ø"/>
            </a:pPr>
            <a:r>
              <a:rPr kumimoji="1" lang="ja-JP" altLang="en-US" dirty="0" smtClean="0"/>
              <a:t>経験を積んだプログラマでさえ更なる技術の会得が強いられる</a:t>
            </a:r>
            <a:endParaRPr kumimoji="1" lang="en-US" altLang="ja-JP" dirty="0" smtClean="0"/>
          </a:p>
          <a:p>
            <a:pPr marL="800100" lvl="1" indent="-342900">
              <a:buFont typeface="Wingdings" panose="05000000000000000000" pitchFamily="2" charset="2"/>
              <a:buChar char="Ø"/>
            </a:pPr>
            <a:r>
              <a:rPr lang="ja-JP" altLang="en-US" dirty="0" smtClean="0"/>
              <a:t>新規参加者への壁</a:t>
            </a:r>
            <a:endParaRPr kumimoji="1" lang="en-US" altLang="ja-JP" dirty="0" smtClean="0"/>
          </a:p>
          <a:p>
            <a:endParaRPr kumimoji="1" lang="en-US" altLang="ja-JP" dirty="0" smtClean="0"/>
          </a:p>
          <a:p>
            <a:r>
              <a:rPr kumimoji="1" lang="ja-JP" altLang="en-US" dirty="0" smtClean="0"/>
              <a:t>メーリングリストなどでやり取りを継続して行う</a:t>
            </a:r>
            <a:endParaRPr kumimoji="1" lang="en-US" altLang="ja-JP" dirty="0" smtClean="0"/>
          </a:p>
          <a:p>
            <a:pPr marL="800100" lvl="1" indent="-342900">
              <a:buFont typeface="Wingdings" panose="05000000000000000000" pitchFamily="2" charset="2"/>
              <a:buChar char="Ø"/>
            </a:pPr>
            <a:r>
              <a:rPr lang="ja-JP" altLang="en-US" dirty="0"/>
              <a:t>コア開発者になった人は一般的に行っていた</a:t>
            </a:r>
            <a:endParaRPr lang="en-US" altLang="ja-JP" dirty="0"/>
          </a:p>
          <a:p>
            <a:pPr marL="800100" lvl="1" indent="-342900"/>
            <a:endParaRPr kumimoji="1" lang="en-US" altLang="ja-JP" dirty="0" smtClean="0"/>
          </a:p>
          <a:p>
            <a:r>
              <a:rPr kumimoji="1" lang="ja-JP" altLang="en-US" dirty="0" smtClean="0"/>
              <a:t>メーリングリストやコミットログ</a:t>
            </a:r>
            <a:endParaRPr kumimoji="1" lang="en-US" altLang="ja-JP" dirty="0" smtClean="0"/>
          </a:p>
          <a:p>
            <a:pPr marL="800100" lvl="1" indent="-342900">
              <a:buFont typeface="Wingdings" panose="05000000000000000000" pitchFamily="2" charset="2"/>
              <a:buChar char="Ø"/>
            </a:pPr>
            <a:r>
              <a:rPr lang="en-US" altLang="ja-JP" dirty="0"/>
              <a:t>OSS</a:t>
            </a:r>
            <a:r>
              <a:rPr lang="ja-JP" altLang="en-US" dirty="0"/>
              <a:t>プロジェクトにおける主要なメディア</a:t>
            </a:r>
            <a:endParaRPr lang="en-US" altLang="ja-JP" dirty="0"/>
          </a:p>
        </p:txBody>
      </p:sp>
      <p:sp>
        <p:nvSpPr>
          <p:cNvPr id="4" name="スライド番号プレースホルダー 3"/>
          <p:cNvSpPr>
            <a:spLocks noGrp="1"/>
          </p:cNvSpPr>
          <p:nvPr>
            <p:ph type="sldNum" sz="quarter" idx="12"/>
          </p:nvPr>
        </p:nvSpPr>
        <p:spPr/>
        <p:txBody>
          <a:bodyPr/>
          <a:lstStyle/>
          <a:p>
            <a:pPr algn="ctr" eaLnBrk="1" latinLnBrk="0" hangingPunct="1"/>
            <a:fld id="{2BBB5E19-F10A-4C2F-BF6F-11C513378A2E}" type="slidenum">
              <a:rPr kumimoji="0" lang="en-US" smtClean="0"/>
              <a:pPr algn="ctr" eaLnBrk="1" latinLnBrk="0" hangingPunct="1"/>
              <a:t>3</a:t>
            </a:fld>
            <a:endParaRPr kumimoji="0" lang="en-US" dirty="0"/>
          </a:p>
        </p:txBody>
      </p:sp>
    </p:spTree>
    <p:extLst>
      <p:ext uri="{BB962C8B-B14F-4D97-AF65-F5344CB8AC3E}">
        <p14:creationId xmlns:p14="http://schemas.microsoft.com/office/powerpoint/2010/main" val="2586656407"/>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smtClean="0"/>
              <a:t>概要</a:t>
            </a:r>
            <a:endParaRPr kumimoji="1" lang="ja-JP" altLang="en-US" dirty="0"/>
          </a:p>
        </p:txBody>
      </p:sp>
      <p:sp>
        <p:nvSpPr>
          <p:cNvPr id="3" name="コンテンツ プレースホルダー 2"/>
          <p:cNvSpPr>
            <a:spLocks noGrp="1"/>
          </p:cNvSpPr>
          <p:nvPr>
            <p:ph idx="1"/>
          </p:nvPr>
        </p:nvSpPr>
        <p:spPr/>
        <p:txBody>
          <a:bodyPr/>
          <a:lstStyle/>
          <a:p>
            <a:r>
              <a:rPr kumimoji="1" lang="ja-JP" altLang="en-US" dirty="0" smtClean="0"/>
              <a:t>プロジェクトへの技術的貢献</a:t>
            </a:r>
            <a:endParaRPr kumimoji="1" lang="en-US" altLang="ja-JP" dirty="0" smtClean="0"/>
          </a:p>
          <a:p>
            <a:pPr marL="800100" lvl="1" indent="-342900">
              <a:buFont typeface="Wingdings" panose="05000000000000000000" pitchFamily="2" charset="2"/>
              <a:buChar char="Ø"/>
            </a:pPr>
            <a:r>
              <a:rPr lang="ja-JP" altLang="en-US" dirty="0" smtClean="0"/>
              <a:t>プロジェクトの成功に向けどれだけ身を委ねたか</a:t>
            </a:r>
            <a:endParaRPr lang="en-US" altLang="ja-JP" dirty="0" smtClean="0"/>
          </a:p>
          <a:p>
            <a:pPr marL="800100" lvl="1" indent="-342900">
              <a:buFont typeface="Wingdings" panose="05000000000000000000" pitchFamily="2" charset="2"/>
              <a:buChar char="Ø"/>
            </a:pPr>
            <a:r>
              <a:rPr lang="ja-JP" altLang="en-US" dirty="0" smtClean="0"/>
              <a:t>どれくらいパッチ投稿するか</a:t>
            </a:r>
            <a:endParaRPr kumimoji="1" lang="en-US" altLang="ja-JP" dirty="0" smtClean="0"/>
          </a:p>
          <a:p>
            <a:endParaRPr lang="en-US" altLang="ja-JP" dirty="0" smtClean="0"/>
          </a:p>
          <a:p>
            <a:r>
              <a:rPr lang="ja-JP" altLang="en-US" dirty="0" smtClean="0"/>
              <a:t>スキルレベル</a:t>
            </a:r>
            <a:endParaRPr lang="en-US" altLang="ja-JP" dirty="0" smtClean="0"/>
          </a:p>
          <a:p>
            <a:pPr marL="800100" lvl="1" indent="-342900">
              <a:buFont typeface="Wingdings" panose="05000000000000000000" pitchFamily="2" charset="2"/>
              <a:buChar char="Ø"/>
            </a:pPr>
            <a:r>
              <a:rPr kumimoji="1" lang="ja-JP" altLang="en-US" dirty="0" smtClean="0"/>
              <a:t>どれくらいの技術、知識が必要とされるか</a:t>
            </a:r>
            <a:endParaRPr kumimoji="1" lang="en-US" altLang="ja-JP" dirty="0"/>
          </a:p>
          <a:p>
            <a:endParaRPr kumimoji="1" lang="en-US" altLang="ja-JP" dirty="0" smtClean="0"/>
          </a:p>
          <a:p>
            <a:r>
              <a:rPr lang="ja-JP" altLang="en-US" dirty="0"/>
              <a:t>個人</a:t>
            </a:r>
            <a:r>
              <a:rPr lang="ja-JP" altLang="en-US" dirty="0" smtClean="0"/>
              <a:t>の評価</a:t>
            </a:r>
            <a:endParaRPr lang="en-US" altLang="ja-JP" dirty="0" smtClean="0"/>
          </a:p>
          <a:p>
            <a:pPr marL="800100" lvl="1" indent="-342900">
              <a:buFont typeface="Wingdings" panose="05000000000000000000" pitchFamily="2" charset="2"/>
              <a:buChar char="Ø"/>
            </a:pPr>
            <a:r>
              <a:rPr lang="ja-JP" altLang="en-US" dirty="0" smtClean="0"/>
              <a:t>コミュニティにおける個人の評価</a:t>
            </a:r>
            <a:endParaRPr lang="en-US" altLang="ja-JP" dirty="0" smtClean="0"/>
          </a:p>
          <a:p>
            <a:endParaRPr kumimoji="1" lang="ja-JP" altLang="en-US" dirty="0"/>
          </a:p>
        </p:txBody>
      </p:sp>
      <p:sp>
        <p:nvSpPr>
          <p:cNvPr id="4" name="スライド番号プレースホルダー 3"/>
          <p:cNvSpPr>
            <a:spLocks noGrp="1"/>
          </p:cNvSpPr>
          <p:nvPr>
            <p:ph type="sldNum" sz="quarter" idx="12"/>
          </p:nvPr>
        </p:nvSpPr>
        <p:spPr/>
        <p:txBody>
          <a:bodyPr/>
          <a:lstStyle/>
          <a:p>
            <a:pPr algn="ctr" eaLnBrk="1" latinLnBrk="0" hangingPunct="1"/>
            <a:fld id="{2BBB5E19-F10A-4C2F-BF6F-11C513378A2E}" type="slidenum">
              <a:rPr kumimoji="0" lang="en-US" smtClean="0"/>
              <a:pPr algn="ctr" eaLnBrk="1" latinLnBrk="0" hangingPunct="1"/>
              <a:t>4</a:t>
            </a:fld>
            <a:endParaRPr kumimoji="0" lang="en-US"/>
          </a:p>
        </p:txBody>
      </p:sp>
    </p:spTree>
    <p:extLst>
      <p:ext uri="{BB962C8B-B14F-4D97-AF65-F5344CB8AC3E}">
        <p14:creationId xmlns:p14="http://schemas.microsoft.com/office/powerpoint/2010/main" val="2786008418"/>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smtClean="0"/>
              <a:t>傾向</a:t>
            </a:r>
            <a:endParaRPr kumimoji="1" lang="ja-JP" altLang="en-US" dirty="0"/>
          </a:p>
        </p:txBody>
      </p:sp>
      <p:sp>
        <p:nvSpPr>
          <p:cNvPr id="3" name="コンテンツ プレースホルダー 2"/>
          <p:cNvSpPr>
            <a:spLocks noGrp="1"/>
          </p:cNvSpPr>
          <p:nvPr>
            <p:ph idx="1"/>
          </p:nvPr>
        </p:nvSpPr>
        <p:spPr/>
        <p:txBody>
          <a:bodyPr>
            <a:normAutofit/>
          </a:bodyPr>
          <a:lstStyle/>
          <a:p>
            <a:r>
              <a:rPr kumimoji="1" lang="ja-JP" altLang="en-US" dirty="0" smtClean="0"/>
              <a:t>メーリングリストが活発な人は確実に減っていく</a:t>
            </a:r>
            <a:endParaRPr kumimoji="1" lang="en-US" altLang="ja-JP" dirty="0" smtClean="0"/>
          </a:p>
          <a:p>
            <a:pPr marL="800100" lvl="1" indent="-342900">
              <a:buFont typeface="Wingdings" panose="05000000000000000000" pitchFamily="2" charset="2"/>
              <a:buChar char="Ø"/>
            </a:pPr>
            <a:r>
              <a:rPr lang="ja-JP" altLang="en-US" dirty="0" smtClean="0"/>
              <a:t>無給のボランティアが長期間モチベーションを</a:t>
            </a:r>
            <a:r>
              <a:rPr lang="en-US" altLang="ja-JP" dirty="0" smtClean="0"/>
              <a:t/>
            </a:r>
            <a:br>
              <a:rPr lang="en-US" altLang="ja-JP" dirty="0" smtClean="0"/>
            </a:br>
            <a:r>
              <a:rPr lang="ja-JP" altLang="en-US" dirty="0" smtClean="0"/>
              <a:t>維持するのは困難</a:t>
            </a:r>
            <a:endParaRPr lang="en-US" altLang="ja-JP" dirty="0"/>
          </a:p>
          <a:p>
            <a:endParaRPr kumimoji="1" lang="en-US" altLang="ja-JP" dirty="0" smtClean="0"/>
          </a:p>
          <a:p>
            <a:r>
              <a:rPr lang="ja-JP" altLang="en-US" dirty="0" smtClean="0"/>
              <a:t>知識とスキル</a:t>
            </a:r>
            <a:endParaRPr lang="en-US" altLang="ja-JP" dirty="0"/>
          </a:p>
          <a:p>
            <a:pPr marL="800100" lvl="1" indent="-342900">
              <a:buFont typeface="Wingdings" panose="05000000000000000000" pitchFamily="2" charset="2"/>
              <a:buChar char="Ø"/>
            </a:pPr>
            <a:r>
              <a:rPr lang="ja-JP" altLang="en-US" smtClean="0"/>
              <a:t>一回目のパッチ投稿はメーリングリストに参加してから</a:t>
            </a:r>
            <a:r>
              <a:rPr lang="en-US" altLang="ja-JP" smtClean="0"/>
              <a:t>2</a:t>
            </a:r>
            <a:r>
              <a:rPr lang="ja-JP" altLang="en-US" smtClean="0"/>
              <a:t>か月目に見られやすい</a:t>
            </a:r>
            <a:endParaRPr lang="en-US" altLang="ja-JP" smtClean="0"/>
          </a:p>
          <a:p>
            <a:pPr marL="800100" lvl="1" indent="-342900">
              <a:buFont typeface="Wingdings" panose="05000000000000000000" pitchFamily="2" charset="2"/>
              <a:buChar char="Ø"/>
            </a:pPr>
            <a:r>
              <a:rPr lang="ja-JP" altLang="en-US" smtClean="0"/>
              <a:t>技術習得に掛かる時間</a:t>
            </a:r>
            <a:endParaRPr lang="en-US" altLang="ja-JP" smtClean="0"/>
          </a:p>
          <a:p>
            <a:endParaRPr kumimoji="1" lang="en-US" altLang="ja-JP" dirty="0" smtClean="0"/>
          </a:p>
          <a:p>
            <a:r>
              <a:rPr kumimoji="1" lang="ja-JP" altLang="en-US" smtClean="0"/>
              <a:t>個人の評価</a:t>
            </a:r>
            <a:endParaRPr kumimoji="1" lang="en-US" altLang="ja-JP" smtClean="0"/>
          </a:p>
          <a:p>
            <a:pPr marL="800100" lvl="1" indent="-342900">
              <a:buFont typeface="Wingdings" panose="05000000000000000000" pitchFamily="2" charset="2"/>
              <a:buChar char="Ø"/>
            </a:pPr>
            <a:r>
              <a:rPr lang="en-US" altLang="ja-JP" smtClean="0"/>
              <a:t>Postgres</a:t>
            </a:r>
            <a:r>
              <a:rPr lang="ja-JP" altLang="en-US" smtClean="0"/>
              <a:t>プロジェクトにおいては</a:t>
            </a:r>
            <a:r>
              <a:rPr lang="en-US" altLang="ja-JP" smtClean="0"/>
              <a:t>3-4</a:t>
            </a:r>
            <a:r>
              <a:rPr lang="ja-JP" altLang="en-US" smtClean="0"/>
              <a:t>年で投稿数が減る傾向</a:t>
            </a:r>
            <a:endParaRPr kumimoji="1" lang="en-US" altLang="ja-JP" dirty="0" smtClean="0"/>
          </a:p>
          <a:p>
            <a:endParaRPr kumimoji="1" lang="ja-JP" altLang="en-US" dirty="0"/>
          </a:p>
        </p:txBody>
      </p:sp>
      <p:sp>
        <p:nvSpPr>
          <p:cNvPr id="4" name="スライド番号プレースホルダー 3"/>
          <p:cNvSpPr>
            <a:spLocks noGrp="1"/>
          </p:cNvSpPr>
          <p:nvPr>
            <p:ph type="sldNum" sz="quarter" idx="12"/>
          </p:nvPr>
        </p:nvSpPr>
        <p:spPr/>
        <p:txBody>
          <a:bodyPr/>
          <a:lstStyle/>
          <a:p>
            <a:pPr algn="ctr" eaLnBrk="1" latinLnBrk="0" hangingPunct="1"/>
            <a:fld id="{2BBB5E19-F10A-4C2F-BF6F-11C513378A2E}" type="slidenum">
              <a:rPr kumimoji="0" lang="en-US" smtClean="0"/>
              <a:pPr algn="ctr" eaLnBrk="1" latinLnBrk="0" hangingPunct="1"/>
              <a:t>5</a:t>
            </a:fld>
            <a:endParaRPr kumimoji="0" lang="en-US"/>
          </a:p>
        </p:txBody>
      </p:sp>
    </p:spTree>
    <p:extLst>
      <p:ext uri="{BB962C8B-B14F-4D97-AF65-F5344CB8AC3E}">
        <p14:creationId xmlns:p14="http://schemas.microsoft.com/office/powerpoint/2010/main" val="1491560969"/>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smtClean="0"/>
              <a:t>個人の評価の指標</a:t>
            </a:r>
            <a:r>
              <a:rPr kumimoji="1" lang="en-US" altLang="ja-JP" smtClean="0"/>
              <a:t>-</a:t>
            </a:r>
            <a:r>
              <a:rPr lang="en-US" altLang="ja-JP" sz="2800" i="1" cap="none" smtClean="0"/>
              <a:t>indegree</a:t>
            </a:r>
            <a:endParaRPr kumimoji="1" lang="ja-JP" altLang="en-US" sz="2800" i="1"/>
          </a:p>
        </p:txBody>
      </p:sp>
      <p:sp>
        <p:nvSpPr>
          <p:cNvPr id="3" name="コンテンツ プレースホルダー 2"/>
          <p:cNvSpPr>
            <a:spLocks noGrp="1"/>
          </p:cNvSpPr>
          <p:nvPr>
            <p:ph idx="1"/>
          </p:nvPr>
        </p:nvSpPr>
        <p:spPr/>
        <p:txBody>
          <a:bodyPr/>
          <a:lstStyle/>
          <a:p>
            <a:r>
              <a:rPr kumimoji="1" lang="en-US" altLang="ja-JP" i="1" smtClean="0"/>
              <a:t>indegree</a:t>
            </a:r>
          </a:p>
          <a:p>
            <a:pPr marL="800100" lvl="1" indent="-342900">
              <a:buFont typeface="Wingdings" panose="05000000000000000000" pitchFamily="2" charset="2"/>
              <a:buChar char="Ø"/>
            </a:pPr>
            <a:r>
              <a:rPr lang="ja-JP" altLang="en-US" smtClean="0"/>
              <a:t>コミュニティ</a:t>
            </a:r>
            <a:r>
              <a:rPr lang="ja-JP" altLang="en-US"/>
              <a:t>におけるネットワークの分析</a:t>
            </a:r>
            <a:endParaRPr lang="en-US" altLang="ja-JP"/>
          </a:p>
          <a:p>
            <a:pPr marL="800100" lvl="1" indent="-342900">
              <a:buFont typeface="Wingdings" panose="05000000000000000000" pitchFamily="2" charset="2"/>
              <a:buChar char="Ø"/>
            </a:pPr>
            <a:r>
              <a:rPr lang="ja-JP" altLang="en-US" smtClean="0"/>
              <a:t>ある</a:t>
            </a:r>
            <a:r>
              <a:rPr lang="ja-JP" altLang="en-US"/>
              <a:t>開発者</a:t>
            </a:r>
            <a:r>
              <a:rPr lang="ja-JP" altLang="en-US" smtClean="0"/>
              <a:t>の</a:t>
            </a:r>
            <a:r>
              <a:rPr lang="ja-JP" altLang="en-US"/>
              <a:t>評判の指標</a:t>
            </a:r>
            <a:endParaRPr lang="en-US" altLang="ja-JP"/>
          </a:p>
          <a:p>
            <a:pPr marL="800100" lvl="1" indent="-342900">
              <a:buFont typeface="Wingdings" panose="05000000000000000000" pitchFamily="2" charset="2"/>
              <a:buChar char="Ø"/>
            </a:pPr>
            <a:r>
              <a:rPr lang="en-US" altLang="ja-JP"/>
              <a:t>A</a:t>
            </a:r>
            <a:r>
              <a:rPr lang="ja-JP" altLang="en-US"/>
              <a:t>さんが投稿したメッセージを、興味深いとした人の</a:t>
            </a:r>
            <a:r>
              <a:rPr lang="ja-JP" altLang="en-US" smtClean="0"/>
              <a:t>割合</a:t>
            </a:r>
            <a:endParaRPr lang="en-US" altLang="ja-JP" i="1"/>
          </a:p>
          <a:p>
            <a:endParaRPr kumimoji="1" lang="en-US" altLang="ja-JP" i="1" smtClean="0"/>
          </a:p>
          <a:p>
            <a:r>
              <a:rPr lang="en-US" altLang="ja-JP" i="1" smtClean="0"/>
              <a:t>indegree</a:t>
            </a:r>
            <a:r>
              <a:rPr lang="ja-JP" altLang="en-US"/>
              <a:t>と</a:t>
            </a:r>
            <a:r>
              <a:rPr lang="ja-JP" altLang="en-US" smtClean="0"/>
              <a:t>、パッチ投稿数には相関があることがわかっている</a:t>
            </a:r>
            <a:endParaRPr lang="en-US" altLang="ja-JP" smtClean="0"/>
          </a:p>
          <a:p>
            <a:pPr marL="800100" lvl="1" indent="-342900">
              <a:buFont typeface="Wingdings" panose="05000000000000000000" pitchFamily="2" charset="2"/>
              <a:buChar char="Ø"/>
            </a:pPr>
            <a:r>
              <a:rPr kumimoji="1" lang="en-US" altLang="ja-JP" smtClean="0"/>
              <a:t>Postgres</a:t>
            </a:r>
            <a:r>
              <a:rPr kumimoji="1" lang="ja-JP" altLang="en-US" smtClean="0"/>
              <a:t>プロジェクトにおいては、</a:t>
            </a:r>
            <a:r>
              <a:rPr kumimoji="1" lang="en-US" altLang="ja-JP" smtClean="0"/>
              <a:t>3-4</a:t>
            </a:r>
            <a:r>
              <a:rPr kumimoji="1" lang="ja-JP" altLang="en-US" smtClean="0"/>
              <a:t>年で</a:t>
            </a:r>
            <a:r>
              <a:rPr kumimoji="1" lang="en-US" altLang="ja-JP" i="1" smtClean="0"/>
              <a:t>indegree</a:t>
            </a:r>
            <a:r>
              <a:rPr kumimoji="1" lang="ja-JP" altLang="en-US" smtClean="0"/>
              <a:t>は低下する</a:t>
            </a:r>
            <a:endParaRPr kumimoji="1" lang="en-US" altLang="ja-JP" smtClean="0"/>
          </a:p>
        </p:txBody>
      </p:sp>
      <p:sp>
        <p:nvSpPr>
          <p:cNvPr id="4" name="スライド番号プレースホルダー 3"/>
          <p:cNvSpPr>
            <a:spLocks noGrp="1"/>
          </p:cNvSpPr>
          <p:nvPr>
            <p:ph type="sldNum" sz="quarter" idx="12"/>
          </p:nvPr>
        </p:nvSpPr>
        <p:spPr/>
        <p:txBody>
          <a:bodyPr/>
          <a:lstStyle/>
          <a:p>
            <a:pPr algn="ctr" eaLnBrk="1" latinLnBrk="0" hangingPunct="1"/>
            <a:fld id="{2BBB5E19-F10A-4C2F-BF6F-11C513378A2E}" type="slidenum">
              <a:rPr kumimoji="0" lang="en-US" smtClean="0"/>
              <a:pPr algn="ctr" eaLnBrk="1" latinLnBrk="0" hangingPunct="1"/>
              <a:t>6</a:t>
            </a:fld>
            <a:endParaRPr kumimoji="0" lang="en-US"/>
          </a:p>
        </p:txBody>
      </p:sp>
    </p:spTree>
    <p:extLst>
      <p:ext uri="{BB962C8B-B14F-4D97-AF65-F5344CB8AC3E}">
        <p14:creationId xmlns:p14="http://schemas.microsoft.com/office/powerpoint/2010/main" val="1306617686"/>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smtClean="0"/>
              <a:t>仮説</a:t>
            </a:r>
            <a:endParaRPr kumimoji="1" lang="ja-JP" altLang="en-US"/>
          </a:p>
        </p:txBody>
      </p:sp>
      <p:sp>
        <p:nvSpPr>
          <p:cNvPr id="3" name="コンテンツ プレースホルダー 2"/>
          <p:cNvSpPr>
            <a:spLocks noGrp="1"/>
          </p:cNvSpPr>
          <p:nvPr>
            <p:ph idx="1"/>
          </p:nvPr>
        </p:nvSpPr>
        <p:spPr/>
        <p:txBody>
          <a:bodyPr/>
          <a:lstStyle/>
          <a:p>
            <a:r>
              <a:rPr kumimoji="1" lang="ja-JP" altLang="en-US" smtClean="0"/>
              <a:t>仮説</a:t>
            </a:r>
            <a:r>
              <a:rPr kumimoji="1" lang="en-US" altLang="ja-JP" i="1" smtClean="0"/>
              <a:t>1</a:t>
            </a:r>
            <a:r>
              <a:rPr lang="ja-JP" altLang="en-US" i="1"/>
              <a:t> </a:t>
            </a:r>
            <a:r>
              <a:rPr lang="en-US" altLang="ja-JP" smtClean="0"/>
              <a:t>: </a:t>
            </a:r>
            <a:r>
              <a:rPr lang="ja-JP" altLang="en-US" smtClean="0"/>
              <a:t>プロジェクトのコアチームに参加する見込みは</a:t>
            </a:r>
            <a:endParaRPr lang="en-US" altLang="ja-JP" smtClean="0"/>
          </a:p>
          <a:p>
            <a:r>
              <a:rPr lang="en-US" altLang="ja-JP"/>
              <a:t>	</a:t>
            </a:r>
            <a:r>
              <a:rPr lang="ja-JP" altLang="en-US" smtClean="0"/>
              <a:t>ある期間まで増加し、以降は下降していく</a:t>
            </a:r>
            <a:endParaRPr lang="en-US" altLang="ja-JP" smtClean="0"/>
          </a:p>
          <a:p>
            <a:endParaRPr lang="en-US" altLang="ja-JP" i="1"/>
          </a:p>
          <a:p>
            <a:r>
              <a:rPr lang="ja-JP" altLang="en-US" smtClean="0"/>
              <a:t>仮説</a:t>
            </a:r>
            <a:r>
              <a:rPr lang="en-US" altLang="ja-JP" i="1" smtClean="0"/>
              <a:t>2</a:t>
            </a:r>
            <a:r>
              <a:rPr lang="en-US" altLang="ja-JP" smtClean="0"/>
              <a:t> : </a:t>
            </a:r>
            <a:r>
              <a:rPr lang="ja-JP" altLang="en-US" smtClean="0"/>
              <a:t>パッチの投稿のようなスキルの活用はコアチーム参加に</a:t>
            </a:r>
            <a:endParaRPr lang="en-US" altLang="ja-JP" smtClean="0"/>
          </a:p>
          <a:p>
            <a:r>
              <a:rPr lang="en-US" altLang="ja-JP"/>
              <a:t>	</a:t>
            </a:r>
            <a:r>
              <a:rPr lang="ja-JP" altLang="en-US" smtClean="0"/>
              <a:t>あたり良い影響をもたらす</a:t>
            </a:r>
            <a:endParaRPr lang="en-US" altLang="ja-JP" i="1" smtClean="0"/>
          </a:p>
          <a:p>
            <a:endParaRPr kumimoji="1" lang="en-US" altLang="ja-JP"/>
          </a:p>
          <a:p>
            <a:r>
              <a:rPr lang="ja-JP" altLang="en-US" smtClean="0"/>
              <a:t>仮説</a:t>
            </a:r>
            <a:r>
              <a:rPr lang="en-US" altLang="ja-JP" i="1" smtClean="0"/>
              <a:t>3</a:t>
            </a:r>
            <a:r>
              <a:rPr lang="en-US" altLang="ja-JP" smtClean="0"/>
              <a:t> : </a:t>
            </a:r>
            <a:r>
              <a:rPr lang="ja-JP" altLang="en-US" smtClean="0"/>
              <a:t>コミュニティ内でのステータスはコアチーム参加に</a:t>
            </a:r>
            <a:r>
              <a:rPr lang="en-US" altLang="ja-JP" smtClean="0"/>
              <a:t/>
            </a:r>
            <a:br>
              <a:rPr lang="en-US" altLang="ja-JP" smtClean="0"/>
            </a:br>
            <a:r>
              <a:rPr lang="en-US" altLang="ja-JP" smtClean="0"/>
              <a:t>	</a:t>
            </a:r>
            <a:r>
              <a:rPr lang="ja-JP" altLang="en-US" smtClean="0"/>
              <a:t>あたり良い影響をもたらす</a:t>
            </a:r>
            <a:endParaRPr lang="en-US" altLang="ja-JP" i="1" smtClean="0"/>
          </a:p>
          <a:p>
            <a:endParaRPr kumimoji="1" lang="ja-JP" altLang="en-US"/>
          </a:p>
        </p:txBody>
      </p:sp>
      <p:sp>
        <p:nvSpPr>
          <p:cNvPr id="4" name="スライド番号プレースホルダー 3"/>
          <p:cNvSpPr>
            <a:spLocks noGrp="1"/>
          </p:cNvSpPr>
          <p:nvPr>
            <p:ph type="sldNum" sz="quarter" idx="12"/>
          </p:nvPr>
        </p:nvSpPr>
        <p:spPr/>
        <p:txBody>
          <a:bodyPr/>
          <a:lstStyle/>
          <a:p>
            <a:pPr algn="ctr" eaLnBrk="1" latinLnBrk="0" hangingPunct="1"/>
            <a:fld id="{2BBB5E19-F10A-4C2F-BF6F-11C513378A2E}" type="slidenum">
              <a:rPr kumimoji="0" lang="en-US" smtClean="0"/>
              <a:pPr algn="ctr" eaLnBrk="1" latinLnBrk="0" hangingPunct="1"/>
              <a:t>7</a:t>
            </a:fld>
            <a:endParaRPr kumimoji="0" lang="en-US"/>
          </a:p>
        </p:txBody>
      </p:sp>
    </p:spTree>
    <p:extLst>
      <p:ext uri="{BB962C8B-B14F-4D97-AF65-F5344CB8AC3E}">
        <p14:creationId xmlns:p14="http://schemas.microsoft.com/office/powerpoint/2010/main" val="2610647410"/>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smtClean="0"/>
              <a:t>分析</a:t>
            </a:r>
            <a:endParaRPr kumimoji="1" lang="ja-JP" altLang="en-US"/>
          </a:p>
        </p:txBody>
      </p:sp>
      <p:sp>
        <p:nvSpPr>
          <p:cNvPr id="3" name="コンテンツ プレースホルダー 2"/>
          <p:cNvSpPr>
            <a:spLocks noGrp="1"/>
          </p:cNvSpPr>
          <p:nvPr>
            <p:ph idx="1"/>
          </p:nvPr>
        </p:nvSpPr>
        <p:spPr/>
        <p:txBody>
          <a:bodyPr/>
          <a:lstStyle/>
          <a:p>
            <a:r>
              <a:rPr kumimoji="1" lang="ja-JP" altLang="en-US" smtClean="0"/>
              <a:t>メトリクス</a:t>
            </a:r>
            <a:endParaRPr kumimoji="1" lang="en-US" altLang="ja-JP" smtClean="0"/>
          </a:p>
          <a:p>
            <a:pPr marL="800100" lvl="1" indent="-342900">
              <a:buFont typeface="Wingdings" panose="05000000000000000000" pitchFamily="2" charset="2"/>
              <a:buChar char="Ø"/>
            </a:pPr>
            <a:r>
              <a:rPr lang="ja-JP" altLang="en-US" smtClean="0"/>
              <a:t>メール</a:t>
            </a:r>
            <a:r>
              <a:rPr lang="ja-JP" altLang="en-US" smtClean="0"/>
              <a:t>の総数</a:t>
            </a:r>
            <a:endParaRPr lang="en-US" altLang="ja-JP" smtClean="0"/>
          </a:p>
          <a:p>
            <a:pPr marL="800100" lvl="1" indent="-342900">
              <a:buFont typeface="Wingdings" panose="05000000000000000000" pitchFamily="2" charset="2"/>
              <a:buChar char="Ø"/>
            </a:pPr>
            <a:r>
              <a:rPr lang="ja-JP" altLang="en-US"/>
              <a:t>メーリングリストに参加している非コアチーム参加者の数</a:t>
            </a:r>
            <a:endParaRPr lang="en-US" altLang="ja-JP"/>
          </a:p>
          <a:p>
            <a:pPr marL="800100" lvl="1" indent="-342900">
              <a:buFont typeface="Wingdings" panose="05000000000000000000" pitchFamily="2" charset="2"/>
              <a:buChar char="Ø"/>
            </a:pPr>
            <a:r>
              <a:rPr lang="ja-JP" altLang="en-US" smtClean="0"/>
              <a:t>最終的にコアチームに参加できた人の数</a:t>
            </a:r>
            <a:endParaRPr lang="en-US" altLang="ja-JP" smtClean="0"/>
          </a:p>
          <a:p>
            <a:pPr marL="800100" lvl="1" indent="-342900">
              <a:buFont typeface="Wingdings" panose="05000000000000000000" pitchFamily="2" charset="2"/>
              <a:buChar char="Ø"/>
            </a:pPr>
            <a:r>
              <a:rPr lang="ja-JP" altLang="en-US"/>
              <a:t>過去</a:t>
            </a:r>
            <a:r>
              <a:rPr lang="ja-JP" altLang="en-US" smtClean="0"/>
              <a:t>にパッチが受理されたことがあるかどうか</a:t>
            </a:r>
            <a:endParaRPr lang="en-US" altLang="ja-JP" smtClean="0"/>
          </a:p>
          <a:p>
            <a:pPr marL="800100" lvl="1" indent="-342900">
              <a:buFont typeface="Wingdings" panose="05000000000000000000" pitchFamily="2" charset="2"/>
              <a:buChar char="Ø"/>
            </a:pPr>
            <a:r>
              <a:rPr lang="en-US" altLang="ja-JP" i="1" smtClean="0"/>
              <a:t>indegree</a:t>
            </a:r>
          </a:p>
          <a:p>
            <a:pPr marL="800100" lvl="1" indent="-342900">
              <a:buFont typeface="Wingdings" panose="05000000000000000000" pitchFamily="2" charset="2"/>
              <a:buChar char="Ø"/>
            </a:pPr>
            <a:r>
              <a:rPr lang="ja-JP" altLang="en-US" smtClean="0"/>
              <a:t>パッチの受理された割合</a:t>
            </a:r>
            <a:endParaRPr lang="en-US" altLang="ja-JP" smtClean="0"/>
          </a:p>
          <a:p>
            <a:pPr marL="800100" lvl="1" indent="-342900">
              <a:buFont typeface="Wingdings" panose="05000000000000000000" pitchFamily="2" charset="2"/>
              <a:buChar char="Ø"/>
            </a:pPr>
            <a:r>
              <a:rPr lang="ja-JP" altLang="en-US" smtClean="0"/>
              <a:t>コミュニティ内の開発者数</a:t>
            </a:r>
            <a:endParaRPr lang="en-US" altLang="ja-JP" smtClean="0"/>
          </a:p>
          <a:p>
            <a:pPr marL="800100" lvl="1" indent="-342900">
              <a:buFont typeface="Wingdings" panose="05000000000000000000" pitchFamily="2" charset="2"/>
              <a:buChar char="Ø"/>
            </a:pPr>
            <a:r>
              <a:rPr lang="ja-JP" altLang="en-US"/>
              <a:t>メッセージを送った数</a:t>
            </a:r>
            <a:endParaRPr lang="en-US" altLang="ja-JP" smtClean="0"/>
          </a:p>
        </p:txBody>
      </p:sp>
      <p:sp>
        <p:nvSpPr>
          <p:cNvPr id="4" name="スライド番号プレースホルダー 3"/>
          <p:cNvSpPr>
            <a:spLocks noGrp="1"/>
          </p:cNvSpPr>
          <p:nvPr>
            <p:ph type="sldNum" sz="quarter" idx="12"/>
          </p:nvPr>
        </p:nvSpPr>
        <p:spPr/>
        <p:txBody>
          <a:bodyPr/>
          <a:lstStyle/>
          <a:p>
            <a:pPr algn="ctr" eaLnBrk="1" latinLnBrk="0" hangingPunct="1"/>
            <a:fld id="{2BBB5E19-F10A-4C2F-BF6F-11C513378A2E}" type="slidenum">
              <a:rPr kumimoji="0" lang="en-US" smtClean="0"/>
              <a:pPr algn="ctr" eaLnBrk="1" latinLnBrk="0" hangingPunct="1"/>
              <a:t>8</a:t>
            </a:fld>
            <a:endParaRPr kumimoji="0" lang="en-US"/>
          </a:p>
        </p:txBody>
      </p:sp>
    </p:spTree>
    <p:extLst>
      <p:ext uri="{BB962C8B-B14F-4D97-AF65-F5344CB8AC3E}">
        <p14:creationId xmlns:p14="http://schemas.microsoft.com/office/powerpoint/2010/main" val="2169861794"/>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smtClean="0"/>
              <a:t>データセット</a:t>
            </a:r>
            <a:r>
              <a:rPr lang="en-US" altLang="ja-JP" smtClean="0"/>
              <a:t>(1)</a:t>
            </a:r>
            <a:endParaRPr kumimoji="1" lang="ja-JP" altLang="en-US"/>
          </a:p>
        </p:txBody>
      </p:sp>
      <p:sp>
        <p:nvSpPr>
          <p:cNvPr id="4" name="スライド番号プレースホルダー 3"/>
          <p:cNvSpPr>
            <a:spLocks noGrp="1"/>
          </p:cNvSpPr>
          <p:nvPr>
            <p:ph type="sldNum" sz="quarter" idx="12"/>
          </p:nvPr>
        </p:nvSpPr>
        <p:spPr/>
        <p:txBody>
          <a:bodyPr/>
          <a:lstStyle/>
          <a:p>
            <a:pPr algn="ctr" eaLnBrk="1" latinLnBrk="0" hangingPunct="1"/>
            <a:fld id="{2BBB5E19-F10A-4C2F-BF6F-11C513378A2E}" type="slidenum">
              <a:rPr kumimoji="0" lang="en-US" smtClean="0"/>
              <a:pPr algn="ctr" eaLnBrk="1" latinLnBrk="0" hangingPunct="1"/>
              <a:t>9</a:t>
            </a:fld>
            <a:endParaRPr kumimoji="0" lang="en-US"/>
          </a:p>
        </p:txBody>
      </p:sp>
      <p:sp>
        <p:nvSpPr>
          <p:cNvPr id="6" name="コンテンツ プレースホルダー 5"/>
          <p:cNvSpPr>
            <a:spLocks noGrp="1"/>
          </p:cNvSpPr>
          <p:nvPr>
            <p:ph idx="1"/>
          </p:nvPr>
        </p:nvSpPr>
        <p:spPr/>
        <p:txBody>
          <a:bodyPr/>
          <a:lstStyle/>
          <a:p>
            <a:r>
              <a:rPr kumimoji="1" lang="en-US" altLang="ja-JP" smtClean="0"/>
              <a:t>Postgres</a:t>
            </a:r>
            <a:r>
              <a:rPr kumimoji="1" lang="ja-JP" altLang="en-US" smtClean="0"/>
              <a:t>プロジェクト</a:t>
            </a:r>
            <a:r>
              <a:rPr kumimoji="1" lang="en-US" altLang="ja-JP" smtClean="0"/>
              <a:t>(10</a:t>
            </a:r>
            <a:r>
              <a:rPr kumimoji="1" lang="ja-JP" altLang="en-US" smtClean="0"/>
              <a:t>年間</a:t>
            </a:r>
            <a:r>
              <a:rPr kumimoji="1" lang="en-US" altLang="ja-JP" smtClean="0"/>
              <a:t>)</a:t>
            </a:r>
          </a:p>
          <a:p>
            <a:pPr marL="800100" lvl="1" indent="-342900">
              <a:buFont typeface="Wingdings" panose="05000000000000000000" pitchFamily="2" charset="2"/>
              <a:buChar char="Ø"/>
            </a:pPr>
            <a:r>
              <a:rPr lang="ja-JP" altLang="en-US" smtClean="0"/>
              <a:t>メール総数</a:t>
            </a:r>
            <a:r>
              <a:rPr lang="en-US" altLang="ja-JP"/>
              <a:t> </a:t>
            </a:r>
            <a:r>
              <a:rPr lang="en-US" altLang="ja-JP" smtClean="0"/>
              <a:t>: 169,118</a:t>
            </a:r>
          </a:p>
          <a:p>
            <a:pPr marL="800100" lvl="1" indent="-342900">
              <a:buFont typeface="Wingdings" panose="05000000000000000000" pitchFamily="2" charset="2"/>
              <a:buChar char="Ø"/>
            </a:pPr>
            <a:r>
              <a:rPr kumimoji="1" lang="ja-JP" altLang="en-US" smtClean="0"/>
              <a:t>非コアチーム開発者数 </a:t>
            </a:r>
            <a:r>
              <a:rPr kumimoji="1" lang="en-US" altLang="ja-JP" smtClean="0"/>
              <a:t>: 3,283</a:t>
            </a:r>
          </a:p>
          <a:p>
            <a:pPr marL="800100" lvl="1" indent="-342900">
              <a:buFont typeface="Wingdings" panose="05000000000000000000" pitchFamily="2" charset="2"/>
              <a:buChar char="Ø"/>
            </a:pPr>
            <a:r>
              <a:rPr kumimoji="1" lang="ja-JP" altLang="en-US" smtClean="0"/>
              <a:t>コアチーム入りを果たした開発者数 </a:t>
            </a:r>
            <a:r>
              <a:rPr kumimoji="1" lang="en-US" altLang="ja-JP" smtClean="0"/>
              <a:t>: 19</a:t>
            </a:r>
            <a:endParaRPr kumimoji="1" lang="ja-JP" altLang="en-US"/>
          </a:p>
        </p:txBody>
      </p:sp>
      <p:graphicFrame>
        <p:nvGraphicFramePr>
          <p:cNvPr id="7" name="コンテンツ プレースホルダー 4"/>
          <p:cNvGraphicFramePr>
            <a:graphicFrameLocks/>
          </p:cNvGraphicFramePr>
          <p:nvPr>
            <p:extLst>
              <p:ext uri="{D42A27DB-BD31-4B8C-83A1-F6EECF244321}">
                <p14:modId xmlns:p14="http://schemas.microsoft.com/office/powerpoint/2010/main" val="217094157"/>
              </p:ext>
            </p:extLst>
          </p:nvPr>
        </p:nvGraphicFramePr>
        <p:xfrm>
          <a:off x="323528" y="3429000"/>
          <a:ext cx="7992890" cy="3032760"/>
        </p:xfrm>
        <a:graphic>
          <a:graphicData uri="http://schemas.openxmlformats.org/drawingml/2006/table">
            <a:tbl>
              <a:tblPr firstRow="1" bandRow="1">
                <a:tableStyleId>{5C22544A-7EE6-4342-B048-85BDC9FD1C3A}</a:tableStyleId>
              </a:tblPr>
              <a:tblGrid>
                <a:gridCol w="1598578"/>
                <a:gridCol w="1598578"/>
                <a:gridCol w="1598578"/>
                <a:gridCol w="1598578"/>
                <a:gridCol w="1598578"/>
              </a:tblGrid>
              <a:tr h="370840">
                <a:tc>
                  <a:txBody>
                    <a:bodyPr/>
                    <a:lstStyle/>
                    <a:p>
                      <a:r>
                        <a:rPr kumimoji="1" lang="en-US" altLang="ja-JP" smtClean="0"/>
                        <a:t>Postgres</a:t>
                      </a:r>
                      <a:endParaRPr kumimoji="1" lang="ja-JP" altLang="en-US"/>
                    </a:p>
                  </a:txBody>
                  <a:tcPr/>
                </a:tc>
                <a:tc>
                  <a:txBody>
                    <a:bodyPr/>
                    <a:lstStyle/>
                    <a:p>
                      <a:r>
                        <a:rPr kumimoji="1" lang="ja-JP" altLang="en-US" smtClean="0"/>
                        <a:t>平均</a:t>
                      </a:r>
                      <a:endParaRPr kumimoji="1" lang="ja-JP" altLang="en-US"/>
                    </a:p>
                  </a:txBody>
                  <a:tcPr/>
                </a:tc>
                <a:tc>
                  <a:txBody>
                    <a:bodyPr/>
                    <a:lstStyle/>
                    <a:p>
                      <a:r>
                        <a:rPr kumimoji="1" lang="ja-JP" altLang="en-US" smtClean="0"/>
                        <a:t>標準偏差</a:t>
                      </a:r>
                      <a:endParaRPr kumimoji="1" lang="ja-JP" altLang="en-US"/>
                    </a:p>
                  </a:txBody>
                  <a:tcPr/>
                </a:tc>
                <a:tc>
                  <a:txBody>
                    <a:bodyPr/>
                    <a:lstStyle/>
                    <a:p>
                      <a:r>
                        <a:rPr kumimoji="1" lang="ja-JP" altLang="en-US" smtClean="0"/>
                        <a:t>最小値</a:t>
                      </a:r>
                      <a:endParaRPr kumimoji="1" lang="ja-JP" altLang="en-US"/>
                    </a:p>
                  </a:txBody>
                  <a:tcPr/>
                </a:tc>
                <a:tc>
                  <a:txBody>
                    <a:bodyPr/>
                    <a:lstStyle/>
                    <a:p>
                      <a:r>
                        <a:rPr kumimoji="1" lang="ja-JP" altLang="en-US" smtClean="0"/>
                        <a:t>最大値</a:t>
                      </a:r>
                      <a:endParaRPr kumimoji="1" lang="ja-JP" altLang="en-US"/>
                    </a:p>
                  </a:txBody>
                  <a:tcPr/>
                </a:tc>
              </a:tr>
              <a:tr h="370840">
                <a:tc>
                  <a:txBody>
                    <a:bodyPr/>
                    <a:lstStyle/>
                    <a:p>
                      <a:r>
                        <a:rPr kumimoji="1" lang="ja-JP" altLang="en-US" smtClean="0"/>
                        <a:t>パッチ投稿</a:t>
                      </a:r>
                      <a:endParaRPr kumimoji="1" lang="ja-JP" altLang="en-US"/>
                    </a:p>
                  </a:txBody>
                  <a:tcPr/>
                </a:tc>
                <a:tc>
                  <a:txBody>
                    <a:bodyPr/>
                    <a:lstStyle/>
                    <a:p>
                      <a:r>
                        <a:rPr kumimoji="1" lang="en-US" altLang="ja-JP" smtClean="0"/>
                        <a:t>0.04</a:t>
                      </a:r>
                      <a:endParaRPr kumimoji="1" lang="ja-JP" altLang="en-US"/>
                    </a:p>
                  </a:txBody>
                  <a:tcPr/>
                </a:tc>
                <a:tc>
                  <a:txBody>
                    <a:bodyPr/>
                    <a:lstStyle/>
                    <a:p>
                      <a:r>
                        <a:rPr kumimoji="1" lang="en-US" altLang="ja-JP" smtClean="0"/>
                        <a:t>0.20</a:t>
                      </a:r>
                      <a:endParaRPr kumimoji="1" lang="ja-JP" altLang="en-US"/>
                    </a:p>
                  </a:txBody>
                  <a:tcPr/>
                </a:tc>
                <a:tc>
                  <a:txBody>
                    <a:bodyPr/>
                    <a:lstStyle/>
                    <a:p>
                      <a:r>
                        <a:rPr kumimoji="1" lang="en-US" altLang="ja-JP" smtClean="0"/>
                        <a:t>0</a:t>
                      </a:r>
                      <a:endParaRPr kumimoji="1" lang="ja-JP" altLang="en-US"/>
                    </a:p>
                  </a:txBody>
                  <a:tcPr/>
                </a:tc>
                <a:tc>
                  <a:txBody>
                    <a:bodyPr/>
                    <a:lstStyle/>
                    <a:p>
                      <a:r>
                        <a:rPr kumimoji="1" lang="en-US" altLang="ja-JP" smtClean="0"/>
                        <a:t>1</a:t>
                      </a:r>
                      <a:endParaRPr kumimoji="1" lang="ja-JP" altLang="en-US"/>
                    </a:p>
                  </a:txBody>
                  <a:tcPr/>
                </a:tc>
              </a:tr>
              <a:tr h="370840">
                <a:tc>
                  <a:txBody>
                    <a:bodyPr/>
                    <a:lstStyle/>
                    <a:p>
                      <a:r>
                        <a:rPr kumimoji="1" lang="en-US" altLang="ja-JP" sz="1800" i="1" smtClean="0"/>
                        <a:t>indegree</a:t>
                      </a:r>
                      <a:r>
                        <a:rPr kumimoji="1" lang="ja-JP" altLang="en-US" sz="1800" i="0" smtClean="0"/>
                        <a:t>の</a:t>
                      </a:r>
                      <a:endParaRPr kumimoji="1" lang="en-US" altLang="ja-JP" sz="1800" i="0" smtClean="0"/>
                    </a:p>
                    <a:p>
                      <a:r>
                        <a:rPr kumimoji="1" lang="ja-JP" altLang="en-US" sz="1800" i="0" smtClean="0"/>
                        <a:t>最頻値</a:t>
                      </a:r>
                      <a:endParaRPr kumimoji="1" lang="ja-JP" altLang="en-US" sz="2000" i="1"/>
                    </a:p>
                  </a:txBody>
                  <a:tcPr/>
                </a:tc>
                <a:tc>
                  <a:txBody>
                    <a:bodyPr/>
                    <a:lstStyle/>
                    <a:p>
                      <a:r>
                        <a:rPr kumimoji="1" lang="en-US" altLang="ja-JP" smtClean="0"/>
                        <a:t>0.0024</a:t>
                      </a:r>
                      <a:endParaRPr kumimoji="1" lang="ja-JP" altLang="en-US"/>
                    </a:p>
                  </a:txBody>
                  <a:tcPr/>
                </a:tc>
                <a:tc>
                  <a:txBody>
                    <a:bodyPr/>
                    <a:lstStyle/>
                    <a:p>
                      <a:r>
                        <a:rPr kumimoji="1" lang="en-US" altLang="ja-JP" smtClean="0"/>
                        <a:t>0.0065</a:t>
                      </a:r>
                      <a:endParaRPr kumimoji="1" lang="ja-JP" altLang="en-US"/>
                    </a:p>
                  </a:txBody>
                  <a:tcPr/>
                </a:tc>
                <a:tc>
                  <a:txBody>
                    <a:bodyPr/>
                    <a:lstStyle/>
                    <a:p>
                      <a:r>
                        <a:rPr kumimoji="1" lang="en-US" altLang="ja-JP" smtClean="0"/>
                        <a:t>0</a:t>
                      </a:r>
                      <a:endParaRPr kumimoji="1" lang="ja-JP" altLang="en-US"/>
                    </a:p>
                  </a:txBody>
                  <a:tcPr/>
                </a:tc>
                <a:tc>
                  <a:txBody>
                    <a:bodyPr/>
                    <a:lstStyle/>
                    <a:p>
                      <a:r>
                        <a:rPr kumimoji="1" lang="en-US" altLang="ja-JP" smtClean="0"/>
                        <a:t>0.18</a:t>
                      </a:r>
                      <a:endParaRPr kumimoji="1" lang="ja-JP" altLang="en-US"/>
                    </a:p>
                  </a:txBody>
                  <a:tcPr/>
                </a:tc>
              </a:tr>
              <a:tr h="370840">
                <a:tc>
                  <a:txBody>
                    <a:bodyPr/>
                    <a:lstStyle/>
                    <a:p>
                      <a:r>
                        <a:rPr kumimoji="1" lang="ja-JP" altLang="en-US" smtClean="0"/>
                        <a:t>パッチ採用率</a:t>
                      </a:r>
                      <a:endParaRPr kumimoji="1" lang="ja-JP" altLang="en-US"/>
                    </a:p>
                  </a:txBody>
                  <a:tcPr/>
                </a:tc>
                <a:tc>
                  <a:txBody>
                    <a:bodyPr/>
                    <a:lstStyle/>
                    <a:p>
                      <a:r>
                        <a:rPr kumimoji="1" lang="en-US" altLang="ja-JP" smtClean="0"/>
                        <a:t>1.27</a:t>
                      </a:r>
                      <a:endParaRPr kumimoji="1" lang="ja-JP" altLang="en-US"/>
                    </a:p>
                  </a:txBody>
                  <a:tcPr/>
                </a:tc>
                <a:tc>
                  <a:txBody>
                    <a:bodyPr/>
                    <a:lstStyle/>
                    <a:p>
                      <a:r>
                        <a:rPr kumimoji="1" lang="en-US" altLang="ja-JP" smtClean="0"/>
                        <a:t>9.78</a:t>
                      </a:r>
                      <a:endParaRPr kumimoji="1" lang="ja-JP" altLang="en-US"/>
                    </a:p>
                  </a:txBody>
                  <a:tcPr/>
                </a:tc>
                <a:tc>
                  <a:txBody>
                    <a:bodyPr/>
                    <a:lstStyle/>
                    <a:p>
                      <a:r>
                        <a:rPr kumimoji="1" lang="en-US" altLang="ja-JP" smtClean="0"/>
                        <a:t>0</a:t>
                      </a:r>
                      <a:endParaRPr kumimoji="1" lang="ja-JP" altLang="en-US"/>
                    </a:p>
                  </a:txBody>
                  <a:tcPr/>
                </a:tc>
                <a:tc>
                  <a:txBody>
                    <a:bodyPr/>
                    <a:lstStyle/>
                    <a:p>
                      <a:r>
                        <a:rPr kumimoji="1" lang="en-US" altLang="ja-JP" smtClean="0"/>
                        <a:t>100</a:t>
                      </a:r>
                      <a:endParaRPr kumimoji="1" lang="ja-JP" altLang="en-US"/>
                    </a:p>
                  </a:txBody>
                  <a:tcPr/>
                </a:tc>
              </a:tr>
              <a:tr h="370840">
                <a:tc>
                  <a:txBody>
                    <a:bodyPr/>
                    <a:lstStyle/>
                    <a:p>
                      <a:r>
                        <a:rPr kumimoji="1" lang="ja-JP" altLang="en-US" smtClean="0"/>
                        <a:t>コミュニティ内開発者の総数</a:t>
                      </a:r>
                      <a:endParaRPr kumimoji="1" lang="ja-JP" altLang="en-US"/>
                    </a:p>
                  </a:txBody>
                  <a:tcPr/>
                </a:tc>
                <a:tc>
                  <a:txBody>
                    <a:bodyPr/>
                    <a:lstStyle/>
                    <a:p>
                      <a:r>
                        <a:rPr kumimoji="1" lang="en-US" altLang="ja-JP" smtClean="0"/>
                        <a:t>13.92</a:t>
                      </a:r>
                      <a:endParaRPr kumimoji="1" lang="ja-JP" altLang="en-US"/>
                    </a:p>
                  </a:txBody>
                  <a:tcPr/>
                </a:tc>
                <a:tc>
                  <a:txBody>
                    <a:bodyPr/>
                    <a:lstStyle/>
                    <a:p>
                      <a:r>
                        <a:rPr kumimoji="1" lang="en-US" altLang="ja-JP" smtClean="0"/>
                        <a:t>4.14</a:t>
                      </a:r>
                      <a:endParaRPr kumimoji="1" lang="ja-JP" altLang="en-US"/>
                    </a:p>
                  </a:txBody>
                  <a:tcPr/>
                </a:tc>
                <a:tc>
                  <a:txBody>
                    <a:bodyPr/>
                    <a:lstStyle/>
                    <a:p>
                      <a:r>
                        <a:rPr kumimoji="1" lang="en-US" altLang="ja-JP" smtClean="0"/>
                        <a:t>1</a:t>
                      </a:r>
                      <a:endParaRPr kumimoji="1" lang="ja-JP" altLang="en-US"/>
                    </a:p>
                  </a:txBody>
                  <a:tcPr/>
                </a:tc>
                <a:tc>
                  <a:txBody>
                    <a:bodyPr/>
                    <a:lstStyle/>
                    <a:p>
                      <a:r>
                        <a:rPr kumimoji="1" lang="en-US" altLang="ja-JP" smtClean="0"/>
                        <a:t>20</a:t>
                      </a:r>
                      <a:endParaRPr kumimoji="1" lang="ja-JP" altLang="en-US"/>
                    </a:p>
                  </a:txBody>
                  <a:tcPr/>
                </a:tc>
              </a:tr>
              <a:tr h="370840">
                <a:tc>
                  <a:txBody>
                    <a:bodyPr/>
                    <a:lstStyle/>
                    <a:p>
                      <a:r>
                        <a:rPr kumimoji="1" lang="ja-JP" altLang="en-US" smtClean="0"/>
                        <a:t>一月当たりのメールの総数</a:t>
                      </a:r>
                      <a:endParaRPr kumimoji="1" lang="ja-JP" altLang="en-US"/>
                    </a:p>
                  </a:txBody>
                  <a:tcPr/>
                </a:tc>
                <a:tc>
                  <a:txBody>
                    <a:bodyPr/>
                    <a:lstStyle/>
                    <a:p>
                      <a:r>
                        <a:rPr kumimoji="1" lang="en-US" altLang="ja-JP" smtClean="0"/>
                        <a:t>13.12</a:t>
                      </a:r>
                      <a:endParaRPr kumimoji="1" lang="ja-JP" altLang="en-US"/>
                    </a:p>
                  </a:txBody>
                  <a:tcPr/>
                </a:tc>
                <a:tc>
                  <a:txBody>
                    <a:bodyPr/>
                    <a:lstStyle/>
                    <a:p>
                      <a:r>
                        <a:rPr kumimoji="1" lang="en-US" altLang="ja-JP" smtClean="0"/>
                        <a:t>63.55</a:t>
                      </a:r>
                      <a:endParaRPr kumimoji="1" lang="ja-JP" altLang="en-US"/>
                    </a:p>
                  </a:txBody>
                  <a:tcPr/>
                </a:tc>
                <a:tc>
                  <a:txBody>
                    <a:bodyPr/>
                    <a:lstStyle/>
                    <a:p>
                      <a:r>
                        <a:rPr kumimoji="1" lang="en-US" altLang="ja-JP" smtClean="0"/>
                        <a:t>1</a:t>
                      </a:r>
                      <a:endParaRPr kumimoji="1" lang="ja-JP" altLang="en-US"/>
                    </a:p>
                  </a:txBody>
                  <a:tcPr/>
                </a:tc>
                <a:tc>
                  <a:txBody>
                    <a:bodyPr/>
                    <a:lstStyle/>
                    <a:p>
                      <a:r>
                        <a:rPr kumimoji="1" lang="en-US" altLang="ja-JP" smtClean="0"/>
                        <a:t>2370</a:t>
                      </a:r>
                      <a:endParaRPr kumimoji="1" lang="ja-JP" altLang="en-US"/>
                    </a:p>
                  </a:txBody>
                  <a:tcPr/>
                </a:tc>
              </a:tr>
            </a:tbl>
          </a:graphicData>
        </a:graphic>
      </p:graphicFrame>
    </p:spTree>
    <p:extLst>
      <p:ext uri="{BB962C8B-B14F-4D97-AF65-F5344CB8AC3E}">
        <p14:creationId xmlns:p14="http://schemas.microsoft.com/office/powerpoint/2010/main" val="2390231396"/>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smtClean="0"/>
              <a:t>データセット</a:t>
            </a:r>
            <a:r>
              <a:rPr lang="en-US" altLang="ja-JP" smtClean="0"/>
              <a:t>(2)</a:t>
            </a:r>
            <a:endParaRPr kumimoji="1" lang="ja-JP" altLang="en-US"/>
          </a:p>
        </p:txBody>
      </p:sp>
      <p:sp>
        <p:nvSpPr>
          <p:cNvPr id="4" name="スライド番号プレースホルダー 3"/>
          <p:cNvSpPr>
            <a:spLocks noGrp="1"/>
          </p:cNvSpPr>
          <p:nvPr>
            <p:ph type="sldNum" sz="quarter" idx="12"/>
          </p:nvPr>
        </p:nvSpPr>
        <p:spPr/>
        <p:txBody>
          <a:bodyPr/>
          <a:lstStyle/>
          <a:p>
            <a:pPr algn="ctr" eaLnBrk="1" latinLnBrk="0" hangingPunct="1"/>
            <a:fld id="{2BBB5E19-F10A-4C2F-BF6F-11C513378A2E}" type="slidenum">
              <a:rPr kumimoji="0" lang="en-US" smtClean="0"/>
              <a:pPr algn="ctr" eaLnBrk="1" latinLnBrk="0" hangingPunct="1"/>
              <a:t>10</a:t>
            </a:fld>
            <a:endParaRPr kumimoji="0" lang="en-US"/>
          </a:p>
        </p:txBody>
      </p:sp>
      <p:sp>
        <p:nvSpPr>
          <p:cNvPr id="6" name="コンテンツ プレースホルダー 5"/>
          <p:cNvSpPr>
            <a:spLocks noGrp="1"/>
          </p:cNvSpPr>
          <p:nvPr>
            <p:ph idx="1"/>
          </p:nvPr>
        </p:nvSpPr>
        <p:spPr/>
        <p:txBody>
          <a:bodyPr/>
          <a:lstStyle/>
          <a:p>
            <a:r>
              <a:rPr kumimoji="1" lang="en-US" altLang="ja-JP" smtClean="0"/>
              <a:t>Apache Web Server</a:t>
            </a:r>
            <a:r>
              <a:rPr kumimoji="1" lang="ja-JP" altLang="en-US" smtClean="0"/>
              <a:t>プロジェクト</a:t>
            </a:r>
            <a:r>
              <a:rPr kumimoji="1" lang="en-US" altLang="ja-JP" smtClean="0"/>
              <a:t>(5</a:t>
            </a:r>
            <a:r>
              <a:rPr kumimoji="1" lang="ja-JP" altLang="en-US" smtClean="0"/>
              <a:t>年間</a:t>
            </a:r>
            <a:r>
              <a:rPr kumimoji="1" lang="en-US" altLang="ja-JP" smtClean="0"/>
              <a:t>)</a:t>
            </a:r>
          </a:p>
          <a:p>
            <a:pPr marL="800100" lvl="1" indent="-342900">
              <a:buFont typeface="Wingdings" panose="05000000000000000000" pitchFamily="2" charset="2"/>
              <a:buChar char="Ø"/>
            </a:pPr>
            <a:r>
              <a:rPr lang="ja-JP" altLang="en-US" smtClean="0"/>
              <a:t>メール総数</a:t>
            </a:r>
            <a:r>
              <a:rPr lang="en-US" altLang="ja-JP"/>
              <a:t> </a:t>
            </a:r>
            <a:r>
              <a:rPr lang="en-US" altLang="ja-JP" smtClean="0"/>
              <a:t>: 50,170</a:t>
            </a:r>
          </a:p>
          <a:p>
            <a:pPr marL="800100" lvl="1" indent="-342900">
              <a:buFont typeface="Wingdings" panose="05000000000000000000" pitchFamily="2" charset="2"/>
              <a:buChar char="Ø"/>
            </a:pPr>
            <a:r>
              <a:rPr kumimoji="1" lang="ja-JP" altLang="en-US" smtClean="0"/>
              <a:t>非コアチーム開発者数 </a:t>
            </a:r>
            <a:r>
              <a:rPr kumimoji="1" lang="en-US" altLang="ja-JP" smtClean="0"/>
              <a:t>: 1,445</a:t>
            </a:r>
          </a:p>
          <a:p>
            <a:pPr marL="800100" lvl="1" indent="-342900">
              <a:buFont typeface="Wingdings" panose="05000000000000000000" pitchFamily="2" charset="2"/>
              <a:buChar char="Ø"/>
            </a:pPr>
            <a:r>
              <a:rPr kumimoji="1" lang="ja-JP" altLang="en-US" smtClean="0"/>
              <a:t>コアチーム入りを果たした開発者数 </a:t>
            </a:r>
            <a:r>
              <a:rPr kumimoji="1" lang="en-US" altLang="ja-JP" smtClean="0"/>
              <a:t>: 30</a:t>
            </a:r>
            <a:endParaRPr kumimoji="1" lang="ja-JP" altLang="en-US"/>
          </a:p>
        </p:txBody>
      </p:sp>
      <p:graphicFrame>
        <p:nvGraphicFramePr>
          <p:cNvPr id="7" name="コンテンツ プレースホルダー 4"/>
          <p:cNvGraphicFramePr>
            <a:graphicFrameLocks/>
          </p:cNvGraphicFramePr>
          <p:nvPr>
            <p:extLst>
              <p:ext uri="{D42A27DB-BD31-4B8C-83A1-F6EECF244321}">
                <p14:modId xmlns:p14="http://schemas.microsoft.com/office/powerpoint/2010/main" val="1515491814"/>
              </p:ext>
            </p:extLst>
          </p:nvPr>
        </p:nvGraphicFramePr>
        <p:xfrm>
          <a:off x="323528" y="3429000"/>
          <a:ext cx="7992890" cy="3032760"/>
        </p:xfrm>
        <a:graphic>
          <a:graphicData uri="http://schemas.openxmlformats.org/drawingml/2006/table">
            <a:tbl>
              <a:tblPr firstRow="1" bandRow="1">
                <a:tableStyleId>{5C22544A-7EE6-4342-B048-85BDC9FD1C3A}</a:tableStyleId>
              </a:tblPr>
              <a:tblGrid>
                <a:gridCol w="1598578"/>
                <a:gridCol w="1598578"/>
                <a:gridCol w="1598578"/>
                <a:gridCol w="1598578"/>
                <a:gridCol w="1598578"/>
              </a:tblGrid>
              <a:tr h="370840">
                <a:tc>
                  <a:txBody>
                    <a:bodyPr/>
                    <a:lstStyle/>
                    <a:p>
                      <a:r>
                        <a:rPr kumimoji="1" lang="en-US" altLang="ja-JP" smtClean="0"/>
                        <a:t>Postgres</a:t>
                      </a:r>
                      <a:endParaRPr kumimoji="1" lang="ja-JP" altLang="en-US"/>
                    </a:p>
                  </a:txBody>
                  <a:tcPr/>
                </a:tc>
                <a:tc>
                  <a:txBody>
                    <a:bodyPr/>
                    <a:lstStyle/>
                    <a:p>
                      <a:r>
                        <a:rPr kumimoji="1" lang="ja-JP" altLang="en-US" smtClean="0"/>
                        <a:t>平均</a:t>
                      </a:r>
                      <a:endParaRPr kumimoji="1" lang="ja-JP" altLang="en-US"/>
                    </a:p>
                  </a:txBody>
                  <a:tcPr/>
                </a:tc>
                <a:tc>
                  <a:txBody>
                    <a:bodyPr/>
                    <a:lstStyle/>
                    <a:p>
                      <a:r>
                        <a:rPr kumimoji="1" lang="ja-JP" altLang="en-US" smtClean="0"/>
                        <a:t>標準偏差</a:t>
                      </a:r>
                      <a:endParaRPr kumimoji="1" lang="ja-JP" altLang="en-US"/>
                    </a:p>
                  </a:txBody>
                  <a:tcPr/>
                </a:tc>
                <a:tc>
                  <a:txBody>
                    <a:bodyPr/>
                    <a:lstStyle/>
                    <a:p>
                      <a:r>
                        <a:rPr kumimoji="1" lang="ja-JP" altLang="en-US" smtClean="0"/>
                        <a:t>最小値</a:t>
                      </a:r>
                      <a:endParaRPr kumimoji="1" lang="ja-JP" altLang="en-US"/>
                    </a:p>
                  </a:txBody>
                  <a:tcPr/>
                </a:tc>
                <a:tc>
                  <a:txBody>
                    <a:bodyPr/>
                    <a:lstStyle/>
                    <a:p>
                      <a:r>
                        <a:rPr kumimoji="1" lang="ja-JP" altLang="en-US" smtClean="0"/>
                        <a:t>最大値</a:t>
                      </a:r>
                      <a:endParaRPr kumimoji="1" lang="ja-JP" altLang="en-US"/>
                    </a:p>
                  </a:txBody>
                  <a:tcPr/>
                </a:tc>
              </a:tr>
              <a:tr h="370840">
                <a:tc>
                  <a:txBody>
                    <a:bodyPr/>
                    <a:lstStyle/>
                    <a:p>
                      <a:r>
                        <a:rPr kumimoji="1" lang="ja-JP" altLang="en-US" smtClean="0"/>
                        <a:t>パッチ投稿</a:t>
                      </a:r>
                      <a:endParaRPr kumimoji="1" lang="ja-JP" altLang="en-US"/>
                    </a:p>
                  </a:txBody>
                  <a:tcPr/>
                </a:tc>
                <a:tc>
                  <a:txBody>
                    <a:bodyPr/>
                    <a:lstStyle/>
                    <a:p>
                      <a:r>
                        <a:rPr kumimoji="1" lang="en-US" altLang="ja-JP" smtClean="0"/>
                        <a:t>0.10</a:t>
                      </a:r>
                      <a:endParaRPr kumimoji="1" lang="ja-JP" altLang="en-US"/>
                    </a:p>
                  </a:txBody>
                  <a:tcPr/>
                </a:tc>
                <a:tc>
                  <a:txBody>
                    <a:bodyPr/>
                    <a:lstStyle/>
                    <a:p>
                      <a:r>
                        <a:rPr kumimoji="1" lang="en-US" altLang="ja-JP" smtClean="0"/>
                        <a:t>0.30</a:t>
                      </a:r>
                      <a:endParaRPr kumimoji="1" lang="ja-JP" altLang="en-US"/>
                    </a:p>
                  </a:txBody>
                  <a:tcPr/>
                </a:tc>
                <a:tc>
                  <a:txBody>
                    <a:bodyPr/>
                    <a:lstStyle/>
                    <a:p>
                      <a:r>
                        <a:rPr kumimoji="1" lang="en-US" altLang="ja-JP" smtClean="0"/>
                        <a:t>0</a:t>
                      </a:r>
                      <a:endParaRPr kumimoji="1" lang="ja-JP" altLang="en-US"/>
                    </a:p>
                  </a:txBody>
                  <a:tcPr/>
                </a:tc>
                <a:tc>
                  <a:txBody>
                    <a:bodyPr/>
                    <a:lstStyle/>
                    <a:p>
                      <a:r>
                        <a:rPr kumimoji="1" lang="en-US" altLang="ja-JP" smtClean="0"/>
                        <a:t>1</a:t>
                      </a:r>
                      <a:endParaRPr kumimoji="1" lang="ja-JP" altLang="en-US"/>
                    </a:p>
                  </a:txBody>
                  <a:tcPr/>
                </a:tc>
              </a:tr>
              <a:tr h="370840">
                <a:tc>
                  <a:txBody>
                    <a:bodyPr/>
                    <a:lstStyle/>
                    <a:p>
                      <a:r>
                        <a:rPr kumimoji="1" lang="en-US" altLang="ja-JP" sz="1800" i="1" smtClean="0"/>
                        <a:t>indegree</a:t>
                      </a:r>
                      <a:r>
                        <a:rPr kumimoji="1" lang="ja-JP" altLang="en-US" sz="1800" i="0" smtClean="0"/>
                        <a:t>の</a:t>
                      </a:r>
                      <a:endParaRPr kumimoji="1" lang="en-US" altLang="ja-JP" sz="1800" i="0" smtClean="0"/>
                    </a:p>
                    <a:p>
                      <a:r>
                        <a:rPr kumimoji="1" lang="ja-JP" altLang="en-US" sz="1800" i="0" smtClean="0"/>
                        <a:t>最頻値</a:t>
                      </a:r>
                      <a:endParaRPr kumimoji="1" lang="ja-JP" altLang="en-US" sz="2000" i="1"/>
                    </a:p>
                  </a:txBody>
                  <a:tcPr/>
                </a:tc>
                <a:tc>
                  <a:txBody>
                    <a:bodyPr/>
                    <a:lstStyle/>
                    <a:p>
                      <a:r>
                        <a:rPr kumimoji="1" lang="en-US" altLang="ja-JP" smtClean="0"/>
                        <a:t>0.026</a:t>
                      </a:r>
                      <a:endParaRPr kumimoji="1" lang="ja-JP" altLang="en-US"/>
                    </a:p>
                  </a:txBody>
                  <a:tcPr/>
                </a:tc>
                <a:tc>
                  <a:txBody>
                    <a:bodyPr/>
                    <a:lstStyle/>
                    <a:p>
                      <a:r>
                        <a:rPr kumimoji="1" lang="en-US" altLang="ja-JP" smtClean="0"/>
                        <a:t>0.049</a:t>
                      </a:r>
                      <a:endParaRPr kumimoji="1" lang="ja-JP" altLang="en-US"/>
                    </a:p>
                  </a:txBody>
                  <a:tcPr/>
                </a:tc>
                <a:tc>
                  <a:txBody>
                    <a:bodyPr/>
                    <a:lstStyle/>
                    <a:p>
                      <a:r>
                        <a:rPr kumimoji="1" lang="en-US" altLang="ja-JP" smtClean="0"/>
                        <a:t>0</a:t>
                      </a:r>
                      <a:endParaRPr kumimoji="1" lang="ja-JP" altLang="en-US"/>
                    </a:p>
                  </a:txBody>
                  <a:tcPr/>
                </a:tc>
                <a:tc>
                  <a:txBody>
                    <a:bodyPr/>
                    <a:lstStyle/>
                    <a:p>
                      <a:r>
                        <a:rPr kumimoji="1" lang="en-US" altLang="ja-JP" smtClean="0"/>
                        <a:t>0.087</a:t>
                      </a:r>
                      <a:endParaRPr kumimoji="1" lang="ja-JP" altLang="en-US"/>
                    </a:p>
                  </a:txBody>
                  <a:tcPr/>
                </a:tc>
              </a:tr>
              <a:tr h="370840">
                <a:tc>
                  <a:txBody>
                    <a:bodyPr/>
                    <a:lstStyle/>
                    <a:p>
                      <a:r>
                        <a:rPr kumimoji="1" lang="ja-JP" altLang="en-US" smtClean="0"/>
                        <a:t>パッチ採用率</a:t>
                      </a:r>
                      <a:endParaRPr kumimoji="1" lang="ja-JP" altLang="en-US"/>
                    </a:p>
                  </a:txBody>
                  <a:tcPr/>
                </a:tc>
                <a:tc>
                  <a:txBody>
                    <a:bodyPr/>
                    <a:lstStyle/>
                    <a:p>
                      <a:r>
                        <a:rPr kumimoji="1" lang="en-US" altLang="ja-JP" smtClean="0"/>
                        <a:t>1.13</a:t>
                      </a:r>
                      <a:endParaRPr kumimoji="1" lang="ja-JP" altLang="en-US"/>
                    </a:p>
                  </a:txBody>
                  <a:tcPr/>
                </a:tc>
                <a:tc>
                  <a:txBody>
                    <a:bodyPr/>
                    <a:lstStyle/>
                    <a:p>
                      <a:r>
                        <a:rPr kumimoji="1" lang="en-US" altLang="ja-JP" smtClean="0"/>
                        <a:t>8.98</a:t>
                      </a:r>
                      <a:endParaRPr kumimoji="1" lang="ja-JP" altLang="en-US"/>
                    </a:p>
                  </a:txBody>
                  <a:tcPr/>
                </a:tc>
                <a:tc>
                  <a:txBody>
                    <a:bodyPr/>
                    <a:lstStyle/>
                    <a:p>
                      <a:r>
                        <a:rPr kumimoji="1" lang="en-US" altLang="ja-JP" smtClean="0"/>
                        <a:t>0</a:t>
                      </a:r>
                      <a:endParaRPr kumimoji="1" lang="ja-JP" altLang="en-US"/>
                    </a:p>
                  </a:txBody>
                  <a:tcPr/>
                </a:tc>
                <a:tc>
                  <a:txBody>
                    <a:bodyPr/>
                    <a:lstStyle/>
                    <a:p>
                      <a:r>
                        <a:rPr kumimoji="1" lang="en-US" altLang="ja-JP" smtClean="0"/>
                        <a:t>100</a:t>
                      </a:r>
                      <a:endParaRPr kumimoji="1" lang="ja-JP" altLang="en-US"/>
                    </a:p>
                  </a:txBody>
                  <a:tcPr/>
                </a:tc>
              </a:tr>
              <a:tr h="370840">
                <a:tc>
                  <a:txBody>
                    <a:bodyPr/>
                    <a:lstStyle/>
                    <a:p>
                      <a:r>
                        <a:rPr kumimoji="1" lang="ja-JP" altLang="en-US" smtClean="0"/>
                        <a:t>コミュニティ内開発者の総数</a:t>
                      </a:r>
                      <a:endParaRPr kumimoji="1" lang="ja-JP" altLang="en-US"/>
                    </a:p>
                  </a:txBody>
                  <a:tcPr/>
                </a:tc>
                <a:tc>
                  <a:txBody>
                    <a:bodyPr/>
                    <a:lstStyle/>
                    <a:p>
                      <a:r>
                        <a:rPr kumimoji="1" lang="en-US" altLang="ja-JP" smtClean="0"/>
                        <a:t>46.24</a:t>
                      </a:r>
                      <a:endParaRPr kumimoji="1" lang="ja-JP" altLang="en-US"/>
                    </a:p>
                  </a:txBody>
                  <a:tcPr/>
                </a:tc>
                <a:tc>
                  <a:txBody>
                    <a:bodyPr/>
                    <a:lstStyle/>
                    <a:p>
                      <a:r>
                        <a:rPr kumimoji="1" lang="en-US" altLang="ja-JP" smtClean="0"/>
                        <a:t>9.76</a:t>
                      </a:r>
                      <a:endParaRPr kumimoji="1" lang="ja-JP" altLang="en-US"/>
                    </a:p>
                  </a:txBody>
                  <a:tcPr/>
                </a:tc>
                <a:tc>
                  <a:txBody>
                    <a:bodyPr/>
                    <a:lstStyle/>
                    <a:p>
                      <a:r>
                        <a:rPr kumimoji="1" lang="en-US" altLang="ja-JP" smtClean="0"/>
                        <a:t>3</a:t>
                      </a:r>
                      <a:endParaRPr kumimoji="1" lang="ja-JP" altLang="en-US"/>
                    </a:p>
                  </a:txBody>
                  <a:tcPr/>
                </a:tc>
                <a:tc>
                  <a:txBody>
                    <a:bodyPr/>
                    <a:lstStyle/>
                    <a:p>
                      <a:r>
                        <a:rPr kumimoji="1" lang="en-US" altLang="ja-JP" smtClean="0"/>
                        <a:t>57</a:t>
                      </a:r>
                      <a:endParaRPr kumimoji="1" lang="ja-JP" altLang="en-US"/>
                    </a:p>
                  </a:txBody>
                  <a:tcPr/>
                </a:tc>
              </a:tr>
              <a:tr h="370840">
                <a:tc>
                  <a:txBody>
                    <a:bodyPr/>
                    <a:lstStyle/>
                    <a:p>
                      <a:r>
                        <a:rPr kumimoji="1" lang="ja-JP" altLang="en-US" smtClean="0"/>
                        <a:t>一月当たりのメールの総数</a:t>
                      </a:r>
                      <a:endParaRPr kumimoji="1" lang="ja-JP" altLang="en-US"/>
                    </a:p>
                  </a:txBody>
                  <a:tcPr/>
                </a:tc>
                <a:tc>
                  <a:txBody>
                    <a:bodyPr/>
                    <a:lstStyle/>
                    <a:p>
                      <a:r>
                        <a:rPr kumimoji="1" lang="en-US" altLang="ja-JP" smtClean="0"/>
                        <a:t>7.34</a:t>
                      </a:r>
                      <a:endParaRPr kumimoji="1" lang="ja-JP" altLang="en-US"/>
                    </a:p>
                  </a:txBody>
                  <a:tcPr/>
                </a:tc>
                <a:tc>
                  <a:txBody>
                    <a:bodyPr/>
                    <a:lstStyle/>
                    <a:p>
                      <a:r>
                        <a:rPr kumimoji="1" lang="en-US" altLang="ja-JP" smtClean="0"/>
                        <a:t>18.18</a:t>
                      </a:r>
                      <a:endParaRPr kumimoji="1" lang="ja-JP" altLang="en-US"/>
                    </a:p>
                  </a:txBody>
                  <a:tcPr/>
                </a:tc>
                <a:tc>
                  <a:txBody>
                    <a:bodyPr/>
                    <a:lstStyle/>
                    <a:p>
                      <a:r>
                        <a:rPr kumimoji="1" lang="en-US" altLang="ja-JP" smtClean="0"/>
                        <a:t>1</a:t>
                      </a:r>
                      <a:endParaRPr kumimoji="1" lang="ja-JP" altLang="en-US"/>
                    </a:p>
                  </a:txBody>
                  <a:tcPr/>
                </a:tc>
                <a:tc>
                  <a:txBody>
                    <a:bodyPr/>
                    <a:lstStyle/>
                    <a:p>
                      <a:r>
                        <a:rPr kumimoji="1" lang="en-US" altLang="ja-JP" smtClean="0"/>
                        <a:t>273</a:t>
                      </a:r>
                      <a:endParaRPr kumimoji="1" lang="ja-JP" altLang="en-US"/>
                    </a:p>
                  </a:txBody>
                  <a:tcPr/>
                </a:tc>
              </a:tr>
            </a:tbl>
          </a:graphicData>
        </a:graphic>
      </p:graphicFrame>
    </p:spTree>
    <p:extLst>
      <p:ext uri="{BB962C8B-B14F-4D97-AF65-F5344CB8AC3E}">
        <p14:creationId xmlns:p14="http://schemas.microsoft.com/office/powerpoint/2010/main" val="1149338613"/>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smtClean="0"/>
              <a:t>データセット</a:t>
            </a:r>
            <a:r>
              <a:rPr lang="en-US" altLang="ja-JP" smtClean="0"/>
              <a:t>(3)</a:t>
            </a:r>
            <a:endParaRPr kumimoji="1" lang="ja-JP" altLang="en-US"/>
          </a:p>
        </p:txBody>
      </p:sp>
      <p:sp>
        <p:nvSpPr>
          <p:cNvPr id="4" name="スライド番号プレースホルダー 3"/>
          <p:cNvSpPr>
            <a:spLocks noGrp="1"/>
          </p:cNvSpPr>
          <p:nvPr>
            <p:ph type="sldNum" sz="quarter" idx="12"/>
          </p:nvPr>
        </p:nvSpPr>
        <p:spPr/>
        <p:txBody>
          <a:bodyPr/>
          <a:lstStyle/>
          <a:p>
            <a:pPr algn="ctr" eaLnBrk="1" latinLnBrk="0" hangingPunct="1"/>
            <a:fld id="{2BBB5E19-F10A-4C2F-BF6F-11C513378A2E}" type="slidenum">
              <a:rPr kumimoji="0" lang="en-US" smtClean="0"/>
              <a:pPr algn="ctr" eaLnBrk="1" latinLnBrk="0" hangingPunct="1"/>
              <a:t>11</a:t>
            </a:fld>
            <a:endParaRPr kumimoji="0" lang="en-US"/>
          </a:p>
        </p:txBody>
      </p:sp>
      <p:sp>
        <p:nvSpPr>
          <p:cNvPr id="6" name="コンテンツ プレースホルダー 5"/>
          <p:cNvSpPr>
            <a:spLocks noGrp="1"/>
          </p:cNvSpPr>
          <p:nvPr>
            <p:ph idx="1"/>
          </p:nvPr>
        </p:nvSpPr>
        <p:spPr/>
        <p:txBody>
          <a:bodyPr/>
          <a:lstStyle/>
          <a:p>
            <a:r>
              <a:rPr kumimoji="1" lang="en-US" altLang="ja-JP" smtClean="0"/>
              <a:t>Python</a:t>
            </a:r>
            <a:r>
              <a:rPr kumimoji="1" lang="ja-JP" altLang="en-US" smtClean="0"/>
              <a:t>プロジェクト</a:t>
            </a:r>
            <a:r>
              <a:rPr kumimoji="1" lang="en-US" altLang="ja-JP" smtClean="0"/>
              <a:t>(7</a:t>
            </a:r>
            <a:r>
              <a:rPr kumimoji="1" lang="ja-JP" altLang="en-US" smtClean="0"/>
              <a:t>年間</a:t>
            </a:r>
            <a:r>
              <a:rPr kumimoji="1" lang="en-US" altLang="ja-JP" smtClean="0"/>
              <a:t>)</a:t>
            </a:r>
          </a:p>
          <a:p>
            <a:pPr marL="800100" lvl="1" indent="-342900">
              <a:buFont typeface="Wingdings" panose="05000000000000000000" pitchFamily="2" charset="2"/>
              <a:buChar char="Ø"/>
            </a:pPr>
            <a:r>
              <a:rPr lang="ja-JP" altLang="en-US" smtClean="0"/>
              <a:t>メール総数</a:t>
            </a:r>
            <a:r>
              <a:rPr lang="en-US" altLang="ja-JP"/>
              <a:t> </a:t>
            </a:r>
            <a:r>
              <a:rPr lang="en-US" altLang="ja-JP" smtClean="0"/>
              <a:t>: 45,216</a:t>
            </a:r>
          </a:p>
          <a:p>
            <a:pPr marL="800100" lvl="1" indent="-342900">
              <a:buFont typeface="Wingdings" panose="05000000000000000000" pitchFamily="2" charset="2"/>
              <a:buChar char="Ø"/>
            </a:pPr>
            <a:r>
              <a:rPr kumimoji="1" lang="ja-JP" altLang="en-US" smtClean="0"/>
              <a:t>非コアチーム開発者数 </a:t>
            </a:r>
            <a:r>
              <a:rPr kumimoji="1" lang="en-US" altLang="ja-JP" smtClean="0"/>
              <a:t>: 1,320</a:t>
            </a:r>
          </a:p>
          <a:p>
            <a:pPr marL="800100" lvl="1" indent="-342900">
              <a:buFont typeface="Wingdings" panose="05000000000000000000" pitchFamily="2" charset="2"/>
              <a:buChar char="Ø"/>
            </a:pPr>
            <a:r>
              <a:rPr kumimoji="1" lang="ja-JP" altLang="en-US" smtClean="0"/>
              <a:t>コアチーム入りを果たした開発者数 </a:t>
            </a:r>
            <a:r>
              <a:rPr kumimoji="1" lang="en-US" altLang="ja-JP" smtClean="0"/>
              <a:t>: 62</a:t>
            </a:r>
            <a:endParaRPr kumimoji="1" lang="ja-JP" altLang="en-US"/>
          </a:p>
        </p:txBody>
      </p:sp>
      <p:graphicFrame>
        <p:nvGraphicFramePr>
          <p:cNvPr id="7" name="コンテンツ プレースホルダー 4"/>
          <p:cNvGraphicFramePr>
            <a:graphicFrameLocks/>
          </p:cNvGraphicFramePr>
          <p:nvPr>
            <p:extLst>
              <p:ext uri="{D42A27DB-BD31-4B8C-83A1-F6EECF244321}">
                <p14:modId xmlns:p14="http://schemas.microsoft.com/office/powerpoint/2010/main" val="779034914"/>
              </p:ext>
            </p:extLst>
          </p:nvPr>
        </p:nvGraphicFramePr>
        <p:xfrm>
          <a:off x="323528" y="3429000"/>
          <a:ext cx="7992890" cy="3032760"/>
        </p:xfrm>
        <a:graphic>
          <a:graphicData uri="http://schemas.openxmlformats.org/drawingml/2006/table">
            <a:tbl>
              <a:tblPr firstRow="1" bandRow="1">
                <a:tableStyleId>{5C22544A-7EE6-4342-B048-85BDC9FD1C3A}</a:tableStyleId>
              </a:tblPr>
              <a:tblGrid>
                <a:gridCol w="1598578"/>
                <a:gridCol w="1598578"/>
                <a:gridCol w="1598578"/>
                <a:gridCol w="1598578"/>
                <a:gridCol w="1598578"/>
              </a:tblGrid>
              <a:tr h="370840">
                <a:tc>
                  <a:txBody>
                    <a:bodyPr/>
                    <a:lstStyle/>
                    <a:p>
                      <a:r>
                        <a:rPr kumimoji="1" lang="en-US" altLang="ja-JP" smtClean="0"/>
                        <a:t>Postgres</a:t>
                      </a:r>
                      <a:endParaRPr kumimoji="1" lang="ja-JP" altLang="en-US"/>
                    </a:p>
                  </a:txBody>
                  <a:tcPr/>
                </a:tc>
                <a:tc>
                  <a:txBody>
                    <a:bodyPr/>
                    <a:lstStyle/>
                    <a:p>
                      <a:r>
                        <a:rPr kumimoji="1" lang="ja-JP" altLang="en-US" smtClean="0"/>
                        <a:t>平均</a:t>
                      </a:r>
                      <a:endParaRPr kumimoji="1" lang="ja-JP" altLang="en-US"/>
                    </a:p>
                  </a:txBody>
                  <a:tcPr/>
                </a:tc>
                <a:tc>
                  <a:txBody>
                    <a:bodyPr/>
                    <a:lstStyle/>
                    <a:p>
                      <a:r>
                        <a:rPr kumimoji="1" lang="ja-JP" altLang="en-US" smtClean="0"/>
                        <a:t>標準偏差</a:t>
                      </a:r>
                      <a:endParaRPr kumimoji="1" lang="ja-JP" altLang="en-US"/>
                    </a:p>
                  </a:txBody>
                  <a:tcPr/>
                </a:tc>
                <a:tc>
                  <a:txBody>
                    <a:bodyPr/>
                    <a:lstStyle/>
                    <a:p>
                      <a:r>
                        <a:rPr kumimoji="1" lang="ja-JP" altLang="en-US" smtClean="0"/>
                        <a:t>最小値</a:t>
                      </a:r>
                      <a:endParaRPr kumimoji="1" lang="ja-JP" altLang="en-US"/>
                    </a:p>
                  </a:txBody>
                  <a:tcPr/>
                </a:tc>
                <a:tc>
                  <a:txBody>
                    <a:bodyPr/>
                    <a:lstStyle/>
                    <a:p>
                      <a:r>
                        <a:rPr kumimoji="1" lang="ja-JP" altLang="en-US" smtClean="0"/>
                        <a:t>最大値</a:t>
                      </a:r>
                      <a:endParaRPr kumimoji="1" lang="ja-JP" altLang="en-US"/>
                    </a:p>
                  </a:txBody>
                  <a:tcPr/>
                </a:tc>
              </a:tr>
              <a:tr h="370840">
                <a:tc>
                  <a:txBody>
                    <a:bodyPr/>
                    <a:lstStyle/>
                    <a:p>
                      <a:r>
                        <a:rPr kumimoji="1" lang="ja-JP" altLang="en-US" smtClean="0"/>
                        <a:t>パッチ投稿</a:t>
                      </a:r>
                      <a:endParaRPr kumimoji="1" lang="ja-JP" altLang="en-US"/>
                    </a:p>
                  </a:txBody>
                  <a:tcPr/>
                </a:tc>
                <a:tc>
                  <a:txBody>
                    <a:bodyPr/>
                    <a:lstStyle/>
                    <a:p>
                      <a:r>
                        <a:rPr kumimoji="1" lang="en-US" altLang="ja-JP" smtClean="0"/>
                        <a:t>0.04</a:t>
                      </a:r>
                      <a:endParaRPr kumimoji="1" lang="ja-JP" altLang="en-US"/>
                    </a:p>
                  </a:txBody>
                  <a:tcPr/>
                </a:tc>
                <a:tc>
                  <a:txBody>
                    <a:bodyPr/>
                    <a:lstStyle/>
                    <a:p>
                      <a:r>
                        <a:rPr kumimoji="1" lang="en-US" altLang="ja-JP" smtClean="0"/>
                        <a:t>0.2</a:t>
                      </a:r>
                      <a:endParaRPr kumimoji="1" lang="ja-JP" altLang="en-US"/>
                    </a:p>
                  </a:txBody>
                  <a:tcPr/>
                </a:tc>
                <a:tc>
                  <a:txBody>
                    <a:bodyPr/>
                    <a:lstStyle/>
                    <a:p>
                      <a:r>
                        <a:rPr kumimoji="1" lang="en-US" altLang="ja-JP" smtClean="0"/>
                        <a:t>0</a:t>
                      </a:r>
                      <a:endParaRPr kumimoji="1" lang="ja-JP" altLang="en-US"/>
                    </a:p>
                  </a:txBody>
                  <a:tcPr/>
                </a:tc>
                <a:tc>
                  <a:txBody>
                    <a:bodyPr/>
                    <a:lstStyle/>
                    <a:p>
                      <a:r>
                        <a:rPr kumimoji="1" lang="en-US" altLang="ja-JP" smtClean="0"/>
                        <a:t>1</a:t>
                      </a:r>
                      <a:endParaRPr kumimoji="1" lang="ja-JP" altLang="en-US"/>
                    </a:p>
                  </a:txBody>
                  <a:tcPr/>
                </a:tc>
              </a:tr>
              <a:tr h="370840">
                <a:tc>
                  <a:txBody>
                    <a:bodyPr/>
                    <a:lstStyle/>
                    <a:p>
                      <a:r>
                        <a:rPr kumimoji="1" lang="en-US" altLang="ja-JP" sz="1800" i="1" smtClean="0"/>
                        <a:t>indegree</a:t>
                      </a:r>
                      <a:r>
                        <a:rPr kumimoji="1" lang="ja-JP" altLang="en-US" sz="1800" i="0" smtClean="0"/>
                        <a:t>の</a:t>
                      </a:r>
                      <a:endParaRPr kumimoji="1" lang="en-US" altLang="ja-JP" sz="1800" i="0" smtClean="0"/>
                    </a:p>
                    <a:p>
                      <a:r>
                        <a:rPr kumimoji="1" lang="ja-JP" altLang="en-US" sz="1800" i="0" smtClean="0"/>
                        <a:t>最頻値</a:t>
                      </a:r>
                      <a:endParaRPr kumimoji="1" lang="ja-JP" altLang="en-US" sz="2000" i="1"/>
                    </a:p>
                  </a:txBody>
                  <a:tcPr/>
                </a:tc>
                <a:tc>
                  <a:txBody>
                    <a:bodyPr/>
                    <a:lstStyle/>
                    <a:p>
                      <a:r>
                        <a:rPr kumimoji="1" lang="en-US" altLang="ja-JP" smtClean="0"/>
                        <a:t>0.0098</a:t>
                      </a:r>
                      <a:endParaRPr kumimoji="1" lang="ja-JP" altLang="en-US"/>
                    </a:p>
                  </a:txBody>
                  <a:tcPr/>
                </a:tc>
                <a:tc>
                  <a:txBody>
                    <a:bodyPr/>
                    <a:lstStyle/>
                    <a:p>
                      <a:r>
                        <a:rPr kumimoji="1" lang="en-US" altLang="ja-JP" smtClean="0"/>
                        <a:t>0.032</a:t>
                      </a:r>
                      <a:endParaRPr kumimoji="1" lang="ja-JP" altLang="en-US"/>
                    </a:p>
                  </a:txBody>
                  <a:tcPr/>
                </a:tc>
                <a:tc>
                  <a:txBody>
                    <a:bodyPr/>
                    <a:lstStyle/>
                    <a:p>
                      <a:r>
                        <a:rPr kumimoji="1" lang="en-US" altLang="ja-JP" smtClean="0"/>
                        <a:t>0</a:t>
                      </a:r>
                      <a:endParaRPr kumimoji="1" lang="ja-JP" altLang="en-US"/>
                    </a:p>
                  </a:txBody>
                  <a:tcPr/>
                </a:tc>
                <a:tc>
                  <a:txBody>
                    <a:bodyPr/>
                    <a:lstStyle/>
                    <a:p>
                      <a:r>
                        <a:rPr kumimoji="1" lang="en-US" altLang="ja-JP" smtClean="0"/>
                        <a:t>0.70</a:t>
                      </a:r>
                      <a:endParaRPr kumimoji="1" lang="ja-JP" altLang="en-US"/>
                    </a:p>
                  </a:txBody>
                  <a:tcPr/>
                </a:tc>
              </a:tr>
              <a:tr h="370840">
                <a:tc>
                  <a:txBody>
                    <a:bodyPr/>
                    <a:lstStyle/>
                    <a:p>
                      <a:r>
                        <a:rPr kumimoji="1" lang="ja-JP" altLang="en-US" smtClean="0"/>
                        <a:t>パッチ採用率</a:t>
                      </a:r>
                      <a:endParaRPr kumimoji="1" lang="ja-JP" altLang="en-US"/>
                    </a:p>
                  </a:txBody>
                  <a:tcPr/>
                </a:tc>
                <a:tc>
                  <a:txBody>
                    <a:bodyPr/>
                    <a:lstStyle/>
                    <a:p>
                      <a:r>
                        <a:rPr kumimoji="1" lang="en-US" altLang="ja-JP" smtClean="0"/>
                        <a:t>0.62</a:t>
                      </a:r>
                      <a:endParaRPr kumimoji="1" lang="ja-JP" altLang="en-US"/>
                    </a:p>
                  </a:txBody>
                  <a:tcPr/>
                </a:tc>
                <a:tc>
                  <a:txBody>
                    <a:bodyPr/>
                    <a:lstStyle/>
                    <a:p>
                      <a:r>
                        <a:rPr kumimoji="1" lang="en-US" altLang="ja-JP" smtClean="0"/>
                        <a:t>6.98</a:t>
                      </a:r>
                      <a:endParaRPr kumimoji="1" lang="ja-JP" altLang="en-US"/>
                    </a:p>
                  </a:txBody>
                  <a:tcPr/>
                </a:tc>
                <a:tc>
                  <a:txBody>
                    <a:bodyPr/>
                    <a:lstStyle/>
                    <a:p>
                      <a:r>
                        <a:rPr kumimoji="1" lang="en-US" altLang="ja-JP" smtClean="0"/>
                        <a:t>0</a:t>
                      </a:r>
                      <a:endParaRPr kumimoji="1" lang="ja-JP" altLang="en-US"/>
                    </a:p>
                  </a:txBody>
                  <a:tcPr/>
                </a:tc>
                <a:tc>
                  <a:txBody>
                    <a:bodyPr/>
                    <a:lstStyle/>
                    <a:p>
                      <a:r>
                        <a:rPr kumimoji="1" lang="en-US" altLang="ja-JP" smtClean="0"/>
                        <a:t>100</a:t>
                      </a:r>
                      <a:endParaRPr kumimoji="1" lang="ja-JP" altLang="en-US"/>
                    </a:p>
                  </a:txBody>
                  <a:tcPr/>
                </a:tc>
              </a:tr>
              <a:tr h="370840">
                <a:tc>
                  <a:txBody>
                    <a:bodyPr/>
                    <a:lstStyle/>
                    <a:p>
                      <a:r>
                        <a:rPr kumimoji="1" lang="ja-JP" altLang="en-US" smtClean="0"/>
                        <a:t>コミュニティ内開発者の総数</a:t>
                      </a:r>
                      <a:endParaRPr kumimoji="1" lang="ja-JP" altLang="en-US"/>
                    </a:p>
                  </a:txBody>
                  <a:tcPr/>
                </a:tc>
                <a:tc>
                  <a:txBody>
                    <a:bodyPr/>
                    <a:lstStyle/>
                    <a:p>
                      <a:r>
                        <a:rPr kumimoji="1" lang="en-US" altLang="ja-JP" smtClean="0"/>
                        <a:t>58.69</a:t>
                      </a:r>
                      <a:endParaRPr kumimoji="1" lang="ja-JP" altLang="en-US"/>
                    </a:p>
                  </a:txBody>
                  <a:tcPr/>
                </a:tc>
                <a:tc>
                  <a:txBody>
                    <a:bodyPr/>
                    <a:lstStyle/>
                    <a:p>
                      <a:r>
                        <a:rPr kumimoji="1" lang="en-US" altLang="ja-JP" smtClean="0"/>
                        <a:t>6.98</a:t>
                      </a:r>
                      <a:endParaRPr kumimoji="1" lang="ja-JP" altLang="en-US"/>
                    </a:p>
                  </a:txBody>
                  <a:tcPr/>
                </a:tc>
                <a:tc>
                  <a:txBody>
                    <a:bodyPr/>
                    <a:lstStyle/>
                    <a:p>
                      <a:r>
                        <a:rPr kumimoji="1" lang="en-US" altLang="ja-JP" smtClean="0"/>
                        <a:t>0</a:t>
                      </a:r>
                      <a:endParaRPr kumimoji="1" lang="ja-JP" altLang="en-US"/>
                    </a:p>
                  </a:txBody>
                  <a:tcPr/>
                </a:tc>
                <a:tc>
                  <a:txBody>
                    <a:bodyPr/>
                    <a:lstStyle/>
                    <a:p>
                      <a:r>
                        <a:rPr kumimoji="1" lang="en-US" altLang="ja-JP" smtClean="0"/>
                        <a:t>79</a:t>
                      </a:r>
                      <a:endParaRPr kumimoji="1" lang="ja-JP" altLang="en-US"/>
                    </a:p>
                  </a:txBody>
                  <a:tcPr/>
                </a:tc>
              </a:tr>
              <a:tr h="370840">
                <a:tc>
                  <a:txBody>
                    <a:bodyPr/>
                    <a:lstStyle/>
                    <a:p>
                      <a:r>
                        <a:rPr kumimoji="1" lang="ja-JP" altLang="en-US" smtClean="0"/>
                        <a:t>一月当たりのメールの総数</a:t>
                      </a:r>
                      <a:endParaRPr kumimoji="1" lang="ja-JP" altLang="en-US"/>
                    </a:p>
                  </a:txBody>
                  <a:tcPr/>
                </a:tc>
                <a:tc>
                  <a:txBody>
                    <a:bodyPr/>
                    <a:lstStyle/>
                    <a:p>
                      <a:r>
                        <a:rPr kumimoji="1" lang="en-US" altLang="ja-JP" smtClean="0"/>
                        <a:t>13.87</a:t>
                      </a:r>
                      <a:endParaRPr kumimoji="1" lang="ja-JP" altLang="en-US"/>
                    </a:p>
                  </a:txBody>
                  <a:tcPr/>
                </a:tc>
                <a:tc>
                  <a:txBody>
                    <a:bodyPr/>
                    <a:lstStyle/>
                    <a:p>
                      <a:r>
                        <a:rPr kumimoji="1" lang="en-US" altLang="ja-JP" smtClean="0"/>
                        <a:t>54.44</a:t>
                      </a:r>
                      <a:endParaRPr kumimoji="1" lang="ja-JP" altLang="en-US"/>
                    </a:p>
                  </a:txBody>
                  <a:tcPr/>
                </a:tc>
                <a:tc>
                  <a:txBody>
                    <a:bodyPr/>
                    <a:lstStyle/>
                    <a:p>
                      <a:r>
                        <a:rPr kumimoji="1" lang="en-US" altLang="ja-JP" smtClean="0"/>
                        <a:t>1</a:t>
                      </a:r>
                      <a:endParaRPr kumimoji="1" lang="ja-JP" altLang="en-US"/>
                    </a:p>
                  </a:txBody>
                  <a:tcPr/>
                </a:tc>
                <a:tc>
                  <a:txBody>
                    <a:bodyPr/>
                    <a:lstStyle/>
                    <a:p>
                      <a:r>
                        <a:rPr kumimoji="1" lang="en-US" altLang="ja-JP" smtClean="0"/>
                        <a:t>1648</a:t>
                      </a:r>
                      <a:endParaRPr kumimoji="1" lang="ja-JP" altLang="en-US"/>
                    </a:p>
                  </a:txBody>
                  <a:tcPr/>
                </a:tc>
              </a:tr>
            </a:tbl>
          </a:graphicData>
        </a:graphic>
      </p:graphicFrame>
    </p:spTree>
    <p:extLst>
      <p:ext uri="{BB962C8B-B14F-4D97-AF65-F5344CB8AC3E}">
        <p14:creationId xmlns:p14="http://schemas.microsoft.com/office/powerpoint/2010/main" val="1149338613"/>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smtClean="0"/>
              <a:t>分析結果</a:t>
            </a:r>
            <a:r>
              <a:rPr kumimoji="1" lang="en-US" altLang="ja-JP" smtClean="0"/>
              <a:t>(1)</a:t>
            </a:r>
            <a:endParaRPr kumimoji="1" lang="ja-JP" altLang="en-US"/>
          </a:p>
        </p:txBody>
      </p:sp>
      <p:sp>
        <p:nvSpPr>
          <p:cNvPr id="3" name="コンテンツ プレースホルダー 2"/>
          <p:cNvSpPr>
            <a:spLocks noGrp="1"/>
          </p:cNvSpPr>
          <p:nvPr>
            <p:ph idx="1"/>
          </p:nvPr>
        </p:nvSpPr>
        <p:spPr/>
        <p:txBody>
          <a:bodyPr>
            <a:normAutofit/>
          </a:bodyPr>
          <a:lstStyle/>
          <a:p>
            <a:r>
              <a:rPr kumimoji="1" lang="ja-JP" altLang="en-US" smtClean="0"/>
              <a:t>生存曲線</a:t>
            </a:r>
            <a:endParaRPr kumimoji="1" lang="en-US" altLang="ja-JP" smtClean="0"/>
          </a:p>
          <a:p>
            <a:endParaRPr lang="en-US" altLang="ja-JP"/>
          </a:p>
          <a:p>
            <a:endParaRPr kumimoji="1" lang="en-US" altLang="ja-JP" smtClean="0"/>
          </a:p>
          <a:p>
            <a:endParaRPr lang="en-US" altLang="ja-JP"/>
          </a:p>
          <a:p>
            <a:endParaRPr kumimoji="1" lang="en-US" altLang="ja-JP" smtClean="0"/>
          </a:p>
          <a:p>
            <a:endParaRPr lang="en-US" altLang="ja-JP"/>
          </a:p>
          <a:p>
            <a:endParaRPr kumimoji="1" lang="en-US" altLang="ja-JP" smtClean="0"/>
          </a:p>
          <a:p>
            <a:r>
              <a:rPr lang="ja-JP" altLang="en-US" smtClean="0"/>
              <a:t>縦軸</a:t>
            </a:r>
            <a:r>
              <a:rPr lang="en-US" altLang="ja-JP"/>
              <a:t> </a:t>
            </a:r>
            <a:r>
              <a:rPr lang="en-US" altLang="ja-JP" smtClean="0"/>
              <a:t>: </a:t>
            </a:r>
            <a:r>
              <a:rPr lang="ja-JP" altLang="en-US" smtClean="0"/>
              <a:t>コアチームに参加できた人数の割合</a:t>
            </a:r>
            <a:endParaRPr lang="en-US" altLang="ja-JP" smtClean="0"/>
          </a:p>
          <a:p>
            <a:r>
              <a:rPr lang="ja-JP" altLang="en-US" smtClean="0"/>
              <a:t>横軸 </a:t>
            </a:r>
            <a:r>
              <a:rPr lang="en-US" altLang="ja-JP" smtClean="0"/>
              <a:t>: </a:t>
            </a:r>
            <a:r>
              <a:rPr lang="ja-JP" altLang="en-US" smtClean="0"/>
              <a:t>経過時間（年）</a:t>
            </a:r>
            <a:endParaRPr lang="en-US" altLang="ja-JP"/>
          </a:p>
        </p:txBody>
      </p:sp>
      <p:sp>
        <p:nvSpPr>
          <p:cNvPr id="4" name="スライド番号プレースホルダー 3"/>
          <p:cNvSpPr>
            <a:spLocks noGrp="1"/>
          </p:cNvSpPr>
          <p:nvPr>
            <p:ph type="sldNum" sz="quarter" idx="12"/>
          </p:nvPr>
        </p:nvSpPr>
        <p:spPr/>
        <p:txBody>
          <a:bodyPr/>
          <a:lstStyle/>
          <a:p>
            <a:pPr algn="ctr" eaLnBrk="1" latinLnBrk="0" hangingPunct="1"/>
            <a:fld id="{2BBB5E19-F10A-4C2F-BF6F-11C513378A2E}" type="slidenum">
              <a:rPr kumimoji="0" lang="en-US" smtClean="0"/>
              <a:pPr algn="ctr" eaLnBrk="1" latinLnBrk="0" hangingPunct="1"/>
              <a:t>12</a:t>
            </a:fld>
            <a:endParaRPr kumimoji="0" lang="en-US"/>
          </a:p>
        </p:txBody>
      </p:sp>
      <p:pic>
        <p:nvPicPr>
          <p:cNvPr id="1026" name="Picture 2" descr="D:\Document\Kadai\情報通信システム演習\第11回\hazard_estimated_postgres.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4926" y="2160836"/>
            <a:ext cx="3068837" cy="2232248"/>
          </a:xfrm>
          <a:prstGeom prst="rect">
            <a:avLst/>
          </a:prstGeom>
          <a:noFill/>
          <a:extLst>
            <a:ext uri="{909E8E84-426E-40DD-AFC4-6F175D3DCCD1}">
              <a14:hiddenFill xmlns:a14="http://schemas.microsoft.com/office/drawing/2010/main">
                <a:solidFill>
                  <a:srgbClr val="FFFFFF"/>
                </a:solidFill>
              </a14:hiddenFill>
            </a:ext>
          </a:extLst>
        </p:spPr>
      </p:pic>
      <p:pic>
        <p:nvPicPr>
          <p:cNvPr id="1027" name="Picture 3" descr="D:\Document\Kadai\情報通信システム演習\第11回\hazard_estimated_apache.jp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018430" y="2160836"/>
            <a:ext cx="3068837" cy="2232248"/>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D:\Document\Kadai\情報通信システム演習\第11回\hazard_estimated_python.jpg"/>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5996756" y="2160836"/>
            <a:ext cx="3068837" cy="2232248"/>
          </a:xfrm>
          <a:prstGeom prst="rect">
            <a:avLst/>
          </a:prstGeom>
          <a:noFill/>
          <a:extLst>
            <a:ext uri="{909E8E84-426E-40DD-AFC4-6F175D3DCCD1}">
              <a14:hiddenFill xmlns:a14="http://schemas.microsoft.com/office/drawing/2010/main">
                <a:solidFill>
                  <a:srgbClr val="FFFFFF"/>
                </a:solidFill>
              </a14:hiddenFill>
            </a:ext>
          </a:extLst>
        </p:spPr>
      </p:pic>
      <p:sp>
        <p:nvSpPr>
          <p:cNvPr id="5" name="テキスト ボックス 4"/>
          <p:cNvSpPr txBox="1"/>
          <p:nvPr/>
        </p:nvSpPr>
        <p:spPr>
          <a:xfrm>
            <a:off x="0" y="4396090"/>
            <a:ext cx="2160240" cy="369332"/>
          </a:xfrm>
          <a:prstGeom prst="rect">
            <a:avLst/>
          </a:prstGeom>
          <a:noFill/>
        </p:spPr>
        <p:txBody>
          <a:bodyPr wrap="square" rtlCol="0">
            <a:spAutoFit/>
          </a:bodyPr>
          <a:lstStyle/>
          <a:p>
            <a:r>
              <a:rPr kumimoji="1" lang="en-US" altLang="ja-JP" smtClean="0"/>
              <a:t>Postgres</a:t>
            </a:r>
            <a:endParaRPr kumimoji="1" lang="ja-JP" altLang="en-US"/>
          </a:p>
        </p:txBody>
      </p:sp>
      <p:sp>
        <p:nvSpPr>
          <p:cNvPr id="10" name="テキスト ボックス 9"/>
          <p:cNvSpPr txBox="1"/>
          <p:nvPr/>
        </p:nvSpPr>
        <p:spPr>
          <a:xfrm>
            <a:off x="3103763" y="4402956"/>
            <a:ext cx="2160240" cy="369332"/>
          </a:xfrm>
          <a:prstGeom prst="rect">
            <a:avLst/>
          </a:prstGeom>
          <a:noFill/>
        </p:spPr>
        <p:txBody>
          <a:bodyPr wrap="square" rtlCol="0">
            <a:spAutoFit/>
          </a:bodyPr>
          <a:lstStyle/>
          <a:p>
            <a:r>
              <a:rPr kumimoji="1" lang="en-US" altLang="ja-JP" smtClean="0"/>
              <a:t>Apache</a:t>
            </a:r>
            <a:endParaRPr kumimoji="1" lang="ja-JP" altLang="en-US"/>
          </a:p>
        </p:txBody>
      </p:sp>
      <p:sp>
        <p:nvSpPr>
          <p:cNvPr id="11" name="テキスト ボックス 10"/>
          <p:cNvSpPr txBox="1"/>
          <p:nvPr/>
        </p:nvSpPr>
        <p:spPr>
          <a:xfrm>
            <a:off x="5996756" y="4402956"/>
            <a:ext cx="2160240" cy="369332"/>
          </a:xfrm>
          <a:prstGeom prst="rect">
            <a:avLst/>
          </a:prstGeom>
          <a:noFill/>
        </p:spPr>
        <p:txBody>
          <a:bodyPr wrap="square" rtlCol="0">
            <a:spAutoFit/>
          </a:bodyPr>
          <a:lstStyle/>
          <a:p>
            <a:r>
              <a:rPr kumimoji="1" lang="en-US" altLang="ja-JP" smtClean="0"/>
              <a:t>Python</a:t>
            </a:r>
            <a:endParaRPr kumimoji="1" lang="ja-JP" altLang="en-US"/>
          </a:p>
        </p:txBody>
      </p:sp>
    </p:spTree>
    <p:extLst>
      <p:ext uri="{BB962C8B-B14F-4D97-AF65-F5344CB8AC3E}">
        <p14:creationId xmlns:p14="http://schemas.microsoft.com/office/powerpoint/2010/main" val="1573391382"/>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smtClean="0"/>
              <a:t>仮説</a:t>
            </a:r>
            <a:r>
              <a:rPr kumimoji="1" lang="en-US" altLang="ja-JP" smtClean="0"/>
              <a:t>1</a:t>
            </a:r>
            <a:endParaRPr kumimoji="1" lang="ja-JP" altLang="en-US"/>
          </a:p>
        </p:txBody>
      </p:sp>
      <p:sp>
        <p:nvSpPr>
          <p:cNvPr id="3" name="コンテンツ プレースホルダー 2"/>
          <p:cNvSpPr>
            <a:spLocks noGrp="1"/>
          </p:cNvSpPr>
          <p:nvPr>
            <p:ph idx="1"/>
          </p:nvPr>
        </p:nvSpPr>
        <p:spPr/>
        <p:txBody>
          <a:bodyPr/>
          <a:lstStyle/>
          <a:p>
            <a:r>
              <a:rPr lang="ja-JP" altLang="en-US"/>
              <a:t>プロジェクトのコアチームに参加する見込み</a:t>
            </a:r>
            <a:r>
              <a:rPr lang="ja-JP" altLang="en-US" smtClean="0"/>
              <a:t>はある</a:t>
            </a:r>
            <a:r>
              <a:rPr lang="ja-JP" altLang="en-US"/>
              <a:t>期間まで増加し、以降は下降して</a:t>
            </a:r>
            <a:r>
              <a:rPr lang="ja-JP" altLang="en-US" smtClean="0"/>
              <a:t>いく</a:t>
            </a:r>
            <a:endParaRPr lang="en-US" altLang="ja-JP" smtClean="0"/>
          </a:p>
          <a:p>
            <a:endParaRPr lang="en-US" altLang="ja-JP"/>
          </a:p>
          <a:p>
            <a:r>
              <a:rPr lang="en-US" altLang="ja-JP" smtClean="0"/>
              <a:t>Apache, Postgres</a:t>
            </a:r>
            <a:r>
              <a:rPr lang="ja-JP" altLang="en-US" smtClean="0"/>
              <a:t>プロジェクトに関しては支持された</a:t>
            </a:r>
            <a:endParaRPr lang="en-US" altLang="ja-JP" smtClean="0"/>
          </a:p>
          <a:p>
            <a:endParaRPr lang="en-US" altLang="ja-JP"/>
          </a:p>
          <a:p>
            <a:r>
              <a:rPr lang="en-US" altLang="ja-JP" smtClean="0"/>
              <a:t>Python</a:t>
            </a:r>
            <a:r>
              <a:rPr lang="ja-JP" altLang="en-US" smtClean="0"/>
              <a:t>プロジェクトは支持されなかった</a:t>
            </a:r>
            <a:endParaRPr lang="en-US" altLang="ja-JP"/>
          </a:p>
          <a:p>
            <a:pPr marL="800100" lvl="1" indent="-342900">
              <a:buFont typeface="Wingdings" panose="05000000000000000000" pitchFamily="2" charset="2"/>
              <a:buChar char="Ø"/>
            </a:pPr>
            <a:r>
              <a:rPr lang="ja-JP" altLang="en-US" smtClean="0"/>
              <a:t>他の二つより歴史が浅いため伸び白があると考えられる</a:t>
            </a:r>
            <a:endParaRPr lang="en-US" altLang="ja-JP"/>
          </a:p>
          <a:p>
            <a:endParaRPr kumimoji="1" lang="ja-JP" altLang="en-US"/>
          </a:p>
        </p:txBody>
      </p:sp>
      <p:sp>
        <p:nvSpPr>
          <p:cNvPr id="4" name="スライド番号プレースホルダー 3"/>
          <p:cNvSpPr>
            <a:spLocks noGrp="1"/>
          </p:cNvSpPr>
          <p:nvPr>
            <p:ph type="sldNum" sz="quarter" idx="12"/>
          </p:nvPr>
        </p:nvSpPr>
        <p:spPr/>
        <p:txBody>
          <a:bodyPr/>
          <a:lstStyle/>
          <a:p>
            <a:pPr algn="ctr" eaLnBrk="1" latinLnBrk="0" hangingPunct="1"/>
            <a:fld id="{2BBB5E19-F10A-4C2F-BF6F-11C513378A2E}" type="slidenum">
              <a:rPr kumimoji="0" lang="en-US" smtClean="0"/>
              <a:pPr algn="ctr" eaLnBrk="1" latinLnBrk="0" hangingPunct="1"/>
              <a:t>13</a:t>
            </a:fld>
            <a:endParaRPr kumimoji="0" lang="en-US"/>
          </a:p>
        </p:txBody>
      </p:sp>
    </p:spTree>
    <p:extLst>
      <p:ext uri="{BB962C8B-B14F-4D97-AF65-F5344CB8AC3E}">
        <p14:creationId xmlns:p14="http://schemas.microsoft.com/office/powerpoint/2010/main" val="201325431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smtClean="0"/>
              <a:t>分析結果</a:t>
            </a:r>
            <a:r>
              <a:rPr kumimoji="1" lang="en-US" altLang="ja-JP" smtClean="0"/>
              <a:t>(2)</a:t>
            </a:r>
            <a:endParaRPr kumimoji="1" lang="ja-JP" altLang="en-US"/>
          </a:p>
        </p:txBody>
      </p:sp>
      <p:sp>
        <p:nvSpPr>
          <p:cNvPr id="4" name="スライド番号プレースホルダー 3"/>
          <p:cNvSpPr>
            <a:spLocks noGrp="1"/>
          </p:cNvSpPr>
          <p:nvPr>
            <p:ph type="sldNum" sz="quarter" idx="12"/>
          </p:nvPr>
        </p:nvSpPr>
        <p:spPr/>
        <p:txBody>
          <a:bodyPr/>
          <a:lstStyle/>
          <a:p>
            <a:pPr algn="ctr" eaLnBrk="1" latinLnBrk="0" hangingPunct="1"/>
            <a:fld id="{2BBB5E19-F10A-4C2F-BF6F-11C513378A2E}" type="slidenum">
              <a:rPr kumimoji="0" lang="en-US" smtClean="0"/>
              <a:pPr algn="ctr" eaLnBrk="1" latinLnBrk="0" hangingPunct="1"/>
              <a:t>14</a:t>
            </a:fld>
            <a:endParaRPr kumimoji="0" lang="en-US"/>
          </a:p>
        </p:txBody>
      </p:sp>
      <p:sp>
        <p:nvSpPr>
          <p:cNvPr id="6" name="コンテンツ プレースホルダー 5"/>
          <p:cNvSpPr>
            <a:spLocks noGrp="1"/>
          </p:cNvSpPr>
          <p:nvPr>
            <p:ph idx="1"/>
          </p:nvPr>
        </p:nvSpPr>
        <p:spPr>
          <a:xfrm>
            <a:off x="467544" y="1988840"/>
            <a:ext cx="7620000" cy="4373563"/>
          </a:xfrm>
        </p:spPr>
        <p:txBody>
          <a:bodyPr/>
          <a:lstStyle/>
          <a:p>
            <a:endParaRPr lang="en-US" altLang="ja-JP"/>
          </a:p>
          <a:p>
            <a:endParaRPr kumimoji="1" lang="en-US" altLang="ja-JP" smtClean="0"/>
          </a:p>
          <a:p>
            <a:endParaRPr lang="en-US" altLang="ja-JP"/>
          </a:p>
          <a:p>
            <a:endParaRPr kumimoji="1" lang="en-US" altLang="ja-JP" smtClean="0"/>
          </a:p>
          <a:p>
            <a:endParaRPr lang="en-US" altLang="ja-JP"/>
          </a:p>
          <a:p>
            <a:endParaRPr kumimoji="1" lang="en-US" altLang="ja-JP" smtClean="0"/>
          </a:p>
          <a:p>
            <a:endParaRPr lang="en-US" altLang="ja-JP"/>
          </a:p>
          <a:p>
            <a:r>
              <a:rPr kumimoji="1" lang="ja-JP" altLang="en-US" smtClean="0"/>
              <a:t>プロジェクトに変数が与えた影響度は、どのプロジェクトにおいても</a:t>
            </a:r>
            <a:r>
              <a:rPr kumimoji="1" lang="en-US" altLang="ja-JP" i="1" smtClean="0"/>
              <a:t>indegree</a:t>
            </a:r>
            <a:r>
              <a:rPr kumimoji="1" lang="ja-JP" altLang="en-US" smtClean="0"/>
              <a:t>による影響が最も大きかった</a:t>
            </a:r>
            <a:endParaRPr kumimoji="1" lang="ja-JP" altLang="en-US"/>
          </a:p>
        </p:txBody>
      </p:sp>
      <p:graphicFrame>
        <p:nvGraphicFramePr>
          <p:cNvPr id="7" name="コンテンツ プレースホルダー 4"/>
          <p:cNvGraphicFramePr>
            <a:graphicFrameLocks/>
          </p:cNvGraphicFramePr>
          <p:nvPr>
            <p:extLst>
              <p:ext uri="{D42A27DB-BD31-4B8C-83A1-F6EECF244321}">
                <p14:modId xmlns:p14="http://schemas.microsoft.com/office/powerpoint/2010/main" val="1273275688"/>
              </p:ext>
            </p:extLst>
          </p:nvPr>
        </p:nvGraphicFramePr>
        <p:xfrm>
          <a:off x="539552" y="1628800"/>
          <a:ext cx="8280920" cy="3240360"/>
        </p:xfrm>
        <a:graphic>
          <a:graphicData uri="http://schemas.openxmlformats.org/drawingml/2006/table">
            <a:tbl>
              <a:tblPr firstRow="1" bandRow="1">
                <a:tableStyleId>{5C22544A-7EE6-4342-B048-85BDC9FD1C3A}</a:tableStyleId>
              </a:tblPr>
              <a:tblGrid>
                <a:gridCol w="2070230"/>
                <a:gridCol w="2070230"/>
                <a:gridCol w="2070230"/>
                <a:gridCol w="2070230"/>
              </a:tblGrid>
              <a:tr h="540060">
                <a:tc>
                  <a:txBody>
                    <a:bodyPr/>
                    <a:lstStyle/>
                    <a:p>
                      <a:r>
                        <a:rPr kumimoji="1" lang="ja-JP" altLang="en-US" smtClean="0"/>
                        <a:t>影響度</a:t>
                      </a:r>
                      <a:endParaRPr kumimoji="1" lang="ja-JP" altLang="en-US"/>
                    </a:p>
                  </a:txBody>
                  <a:tcPr/>
                </a:tc>
                <a:tc>
                  <a:txBody>
                    <a:bodyPr/>
                    <a:lstStyle/>
                    <a:p>
                      <a:r>
                        <a:rPr kumimoji="1" lang="en-US" altLang="ja-JP" smtClean="0"/>
                        <a:t>Apache</a:t>
                      </a:r>
                      <a:endParaRPr kumimoji="1" lang="ja-JP" altLang="en-US"/>
                    </a:p>
                  </a:txBody>
                  <a:tcPr/>
                </a:tc>
                <a:tc>
                  <a:txBody>
                    <a:bodyPr/>
                    <a:lstStyle/>
                    <a:p>
                      <a:r>
                        <a:rPr kumimoji="1" lang="en-US" altLang="ja-JP" smtClean="0"/>
                        <a:t>Postgres</a:t>
                      </a:r>
                      <a:endParaRPr kumimoji="1" lang="ja-JP" altLang="en-US"/>
                    </a:p>
                  </a:txBody>
                  <a:tcPr/>
                </a:tc>
                <a:tc>
                  <a:txBody>
                    <a:bodyPr/>
                    <a:lstStyle/>
                    <a:p>
                      <a:r>
                        <a:rPr kumimoji="1" lang="en-US" altLang="ja-JP" smtClean="0"/>
                        <a:t>Python</a:t>
                      </a:r>
                      <a:endParaRPr kumimoji="1" lang="ja-JP" altLang="en-US"/>
                    </a:p>
                  </a:txBody>
                  <a:tcPr/>
                </a:tc>
              </a:tr>
              <a:tr h="540060">
                <a:tc>
                  <a:txBody>
                    <a:bodyPr/>
                    <a:lstStyle/>
                    <a:p>
                      <a:r>
                        <a:rPr kumimoji="1" lang="en-US" altLang="ja-JP" i="1" smtClean="0"/>
                        <a:t>indegree</a:t>
                      </a:r>
                      <a:endParaRPr kumimoji="1" lang="ja-JP" altLang="en-US" i="1"/>
                    </a:p>
                  </a:txBody>
                  <a:tcPr/>
                </a:tc>
                <a:tc>
                  <a:txBody>
                    <a:bodyPr/>
                    <a:lstStyle/>
                    <a:p>
                      <a:r>
                        <a:rPr kumimoji="1" lang="en-US" altLang="ja-JP" smtClean="0"/>
                        <a:t>61.21</a:t>
                      </a:r>
                      <a:endParaRPr kumimoji="1" lang="ja-JP" altLang="en-US"/>
                    </a:p>
                  </a:txBody>
                  <a:tcPr/>
                </a:tc>
                <a:tc>
                  <a:txBody>
                    <a:bodyPr/>
                    <a:lstStyle/>
                    <a:p>
                      <a:r>
                        <a:rPr kumimoji="1" lang="en-US" altLang="ja-JP" smtClean="0"/>
                        <a:t>72.2</a:t>
                      </a:r>
                      <a:endParaRPr kumimoji="1" lang="ja-JP" altLang="en-US"/>
                    </a:p>
                  </a:txBody>
                  <a:tcPr/>
                </a:tc>
                <a:tc>
                  <a:txBody>
                    <a:bodyPr/>
                    <a:lstStyle/>
                    <a:p>
                      <a:r>
                        <a:rPr kumimoji="1" lang="en-US" altLang="ja-JP" smtClean="0"/>
                        <a:t>5.49</a:t>
                      </a:r>
                      <a:endParaRPr kumimoji="1" lang="ja-JP" altLang="en-US"/>
                    </a:p>
                  </a:txBody>
                  <a:tcPr/>
                </a:tc>
              </a:tr>
              <a:tr h="540060">
                <a:tc>
                  <a:txBody>
                    <a:bodyPr/>
                    <a:lstStyle/>
                    <a:p>
                      <a:r>
                        <a:rPr kumimoji="1" lang="ja-JP" altLang="en-US" smtClean="0"/>
                        <a:t>パッチ投稿の有無</a:t>
                      </a:r>
                      <a:endParaRPr kumimoji="1" lang="ja-JP" altLang="en-US"/>
                    </a:p>
                  </a:txBody>
                  <a:tcPr/>
                </a:tc>
                <a:tc>
                  <a:txBody>
                    <a:bodyPr/>
                    <a:lstStyle/>
                    <a:p>
                      <a:r>
                        <a:rPr kumimoji="1" lang="en-US" altLang="ja-JP" smtClean="0"/>
                        <a:t>2.71</a:t>
                      </a:r>
                      <a:endParaRPr kumimoji="1" lang="ja-JP" altLang="en-US"/>
                    </a:p>
                  </a:txBody>
                  <a:tcPr/>
                </a:tc>
                <a:tc>
                  <a:txBody>
                    <a:bodyPr/>
                    <a:lstStyle/>
                    <a:p>
                      <a:r>
                        <a:rPr kumimoji="1" lang="en-US" altLang="ja-JP" smtClean="0"/>
                        <a:t>0.98</a:t>
                      </a:r>
                      <a:endParaRPr kumimoji="1" lang="ja-JP" altLang="en-US"/>
                    </a:p>
                  </a:txBody>
                  <a:tcPr/>
                </a:tc>
                <a:tc>
                  <a:txBody>
                    <a:bodyPr/>
                    <a:lstStyle/>
                    <a:p>
                      <a:r>
                        <a:rPr kumimoji="1" lang="en-US" altLang="ja-JP" smtClean="0"/>
                        <a:t>2.09</a:t>
                      </a:r>
                      <a:endParaRPr kumimoji="1" lang="ja-JP" altLang="en-US"/>
                    </a:p>
                  </a:txBody>
                  <a:tcPr/>
                </a:tc>
              </a:tr>
              <a:tr h="540060">
                <a:tc>
                  <a:txBody>
                    <a:bodyPr/>
                    <a:lstStyle/>
                    <a:p>
                      <a:r>
                        <a:rPr kumimoji="1" lang="ja-JP" altLang="en-US" smtClean="0"/>
                        <a:t>パッチ採用率</a:t>
                      </a:r>
                      <a:endParaRPr kumimoji="1" lang="en-US" altLang="ja-JP" smtClean="0"/>
                    </a:p>
                  </a:txBody>
                  <a:tcPr/>
                </a:tc>
                <a:tc>
                  <a:txBody>
                    <a:bodyPr/>
                    <a:lstStyle/>
                    <a:p>
                      <a:r>
                        <a:rPr kumimoji="1" lang="en-US" altLang="ja-JP" smtClean="0"/>
                        <a:t>0.15</a:t>
                      </a:r>
                      <a:endParaRPr kumimoji="1" lang="ja-JP" altLang="en-US"/>
                    </a:p>
                  </a:txBody>
                  <a:tcPr/>
                </a:tc>
                <a:tc>
                  <a:txBody>
                    <a:bodyPr/>
                    <a:lstStyle/>
                    <a:p>
                      <a:r>
                        <a:rPr kumimoji="1" lang="en-US" altLang="ja-JP" smtClean="0"/>
                        <a:t>0.0039</a:t>
                      </a:r>
                      <a:endParaRPr kumimoji="1" lang="ja-JP" altLang="en-US"/>
                    </a:p>
                  </a:txBody>
                  <a:tcPr/>
                </a:tc>
                <a:tc>
                  <a:txBody>
                    <a:bodyPr/>
                    <a:lstStyle/>
                    <a:p>
                      <a:r>
                        <a:rPr kumimoji="1" lang="en-US" altLang="ja-JP" smtClean="0"/>
                        <a:t>0.0062</a:t>
                      </a:r>
                      <a:endParaRPr kumimoji="1" lang="ja-JP" altLang="en-US"/>
                    </a:p>
                  </a:txBody>
                  <a:tcPr/>
                </a:tc>
              </a:tr>
              <a:tr h="540060">
                <a:tc>
                  <a:txBody>
                    <a:bodyPr/>
                    <a:lstStyle/>
                    <a:p>
                      <a:r>
                        <a:rPr kumimoji="1" lang="ja-JP" altLang="en-US" smtClean="0"/>
                        <a:t>メール総数</a:t>
                      </a:r>
                      <a:r>
                        <a:rPr kumimoji="1" lang="en-US" altLang="ja-JP" smtClean="0"/>
                        <a:t>(</a:t>
                      </a:r>
                      <a:r>
                        <a:rPr kumimoji="1" lang="ja-JP" altLang="en-US" smtClean="0"/>
                        <a:t>月</a:t>
                      </a:r>
                      <a:r>
                        <a:rPr kumimoji="1" lang="en-US" altLang="ja-JP" smtClean="0"/>
                        <a:t>)</a:t>
                      </a:r>
                      <a:endParaRPr kumimoji="1" lang="ja-JP" altLang="en-US"/>
                    </a:p>
                  </a:txBody>
                  <a:tcPr/>
                </a:tc>
                <a:tc>
                  <a:txBody>
                    <a:bodyPr/>
                    <a:lstStyle/>
                    <a:p>
                      <a:r>
                        <a:rPr kumimoji="1" lang="en-US" altLang="ja-JP" smtClean="0"/>
                        <a:t>0.014</a:t>
                      </a:r>
                      <a:endParaRPr kumimoji="1" lang="ja-JP" altLang="en-US"/>
                    </a:p>
                  </a:txBody>
                  <a:tcPr/>
                </a:tc>
                <a:tc>
                  <a:txBody>
                    <a:bodyPr/>
                    <a:lstStyle/>
                    <a:p>
                      <a:r>
                        <a:rPr kumimoji="1" lang="en-US" altLang="ja-JP" smtClean="0"/>
                        <a:t>0.0158</a:t>
                      </a:r>
                      <a:endParaRPr kumimoji="1" lang="ja-JP" altLang="en-US"/>
                    </a:p>
                  </a:txBody>
                  <a:tcPr/>
                </a:tc>
                <a:tc>
                  <a:txBody>
                    <a:bodyPr/>
                    <a:lstStyle/>
                    <a:p>
                      <a:r>
                        <a:rPr kumimoji="1" lang="en-US" altLang="ja-JP" smtClean="0"/>
                        <a:t>0.0041</a:t>
                      </a:r>
                      <a:endParaRPr kumimoji="1" lang="ja-JP" altLang="en-US"/>
                    </a:p>
                  </a:txBody>
                  <a:tcPr/>
                </a:tc>
              </a:tr>
              <a:tr h="540060">
                <a:tc>
                  <a:txBody>
                    <a:bodyPr/>
                    <a:lstStyle/>
                    <a:p>
                      <a:r>
                        <a:rPr kumimoji="1" lang="ja-JP" altLang="en-US" smtClean="0"/>
                        <a:t>開発者数</a:t>
                      </a:r>
                      <a:endParaRPr kumimoji="1" lang="ja-JP" altLang="en-US"/>
                    </a:p>
                  </a:txBody>
                  <a:tcPr/>
                </a:tc>
                <a:tc>
                  <a:txBody>
                    <a:bodyPr/>
                    <a:lstStyle/>
                    <a:p>
                      <a:r>
                        <a:rPr kumimoji="1" lang="en-US" altLang="ja-JP" smtClean="0"/>
                        <a:t>0.14</a:t>
                      </a:r>
                      <a:endParaRPr kumimoji="1" lang="ja-JP" altLang="en-US"/>
                    </a:p>
                  </a:txBody>
                  <a:tcPr/>
                </a:tc>
                <a:tc>
                  <a:txBody>
                    <a:bodyPr/>
                    <a:lstStyle/>
                    <a:p>
                      <a:r>
                        <a:rPr kumimoji="1" lang="en-US" altLang="ja-JP" smtClean="0"/>
                        <a:t>1.09</a:t>
                      </a:r>
                      <a:endParaRPr kumimoji="1" lang="ja-JP" altLang="en-US"/>
                    </a:p>
                  </a:txBody>
                  <a:tcPr/>
                </a:tc>
                <a:tc>
                  <a:txBody>
                    <a:bodyPr/>
                    <a:lstStyle/>
                    <a:p>
                      <a:r>
                        <a:rPr kumimoji="1" lang="en-US" altLang="ja-JP" smtClean="0"/>
                        <a:t>0.14</a:t>
                      </a:r>
                      <a:endParaRPr kumimoji="1" lang="ja-JP" altLang="en-US"/>
                    </a:p>
                  </a:txBody>
                  <a:tcPr/>
                </a:tc>
              </a:tr>
            </a:tbl>
          </a:graphicData>
        </a:graphic>
      </p:graphicFrame>
    </p:spTree>
    <p:extLst>
      <p:ext uri="{BB962C8B-B14F-4D97-AF65-F5344CB8AC3E}">
        <p14:creationId xmlns:p14="http://schemas.microsoft.com/office/powerpoint/2010/main" val="80570351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smtClean="0"/>
              <a:t>仮説</a:t>
            </a:r>
            <a:r>
              <a:rPr kumimoji="1" lang="en-US" altLang="ja-JP" smtClean="0"/>
              <a:t>2</a:t>
            </a:r>
            <a:endParaRPr kumimoji="1" lang="ja-JP" altLang="en-US"/>
          </a:p>
        </p:txBody>
      </p:sp>
      <p:sp>
        <p:nvSpPr>
          <p:cNvPr id="3" name="コンテンツ プレースホルダー 2"/>
          <p:cNvSpPr>
            <a:spLocks noGrp="1"/>
          </p:cNvSpPr>
          <p:nvPr>
            <p:ph idx="1"/>
          </p:nvPr>
        </p:nvSpPr>
        <p:spPr/>
        <p:txBody>
          <a:bodyPr/>
          <a:lstStyle/>
          <a:p>
            <a:r>
              <a:rPr lang="ja-JP" altLang="en-US"/>
              <a:t>パッチの投稿のようなスキルの活用はコアチーム参加</a:t>
            </a:r>
            <a:r>
              <a:rPr lang="ja-JP" altLang="en-US" smtClean="0"/>
              <a:t>にあたり、良い</a:t>
            </a:r>
            <a:r>
              <a:rPr lang="ja-JP" altLang="en-US"/>
              <a:t>影響をもたらす</a:t>
            </a:r>
            <a:endParaRPr lang="en-US" altLang="ja-JP" i="1"/>
          </a:p>
          <a:p>
            <a:endParaRPr kumimoji="1" lang="en-US" altLang="ja-JP" smtClean="0"/>
          </a:p>
          <a:p>
            <a:r>
              <a:rPr kumimoji="1" lang="ja-JP" altLang="en-US" smtClean="0"/>
              <a:t>少なからず良い影響はある</a:t>
            </a:r>
            <a:endParaRPr kumimoji="1" lang="en-US" altLang="ja-JP" smtClean="0"/>
          </a:p>
          <a:p>
            <a:endParaRPr lang="en-US" altLang="ja-JP"/>
          </a:p>
          <a:p>
            <a:r>
              <a:rPr kumimoji="1" lang="en-US" altLang="ja-JP" smtClean="0"/>
              <a:t>Apache, Python</a:t>
            </a:r>
            <a:r>
              <a:rPr kumimoji="1" lang="ja-JP" altLang="en-US" smtClean="0"/>
              <a:t>プロジェクトにおいて、支持された</a:t>
            </a:r>
            <a:endParaRPr kumimoji="1" lang="en-US" altLang="ja-JP" smtClean="0"/>
          </a:p>
          <a:p>
            <a:endParaRPr kumimoji="1" lang="en-US" altLang="ja-JP" smtClean="0"/>
          </a:p>
          <a:p>
            <a:r>
              <a:rPr lang="en-US" altLang="ja-JP" smtClean="0"/>
              <a:t>Postgres</a:t>
            </a:r>
            <a:r>
              <a:rPr lang="ja-JP" altLang="en-US" smtClean="0"/>
              <a:t>プロジェクトにおいては、あまり支持されなかった</a:t>
            </a:r>
            <a:endParaRPr lang="en-US" altLang="ja-JP" smtClean="0"/>
          </a:p>
          <a:p>
            <a:pPr marL="800100" lvl="1" indent="-342900">
              <a:buFont typeface="Wingdings" panose="05000000000000000000" pitchFamily="2" charset="2"/>
              <a:buChar char="Ø"/>
            </a:pPr>
            <a:r>
              <a:rPr kumimoji="1" lang="en-US" altLang="ja-JP" smtClean="0"/>
              <a:t>Postgres</a:t>
            </a:r>
            <a:r>
              <a:rPr kumimoji="1" lang="ja-JP" altLang="en-US" smtClean="0"/>
              <a:t>プロジェクトは、コアメンバーであろうとなかろうと、パッチ投稿が盛んであると推測される</a:t>
            </a:r>
            <a:endParaRPr kumimoji="1" lang="ja-JP" altLang="en-US"/>
          </a:p>
        </p:txBody>
      </p:sp>
      <p:sp>
        <p:nvSpPr>
          <p:cNvPr id="4" name="スライド番号プレースホルダー 3"/>
          <p:cNvSpPr>
            <a:spLocks noGrp="1"/>
          </p:cNvSpPr>
          <p:nvPr>
            <p:ph type="sldNum" sz="quarter" idx="12"/>
          </p:nvPr>
        </p:nvSpPr>
        <p:spPr/>
        <p:txBody>
          <a:bodyPr/>
          <a:lstStyle/>
          <a:p>
            <a:pPr algn="ctr" eaLnBrk="1" latinLnBrk="0" hangingPunct="1"/>
            <a:fld id="{2BBB5E19-F10A-4C2F-BF6F-11C513378A2E}" type="slidenum">
              <a:rPr kumimoji="0" lang="en-US" smtClean="0"/>
              <a:pPr algn="ctr" eaLnBrk="1" latinLnBrk="0" hangingPunct="1"/>
              <a:t>15</a:t>
            </a:fld>
            <a:endParaRPr kumimoji="0" lang="en-US"/>
          </a:p>
        </p:txBody>
      </p:sp>
      <p:graphicFrame>
        <p:nvGraphicFramePr>
          <p:cNvPr id="5" name="コンテンツ プレースホルダー 4"/>
          <p:cNvGraphicFramePr>
            <a:graphicFrameLocks/>
          </p:cNvGraphicFramePr>
          <p:nvPr>
            <p:extLst>
              <p:ext uri="{D42A27DB-BD31-4B8C-83A1-F6EECF244321}">
                <p14:modId xmlns:p14="http://schemas.microsoft.com/office/powerpoint/2010/main" val="541876348"/>
              </p:ext>
            </p:extLst>
          </p:nvPr>
        </p:nvGraphicFramePr>
        <p:xfrm>
          <a:off x="3851920" y="2420888"/>
          <a:ext cx="4752528" cy="1005840"/>
        </p:xfrm>
        <a:graphic>
          <a:graphicData uri="http://schemas.openxmlformats.org/drawingml/2006/table">
            <a:tbl>
              <a:tblPr firstRow="1" bandRow="1">
                <a:tableStyleId>{5C22544A-7EE6-4342-B048-85BDC9FD1C3A}</a:tableStyleId>
              </a:tblPr>
              <a:tblGrid>
                <a:gridCol w="1188132"/>
                <a:gridCol w="1188132"/>
                <a:gridCol w="1188132"/>
                <a:gridCol w="1188132"/>
              </a:tblGrid>
              <a:tr h="288032">
                <a:tc>
                  <a:txBody>
                    <a:bodyPr/>
                    <a:lstStyle/>
                    <a:p>
                      <a:r>
                        <a:rPr kumimoji="1" lang="ja-JP" altLang="en-US" smtClean="0"/>
                        <a:t>影響度</a:t>
                      </a:r>
                      <a:endParaRPr kumimoji="1" lang="ja-JP" altLang="en-US"/>
                    </a:p>
                  </a:txBody>
                  <a:tcPr/>
                </a:tc>
                <a:tc>
                  <a:txBody>
                    <a:bodyPr/>
                    <a:lstStyle/>
                    <a:p>
                      <a:r>
                        <a:rPr kumimoji="1" lang="en-US" altLang="ja-JP" smtClean="0"/>
                        <a:t>Apache</a:t>
                      </a:r>
                      <a:endParaRPr kumimoji="1" lang="ja-JP" altLang="en-US"/>
                    </a:p>
                  </a:txBody>
                  <a:tcPr/>
                </a:tc>
                <a:tc>
                  <a:txBody>
                    <a:bodyPr/>
                    <a:lstStyle/>
                    <a:p>
                      <a:r>
                        <a:rPr kumimoji="1" lang="en-US" altLang="ja-JP" smtClean="0"/>
                        <a:t>Postgres</a:t>
                      </a:r>
                      <a:endParaRPr kumimoji="1" lang="ja-JP" altLang="en-US"/>
                    </a:p>
                  </a:txBody>
                  <a:tcPr/>
                </a:tc>
                <a:tc>
                  <a:txBody>
                    <a:bodyPr/>
                    <a:lstStyle/>
                    <a:p>
                      <a:r>
                        <a:rPr kumimoji="1" lang="en-US" altLang="ja-JP" smtClean="0"/>
                        <a:t>Python</a:t>
                      </a:r>
                      <a:endParaRPr kumimoji="1" lang="ja-JP" altLang="en-US"/>
                    </a:p>
                  </a:txBody>
                  <a:tcPr/>
                </a:tc>
              </a:tr>
              <a:tr h="288032">
                <a:tc>
                  <a:txBody>
                    <a:bodyPr/>
                    <a:lstStyle/>
                    <a:p>
                      <a:r>
                        <a:rPr kumimoji="1" lang="ja-JP" altLang="en-US" smtClean="0"/>
                        <a:t>パッチ投稿の有無</a:t>
                      </a:r>
                      <a:endParaRPr kumimoji="1" lang="ja-JP" altLang="en-US"/>
                    </a:p>
                  </a:txBody>
                  <a:tcPr/>
                </a:tc>
                <a:tc>
                  <a:txBody>
                    <a:bodyPr/>
                    <a:lstStyle/>
                    <a:p>
                      <a:r>
                        <a:rPr kumimoji="1" lang="en-US" altLang="ja-JP" smtClean="0"/>
                        <a:t>2.71</a:t>
                      </a:r>
                      <a:endParaRPr kumimoji="1" lang="ja-JP" altLang="en-US"/>
                    </a:p>
                  </a:txBody>
                  <a:tcPr/>
                </a:tc>
                <a:tc>
                  <a:txBody>
                    <a:bodyPr/>
                    <a:lstStyle/>
                    <a:p>
                      <a:r>
                        <a:rPr kumimoji="1" lang="en-US" altLang="ja-JP" smtClean="0"/>
                        <a:t>0.98</a:t>
                      </a:r>
                      <a:endParaRPr kumimoji="1" lang="ja-JP" altLang="en-US"/>
                    </a:p>
                  </a:txBody>
                  <a:tcPr/>
                </a:tc>
                <a:tc>
                  <a:txBody>
                    <a:bodyPr/>
                    <a:lstStyle/>
                    <a:p>
                      <a:r>
                        <a:rPr kumimoji="1" lang="en-US" altLang="ja-JP" smtClean="0"/>
                        <a:t>2.09</a:t>
                      </a:r>
                      <a:endParaRPr kumimoji="1" lang="ja-JP" altLang="en-US"/>
                    </a:p>
                  </a:txBody>
                  <a:tcPr/>
                </a:tc>
              </a:tr>
            </a:tbl>
          </a:graphicData>
        </a:graphic>
      </p:graphicFrame>
    </p:spTree>
    <p:extLst>
      <p:ext uri="{BB962C8B-B14F-4D97-AF65-F5344CB8AC3E}">
        <p14:creationId xmlns:p14="http://schemas.microsoft.com/office/powerpoint/2010/main" val="222919414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smtClean="0"/>
              <a:t>仮説</a:t>
            </a:r>
            <a:r>
              <a:rPr kumimoji="1" lang="en-US" altLang="ja-JP" smtClean="0"/>
              <a:t>3</a:t>
            </a:r>
            <a:endParaRPr kumimoji="1" lang="ja-JP" altLang="en-US"/>
          </a:p>
        </p:txBody>
      </p:sp>
      <p:sp>
        <p:nvSpPr>
          <p:cNvPr id="3" name="コンテンツ プレースホルダー 2"/>
          <p:cNvSpPr>
            <a:spLocks noGrp="1"/>
          </p:cNvSpPr>
          <p:nvPr>
            <p:ph idx="1"/>
          </p:nvPr>
        </p:nvSpPr>
        <p:spPr/>
        <p:txBody>
          <a:bodyPr/>
          <a:lstStyle/>
          <a:p>
            <a:r>
              <a:rPr lang="ja-JP" altLang="en-US"/>
              <a:t>コミュニティ内でのステータスはコアチーム参加</a:t>
            </a:r>
            <a:r>
              <a:rPr lang="ja-JP" altLang="en-US" smtClean="0"/>
              <a:t>にあたり</a:t>
            </a:r>
            <a:r>
              <a:rPr lang="ja-JP" altLang="en-US"/>
              <a:t>良い影響を</a:t>
            </a:r>
            <a:r>
              <a:rPr lang="ja-JP" altLang="en-US" smtClean="0"/>
              <a:t>もたらす</a:t>
            </a:r>
            <a:endParaRPr lang="en-US" altLang="ja-JP" smtClean="0"/>
          </a:p>
          <a:p>
            <a:endParaRPr kumimoji="1" lang="en-US" altLang="ja-JP"/>
          </a:p>
          <a:p>
            <a:endParaRPr kumimoji="1" lang="en-US" altLang="ja-JP" smtClean="0"/>
          </a:p>
          <a:p>
            <a:r>
              <a:rPr lang="ja-JP" altLang="en-US" smtClean="0"/>
              <a:t>どのプロジェクトにおいても最もコアチーム参加にあたって重要な変数であった</a:t>
            </a:r>
            <a:endParaRPr lang="en-US" altLang="ja-JP" smtClean="0"/>
          </a:p>
          <a:p>
            <a:endParaRPr kumimoji="1" lang="en-US" altLang="ja-JP"/>
          </a:p>
          <a:p>
            <a:r>
              <a:rPr lang="ja-JP" altLang="en-US" smtClean="0"/>
              <a:t>仮説</a:t>
            </a:r>
            <a:r>
              <a:rPr lang="en-US" altLang="ja-JP" smtClean="0"/>
              <a:t>3</a:t>
            </a:r>
            <a:r>
              <a:rPr lang="ja-JP" altLang="en-US" smtClean="0"/>
              <a:t>は全プロジェクトにおいて支持された</a:t>
            </a:r>
            <a:endParaRPr kumimoji="1" lang="ja-JP" altLang="en-US"/>
          </a:p>
        </p:txBody>
      </p:sp>
      <p:sp>
        <p:nvSpPr>
          <p:cNvPr id="4" name="スライド番号プレースホルダー 3"/>
          <p:cNvSpPr>
            <a:spLocks noGrp="1"/>
          </p:cNvSpPr>
          <p:nvPr>
            <p:ph type="sldNum" sz="quarter" idx="12"/>
          </p:nvPr>
        </p:nvSpPr>
        <p:spPr/>
        <p:txBody>
          <a:bodyPr/>
          <a:lstStyle/>
          <a:p>
            <a:pPr algn="ctr" eaLnBrk="1" latinLnBrk="0" hangingPunct="1"/>
            <a:fld id="{2BBB5E19-F10A-4C2F-BF6F-11C513378A2E}" type="slidenum">
              <a:rPr kumimoji="0" lang="en-US" smtClean="0"/>
              <a:pPr algn="ctr" eaLnBrk="1" latinLnBrk="0" hangingPunct="1"/>
              <a:t>16</a:t>
            </a:fld>
            <a:endParaRPr kumimoji="0" lang="en-US"/>
          </a:p>
        </p:txBody>
      </p:sp>
      <p:graphicFrame>
        <p:nvGraphicFramePr>
          <p:cNvPr id="5" name="コンテンツ プレースホルダー 4"/>
          <p:cNvGraphicFramePr>
            <a:graphicFrameLocks/>
          </p:cNvGraphicFramePr>
          <p:nvPr>
            <p:extLst>
              <p:ext uri="{D42A27DB-BD31-4B8C-83A1-F6EECF244321}">
                <p14:modId xmlns:p14="http://schemas.microsoft.com/office/powerpoint/2010/main" val="3232653494"/>
              </p:ext>
            </p:extLst>
          </p:nvPr>
        </p:nvGraphicFramePr>
        <p:xfrm>
          <a:off x="3923928" y="2492896"/>
          <a:ext cx="4752528" cy="731520"/>
        </p:xfrm>
        <a:graphic>
          <a:graphicData uri="http://schemas.openxmlformats.org/drawingml/2006/table">
            <a:tbl>
              <a:tblPr firstRow="1" bandRow="1">
                <a:tableStyleId>{5C22544A-7EE6-4342-B048-85BDC9FD1C3A}</a:tableStyleId>
              </a:tblPr>
              <a:tblGrid>
                <a:gridCol w="1188132"/>
                <a:gridCol w="1188132"/>
                <a:gridCol w="1188132"/>
                <a:gridCol w="1188132"/>
              </a:tblGrid>
              <a:tr h="156017">
                <a:tc>
                  <a:txBody>
                    <a:bodyPr/>
                    <a:lstStyle/>
                    <a:p>
                      <a:r>
                        <a:rPr kumimoji="1" lang="ja-JP" altLang="en-US" smtClean="0"/>
                        <a:t>影響度</a:t>
                      </a:r>
                      <a:endParaRPr kumimoji="1" lang="ja-JP" altLang="en-US"/>
                    </a:p>
                  </a:txBody>
                  <a:tcPr/>
                </a:tc>
                <a:tc>
                  <a:txBody>
                    <a:bodyPr/>
                    <a:lstStyle/>
                    <a:p>
                      <a:r>
                        <a:rPr kumimoji="1" lang="en-US" altLang="ja-JP" smtClean="0"/>
                        <a:t>Apache</a:t>
                      </a:r>
                      <a:endParaRPr kumimoji="1" lang="ja-JP" altLang="en-US"/>
                    </a:p>
                  </a:txBody>
                  <a:tcPr/>
                </a:tc>
                <a:tc>
                  <a:txBody>
                    <a:bodyPr/>
                    <a:lstStyle/>
                    <a:p>
                      <a:r>
                        <a:rPr kumimoji="1" lang="en-US" altLang="ja-JP" smtClean="0"/>
                        <a:t>Postgres</a:t>
                      </a:r>
                      <a:endParaRPr kumimoji="1" lang="ja-JP" altLang="en-US"/>
                    </a:p>
                  </a:txBody>
                  <a:tcPr/>
                </a:tc>
                <a:tc>
                  <a:txBody>
                    <a:bodyPr/>
                    <a:lstStyle/>
                    <a:p>
                      <a:r>
                        <a:rPr kumimoji="1" lang="en-US" altLang="ja-JP" smtClean="0"/>
                        <a:t>Python</a:t>
                      </a:r>
                      <a:endParaRPr kumimoji="1" lang="ja-JP" altLang="en-US"/>
                    </a:p>
                  </a:txBody>
                  <a:tcPr/>
                </a:tc>
              </a:tr>
              <a:tr h="156017">
                <a:tc>
                  <a:txBody>
                    <a:bodyPr/>
                    <a:lstStyle/>
                    <a:p>
                      <a:r>
                        <a:rPr kumimoji="1" lang="en-US" altLang="ja-JP" i="1" smtClean="0"/>
                        <a:t>indegree</a:t>
                      </a:r>
                      <a:endParaRPr kumimoji="1" lang="ja-JP" altLang="en-US" i="1"/>
                    </a:p>
                  </a:txBody>
                  <a:tcPr/>
                </a:tc>
                <a:tc>
                  <a:txBody>
                    <a:bodyPr/>
                    <a:lstStyle/>
                    <a:p>
                      <a:r>
                        <a:rPr kumimoji="1" lang="en-US" altLang="ja-JP" smtClean="0"/>
                        <a:t>61.21</a:t>
                      </a:r>
                      <a:endParaRPr kumimoji="1" lang="ja-JP" altLang="en-US"/>
                    </a:p>
                  </a:txBody>
                  <a:tcPr/>
                </a:tc>
                <a:tc>
                  <a:txBody>
                    <a:bodyPr/>
                    <a:lstStyle/>
                    <a:p>
                      <a:r>
                        <a:rPr kumimoji="1" lang="en-US" altLang="ja-JP" smtClean="0"/>
                        <a:t>72.2</a:t>
                      </a:r>
                      <a:endParaRPr kumimoji="1" lang="ja-JP" altLang="en-US"/>
                    </a:p>
                  </a:txBody>
                  <a:tcPr/>
                </a:tc>
                <a:tc>
                  <a:txBody>
                    <a:bodyPr/>
                    <a:lstStyle/>
                    <a:p>
                      <a:r>
                        <a:rPr kumimoji="1" lang="en-US" altLang="ja-JP" smtClean="0"/>
                        <a:t>5.49</a:t>
                      </a:r>
                      <a:endParaRPr kumimoji="1" lang="ja-JP" altLang="en-US"/>
                    </a:p>
                  </a:txBody>
                  <a:tcPr/>
                </a:tc>
              </a:tr>
            </a:tbl>
          </a:graphicData>
        </a:graphic>
      </p:graphicFrame>
    </p:spTree>
    <p:extLst>
      <p:ext uri="{BB962C8B-B14F-4D97-AF65-F5344CB8AC3E}">
        <p14:creationId xmlns:p14="http://schemas.microsoft.com/office/powerpoint/2010/main" val="389007220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smtClean="0"/>
              <a:t>まとめ</a:t>
            </a:r>
            <a:endParaRPr kumimoji="1" lang="ja-JP" altLang="en-US"/>
          </a:p>
        </p:txBody>
      </p:sp>
      <p:sp>
        <p:nvSpPr>
          <p:cNvPr id="3" name="コンテンツ プレースホルダー 2"/>
          <p:cNvSpPr>
            <a:spLocks noGrp="1"/>
          </p:cNvSpPr>
          <p:nvPr>
            <p:ph idx="1"/>
          </p:nvPr>
        </p:nvSpPr>
        <p:spPr/>
        <p:txBody>
          <a:bodyPr/>
          <a:lstStyle/>
          <a:p>
            <a:r>
              <a:rPr lang="ja-JP" altLang="en-US"/>
              <a:t>仮説</a:t>
            </a:r>
            <a:r>
              <a:rPr lang="en-US" altLang="ja-JP" i="1"/>
              <a:t>1</a:t>
            </a:r>
            <a:r>
              <a:rPr lang="ja-JP" altLang="en-US" i="1"/>
              <a:t> </a:t>
            </a:r>
            <a:r>
              <a:rPr lang="en-US" altLang="ja-JP"/>
              <a:t>: </a:t>
            </a:r>
            <a:r>
              <a:rPr lang="ja-JP" altLang="en-US"/>
              <a:t>プロジェクトのコアチームに参加する見込みは</a:t>
            </a:r>
            <a:endParaRPr lang="en-US" altLang="ja-JP"/>
          </a:p>
          <a:p>
            <a:r>
              <a:rPr lang="en-US" altLang="ja-JP"/>
              <a:t>	</a:t>
            </a:r>
            <a:r>
              <a:rPr lang="ja-JP" altLang="en-US"/>
              <a:t>ある期間まで増加し、以降は下降して</a:t>
            </a:r>
            <a:r>
              <a:rPr lang="ja-JP" altLang="en-US" smtClean="0"/>
              <a:t>いく</a:t>
            </a:r>
            <a:endParaRPr lang="en-US" altLang="ja-JP" i="1"/>
          </a:p>
          <a:p>
            <a:r>
              <a:rPr lang="ja-JP" altLang="en-US"/>
              <a:t>仮説</a:t>
            </a:r>
            <a:r>
              <a:rPr lang="en-US" altLang="ja-JP" i="1"/>
              <a:t>2</a:t>
            </a:r>
            <a:r>
              <a:rPr lang="en-US" altLang="ja-JP"/>
              <a:t> : </a:t>
            </a:r>
            <a:r>
              <a:rPr lang="ja-JP" altLang="en-US"/>
              <a:t>パッチの投稿のようなスキルの活用はコアチーム参加に</a:t>
            </a:r>
            <a:endParaRPr lang="en-US" altLang="ja-JP"/>
          </a:p>
          <a:p>
            <a:r>
              <a:rPr lang="en-US" altLang="ja-JP"/>
              <a:t>	</a:t>
            </a:r>
            <a:r>
              <a:rPr lang="ja-JP" altLang="en-US"/>
              <a:t>あたり良い影響を</a:t>
            </a:r>
            <a:r>
              <a:rPr lang="ja-JP" altLang="en-US" smtClean="0"/>
              <a:t>もたらす</a:t>
            </a:r>
            <a:endParaRPr lang="en-US" altLang="ja-JP"/>
          </a:p>
          <a:p>
            <a:r>
              <a:rPr lang="ja-JP" altLang="en-US"/>
              <a:t>仮説</a:t>
            </a:r>
            <a:r>
              <a:rPr lang="en-US" altLang="ja-JP" i="1"/>
              <a:t>3</a:t>
            </a:r>
            <a:r>
              <a:rPr lang="en-US" altLang="ja-JP"/>
              <a:t> : </a:t>
            </a:r>
            <a:r>
              <a:rPr lang="ja-JP" altLang="en-US"/>
              <a:t>コミュニティ内でのステータスはコアチーム参加に</a:t>
            </a:r>
            <a:r>
              <a:rPr lang="en-US" altLang="ja-JP"/>
              <a:t/>
            </a:r>
            <a:br>
              <a:rPr lang="en-US" altLang="ja-JP"/>
            </a:br>
            <a:r>
              <a:rPr lang="en-US" altLang="ja-JP"/>
              <a:t>	</a:t>
            </a:r>
            <a:r>
              <a:rPr lang="ja-JP" altLang="en-US"/>
              <a:t>あたり良い影響を</a:t>
            </a:r>
            <a:r>
              <a:rPr lang="ja-JP" altLang="en-US" smtClean="0"/>
              <a:t>もたらす</a:t>
            </a:r>
            <a:endParaRPr lang="en-US" altLang="ja-JP" smtClean="0"/>
          </a:p>
          <a:p>
            <a:endParaRPr lang="en-US" altLang="ja-JP" i="1"/>
          </a:p>
          <a:p>
            <a:r>
              <a:rPr lang="ja-JP" altLang="en-US" smtClean="0"/>
              <a:t>上記</a:t>
            </a:r>
            <a:r>
              <a:rPr lang="en-US" altLang="ja-JP" smtClean="0"/>
              <a:t>3</a:t>
            </a:r>
            <a:r>
              <a:rPr lang="ja-JP" altLang="en-US" smtClean="0"/>
              <a:t>つの仮説は程度はあれども、支持されることが確認できた</a:t>
            </a:r>
            <a:endParaRPr lang="en-US" altLang="ja-JP" smtClean="0"/>
          </a:p>
          <a:p>
            <a:r>
              <a:rPr lang="ja-JP" altLang="en-US" smtClean="0"/>
              <a:t>コアチームに参加するにあたって最も重要なことはプロジェクト参加者の関心を得ることであろう</a:t>
            </a:r>
            <a:endParaRPr lang="en-US" altLang="ja-JP"/>
          </a:p>
          <a:p>
            <a:endParaRPr lang="ja-JP" altLang="en-US"/>
          </a:p>
          <a:p>
            <a:endParaRPr kumimoji="1" lang="ja-JP" altLang="en-US"/>
          </a:p>
        </p:txBody>
      </p:sp>
      <p:sp>
        <p:nvSpPr>
          <p:cNvPr id="4" name="スライド番号プレースホルダー 3"/>
          <p:cNvSpPr>
            <a:spLocks noGrp="1"/>
          </p:cNvSpPr>
          <p:nvPr>
            <p:ph type="sldNum" sz="quarter" idx="12"/>
          </p:nvPr>
        </p:nvSpPr>
        <p:spPr/>
        <p:txBody>
          <a:bodyPr/>
          <a:lstStyle/>
          <a:p>
            <a:pPr algn="ctr" eaLnBrk="1" latinLnBrk="0" hangingPunct="1"/>
            <a:fld id="{2BBB5E19-F10A-4C2F-BF6F-11C513378A2E}" type="slidenum">
              <a:rPr kumimoji="0" lang="en-US" smtClean="0"/>
              <a:pPr algn="ctr" eaLnBrk="1" latinLnBrk="0" hangingPunct="1"/>
              <a:t>17</a:t>
            </a:fld>
            <a:endParaRPr kumimoji="0" lang="en-US"/>
          </a:p>
        </p:txBody>
      </p:sp>
    </p:spTree>
    <p:extLst>
      <p:ext uri="{BB962C8B-B14F-4D97-AF65-F5344CB8AC3E}">
        <p14:creationId xmlns:p14="http://schemas.microsoft.com/office/powerpoint/2010/main" val="2518262845"/>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エッセンシャル">
  <a:themeElements>
    <a:clrScheme name="エッセンシャル">
      <a:dk1>
        <a:srgbClr val="000000"/>
      </a:dk1>
      <a:lt1>
        <a:srgbClr val="FFFFFF"/>
      </a:lt1>
      <a:dk2>
        <a:srgbClr val="D1282E"/>
      </a:dk2>
      <a:lt2>
        <a:srgbClr val="C8C8B1"/>
      </a:lt2>
      <a:accent1>
        <a:srgbClr val="7A7A7A"/>
      </a:accent1>
      <a:accent2>
        <a:srgbClr val="F5C201"/>
      </a:accent2>
      <a:accent3>
        <a:srgbClr val="526DB0"/>
      </a:accent3>
      <a:accent4>
        <a:srgbClr val="989AAC"/>
      </a:accent4>
      <a:accent5>
        <a:srgbClr val="DC5924"/>
      </a:accent5>
      <a:accent6>
        <a:srgbClr val="B4B392"/>
      </a:accent6>
      <a:hlink>
        <a:srgbClr val="CC9900"/>
      </a:hlink>
      <a:folHlink>
        <a:srgbClr val="969696"/>
      </a:folHlink>
    </a:clrScheme>
    <a:fontScheme name="エッセンシャル">
      <a:majorFont>
        <a:latin typeface="Arial Black"/>
        <a:ea typeface=""/>
        <a:cs typeface=""/>
        <a:font script="Jpan" typeface="ＭＳ Ｐゴシック"/>
        <a:font script="Hang" typeface="HY견고딕"/>
        <a:font script="Hans" typeface="微软雅黑"/>
        <a:font script="Hant" typeface="微軟正黑體"/>
        <a:font script="Arab" typeface="Tahoma"/>
        <a:font script="Hebr" typeface="Tahoma"/>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돋움"/>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エッセンシャル">
      <a:fillStyleLst>
        <a:solidFill>
          <a:schemeClr val="phClr"/>
        </a:solidFill>
        <a:gradFill rotWithShape="1">
          <a:gsLst>
            <a:gs pos="0">
              <a:schemeClr val="phClr">
                <a:tint val="60000"/>
                <a:satMod val="250000"/>
              </a:schemeClr>
            </a:gs>
            <a:gs pos="35000">
              <a:schemeClr val="phClr">
                <a:tint val="47000"/>
                <a:satMod val="275000"/>
              </a:schemeClr>
            </a:gs>
            <a:gs pos="100000">
              <a:schemeClr val="phClr">
                <a:tint val="25000"/>
                <a:satMod val="300000"/>
              </a:schemeClr>
            </a:gs>
          </a:gsLst>
          <a:lin ang="16200000" scaled="1"/>
        </a:gradFill>
        <a:solidFill>
          <a:schemeClr val="phClr">
            <a:satMod val="110000"/>
          </a:schemeClr>
        </a:solidFill>
      </a:fillStyleLst>
      <a:lnStyleLst>
        <a:ln w="12700" cap="flat" cmpd="sng" algn="ctr">
          <a:solidFill>
            <a:schemeClr val="phClr">
              <a:shade val="95000"/>
              <a:satMod val="105000"/>
            </a:schemeClr>
          </a:solidFill>
          <a:prstDash val="solid"/>
        </a:ln>
        <a:ln w="28575" cap="flat" cmpd="sng" algn="ctr">
          <a:solidFill>
            <a:schemeClr val="phClr"/>
          </a:solidFill>
          <a:prstDash val="solid"/>
        </a:ln>
        <a:ln w="41275" cap="flat" cmpd="sng" algn="ctr">
          <a:solidFill>
            <a:schemeClr val="phClr"/>
          </a:solidFill>
          <a:prstDash val="solid"/>
        </a:ln>
      </a:lnStyleLst>
      <a:effectStyleLst>
        <a:effectStyle>
          <a:effectLst/>
        </a:effectStyle>
        <a:effectStyle>
          <a:effectLst>
            <a:outerShdw blurRad="39999" dist="23000" algn="bl" rotWithShape="0">
              <a:srgbClr val="000000">
                <a:alpha val="40000"/>
              </a:srgbClr>
            </a:outerShdw>
          </a:effectLst>
        </a:effectStyle>
        <a:effectStyle>
          <a:effectLst>
            <a:outerShdw blurRad="38100" dist="19050" algn="bl" rotWithShape="0">
              <a:srgbClr val="000000">
                <a:alpha val="60000"/>
              </a:srgbClr>
            </a:outerShdw>
          </a:effectLst>
          <a:scene3d>
            <a:camera prst="orthographicFront">
              <a:rot lat="0" lon="0" rev="0"/>
            </a:camera>
            <a:lightRig rig="balanced" dir="l"/>
          </a:scene3d>
          <a:sp3d prstMaterial="plastic">
            <a:bevelT w="38100" h="31750"/>
          </a:sp3d>
        </a:effectStyle>
      </a:effectStyleLst>
      <a:bgFillStyleLst>
        <a:solidFill>
          <a:schemeClr val="phClr"/>
        </a:solidFill>
        <a:blipFill rotWithShape="1">
          <a:blip xmlns:r="http://schemas.openxmlformats.org/officeDocument/2006/relationships" r:embed="rId1">
            <a:duotone>
              <a:schemeClr val="phClr">
                <a:tint val="96000"/>
              </a:schemeClr>
              <a:schemeClr val="phClr">
                <a:shade val="94000"/>
              </a:schemeClr>
            </a:duotone>
          </a:blip>
          <a:tile tx="0" ty="0" sx="100000" sy="100000" flip="none" algn="tl"/>
        </a:blipFill>
        <a:gradFill rotWithShape="1">
          <a:gsLst>
            <a:gs pos="0">
              <a:schemeClr val="phClr">
                <a:tint val="84000"/>
                <a:satMod val="110000"/>
              </a:schemeClr>
            </a:gs>
            <a:gs pos="44000">
              <a:schemeClr val="phClr">
                <a:tint val="93000"/>
                <a:satMod val="115000"/>
              </a:schemeClr>
            </a:gs>
            <a:gs pos="100000">
              <a:schemeClr val="phClr">
                <a:tint val="100000"/>
                <a:shade val="59000"/>
                <a:satMod val="120000"/>
              </a:schemeClr>
            </a:gs>
          </a:gsLst>
          <a:path path="circle">
            <a:fillToRect l="40000" t="60000" r="60000" b="40000"/>
          </a:path>
        </a:gradFill>
      </a:bgFillStyleLst>
    </a:fmtScheme>
  </a:themeElements>
  <a:objectDefaults/>
  <a:extraClrSchemeLst/>
</a:theme>
</file>

<file path=ppt/theme/theme2.xml><?xml version="1.0" encoding="utf-8"?>
<a:theme xmlns:a="http://schemas.openxmlformats.org/drawingml/2006/main" name="Office ​​テーマ">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Essential</Template>
  <TotalTime>1725</TotalTime>
  <Words>1339</Words>
  <Application>Microsoft Office PowerPoint</Application>
  <PresentationFormat>画面に合わせる (4:3)</PresentationFormat>
  <Paragraphs>338</Paragraphs>
  <Slides>17</Slides>
  <Notes>8</Notes>
  <HiddenSlides>0</HiddenSlides>
  <MMClips>0</MMClips>
  <ScaleCrop>false</ScaleCrop>
  <HeadingPairs>
    <vt:vector size="4" baseType="variant">
      <vt:variant>
        <vt:lpstr>テーマ</vt:lpstr>
      </vt:variant>
      <vt:variant>
        <vt:i4>1</vt:i4>
      </vt:variant>
      <vt:variant>
        <vt:lpstr>スライド タイトル</vt:lpstr>
      </vt:variant>
      <vt:variant>
        <vt:i4>17</vt:i4>
      </vt:variant>
    </vt:vector>
  </HeadingPairs>
  <TitlesOfParts>
    <vt:vector size="18" baseType="lpstr">
      <vt:lpstr>エッセンシャル</vt:lpstr>
      <vt:lpstr>Open Borders?  Immigration in Open Source Projects  Christian Bird, Alex Gourley, Prem Devanbu,  Anand Swaminathan, Greta Hsu  Fourth International Workshop on Mining Software Repositories (MSR'07)</vt:lpstr>
      <vt:lpstr>背景</vt:lpstr>
      <vt:lpstr>関連研究</vt:lpstr>
      <vt:lpstr>概要</vt:lpstr>
      <vt:lpstr>傾向</vt:lpstr>
      <vt:lpstr>個人の評価の指標-indegree</vt:lpstr>
      <vt:lpstr>仮説</vt:lpstr>
      <vt:lpstr>分析</vt:lpstr>
      <vt:lpstr>データセット(1)</vt:lpstr>
      <vt:lpstr>データセット(2)</vt:lpstr>
      <vt:lpstr>データセット(3)</vt:lpstr>
      <vt:lpstr>分析結果(1)</vt:lpstr>
      <vt:lpstr>仮説1</vt:lpstr>
      <vt:lpstr>分析結果(2)</vt:lpstr>
      <vt:lpstr>仮説2</vt:lpstr>
      <vt:lpstr>仮説3</vt:lpstr>
      <vt:lpstr>まとめ</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OSSシステムとコミュニティの共進化の理解を目的としたデータマイニング手法  山谷陽亮, 大平雅雄, Passakorn Phannachitta, 伊原彰紀  情報処理学会論文誌 Vol.56    No.1    1-13(Jan. 2015)</dc:title>
  <dc:creator>kkkkka00</dc:creator>
  <cp:lastModifiedBy>kkkkka00</cp:lastModifiedBy>
  <cp:revision>110</cp:revision>
  <dcterms:created xsi:type="dcterms:W3CDTF">2014-12-15T16:20:50Z</dcterms:created>
  <dcterms:modified xsi:type="dcterms:W3CDTF">2015-02-02T21:21:07Z</dcterms:modified>
</cp:coreProperties>
</file>