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60" r:id="rId1"/>
  </p:sldMasterIdLst>
  <p:notesMasterIdLst>
    <p:notesMasterId r:id="rId16"/>
  </p:notesMasterIdLst>
  <p:handoutMasterIdLst>
    <p:handoutMasterId r:id="rId17"/>
  </p:handoutMasterIdLst>
  <p:sldIdLst>
    <p:sldId id="256" r:id="rId2"/>
    <p:sldId id="257" r:id="rId3"/>
    <p:sldId id="258" r:id="rId4"/>
    <p:sldId id="262" r:id="rId5"/>
    <p:sldId id="259" r:id="rId6"/>
    <p:sldId id="260" r:id="rId7"/>
    <p:sldId id="261" r:id="rId8"/>
    <p:sldId id="263" r:id="rId9"/>
    <p:sldId id="265" r:id="rId10"/>
    <p:sldId id="264" r:id="rId11"/>
    <p:sldId id="269" r:id="rId12"/>
    <p:sldId id="266" r:id="rId13"/>
    <p:sldId id="267" r:id="rId14"/>
    <p:sldId id="268"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90" d="100"/>
          <a:sy n="90" d="100"/>
        </p:scale>
        <p:origin x="582"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9ABC8A68-957F-4175-96BC-C9D886B669B4}" type="datetimeFigureOut">
              <a:rPr kumimoji="1" lang="ja-JP" altLang="en-US" smtClean="0"/>
              <a:t>2015/10/20</a:t>
            </a:fld>
            <a:endParaRPr kumimoji="1" lang="ja-JP" altLang="en-US"/>
          </a:p>
        </p:txBody>
      </p:sp>
      <p:sp>
        <p:nvSpPr>
          <p:cNvPr id="4" name="フッター プレースホルダー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C0DE0C3-6FF4-4E55-8DC5-F8448F0A6F40}" type="slidenum">
              <a:rPr kumimoji="1" lang="ja-JP" altLang="en-US" smtClean="0"/>
              <a:t>‹#›</a:t>
            </a:fld>
            <a:endParaRPr kumimoji="1" lang="ja-JP" altLang="en-US"/>
          </a:p>
        </p:txBody>
      </p:sp>
    </p:spTree>
    <p:extLst>
      <p:ext uri="{BB962C8B-B14F-4D97-AF65-F5344CB8AC3E}">
        <p14:creationId xmlns:p14="http://schemas.microsoft.com/office/powerpoint/2010/main" val="11013909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5C7F51-8C1A-4897-95A4-629C885E23B1}" type="datetimeFigureOut">
              <a:rPr kumimoji="1" lang="ja-JP" altLang="en-US" smtClean="0"/>
              <a:t>2015/10/20</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A77E06-B84E-4815-99BC-9FBE15CF7AD4}" type="slidenum">
              <a:rPr kumimoji="1" lang="ja-JP" altLang="en-US" smtClean="0"/>
              <a:t>‹#›</a:t>
            </a:fld>
            <a:endParaRPr kumimoji="1" lang="ja-JP" altLang="en-US"/>
          </a:p>
        </p:txBody>
      </p:sp>
    </p:spTree>
    <p:extLst>
      <p:ext uri="{BB962C8B-B14F-4D97-AF65-F5344CB8AC3E}">
        <p14:creationId xmlns:p14="http://schemas.microsoft.com/office/powerpoint/2010/main" val="412293501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143000" y="685800"/>
            <a:ext cx="4572000" cy="3429000"/>
          </a:xfrm>
        </p:spPr>
      </p:sp>
      <p:sp>
        <p:nvSpPr>
          <p:cNvPr id="3" name="ノート プレースホルダー 2"/>
          <p:cNvSpPr>
            <a:spLocks noGrp="1"/>
          </p:cNvSpPr>
          <p:nvPr>
            <p:ph type="body" idx="1"/>
          </p:nvPr>
        </p:nvSpPr>
        <p:spPr/>
        <p:txBody>
          <a:bodyPr/>
          <a:lstStyle/>
          <a:p>
            <a:endParaRPr kumimoji="1" lang="ja-JP" altLang="en-US"/>
          </a:p>
        </p:txBody>
      </p:sp>
    </p:spTree>
    <p:extLst>
      <p:ext uri="{BB962C8B-B14F-4D97-AF65-F5344CB8AC3E}">
        <p14:creationId xmlns:p14="http://schemas.microsoft.com/office/powerpoint/2010/main" val="40966897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C1DBA882-BA55-4BC2-AA6A-91550D19E646}" type="datetime1">
              <a:rPr kumimoji="1" lang="ja-JP" altLang="en-US" smtClean="0"/>
              <a:t>2015/10/20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3740922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74005FFC-A5CA-4D43-BA0F-9714DA100D8E}" type="datetime1">
              <a:rPr kumimoji="1" lang="ja-JP" altLang="en-US" smtClean="0"/>
              <a:t>2015/10/20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195884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2EC3338-9DCD-46FD-AD77-AECF1F486306}" type="datetime1">
              <a:rPr kumimoji="1" lang="ja-JP" altLang="en-US" smtClean="0"/>
              <a:t>2015/10/20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29288444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D496DDED-A6BB-44CE-9487-E221C0EBAF90}" type="datetime1">
              <a:rPr kumimoji="1" lang="ja-JP" altLang="en-US" smtClean="0"/>
              <a:t>2015/10/20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36619326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C79E9B8C-68F7-4318-8737-E27FFFE7C9DC}" type="datetime1">
              <a:rPr kumimoji="1" lang="ja-JP" altLang="en-US" smtClean="0"/>
              <a:t>2015/10/20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300675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D859D898-6A02-4E74-8B7B-3851BFD4FAA3}" type="datetime1">
              <a:rPr kumimoji="1" lang="ja-JP" altLang="en-US" smtClean="0"/>
              <a:t>2015/10/20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1681164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C3A8F-DA45-4C5B-8183-99C1B741B7D8}" type="datetime1">
              <a:rPr kumimoji="1" lang="ja-JP" altLang="en-US" smtClean="0"/>
              <a:t>2015/10/20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3398650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DFA99161-F311-4795-9915-96B253FE2A4C}" type="datetime1">
              <a:rPr kumimoji="1" lang="ja-JP" altLang="en-US" smtClean="0"/>
              <a:t>2015/10/20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2439917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410869A8-DC96-457F-9FF9-0640435C1732}" type="datetime1">
              <a:rPr kumimoji="1" lang="ja-JP" altLang="en-US" smtClean="0"/>
              <a:t>2015/10/20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126033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5DE61CB7-4957-4309-BB62-32F7B0D89047}" type="datetime1">
              <a:rPr kumimoji="1" lang="ja-JP" altLang="en-US" smtClean="0"/>
              <a:t>2015/10/20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257086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BB3EAE34-18C9-4C7B-88D5-237DA72A9ED9}" type="datetime1">
              <a:rPr kumimoji="1" lang="ja-JP" altLang="en-US" smtClean="0"/>
              <a:t>2015/10/20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27863622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3A2702-370B-4368-BAA6-533F9B73AB26}" type="datetime1">
              <a:rPr kumimoji="1" lang="ja-JP" altLang="en-US" smtClean="0"/>
              <a:t>2015/10/20</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CE9E38-3AE0-43A7-85C9-FE7AB77E5777}" type="slidenum">
              <a:rPr kumimoji="1" lang="ja-JP" altLang="en-US" smtClean="0"/>
              <a:t>‹#›</a:t>
            </a:fld>
            <a:endParaRPr kumimoji="1" lang="ja-JP" altLang="en-US"/>
          </a:p>
        </p:txBody>
      </p:sp>
    </p:spTree>
    <p:extLst>
      <p:ext uri="{BB962C8B-B14F-4D97-AF65-F5344CB8AC3E}">
        <p14:creationId xmlns:p14="http://schemas.microsoft.com/office/powerpoint/2010/main" val="3410754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364374"/>
            <a:ext cx="9144000" cy="2387600"/>
          </a:xfrm>
        </p:spPr>
        <p:txBody>
          <a:bodyPr>
            <a:normAutofit fontScale="90000"/>
          </a:bodyPr>
          <a:lstStyle/>
          <a:p>
            <a:r>
              <a:rPr lang="ja-JP" altLang="en-US" dirty="0"/>
              <a:t>グローバル環境下における</a:t>
            </a:r>
            <a:r>
              <a:rPr lang="en-US" altLang="ja-JP" dirty="0"/>
              <a:t>OSS</a:t>
            </a:r>
            <a:r>
              <a:rPr lang="ja-JP" altLang="en-US" dirty="0"/>
              <a:t>開発者の情報交換に対する時差の影響</a:t>
            </a:r>
            <a:endParaRPr kumimoji="1" lang="ja-JP" altLang="en-US" dirty="0"/>
          </a:p>
        </p:txBody>
      </p:sp>
      <p:sp>
        <p:nvSpPr>
          <p:cNvPr id="3" name="サブタイトル 2"/>
          <p:cNvSpPr>
            <a:spLocks noGrp="1"/>
          </p:cNvSpPr>
          <p:nvPr>
            <p:ph type="subTitle" idx="1"/>
          </p:nvPr>
        </p:nvSpPr>
        <p:spPr>
          <a:xfrm>
            <a:off x="0" y="3465096"/>
            <a:ext cx="9144000" cy="1973179"/>
          </a:xfrm>
        </p:spPr>
        <p:txBody>
          <a:bodyPr>
            <a:normAutofit/>
          </a:bodyPr>
          <a:lstStyle/>
          <a:p>
            <a:r>
              <a:rPr lang="zh-TW" altLang="en-US" dirty="0"/>
              <a:t>亀井　靖高　　大平　雅雄</a:t>
            </a:r>
          </a:p>
          <a:p>
            <a:r>
              <a:rPr lang="zh-TW" altLang="en-US" dirty="0"/>
              <a:t>伊原　彰紀　　小山　貴和子</a:t>
            </a:r>
          </a:p>
          <a:p>
            <a:r>
              <a:rPr lang="zh-TW" altLang="en-US" dirty="0"/>
              <a:t>柗本　真佑　　松本　健一</a:t>
            </a:r>
          </a:p>
          <a:p>
            <a:r>
              <a:rPr lang="zh-TW" altLang="en-US" dirty="0"/>
              <a:t>鵜林　尚靖　</a:t>
            </a:r>
          </a:p>
        </p:txBody>
      </p:sp>
      <p:sp>
        <p:nvSpPr>
          <p:cNvPr id="4" name="テキスト ボックス 3"/>
          <p:cNvSpPr txBox="1"/>
          <p:nvPr/>
        </p:nvSpPr>
        <p:spPr>
          <a:xfrm>
            <a:off x="6390611" y="5782065"/>
            <a:ext cx="2441694" cy="369332"/>
          </a:xfrm>
          <a:prstGeom prst="rect">
            <a:avLst/>
          </a:prstGeom>
          <a:noFill/>
        </p:spPr>
        <p:txBody>
          <a:bodyPr wrap="none" rtlCol="0">
            <a:spAutoFit/>
          </a:bodyPr>
          <a:lstStyle/>
          <a:p>
            <a:r>
              <a:rPr lang="ja-JP" altLang="en-US" dirty="0"/>
              <a:t>６０１８１０２７　芝　悠利</a:t>
            </a:r>
          </a:p>
        </p:txBody>
      </p:sp>
    </p:spTree>
    <p:extLst>
      <p:ext uri="{BB962C8B-B14F-4D97-AF65-F5344CB8AC3E}">
        <p14:creationId xmlns:p14="http://schemas.microsoft.com/office/powerpoint/2010/main" val="2189395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はじめに</a:t>
            </a:r>
            <a:endParaRPr kumimoji="1" lang="ja-JP" altLang="en-US" dirty="0"/>
          </a:p>
        </p:txBody>
      </p:sp>
      <p:sp>
        <p:nvSpPr>
          <p:cNvPr id="3" name="コンテンツ プレースホルダー 2"/>
          <p:cNvSpPr>
            <a:spLocks noGrp="1"/>
          </p:cNvSpPr>
          <p:nvPr>
            <p:ph idx="1"/>
          </p:nvPr>
        </p:nvSpPr>
        <p:spPr/>
        <p:txBody>
          <a:bodyPr/>
          <a:lstStyle/>
          <a:p>
            <a:r>
              <a:rPr kumimoji="1" lang="en-US" altLang="ja-JP" dirty="0" smtClean="0"/>
              <a:t>OSS</a:t>
            </a:r>
            <a:r>
              <a:rPr kumimoji="1" lang="ja-JP" altLang="en-US" dirty="0" smtClean="0"/>
              <a:t>開発プロジェクトの特徴→世界中の開発者が共同開発（分散開発形態）</a:t>
            </a:r>
            <a:endParaRPr kumimoji="1" lang="en-US" altLang="ja-JP" dirty="0" smtClean="0"/>
          </a:p>
          <a:p>
            <a:pPr marL="0" indent="0">
              <a:buNone/>
            </a:pPr>
            <a:r>
              <a:rPr lang="ja-JP" altLang="en-US" dirty="0"/>
              <a:t>　</a:t>
            </a:r>
            <a:r>
              <a:rPr lang="ja-JP" altLang="en-US" dirty="0" smtClean="0"/>
              <a:t>　　　　　　　　</a:t>
            </a:r>
            <a:r>
              <a:rPr lang="ja-JP" altLang="en-US" dirty="0"/>
              <a:t>⇓</a:t>
            </a:r>
            <a:endParaRPr lang="en-US" altLang="ja-JP" dirty="0" smtClean="0"/>
          </a:p>
          <a:p>
            <a:r>
              <a:rPr lang="ja-JP" altLang="en-US" dirty="0" smtClean="0"/>
              <a:t>時差や開発者の生活サイクルの違いで開発者間の情報交換のタイムラグが発生、影響すると考える</a:t>
            </a:r>
            <a:endParaRPr lang="en-US" altLang="ja-JP" dirty="0" smtClean="0"/>
          </a:p>
          <a:p>
            <a:endParaRPr lang="en-US" altLang="ja-JP" dirty="0"/>
          </a:p>
          <a:p>
            <a:pPr marL="0" indent="0">
              <a:buNone/>
            </a:pPr>
            <a:endParaRPr kumimoji="1"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1</a:t>
            </a:fld>
            <a:endParaRPr kumimoji="1" lang="ja-JP" altLang="en-US"/>
          </a:p>
        </p:txBody>
      </p:sp>
    </p:spTree>
    <p:extLst>
      <p:ext uri="{BB962C8B-B14F-4D97-AF65-F5344CB8AC3E}">
        <p14:creationId xmlns:p14="http://schemas.microsoft.com/office/powerpoint/2010/main" val="7362628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65485"/>
            <a:ext cx="10515600" cy="721895"/>
          </a:xfrm>
        </p:spPr>
        <p:txBody>
          <a:bodyPr/>
          <a:lstStyle/>
          <a:p>
            <a:pPr algn="ctr"/>
            <a:r>
              <a:rPr kumimoji="1" lang="ja-JP" altLang="en-US" dirty="0" smtClean="0"/>
              <a:t>研究目的</a:t>
            </a:r>
            <a:endParaRPr kumimoji="1" lang="ja-JP" altLang="en-US" dirty="0"/>
          </a:p>
        </p:txBody>
      </p:sp>
      <p:sp>
        <p:nvSpPr>
          <p:cNvPr id="3" name="コンテンツ プレースホルダー 2"/>
          <p:cNvSpPr>
            <a:spLocks noGrp="1"/>
          </p:cNvSpPr>
          <p:nvPr>
            <p:ph idx="1"/>
          </p:nvPr>
        </p:nvSpPr>
        <p:spPr>
          <a:xfrm>
            <a:off x="138223" y="1617268"/>
            <a:ext cx="8931350" cy="4612858"/>
          </a:xfrm>
        </p:spPr>
        <p:txBody>
          <a:bodyPr>
            <a:normAutofit fontScale="92500" lnSpcReduction="10000"/>
          </a:bodyPr>
          <a:lstStyle/>
          <a:p>
            <a:r>
              <a:rPr kumimoji="1" lang="en-US" altLang="ja-JP" dirty="0" smtClean="0"/>
              <a:t>OSS</a:t>
            </a:r>
            <a:r>
              <a:rPr kumimoji="1" lang="ja-JP" altLang="en-US" dirty="0" smtClean="0"/>
              <a:t>開発プロジェクト内における情報交換のタイムラグの実態を解明</a:t>
            </a:r>
            <a:endParaRPr kumimoji="1" lang="en-US" altLang="ja-JP" dirty="0" smtClean="0"/>
          </a:p>
          <a:p>
            <a:r>
              <a:rPr kumimoji="1" lang="ja-JP" altLang="en-US" dirty="0" smtClean="0"/>
              <a:t>グローバル環境下におけるメーリングリストを用いた情報交換の所要時間の短縮化するための指針を得る</a:t>
            </a:r>
            <a:endParaRPr kumimoji="1" lang="en-US" altLang="ja-JP" dirty="0" smtClean="0"/>
          </a:p>
          <a:p>
            <a:endParaRPr lang="en-US" altLang="ja-JP" dirty="0"/>
          </a:p>
          <a:p>
            <a:r>
              <a:rPr lang="ja-JP" altLang="en-US" dirty="0" smtClean="0"/>
              <a:t>仮</a:t>
            </a:r>
            <a:r>
              <a:rPr lang="ja-JP" altLang="en-US" dirty="0"/>
              <a:t>説</a:t>
            </a:r>
            <a:endParaRPr kumimoji="1" lang="en-US" altLang="ja-JP" dirty="0" smtClean="0"/>
          </a:p>
          <a:p>
            <a:pPr marL="457200" lvl="1" indent="0">
              <a:buNone/>
            </a:pPr>
            <a:r>
              <a:rPr kumimoji="1" lang="en-US" altLang="ja-JP" dirty="0" smtClean="0"/>
              <a:t>1</a:t>
            </a:r>
            <a:r>
              <a:rPr lang="en-US" altLang="ja-JP" dirty="0" smtClean="0"/>
              <a:t>,</a:t>
            </a:r>
            <a:r>
              <a:rPr kumimoji="1" lang="ja-JP" altLang="en-US" dirty="0" smtClean="0"/>
              <a:t>時差のある地域間の情報交換は長くなる</a:t>
            </a:r>
            <a:endParaRPr kumimoji="1" lang="en-US" altLang="ja-JP" dirty="0" smtClean="0"/>
          </a:p>
          <a:p>
            <a:pPr lvl="1">
              <a:buFont typeface="Wingdings" panose="05000000000000000000" pitchFamily="2" charset="2"/>
              <a:buChar char="n"/>
            </a:pPr>
            <a:endParaRPr lang="en-US" altLang="ja-JP" dirty="0"/>
          </a:p>
          <a:p>
            <a:pPr marL="457200" lvl="1" indent="0">
              <a:buNone/>
            </a:pPr>
            <a:r>
              <a:rPr kumimoji="1" lang="en-US" altLang="ja-JP" dirty="0" smtClean="0"/>
              <a:t>2,</a:t>
            </a:r>
            <a:r>
              <a:rPr kumimoji="1" lang="ja-JP" altLang="en-US" dirty="0" smtClean="0"/>
              <a:t>返信者の地域によって素早い返信を</a:t>
            </a:r>
            <a:r>
              <a:rPr lang="ja-JP" altLang="en-US" dirty="0"/>
              <a:t>期待</a:t>
            </a:r>
            <a:r>
              <a:rPr lang="ja-JP" altLang="en-US" dirty="0" smtClean="0"/>
              <a:t>できる時間帯が異なる</a:t>
            </a:r>
            <a:endParaRPr lang="en-US" altLang="ja-JP" dirty="0" smtClean="0"/>
          </a:p>
          <a:p>
            <a:pPr lvl="1">
              <a:buFont typeface="Wingdings" panose="05000000000000000000" pitchFamily="2" charset="2"/>
              <a:buChar char="n"/>
            </a:pPr>
            <a:endParaRPr kumimoji="1" lang="en-US" altLang="ja-JP" dirty="0"/>
          </a:p>
          <a:p>
            <a:r>
              <a:rPr kumimoji="1" lang="ja-JP" altLang="en-US" dirty="0" smtClean="0"/>
              <a:t>アプローチ：メールヘッダを解析し、各開発者の居住地域や</a:t>
            </a:r>
            <a:r>
              <a:rPr kumimoji="1" lang="ja-JP" altLang="en-US" dirty="0" smtClean="0"/>
              <a:t>送　　　　</a:t>
            </a:r>
            <a:endParaRPr kumimoji="1" lang="en-US" altLang="ja-JP" dirty="0" smtClean="0"/>
          </a:p>
          <a:p>
            <a:pPr marL="0" indent="0">
              <a:buNone/>
            </a:pPr>
            <a:r>
              <a:rPr lang="ja-JP" altLang="en-US" dirty="0" smtClean="0"/>
              <a:t>　</a:t>
            </a:r>
            <a:r>
              <a:rPr lang="ja-JP" altLang="en-US" dirty="0"/>
              <a:t>　</a:t>
            </a:r>
            <a:r>
              <a:rPr lang="ja-JP" altLang="en-US" dirty="0" smtClean="0"/>
              <a:t>　　　　　　　</a:t>
            </a:r>
            <a:r>
              <a:rPr kumimoji="1" lang="ja-JP" altLang="en-US" dirty="0" smtClean="0"/>
              <a:t>返信の</a:t>
            </a:r>
            <a:r>
              <a:rPr kumimoji="1" lang="ja-JP" altLang="en-US" dirty="0" smtClean="0"/>
              <a:t>関係を分析</a:t>
            </a:r>
            <a:endParaRPr kumimoji="1" lang="en-US" altLang="ja-JP" dirty="0" smtClean="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2</a:t>
            </a:fld>
            <a:endParaRPr kumimoji="1" lang="ja-JP" altLang="en-US"/>
          </a:p>
        </p:txBody>
      </p:sp>
    </p:spTree>
    <p:extLst>
      <p:ext uri="{BB962C8B-B14F-4D97-AF65-F5344CB8AC3E}">
        <p14:creationId xmlns:p14="http://schemas.microsoft.com/office/powerpoint/2010/main" val="429557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10747"/>
            <a:ext cx="10515600" cy="757881"/>
          </a:xfrm>
        </p:spPr>
        <p:txBody>
          <a:bodyPr/>
          <a:lstStyle/>
          <a:p>
            <a:pPr algn="ctr"/>
            <a:r>
              <a:rPr kumimoji="1" lang="ja-JP" altLang="en-US" dirty="0" smtClean="0"/>
              <a:t>プロジェクトの分類</a:t>
            </a:r>
            <a:endParaRPr kumimoji="1" lang="ja-JP" altLang="en-US" dirty="0"/>
          </a:p>
        </p:txBody>
      </p:sp>
      <p:sp>
        <p:nvSpPr>
          <p:cNvPr id="3" name="コンテンツ プレースホルダー 2"/>
          <p:cNvSpPr>
            <a:spLocks noGrp="1"/>
          </p:cNvSpPr>
          <p:nvPr>
            <p:ph idx="1"/>
          </p:nvPr>
        </p:nvSpPr>
        <p:spPr>
          <a:xfrm>
            <a:off x="0" y="2761134"/>
            <a:ext cx="8739963" cy="3960341"/>
          </a:xfrm>
        </p:spPr>
        <p:txBody>
          <a:bodyPr>
            <a:normAutofit fontScale="92500" lnSpcReduction="20000"/>
          </a:bodyPr>
          <a:lstStyle/>
          <a:p>
            <a:r>
              <a:rPr kumimoji="1" lang="ja-JP" altLang="en-US" dirty="0" smtClean="0"/>
              <a:t>ボランティア型：</a:t>
            </a:r>
            <a:r>
              <a:rPr kumimoji="1" lang="en-US" altLang="ja-JP" dirty="0" smtClean="0"/>
              <a:t>OSS</a:t>
            </a:r>
            <a:r>
              <a:rPr kumimoji="1" lang="ja-JP" altLang="en-US" dirty="0" smtClean="0"/>
              <a:t>開発プロジェクトと関係のない企業に</a:t>
            </a:r>
            <a:r>
              <a:rPr kumimoji="1" lang="ja-JP" altLang="en-US" dirty="0" smtClean="0"/>
              <a:t>勤</a:t>
            </a:r>
            <a:endParaRPr kumimoji="1" lang="en-US" altLang="ja-JP" dirty="0" smtClean="0"/>
          </a:p>
          <a:p>
            <a:pPr marL="0" indent="0">
              <a:buNone/>
            </a:pPr>
            <a:r>
              <a:rPr lang="ja-JP" altLang="en-US" dirty="0"/>
              <a:t>　</a:t>
            </a:r>
            <a:r>
              <a:rPr lang="ja-JP" altLang="en-US" dirty="0" smtClean="0"/>
              <a:t>　　　　　　　　　　</a:t>
            </a:r>
            <a:r>
              <a:rPr kumimoji="1" lang="ja-JP" altLang="en-US" dirty="0" err="1" smtClean="0"/>
              <a:t>務</a:t>
            </a:r>
            <a:r>
              <a:rPr kumimoji="1" lang="ja-JP" altLang="en-US" dirty="0" err="1" smtClean="0"/>
              <a:t>し</a:t>
            </a:r>
            <a:r>
              <a:rPr kumimoji="1" lang="ja-JP" altLang="en-US" dirty="0" smtClean="0"/>
              <a:t>、</a:t>
            </a:r>
            <a:r>
              <a:rPr kumimoji="1" lang="ja-JP" altLang="en-US" dirty="0" smtClean="0"/>
              <a:t>勤務</a:t>
            </a:r>
            <a:r>
              <a:rPr kumimoji="1" lang="ja-JP" altLang="en-US" dirty="0" smtClean="0"/>
              <a:t>終了後プロジェクトに従事する</a:t>
            </a:r>
            <a:endParaRPr kumimoji="1" lang="en-US" altLang="ja-JP" dirty="0" smtClean="0"/>
          </a:p>
          <a:p>
            <a:pPr marL="0" indent="0">
              <a:buNone/>
            </a:pPr>
            <a:r>
              <a:rPr lang="ja-JP" altLang="en-US" dirty="0"/>
              <a:t>　</a:t>
            </a:r>
            <a:r>
              <a:rPr lang="ja-JP" altLang="en-US" dirty="0" smtClean="0"/>
              <a:t>　　　　　　　　　　主に夕方から夜にかけて情報交換される</a:t>
            </a:r>
            <a:r>
              <a:rPr lang="ja-JP" altLang="en-US" dirty="0" smtClean="0"/>
              <a:t>と　　　　</a:t>
            </a:r>
            <a:endParaRPr lang="en-US" altLang="ja-JP" dirty="0" smtClean="0"/>
          </a:p>
          <a:p>
            <a:pPr marL="0" indent="0">
              <a:buNone/>
            </a:pPr>
            <a:r>
              <a:rPr lang="ja-JP" altLang="en-US" dirty="0"/>
              <a:t>　</a:t>
            </a:r>
            <a:r>
              <a:rPr lang="ja-JP" altLang="en-US" dirty="0" smtClean="0"/>
              <a:t>　　　　　　　　　　</a:t>
            </a:r>
            <a:r>
              <a:rPr lang="ja-JP" altLang="en-US" dirty="0" smtClean="0"/>
              <a:t>考えられて</a:t>
            </a:r>
            <a:r>
              <a:rPr lang="ja-JP" altLang="en-US" dirty="0" smtClean="0"/>
              <a:t>いる</a:t>
            </a:r>
            <a:endParaRPr kumimoji="1" lang="en-US" altLang="ja-JP" dirty="0" smtClean="0"/>
          </a:p>
          <a:p>
            <a:pPr marL="0" indent="0">
              <a:buNone/>
            </a:pPr>
            <a:endParaRPr lang="en-US" altLang="ja-JP" dirty="0" smtClean="0"/>
          </a:p>
          <a:p>
            <a:r>
              <a:rPr lang="ja-JP" altLang="en-US" dirty="0"/>
              <a:t>企業</a:t>
            </a:r>
            <a:r>
              <a:rPr lang="ja-JP" altLang="en-US" dirty="0" smtClean="0"/>
              <a:t>混同型：勤務する企業から派遣され、業務の一環と</a:t>
            </a:r>
            <a:r>
              <a:rPr lang="ja-JP" altLang="en-US" dirty="0" smtClean="0"/>
              <a:t>して</a:t>
            </a:r>
            <a:endParaRPr lang="en-US" altLang="ja-JP" dirty="0" smtClean="0"/>
          </a:p>
          <a:p>
            <a:pPr marL="0" indent="0">
              <a:buNone/>
            </a:pPr>
            <a:r>
              <a:rPr lang="ja-JP" altLang="en-US" dirty="0"/>
              <a:t>　</a:t>
            </a:r>
            <a:r>
              <a:rPr lang="ja-JP" altLang="en-US" dirty="0" smtClean="0"/>
              <a:t>　　　　　　　　</a:t>
            </a:r>
            <a:r>
              <a:rPr lang="en-US" altLang="ja-JP" dirty="0" smtClean="0"/>
              <a:t>OSS</a:t>
            </a:r>
            <a:r>
              <a:rPr lang="ja-JP" altLang="en-US" dirty="0" smtClean="0"/>
              <a:t>開発</a:t>
            </a:r>
            <a:r>
              <a:rPr lang="ja-JP" altLang="en-US" dirty="0" smtClean="0"/>
              <a:t>プロジェクトに従事する</a:t>
            </a:r>
            <a:endParaRPr lang="en-US" altLang="ja-JP" dirty="0" smtClean="0"/>
          </a:p>
          <a:p>
            <a:pPr marL="0" indent="0">
              <a:buNone/>
            </a:pPr>
            <a:r>
              <a:rPr lang="ja-JP" altLang="en-US" dirty="0" smtClean="0"/>
              <a:t>　　　　　　　　　朝から夕方にかけて情報交換されると</a:t>
            </a:r>
            <a:r>
              <a:rPr lang="ja-JP" altLang="en-US" dirty="0" smtClean="0"/>
              <a:t>考えられ</a:t>
            </a:r>
            <a:endParaRPr lang="en-US" altLang="ja-JP" dirty="0" smtClean="0"/>
          </a:p>
          <a:p>
            <a:pPr marL="0" indent="0">
              <a:buNone/>
            </a:pPr>
            <a:r>
              <a:rPr lang="ja-JP" altLang="en-US" dirty="0"/>
              <a:t>　</a:t>
            </a:r>
            <a:r>
              <a:rPr lang="ja-JP" altLang="en-US" dirty="0" smtClean="0"/>
              <a:t>　　　　　　　　</a:t>
            </a:r>
            <a:r>
              <a:rPr lang="ja-JP" altLang="en-US" dirty="0" err="1" smtClean="0"/>
              <a:t>る</a:t>
            </a:r>
            <a:endParaRPr lang="en-US" altLang="ja-JP" dirty="0" smtClean="0"/>
          </a:p>
          <a:p>
            <a:pPr marL="0" indent="0">
              <a:buNone/>
            </a:pPr>
            <a:endParaRPr lang="en-US" altLang="ja-JP"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3</a:t>
            </a:fld>
            <a:endParaRPr kumimoji="1" lang="ja-JP" alt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038" y="1514948"/>
            <a:ext cx="8375650" cy="1246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63745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35460"/>
            <a:ext cx="10515600" cy="733168"/>
          </a:xfrm>
        </p:spPr>
        <p:txBody>
          <a:bodyPr>
            <a:normAutofit/>
          </a:bodyPr>
          <a:lstStyle/>
          <a:p>
            <a:pPr algn="ctr"/>
            <a:r>
              <a:rPr kumimoji="1" lang="ja-JP" altLang="en-US" dirty="0" smtClean="0"/>
              <a:t>結果：仮説</a:t>
            </a:r>
            <a:r>
              <a:rPr kumimoji="1" lang="en-US" altLang="ja-JP" dirty="0" smtClean="0"/>
              <a:t>1</a:t>
            </a:r>
            <a:endParaRPr kumimoji="1" lang="ja-JP" alt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56656" y="1539876"/>
            <a:ext cx="7083497" cy="3518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4</a:t>
            </a:fld>
            <a:endParaRPr kumimoji="1" lang="ja-JP" altLang="en-US"/>
          </a:p>
        </p:txBody>
      </p:sp>
      <p:sp>
        <p:nvSpPr>
          <p:cNvPr id="5" name="テキスト ボックス 4"/>
          <p:cNvSpPr txBox="1"/>
          <p:nvPr/>
        </p:nvSpPr>
        <p:spPr>
          <a:xfrm>
            <a:off x="151559" y="5305169"/>
            <a:ext cx="8840882" cy="954107"/>
          </a:xfrm>
          <a:prstGeom prst="rect">
            <a:avLst/>
          </a:prstGeom>
          <a:noFill/>
        </p:spPr>
        <p:txBody>
          <a:bodyPr wrap="none" rtlCol="0">
            <a:spAutoFit/>
          </a:bodyPr>
          <a:lstStyle/>
          <a:p>
            <a:r>
              <a:rPr lang="ja-JP" altLang="en-US" sz="2800" dirty="0"/>
              <a:t>弱くではあるが仮説</a:t>
            </a:r>
            <a:r>
              <a:rPr lang="en-US" altLang="ja-JP" sz="2800" dirty="0"/>
              <a:t>1</a:t>
            </a:r>
            <a:r>
              <a:rPr lang="ja-JP" altLang="en-US" sz="2800" dirty="0"/>
              <a:t>（時差のある地域間の情報交換は</a:t>
            </a:r>
            <a:r>
              <a:rPr lang="ja-JP" altLang="en-US" sz="2800" dirty="0"/>
              <a:t>長</a:t>
            </a:r>
            <a:endParaRPr lang="en-US" altLang="ja-JP" sz="2800" dirty="0"/>
          </a:p>
          <a:p>
            <a:r>
              <a:rPr lang="ja-JP" altLang="en-US" sz="2800" dirty="0"/>
              <a:t>く</a:t>
            </a:r>
            <a:r>
              <a:rPr lang="ja-JP" altLang="en-US" sz="2800" dirty="0"/>
              <a:t>なる）は</a:t>
            </a:r>
            <a:r>
              <a:rPr lang="ja-JP" altLang="en-US" sz="2800" dirty="0"/>
              <a:t>支持されたといえる</a:t>
            </a:r>
            <a:endParaRPr lang="ja-JP" altLang="en-US" sz="2800" dirty="0"/>
          </a:p>
        </p:txBody>
      </p:sp>
      <p:sp>
        <p:nvSpPr>
          <p:cNvPr id="6" name="左大かっこ 5"/>
          <p:cNvSpPr/>
          <p:nvPr/>
        </p:nvSpPr>
        <p:spPr>
          <a:xfrm>
            <a:off x="1490753" y="1996499"/>
            <a:ext cx="131806" cy="609600"/>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7" name="左大かっこ 6"/>
          <p:cNvSpPr/>
          <p:nvPr/>
        </p:nvSpPr>
        <p:spPr>
          <a:xfrm>
            <a:off x="1467894" y="2678128"/>
            <a:ext cx="111622" cy="2092411"/>
          </a:xfrm>
          <a:prstGeom prst="leftBracket">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8" name="テキスト ボックス 7"/>
          <p:cNvSpPr txBox="1"/>
          <p:nvPr/>
        </p:nvSpPr>
        <p:spPr>
          <a:xfrm>
            <a:off x="131510" y="2070466"/>
            <a:ext cx="1491049" cy="461665"/>
          </a:xfrm>
          <a:prstGeom prst="rect">
            <a:avLst/>
          </a:prstGeom>
          <a:noFill/>
        </p:spPr>
        <p:txBody>
          <a:bodyPr wrap="square" rtlCol="0">
            <a:spAutoFit/>
          </a:bodyPr>
          <a:lstStyle/>
          <a:p>
            <a:r>
              <a:rPr lang="ja-JP" altLang="en-US" sz="1200" dirty="0"/>
              <a:t>ボランティア型</a:t>
            </a:r>
            <a:r>
              <a:rPr lang="en-US" altLang="ja-JP" sz="1200" dirty="0"/>
              <a:t>OSS</a:t>
            </a:r>
            <a:r>
              <a:rPr lang="ja-JP" altLang="en-US" sz="1200" dirty="0"/>
              <a:t>開発プロジェクト</a:t>
            </a:r>
            <a:endParaRPr lang="ja-JP" altLang="en-US" sz="1200" dirty="0"/>
          </a:p>
        </p:txBody>
      </p:sp>
      <p:sp>
        <p:nvSpPr>
          <p:cNvPr id="9" name="テキスト ボックス 8"/>
          <p:cNvSpPr txBox="1"/>
          <p:nvPr/>
        </p:nvSpPr>
        <p:spPr>
          <a:xfrm>
            <a:off x="-23155" y="3333969"/>
            <a:ext cx="1491049" cy="461665"/>
          </a:xfrm>
          <a:prstGeom prst="rect">
            <a:avLst/>
          </a:prstGeom>
          <a:noFill/>
        </p:spPr>
        <p:txBody>
          <a:bodyPr wrap="square" rtlCol="0">
            <a:spAutoFit/>
          </a:bodyPr>
          <a:lstStyle/>
          <a:p>
            <a:r>
              <a:rPr lang="ja-JP" altLang="en-US" sz="1200" dirty="0"/>
              <a:t>企業混同型</a:t>
            </a:r>
            <a:r>
              <a:rPr lang="en-US" altLang="ja-JP" sz="1200" dirty="0"/>
              <a:t>OSS</a:t>
            </a:r>
            <a:r>
              <a:rPr lang="ja-JP" altLang="en-US" sz="1200" dirty="0"/>
              <a:t>開発プロジェクト</a:t>
            </a:r>
            <a:endParaRPr lang="ja-JP" altLang="en-US" sz="1200" dirty="0"/>
          </a:p>
        </p:txBody>
      </p:sp>
    </p:spTree>
    <p:extLst>
      <p:ext uri="{BB962C8B-B14F-4D97-AF65-F5344CB8AC3E}">
        <p14:creationId xmlns:p14="http://schemas.microsoft.com/office/powerpoint/2010/main" val="6298906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98854" y="535459"/>
            <a:ext cx="9588843" cy="749645"/>
          </a:xfrm>
        </p:spPr>
        <p:txBody>
          <a:bodyPr>
            <a:normAutofit/>
          </a:bodyPr>
          <a:lstStyle/>
          <a:p>
            <a:pPr algn="ctr"/>
            <a:r>
              <a:rPr kumimoji="1" lang="ja-JP" altLang="en-US" dirty="0" smtClean="0"/>
              <a:t>結果：仮説</a:t>
            </a:r>
            <a:r>
              <a:rPr kumimoji="1" lang="en-US" altLang="ja-JP" dirty="0" smtClean="0"/>
              <a:t>2</a:t>
            </a:r>
            <a:r>
              <a:rPr kumimoji="1" lang="ja-JP" altLang="en-US" dirty="0" smtClean="0"/>
              <a:t>①</a:t>
            </a:r>
            <a:endParaRPr kumimoji="1" lang="ja-JP" altLang="en-US"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0371" y="1235676"/>
            <a:ext cx="4306110" cy="54040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5</a:t>
            </a:fld>
            <a:endParaRPr kumimoji="1" lang="ja-JP" alt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481" y="1254768"/>
            <a:ext cx="4496901" cy="5426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217118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結果：仮説</a:t>
            </a:r>
            <a:r>
              <a:rPr lang="en-US" altLang="ja-JP" dirty="0" smtClean="0"/>
              <a:t>2</a:t>
            </a:r>
            <a:r>
              <a:rPr lang="ja-JP" altLang="en-US" dirty="0" smtClean="0"/>
              <a:t>②</a:t>
            </a:r>
            <a:endParaRPr kumimoji="1" lang="ja-JP" alt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9262" y="1281928"/>
            <a:ext cx="8617282"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6</a:t>
            </a:fld>
            <a:endParaRPr kumimoji="1" lang="ja-JP" altLang="en-US"/>
          </a:p>
        </p:txBody>
      </p:sp>
      <p:sp>
        <p:nvSpPr>
          <p:cNvPr id="5" name="テキスト ボックス 4"/>
          <p:cNvSpPr txBox="1"/>
          <p:nvPr/>
        </p:nvSpPr>
        <p:spPr>
          <a:xfrm>
            <a:off x="329262" y="5489243"/>
            <a:ext cx="8411967" cy="1384995"/>
          </a:xfrm>
          <a:prstGeom prst="rect">
            <a:avLst/>
          </a:prstGeom>
          <a:noFill/>
        </p:spPr>
        <p:txBody>
          <a:bodyPr wrap="square" rtlCol="0">
            <a:spAutoFit/>
          </a:bodyPr>
          <a:lstStyle/>
          <a:p>
            <a:r>
              <a:rPr lang="ja-JP" altLang="en-US" sz="2800" dirty="0"/>
              <a:t>返信者の地域が異なると返信の早い時間帯も異なり仮説</a:t>
            </a:r>
            <a:r>
              <a:rPr lang="en-US" altLang="ja-JP" sz="2800" dirty="0"/>
              <a:t>2</a:t>
            </a:r>
            <a:r>
              <a:rPr lang="ja-JP" altLang="en-US" sz="2800" dirty="0"/>
              <a:t>（返信者の地域によって素早い返信を期待できる時間帯が</a:t>
            </a:r>
            <a:r>
              <a:rPr lang="ja-JP" altLang="en-US" sz="2800" dirty="0"/>
              <a:t>異なる）は支持されたといえる</a:t>
            </a:r>
            <a:endParaRPr lang="ja-JP" altLang="en-US" sz="2800" dirty="0"/>
          </a:p>
        </p:txBody>
      </p:sp>
    </p:spTree>
    <p:extLst>
      <p:ext uri="{BB962C8B-B14F-4D97-AF65-F5344CB8AC3E}">
        <p14:creationId xmlns:p14="http://schemas.microsoft.com/office/powerpoint/2010/main" val="3689238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482297"/>
            <a:ext cx="9144000" cy="741406"/>
          </a:xfrm>
        </p:spPr>
        <p:txBody>
          <a:bodyPr>
            <a:normAutofit fontScale="90000"/>
          </a:bodyPr>
          <a:lstStyle/>
          <a:p>
            <a:pPr algn="ctr"/>
            <a:r>
              <a:rPr lang="ja-JP" altLang="en-US" dirty="0" smtClean="0"/>
              <a:t>考察：ボランティア型</a:t>
            </a:r>
            <a:r>
              <a:rPr lang="en-US" altLang="ja-JP" dirty="0"/>
              <a:t>OSS</a:t>
            </a:r>
            <a:r>
              <a:rPr lang="ja-JP" altLang="en-US" dirty="0"/>
              <a:t>開発</a:t>
            </a:r>
            <a:r>
              <a:rPr lang="ja-JP" altLang="en-US" dirty="0" smtClean="0"/>
              <a:t>プロジェクト</a:t>
            </a:r>
            <a:endParaRPr kumimoji="1" lang="ja-JP" altLang="en-US" dirty="0"/>
          </a:p>
        </p:txBody>
      </p:sp>
      <p:sp>
        <p:nvSpPr>
          <p:cNvPr id="3" name="コンテンツ プレースホルダー 2"/>
          <p:cNvSpPr>
            <a:spLocks noGrp="1"/>
          </p:cNvSpPr>
          <p:nvPr>
            <p:ph idx="1"/>
          </p:nvPr>
        </p:nvSpPr>
        <p:spPr>
          <a:xfrm>
            <a:off x="106326" y="1562015"/>
            <a:ext cx="8846288" cy="5135347"/>
          </a:xfrm>
        </p:spPr>
        <p:txBody>
          <a:bodyPr/>
          <a:lstStyle/>
          <a:p>
            <a:r>
              <a:rPr kumimoji="1" lang="ja-JP" altLang="en-US" dirty="0" smtClean="0"/>
              <a:t>仮説</a:t>
            </a:r>
            <a:r>
              <a:rPr kumimoji="1" lang="en-US" altLang="ja-JP" dirty="0" smtClean="0"/>
              <a:t>1</a:t>
            </a:r>
          </a:p>
          <a:p>
            <a:pPr lvl="1">
              <a:buFont typeface="Wingdings" panose="05000000000000000000" pitchFamily="2" charset="2"/>
              <a:buChar char="ü"/>
            </a:pPr>
            <a:r>
              <a:rPr kumimoji="1" lang="ja-JP" altLang="en-US" dirty="0" smtClean="0"/>
              <a:t>返信時間の差は</a:t>
            </a:r>
            <a:r>
              <a:rPr kumimoji="1" lang="en-US" altLang="ja-JP" dirty="0" smtClean="0"/>
              <a:t>1</a:t>
            </a:r>
            <a:r>
              <a:rPr kumimoji="1" lang="ja-JP" altLang="en-US" dirty="0" smtClean="0"/>
              <a:t>時間程度（時差</a:t>
            </a:r>
            <a:r>
              <a:rPr kumimoji="1" lang="en-US" altLang="ja-JP" dirty="0" smtClean="0"/>
              <a:t>6</a:t>
            </a:r>
            <a:r>
              <a:rPr kumimoji="1" lang="ja-JP" altLang="en-US" dirty="0" smtClean="0"/>
              <a:t>時間以上）</a:t>
            </a:r>
            <a:endParaRPr kumimoji="1" lang="en-US" altLang="ja-JP" dirty="0" smtClean="0"/>
          </a:p>
          <a:p>
            <a:pPr lvl="1">
              <a:buFont typeface="Wingdings" panose="05000000000000000000" pitchFamily="2" charset="2"/>
              <a:buChar char="ü"/>
            </a:pPr>
            <a:r>
              <a:rPr lang="ja-JP" altLang="en-US" dirty="0" smtClean="0"/>
              <a:t>時間帯</a:t>
            </a:r>
            <a:r>
              <a:rPr lang="ja-JP" altLang="en-US" dirty="0"/>
              <a:t>に</a:t>
            </a:r>
            <a:r>
              <a:rPr lang="ja-JP" altLang="en-US" dirty="0" smtClean="0"/>
              <a:t>合わせて情報交換を行っている可能性が高い</a:t>
            </a:r>
            <a:endParaRPr kumimoji="1" lang="en-US" altLang="ja-JP" dirty="0" smtClean="0"/>
          </a:p>
          <a:p>
            <a:pPr marL="0" indent="0">
              <a:buNone/>
            </a:pPr>
            <a:endParaRPr lang="en-US" altLang="ja-JP" dirty="0" smtClean="0"/>
          </a:p>
          <a:p>
            <a:endParaRPr lang="en-US" altLang="ja-JP" dirty="0"/>
          </a:p>
          <a:p>
            <a:r>
              <a:rPr lang="ja-JP" altLang="en-US" dirty="0" smtClean="0"/>
              <a:t>仮説</a:t>
            </a:r>
            <a:r>
              <a:rPr lang="en-US" altLang="ja-JP" dirty="0" smtClean="0"/>
              <a:t>2</a:t>
            </a:r>
          </a:p>
          <a:p>
            <a:pPr lvl="1">
              <a:buFont typeface="Wingdings" panose="05000000000000000000" pitchFamily="2" charset="2"/>
              <a:buChar char="ü"/>
            </a:pPr>
            <a:r>
              <a:rPr lang="ja-JP" altLang="en-US" dirty="0"/>
              <a:t>深夜から早朝を避けると情報交換のタイムラグは解消</a:t>
            </a:r>
            <a:r>
              <a:rPr lang="ja-JP" altLang="en-US" dirty="0" smtClean="0"/>
              <a:t>される</a:t>
            </a:r>
            <a:endParaRPr lang="en-US" altLang="ja-JP" dirty="0" smtClean="0"/>
          </a:p>
          <a:p>
            <a:pPr lvl="1">
              <a:buFont typeface="Wingdings" panose="05000000000000000000" pitchFamily="2" charset="2"/>
              <a:buChar char="ü"/>
            </a:pPr>
            <a:r>
              <a:rPr lang="ja-JP" altLang="en-US" dirty="0"/>
              <a:t>米</a:t>
            </a:r>
            <a:r>
              <a:rPr lang="ja-JP" altLang="en-US" dirty="0" smtClean="0"/>
              <a:t>大陸地域では</a:t>
            </a:r>
            <a:r>
              <a:rPr lang="en-US" altLang="ja-JP" dirty="0" smtClean="0"/>
              <a:t>10</a:t>
            </a:r>
            <a:r>
              <a:rPr lang="ja-JP" altLang="en-US" dirty="0" smtClean="0"/>
              <a:t>時～</a:t>
            </a:r>
            <a:r>
              <a:rPr lang="en-US" altLang="ja-JP" dirty="0" smtClean="0"/>
              <a:t>12</a:t>
            </a:r>
            <a:r>
              <a:rPr lang="ja-JP" altLang="en-US" dirty="0" smtClean="0"/>
              <a:t>時、欧・アフリカ地域では</a:t>
            </a:r>
            <a:r>
              <a:rPr lang="en-US" altLang="ja-JP" dirty="0" smtClean="0"/>
              <a:t>18</a:t>
            </a:r>
            <a:r>
              <a:rPr lang="ja-JP" altLang="en-US" dirty="0" smtClean="0"/>
              <a:t>時頃にメッセージ送信すると素早い返信が期待できる（情報交換の所要時間が短縮化可能）</a:t>
            </a:r>
            <a:endParaRPr lang="ja-JP" altLang="en-US" dirty="0"/>
          </a:p>
          <a:p>
            <a:pPr lvl="1"/>
            <a:endParaRPr lang="en-US" altLang="ja-JP" dirty="0"/>
          </a:p>
          <a:p>
            <a:pPr marL="0" indent="0">
              <a:buNone/>
            </a:pPr>
            <a:endParaRPr lang="en-US" altLang="ja-JP"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7</a:t>
            </a:fld>
            <a:endParaRPr kumimoji="1" lang="ja-JP" altLang="en-US"/>
          </a:p>
        </p:txBody>
      </p:sp>
    </p:spTree>
    <p:extLst>
      <p:ext uri="{BB962C8B-B14F-4D97-AF65-F5344CB8AC3E}">
        <p14:creationId xmlns:p14="http://schemas.microsoft.com/office/powerpoint/2010/main" val="3444933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119316" y="527222"/>
            <a:ext cx="6905368" cy="757882"/>
          </a:xfrm>
        </p:spPr>
        <p:txBody>
          <a:bodyPr>
            <a:normAutofit fontScale="90000"/>
          </a:bodyPr>
          <a:lstStyle/>
          <a:p>
            <a:r>
              <a:rPr kumimoji="1" lang="ja-JP" altLang="en-US" dirty="0" smtClean="0"/>
              <a:t>メッセージ送信時刻の分布図</a:t>
            </a:r>
            <a:endParaRPr kumimoji="1" lang="ja-JP" alt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213715" y="1260389"/>
            <a:ext cx="4473145" cy="55976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8</a:t>
            </a:fld>
            <a:endParaRPr kumimoji="1" lang="ja-JP" altLang="en-US"/>
          </a:p>
        </p:txBody>
      </p:sp>
      <p:sp>
        <p:nvSpPr>
          <p:cNvPr id="6" name="左中かっこ 5"/>
          <p:cNvSpPr/>
          <p:nvPr/>
        </p:nvSpPr>
        <p:spPr>
          <a:xfrm>
            <a:off x="2946395" y="2741270"/>
            <a:ext cx="133659" cy="3797643"/>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7" name="左中かっこ 6"/>
          <p:cNvSpPr/>
          <p:nvPr/>
        </p:nvSpPr>
        <p:spPr>
          <a:xfrm>
            <a:off x="2946396" y="1573426"/>
            <a:ext cx="133659" cy="1087395"/>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ja-JP" altLang="en-US"/>
          </a:p>
        </p:txBody>
      </p:sp>
      <p:sp>
        <p:nvSpPr>
          <p:cNvPr id="8" name="テキスト ボックス 7"/>
          <p:cNvSpPr txBox="1"/>
          <p:nvPr/>
        </p:nvSpPr>
        <p:spPr>
          <a:xfrm>
            <a:off x="637896" y="1824735"/>
            <a:ext cx="2166552" cy="584775"/>
          </a:xfrm>
          <a:prstGeom prst="rect">
            <a:avLst/>
          </a:prstGeom>
          <a:noFill/>
        </p:spPr>
        <p:txBody>
          <a:bodyPr wrap="square" rtlCol="0">
            <a:spAutoFit/>
          </a:bodyPr>
          <a:lstStyle/>
          <a:p>
            <a:r>
              <a:rPr lang="ja-JP" altLang="en-US" sz="1600" dirty="0"/>
              <a:t>ボランティア型</a:t>
            </a:r>
            <a:r>
              <a:rPr lang="en-US" altLang="ja-JP" sz="1600" dirty="0"/>
              <a:t>OSS</a:t>
            </a:r>
            <a:r>
              <a:rPr lang="ja-JP" altLang="en-US" sz="1600" dirty="0"/>
              <a:t>開発プロジェクト</a:t>
            </a:r>
            <a:endParaRPr lang="ja-JP" altLang="en-US" sz="1600" dirty="0"/>
          </a:p>
        </p:txBody>
      </p:sp>
      <p:sp>
        <p:nvSpPr>
          <p:cNvPr id="9" name="テキスト ボックス 8"/>
          <p:cNvSpPr txBox="1"/>
          <p:nvPr/>
        </p:nvSpPr>
        <p:spPr>
          <a:xfrm>
            <a:off x="605850" y="4347703"/>
            <a:ext cx="2002721" cy="584775"/>
          </a:xfrm>
          <a:prstGeom prst="rect">
            <a:avLst/>
          </a:prstGeom>
          <a:noFill/>
        </p:spPr>
        <p:txBody>
          <a:bodyPr wrap="square" rtlCol="0">
            <a:spAutoFit/>
          </a:bodyPr>
          <a:lstStyle/>
          <a:p>
            <a:r>
              <a:rPr lang="ja-JP" altLang="en-US" sz="1600" dirty="0"/>
              <a:t>企業混同型</a:t>
            </a:r>
            <a:r>
              <a:rPr lang="en-US" altLang="ja-JP" sz="1600" dirty="0"/>
              <a:t>OSS</a:t>
            </a:r>
            <a:r>
              <a:rPr lang="ja-JP" altLang="en-US" sz="1600" dirty="0"/>
              <a:t>開発プロジェクト</a:t>
            </a:r>
            <a:endParaRPr lang="ja-JP" altLang="en-US" sz="1600" dirty="0"/>
          </a:p>
        </p:txBody>
      </p:sp>
    </p:spTree>
    <p:extLst>
      <p:ext uri="{BB962C8B-B14F-4D97-AF65-F5344CB8AC3E}">
        <p14:creationId xmlns:p14="http://schemas.microsoft.com/office/powerpoint/2010/main" val="11436648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96702" y="522434"/>
            <a:ext cx="8762241" cy="724929"/>
          </a:xfrm>
        </p:spPr>
        <p:txBody>
          <a:bodyPr>
            <a:normAutofit fontScale="90000"/>
          </a:bodyPr>
          <a:lstStyle/>
          <a:p>
            <a:r>
              <a:rPr kumimoji="1" lang="ja-JP" altLang="en-US" dirty="0" smtClean="0"/>
              <a:t>考察：企業混合型</a:t>
            </a:r>
            <a:r>
              <a:rPr kumimoji="1" lang="en-US" altLang="ja-JP" dirty="0" smtClean="0"/>
              <a:t>OSS</a:t>
            </a:r>
            <a:r>
              <a:rPr kumimoji="1" lang="ja-JP" altLang="en-US" dirty="0" smtClean="0"/>
              <a:t>開発プロジェクト</a:t>
            </a:r>
            <a:endParaRPr kumimoji="1" lang="ja-JP" altLang="en-US" dirty="0"/>
          </a:p>
        </p:txBody>
      </p:sp>
      <p:sp>
        <p:nvSpPr>
          <p:cNvPr id="3" name="コンテンツ プレースホルダー 2"/>
          <p:cNvSpPr>
            <a:spLocks noGrp="1"/>
          </p:cNvSpPr>
          <p:nvPr>
            <p:ph idx="1"/>
          </p:nvPr>
        </p:nvSpPr>
        <p:spPr>
          <a:xfrm>
            <a:off x="297712" y="1553776"/>
            <a:ext cx="8548576" cy="5304224"/>
          </a:xfrm>
        </p:spPr>
        <p:txBody>
          <a:bodyPr>
            <a:normAutofit/>
          </a:bodyPr>
          <a:lstStyle/>
          <a:p>
            <a:r>
              <a:rPr kumimoji="1" lang="ja-JP" altLang="en-US" dirty="0" smtClean="0"/>
              <a:t>仮説</a:t>
            </a:r>
            <a:r>
              <a:rPr kumimoji="1" lang="en-US" altLang="ja-JP" dirty="0" smtClean="0"/>
              <a:t>1</a:t>
            </a:r>
          </a:p>
          <a:p>
            <a:pPr lvl="1">
              <a:buFont typeface="Wingdings" panose="05000000000000000000" pitchFamily="2" charset="2"/>
              <a:buChar char="ü"/>
            </a:pPr>
            <a:r>
              <a:rPr lang="en-US" altLang="ja-JP" dirty="0" smtClean="0"/>
              <a:t>EMF</a:t>
            </a:r>
            <a:r>
              <a:rPr lang="ja-JP" altLang="en-US" dirty="0" smtClean="0"/>
              <a:t>を除いた返信時間の中央値が</a:t>
            </a:r>
            <a:r>
              <a:rPr lang="en-US" altLang="ja-JP" dirty="0" smtClean="0"/>
              <a:t>OSS</a:t>
            </a:r>
            <a:r>
              <a:rPr lang="ja-JP" altLang="en-US" dirty="0" smtClean="0"/>
              <a:t>開発プロジェクトと比べ大きい</a:t>
            </a:r>
            <a:endParaRPr lang="en-US" altLang="ja-JP" dirty="0" smtClean="0"/>
          </a:p>
          <a:p>
            <a:pPr lvl="1">
              <a:buFont typeface="Wingdings" panose="05000000000000000000" pitchFamily="2" charset="2"/>
              <a:buChar char="ü"/>
            </a:pPr>
            <a:r>
              <a:rPr lang="ja-JP" altLang="en-US" dirty="0" smtClean="0"/>
              <a:t>要因：米大陸地域開発者が情報交換を行</a:t>
            </a:r>
            <a:r>
              <a:rPr lang="ja-JP" altLang="en-US" dirty="0"/>
              <a:t>う</a:t>
            </a:r>
            <a:r>
              <a:rPr lang="ja-JP" altLang="en-US" dirty="0" smtClean="0"/>
              <a:t>時間帯が短く、欧・</a:t>
            </a:r>
            <a:r>
              <a:rPr lang="ja-JP" altLang="en-US" dirty="0" smtClean="0"/>
              <a:t>アフリカ地域開発者</a:t>
            </a:r>
            <a:r>
              <a:rPr lang="ja-JP" altLang="en-US" dirty="0" smtClean="0"/>
              <a:t>との情報交換を行う時間帯がずれているのでタイムラグが</a:t>
            </a:r>
            <a:r>
              <a:rPr lang="ja-JP" altLang="en-US" dirty="0" smtClean="0"/>
              <a:t>発生</a:t>
            </a:r>
            <a:endParaRPr lang="en-US" altLang="ja-JP" dirty="0"/>
          </a:p>
          <a:p>
            <a:pPr lvl="1">
              <a:buFont typeface="Wingdings" panose="05000000000000000000" pitchFamily="2" charset="2"/>
              <a:buChar char="ü"/>
            </a:pPr>
            <a:endParaRPr lang="en-US" altLang="ja-JP" dirty="0"/>
          </a:p>
          <a:p>
            <a:r>
              <a:rPr kumimoji="1" lang="ja-JP" altLang="en-US" dirty="0" smtClean="0"/>
              <a:t>仮説</a:t>
            </a:r>
            <a:r>
              <a:rPr kumimoji="1" lang="en-US" altLang="ja-JP" dirty="0" smtClean="0"/>
              <a:t>2</a:t>
            </a:r>
          </a:p>
          <a:p>
            <a:pPr lvl="1">
              <a:buFont typeface="Wingdings" panose="05000000000000000000" pitchFamily="2" charset="2"/>
              <a:buChar char="ü"/>
            </a:pPr>
            <a:r>
              <a:rPr lang="ja-JP" altLang="en-US" dirty="0"/>
              <a:t>夕方</a:t>
            </a:r>
            <a:r>
              <a:rPr lang="ja-JP" altLang="en-US" dirty="0" smtClean="0"/>
              <a:t>から</a:t>
            </a:r>
            <a:r>
              <a:rPr lang="ja-JP" altLang="en-US" dirty="0"/>
              <a:t>早朝を避けると情報交換のタイムラグは解消される</a:t>
            </a:r>
          </a:p>
          <a:p>
            <a:pPr lvl="1">
              <a:buFont typeface="Wingdings" panose="05000000000000000000" pitchFamily="2" charset="2"/>
              <a:buChar char="ü"/>
            </a:pPr>
            <a:r>
              <a:rPr lang="ja-JP" altLang="en-US" dirty="0"/>
              <a:t>米大陸地域で</a:t>
            </a:r>
            <a:r>
              <a:rPr lang="ja-JP" altLang="en-US" dirty="0" smtClean="0"/>
              <a:t>は</a:t>
            </a:r>
            <a:r>
              <a:rPr lang="en-US" altLang="ja-JP" dirty="0"/>
              <a:t>9</a:t>
            </a:r>
            <a:r>
              <a:rPr lang="ja-JP" altLang="en-US" dirty="0" smtClean="0"/>
              <a:t>時</a:t>
            </a:r>
            <a:r>
              <a:rPr lang="ja-JP" altLang="en-US" dirty="0"/>
              <a:t>～</a:t>
            </a:r>
            <a:r>
              <a:rPr lang="en-US" altLang="ja-JP" dirty="0"/>
              <a:t>12</a:t>
            </a:r>
            <a:r>
              <a:rPr lang="ja-JP" altLang="en-US" dirty="0" smtClean="0"/>
              <a:t>時頃、</a:t>
            </a:r>
            <a:r>
              <a:rPr lang="ja-JP" altLang="en-US" dirty="0"/>
              <a:t>欧・アフリカ地域で</a:t>
            </a:r>
            <a:r>
              <a:rPr lang="ja-JP" altLang="en-US" dirty="0" smtClean="0"/>
              <a:t>は</a:t>
            </a:r>
            <a:r>
              <a:rPr lang="en-US" altLang="ja-JP" dirty="0" smtClean="0"/>
              <a:t>15</a:t>
            </a:r>
            <a:r>
              <a:rPr lang="ja-JP" altLang="en-US" dirty="0" smtClean="0"/>
              <a:t>時～</a:t>
            </a:r>
            <a:r>
              <a:rPr lang="en-US" altLang="ja-JP" dirty="0" smtClean="0"/>
              <a:t>18</a:t>
            </a:r>
            <a:r>
              <a:rPr lang="ja-JP" altLang="en-US" dirty="0" smtClean="0"/>
              <a:t>時頃に</a:t>
            </a:r>
            <a:r>
              <a:rPr lang="ja-JP" altLang="en-US" dirty="0"/>
              <a:t>メッセージ送信すると素早い返信が期待できる（情報交換の所要時間が短縮化可能）</a:t>
            </a:r>
          </a:p>
          <a:p>
            <a:pPr lvl="1">
              <a:buFont typeface="Wingdings" panose="05000000000000000000" pitchFamily="2" charset="2"/>
              <a:buChar char="ü"/>
            </a:pPr>
            <a:endParaRPr kumimoji="1" lang="ja-JP" altLang="en-US"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9</a:t>
            </a:fld>
            <a:endParaRPr kumimoji="1" lang="ja-JP" altLang="en-US"/>
          </a:p>
        </p:txBody>
      </p:sp>
    </p:spTree>
    <p:extLst>
      <p:ext uri="{BB962C8B-B14F-4D97-AF65-F5344CB8AC3E}">
        <p14:creationId xmlns:p14="http://schemas.microsoft.com/office/powerpoint/2010/main" val="340432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41421"/>
            <a:ext cx="10515600" cy="721896"/>
          </a:xfrm>
        </p:spPr>
        <p:txBody>
          <a:bodyPr/>
          <a:lstStyle/>
          <a:p>
            <a:pPr algn="ctr"/>
            <a:r>
              <a:rPr kumimoji="1" lang="ja-JP" altLang="en-US" dirty="0" smtClean="0"/>
              <a:t>考察：改善案</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米大陸地域ではボランティア型、企業混合型ともに時差の影響を受けない時間帯は１２時頃であるので業務開発者は昼食時間帯１時間程度遅らし、ボランティア開発者は昼食時間を活用し情報交換する。</a:t>
            </a:r>
            <a:endParaRPr kumimoji="1" lang="en-US" altLang="ja-JP" dirty="0" smtClean="0"/>
          </a:p>
          <a:p>
            <a:endParaRPr lang="en-US" altLang="ja-JP" dirty="0"/>
          </a:p>
          <a:p>
            <a:r>
              <a:rPr kumimoji="1" lang="ja-JP" altLang="en-US" dirty="0" smtClean="0"/>
              <a:t>欧・アフリカ地域では１８時頃が時差の影響を受けないので、業務開発者は業務終了時間を１時間程度遅らし、ボランティア開発者は業務終了後情報交換を行う</a:t>
            </a:r>
            <a:endParaRPr kumimoji="1" lang="ja-JP" altLang="en-US"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10</a:t>
            </a:fld>
            <a:endParaRPr kumimoji="1" lang="ja-JP" altLang="en-US"/>
          </a:p>
        </p:txBody>
      </p:sp>
    </p:spTree>
    <p:extLst>
      <p:ext uri="{BB962C8B-B14F-4D97-AF65-F5344CB8AC3E}">
        <p14:creationId xmlns:p14="http://schemas.microsoft.com/office/powerpoint/2010/main" val="27325876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43698"/>
            <a:ext cx="10515600" cy="716692"/>
          </a:xfrm>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180753" y="1545539"/>
            <a:ext cx="8867554" cy="4879975"/>
          </a:xfrm>
        </p:spPr>
        <p:txBody>
          <a:bodyPr/>
          <a:lstStyle/>
          <a:p>
            <a:r>
              <a:rPr kumimoji="1" lang="ja-JP" altLang="en-US" dirty="0" smtClean="0"/>
              <a:t>ボランティア型</a:t>
            </a:r>
            <a:r>
              <a:rPr kumimoji="1" lang="en-US" altLang="ja-JP" dirty="0" smtClean="0"/>
              <a:t>OSS</a:t>
            </a:r>
            <a:r>
              <a:rPr kumimoji="1" lang="ja-JP" altLang="en-US" dirty="0" smtClean="0"/>
              <a:t>開発プロジェクト</a:t>
            </a:r>
            <a:endParaRPr kumimoji="1" lang="en-US" altLang="ja-JP" dirty="0" smtClean="0"/>
          </a:p>
          <a:p>
            <a:pPr lvl="1">
              <a:buFont typeface="Wingdings" panose="05000000000000000000" pitchFamily="2" charset="2"/>
              <a:buChar char="ü"/>
            </a:pPr>
            <a:r>
              <a:rPr kumimoji="1" lang="ja-JP" altLang="en-US" dirty="0" smtClean="0"/>
              <a:t>深夜から早朝は日中に比べタイムラグが発生しやすい</a:t>
            </a:r>
            <a:endParaRPr kumimoji="1" lang="en-US" altLang="ja-JP" dirty="0" smtClean="0"/>
          </a:p>
          <a:p>
            <a:pPr lvl="1">
              <a:buFont typeface="Wingdings" panose="05000000000000000000" pitchFamily="2" charset="2"/>
              <a:buChar char="ü"/>
            </a:pPr>
            <a:r>
              <a:rPr lang="ja-JP" altLang="en-US" dirty="0"/>
              <a:t>時差の影響</a:t>
            </a:r>
            <a:r>
              <a:rPr lang="ja-JP" altLang="en-US" dirty="0" smtClean="0"/>
              <a:t>を受けにくい時間帯は米大陸地域では</a:t>
            </a:r>
            <a:r>
              <a:rPr lang="en-US" altLang="ja-JP" dirty="0" smtClean="0"/>
              <a:t>10</a:t>
            </a:r>
            <a:r>
              <a:rPr lang="ja-JP" altLang="en-US" dirty="0" smtClean="0"/>
              <a:t>時から</a:t>
            </a:r>
            <a:r>
              <a:rPr lang="en-US" altLang="ja-JP" dirty="0" smtClean="0"/>
              <a:t>12</a:t>
            </a:r>
            <a:r>
              <a:rPr lang="ja-JP" altLang="en-US" dirty="0" smtClean="0"/>
              <a:t>時頃、欧・アフリカ地域では</a:t>
            </a:r>
            <a:r>
              <a:rPr lang="en-US" altLang="ja-JP" dirty="0" smtClean="0"/>
              <a:t>18</a:t>
            </a:r>
            <a:r>
              <a:rPr lang="ja-JP" altLang="en-US" dirty="0" smtClean="0"/>
              <a:t>時頃</a:t>
            </a:r>
            <a:endParaRPr lang="en-US" altLang="ja-JP" dirty="0" smtClean="0"/>
          </a:p>
          <a:p>
            <a:pPr>
              <a:buFont typeface="Wingdings" panose="05000000000000000000" pitchFamily="2" charset="2"/>
              <a:buChar char="ü"/>
            </a:pPr>
            <a:endParaRPr kumimoji="1" lang="en-US" altLang="ja-JP" dirty="0" smtClean="0"/>
          </a:p>
          <a:p>
            <a:r>
              <a:rPr kumimoji="1" lang="ja-JP" altLang="en-US" dirty="0" smtClean="0"/>
              <a:t>企業混同型</a:t>
            </a:r>
            <a:r>
              <a:rPr kumimoji="1" lang="en-US" altLang="ja-JP" dirty="0" smtClean="0"/>
              <a:t>OSS</a:t>
            </a:r>
            <a:r>
              <a:rPr kumimoji="1" lang="ja-JP" altLang="en-US" dirty="0" smtClean="0"/>
              <a:t>開発プロジェクト</a:t>
            </a:r>
            <a:endParaRPr kumimoji="1" lang="en-US" altLang="ja-JP" dirty="0" smtClean="0"/>
          </a:p>
          <a:p>
            <a:pPr lvl="1">
              <a:buFont typeface="Wingdings" panose="05000000000000000000" pitchFamily="2" charset="2"/>
              <a:buChar char="ü"/>
            </a:pPr>
            <a:r>
              <a:rPr kumimoji="1" lang="ja-JP" altLang="en-US" dirty="0" smtClean="0"/>
              <a:t>夕方から早朝は日中に比べタイムラグが発生しやすい</a:t>
            </a:r>
            <a:endParaRPr kumimoji="1" lang="en-US" altLang="ja-JP" dirty="0" smtClean="0"/>
          </a:p>
          <a:p>
            <a:pPr lvl="1">
              <a:buFont typeface="Wingdings" panose="05000000000000000000" pitchFamily="2" charset="2"/>
              <a:buChar char="ü"/>
            </a:pPr>
            <a:r>
              <a:rPr lang="ja-JP" altLang="en-US" dirty="0"/>
              <a:t>時差の影響を</a:t>
            </a:r>
            <a:r>
              <a:rPr lang="ja-JP" altLang="en-US" dirty="0" smtClean="0"/>
              <a:t>受けにくい時間帯</a:t>
            </a:r>
            <a:r>
              <a:rPr lang="ja-JP" altLang="en-US" dirty="0"/>
              <a:t>は米大陸地域で</a:t>
            </a:r>
            <a:r>
              <a:rPr lang="ja-JP" altLang="en-US" dirty="0" smtClean="0"/>
              <a:t>は</a:t>
            </a:r>
            <a:r>
              <a:rPr lang="en-US" altLang="ja-JP" dirty="0"/>
              <a:t>9</a:t>
            </a:r>
            <a:r>
              <a:rPr lang="ja-JP" altLang="en-US" dirty="0" smtClean="0"/>
              <a:t>時</a:t>
            </a:r>
            <a:r>
              <a:rPr lang="ja-JP" altLang="en-US" dirty="0"/>
              <a:t>から</a:t>
            </a:r>
            <a:r>
              <a:rPr lang="en-US" altLang="ja-JP" dirty="0"/>
              <a:t>12</a:t>
            </a:r>
            <a:r>
              <a:rPr lang="ja-JP" altLang="en-US" dirty="0"/>
              <a:t>時頃、欧・アフリカ地域で</a:t>
            </a:r>
            <a:r>
              <a:rPr lang="ja-JP" altLang="en-US" dirty="0" smtClean="0"/>
              <a:t>は</a:t>
            </a:r>
            <a:r>
              <a:rPr lang="en-US" altLang="ja-JP" dirty="0" smtClean="0"/>
              <a:t>15</a:t>
            </a:r>
            <a:r>
              <a:rPr lang="ja-JP" altLang="en-US" dirty="0" smtClean="0"/>
              <a:t>時～</a:t>
            </a:r>
            <a:r>
              <a:rPr lang="en-US" altLang="ja-JP" dirty="0" smtClean="0"/>
              <a:t>18</a:t>
            </a:r>
            <a:r>
              <a:rPr lang="ja-JP" altLang="en-US" dirty="0"/>
              <a:t>時頃</a:t>
            </a:r>
          </a:p>
          <a:p>
            <a:pPr lvl="1">
              <a:buFont typeface="Wingdings" panose="05000000000000000000" pitchFamily="2" charset="2"/>
              <a:buChar char="ü"/>
            </a:pPr>
            <a:endParaRPr lang="en-US" altLang="ja-JP"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11</a:t>
            </a:fld>
            <a:endParaRPr kumimoji="1" lang="ja-JP" altLang="en-US"/>
          </a:p>
        </p:txBody>
      </p:sp>
    </p:spTree>
    <p:extLst>
      <p:ext uri="{BB962C8B-B14F-4D97-AF65-F5344CB8AC3E}">
        <p14:creationId xmlns:p14="http://schemas.microsoft.com/office/powerpoint/2010/main" val="579653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35460"/>
            <a:ext cx="10515600" cy="741406"/>
          </a:xfrm>
        </p:spPr>
        <p:txBody>
          <a:bodyPr/>
          <a:lstStyle/>
          <a:p>
            <a:pPr algn="ctr"/>
            <a:r>
              <a:rPr kumimoji="1" lang="ja-JP" altLang="en-US" dirty="0" smtClean="0"/>
              <a:t>課題</a:t>
            </a:r>
            <a:endParaRPr kumimoji="1" lang="ja-JP" altLang="en-US" dirty="0"/>
          </a:p>
        </p:txBody>
      </p:sp>
      <p:sp>
        <p:nvSpPr>
          <p:cNvPr id="3" name="コンテンツ プレースホルダー 2"/>
          <p:cNvSpPr>
            <a:spLocks noGrp="1"/>
          </p:cNvSpPr>
          <p:nvPr>
            <p:ph idx="1"/>
          </p:nvPr>
        </p:nvSpPr>
        <p:spPr>
          <a:xfrm>
            <a:off x="276447" y="1570252"/>
            <a:ext cx="8123274" cy="4351338"/>
          </a:xfrm>
        </p:spPr>
        <p:txBody>
          <a:bodyPr/>
          <a:lstStyle/>
          <a:p>
            <a:r>
              <a:rPr kumimoji="1" lang="ja-JP" altLang="en-US" dirty="0" smtClean="0"/>
              <a:t>プログラムの実装やバグの修正がどの程度スムーズに行うことができるかを実験的に検証すること</a:t>
            </a:r>
            <a:endParaRPr kumimoji="1" lang="en-US" altLang="ja-JP" dirty="0" smtClean="0"/>
          </a:p>
          <a:p>
            <a:endParaRPr lang="en-US" altLang="ja-JP" dirty="0"/>
          </a:p>
          <a:p>
            <a:r>
              <a:rPr kumimoji="1" lang="ja-JP" altLang="en-US" dirty="0" smtClean="0"/>
              <a:t>メーリングリスト以外の情報交換手段について分析</a:t>
            </a:r>
            <a:endParaRPr kumimoji="1" lang="ja-JP" altLang="en-US" dirty="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12</a:t>
            </a:fld>
            <a:endParaRPr kumimoji="1" lang="ja-JP" altLang="en-US"/>
          </a:p>
        </p:txBody>
      </p:sp>
    </p:spTree>
    <p:extLst>
      <p:ext uri="{BB962C8B-B14F-4D97-AF65-F5344CB8AC3E}">
        <p14:creationId xmlns:p14="http://schemas.microsoft.com/office/powerpoint/2010/main" val="3738686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685800" y="527222"/>
            <a:ext cx="10515600" cy="733168"/>
          </a:xfrm>
        </p:spPr>
        <p:txBody>
          <a:bodyPr/>
          <a:lstStyle/>
          <a:p>
            <a:pPr algn="ctr"/>
            <a:r>
              <a:rPr kumimoji="1" lang="ja-JP" altLang="en-US" dirty="0" smtClean="0"/>
              <a:t>メーリングリスト</a:t>
            </a:r>
            <a:endParaRPr kumimoji="1" lang="ja-JP" altLang="en-US" dirty="0"/>
          </a:p>
        </p:txBody>
      </p:sp>
      <p:sp>
        <p:nvSpPr>
          <p:cNvPr id="3" name="コンテンツ プレースホルダー 2"/>
          <p:cNvSpPr>
            <a:spLocks noGrp="1"/>
          </p:cNvSpPr>
          <p:nvPr>
            <p:ph idx="1"/>
          </p:nvPr>
        </p:nvSpPr>
        <p:spPr>
          <a:xfrm>
            <a:off x="170121" y="1581665"/>
            <a:ext cx="8750595" cy="4595298"/>
          </a:xfrm>
        </p:spPr>
        <p:txBody>
          <a:bodyPr/>
          <a:lstStyle/>
          <a:p>
            <a:r>
              <a:rPr lang="ja-JP" altLang="en-US" dirty="0"/>
              <a:t>電子メールを使ったインターネット活用法のひとつで複数の人に同じメールを配送できる</a:t>
            </a:r>
            <a:r>
              <a:rPr lang="ja-JP" altLang="en-US" dirty="0" smtClean="0"/>
              <a:t>仕組み</a:t>
            </a:r>
            <a:endParaRPr lang="en-US" altLang="ja-JP" dirty="0" smtClean="0"/>
          </a:p>
          <a:p>
            <a:endParaRPr kumimoji="1" lang="en-US" altLang="ja-JP" dirty="0"/>
          </a:p>
          <a:p>
            <a:r>
              <a:rPr lang="ja-JP" altLang="en-US" dirty="0" smtClean="0"/>
              <a:t>情報交換過程が全開発者に共有される</a:t>
            </a:r>
            <a:endParaRPr lang="en-US" altLang="ja-JP" dirty="0" smtClean="0"/>
          </a:p>
          <a:p>
            <a:endParaRPr kumimoji="1" lang="en-US" altLang="ja-JP" dirty="0"/>
          </a:p>
          <a:p>
            <a:r>
              <a:rPr lang="ja-JP" altLang="en-US" dirty="0" smtClean="0"/>
              <a:t>日常業務でよく使われる</a:t>
            </a:r>
            <a:endParaRPr lang="en-US" altLang="ja-JP" dirty="0" smtClean="0"/>
          </a:p>
        </p:txBody>
      </p:sp>
      <p:sp>
        <p:nvSpPr>
          <p:cNvPr id="4" name="スライド番号プレースホルダー 3"/>
          <p:cNvSpPr>
            <a:spLocks noGrp="1"/>
          </p:cNvSpPr>
          <p:nvPr>
            <p:ph type="sldNum" sz="quarter" idx="12"/>
          </p:nvPr>
        </p:nvSpPr>
        <p:spPr/>
        <p:txBody>
          <a:bodyPr/>
          <a:lstStyle/>
          <a:p>
            <a:fld id="{20CE9E38-3AE0-43A7-85C9-FE7AB77E5777}" type="slidenum">
              <a:rPr kumimoji="1" lang="ja-JP" altLang="en-US" smtClean="0"/>
              <a:t>13</a:t>
            </a:fld>
            <a:endParaRPr kumimoji="1" lang="ja-JP" altLang="en-US"/>
          </a:p>
        </p:txBody>
      </p:sp>
    </p:spTree>
    <p:extLst>
      <p:ext uri="{BB962C8B-B14F-4D97-AF65-F5344CB8AC3E}">
        <p14:creationId xmlns:p14="http://schemas.microsoft.com/office/powerpoint/2010/main" val="1875590390"/>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TotalTime>
  <Words>680</Words>
  <Application>Microsoft Office PowerPoint</Application>
  <PresentationFormat>画面に合わせる (4:3)</PresentationFormat>
  <Paragraphs>96</Paragraphs>
  <Slides>14</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14</vt:i4>
      </vt:variant>
    </vt:vector>
  </HeadingPairs>
  <TitlesOfParts>
    <vt:vector size="21" baseType="lpstr">
      <vt:lpstr>ＭＳ Ｐゴシック</vt:lpstr>
      <vt:lpstr>新細明體</vt:lpstr>
      <vt:lpstr>Arial</vt:lpstr>
      <vt:lpstr>Calibri</vt:lpstr>
      <vt:lpstr>Calibri Light</vt:lpstr>
      <vt:lpstr>Wingdings</vt:lpstr>
      <vt:lpstr>Office テーマ</vt:lpstr>
      <vt:lpstr>グローバル環境下におけるOSS開発者の情報交換に対する時差の影響</vt:lpstr>
      <vt:lpstr>はじめに</vt:lpstr>
      <vt:lpstr>研究目的</vt:lpstr>
      <vt:lpstr>プロジェクトの分類</vt:lpstr>
      <vt:lpstr>結果：仮説1</vt:lpstr>
      <vt:lpstr>結果：仮説2①</vt:lpstr>
      <vt:lpstr>結果：仮説2②</vt:lpstr>
      <vt:lpstr>考察：ボランティア型OSS開発プロジェクト</vt:lpstr>
      <vt:lpstr>メッセージ送信時刻の分布図</vt:lpstr>
      <vt:lpstr>考察：企業混合型OSS開発プロジェクト</vt:lpstr>
      <vt:lpstr>考察：改善案</vt:lpstr>
      <vt:lpstr>まとめ</vt:lpstr>
      <vt:lpstr>課題</vt:lpstr>
      <vt:lpstr>メーリングリスト</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グローバル環境下におけるOSS開発者の情報交換に対する時差の影響</dc:title>
  <dc:creator>芝</dc:creator>
  <cp:lastModifiedBy>芝</cp:lastModifiedBy>
  <cp:revision>28</cp:revision>
  <dcterms:created xsi:type="dcterms:W3CDTF">2015-10-14T06:39:07Z</dcterms:created>
  <dcterms:modified xsi:type="dcterms:W3CDTF">2015-10-20T04:54:33Z</dcterms:modified>
</cp:coreProperties>
</file>