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Lst>
  <p:notesMasterIdLst>
    <p:notesMasterId r:id="rId15"/>
  </p:notesMasterIdLst>
  <p:sldIdLst>
    <p:sldId id="256" r:id="rId2"/>
    <p:sldId id="257" r:id="rId3"/>
    <p:sldId id="270" r:id="rId4"/>
    <p:sldId id="271" r:id="rId5"/>
    <p:sldId id="272" r:id="rId6"/>
    <p:sldId id="273" r:id="rId7"/>
    <p:sldId id="275" r:id="rId8"/>
    <p:sldId id="276" r:id="rId9"/>
    <p:sldId id="277" r:id="rId10"/>
    <p:sldId id="280" r:id="rId11"/>
    <p:sldId id="278" r:id="rId12"/>
    <p:sldId id="279" r:id="rId13"/>
    <p:sldId id="281" r:id="rId1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67" autoAdjust="0"/>
    <p:restoredTop sz="83462" autoAdjust="0"/>
  </p:normalViewPr>
  <p:slideViewPr>
    <p:cSldViewPr snapToGrid="0">
      <p:cViewPr>
        <p:scale>
          <a:sx n="100" d="100"/>
          <a:sy n="100" d="100"/>
        </p:scale>
        <p:origin x="-109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3C6DB0-FC7D-45A6-8022-51AE24F14D0B}" type="datetimeFigureOut">
              <a:rPr kumimoji="1" lang="ja-JP" altLang="en-US" smtClean="0"/>
              <a:t>2014/12/9</a:t>
            </a:fld>
            <a:endParaRPr kumimoji="1" lang="ja-JP" altLang="en-US"/>
          </a:p>
        </p:txBody>
      </p:sp>
      <p:sp>
        <p:nvSpPr>
          <p:cNvPr id="4" name="スライド イメージ プレースホルダー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DC5261-DE9F-4AB9-B12D-D6C0B274B4A5}" type="slidenum">
              <a:rPr kumimoji="1" lang="ja-JP" altLang="en-US" smtClean="0"/>
              <a:t>‹#›</a:t>
            </a:fld>
            <a:endParaRPr kumimoji="1" lang="ja-JP" altLang="en-US"/>
          </a:p>
        </p:txBody>
      </p:sp>
    </p:spTree>
    <p:extLst>
      <p:ext uri="{BB962C8B-B14F-4D97-AF65-F5344CB8AC3E}">
        <p14:creationId xmlns:p14="http://schemas.microsoft.com/office/powerpoint/2010/main" val="280870639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1</a:t>
            </a:fld>
            <a:endParaRPr kumimoji="1" lang="ja-JP" altLang="en-US"/>
          </a:p>
        </p:txBody>
      </p:sp>
    </p:spTree>
    <p:extLst>
      <p:ext uri="{BB962C8B-B14F-4D97-AF65-F5344CB8AC3E}">
        <p14:creationId xmlns:p14="http://schemas.microsoft.com/office/powerpoint/2010/main" val="1925323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あるデータ群をいくつかのグループに分解し、それぞれに別の、データが変動する要因を与える。</a:t>
            </a:r>
            <a:endParaRPr kumimoji="1" lang="en-US" altLang="ja-JP" smtClean="0"/>
          </a:p>
          <a:p>
            <a:r>
              <a:rPr kumimoji="1" lang="ja-JP" altLang="en-US" smtClean="0"/>
              <a:t>そういった要因が与えられたグループ毎に、違いが出るかどうかを判定できる。</a:t>
            </a:r>
            <a:endParaRPr kumimoji="1" lang="en-US" altLang="ja-JP" smtClean="0"/>
          </a:p>
          <a:p>
            <a:endParaRPr kumimoji="1" lang="en-US" altLang="ja-JP" smtClean="0"/>
          </a:p>
          <a:p>
            <a:r>
              <a:rPr kumimoji="1" lang="ja-JP" altLang="en-US" smtClean="0"/>
              <a:t>特に、元々、データには誤差があって、生徒の能力に影響されるため、</a:t>
            </a:r>
            <a:endParaRPr kumimoji="1" lang="en-US" altLang="ja-JP" smtClean="0"/>
          </a:p>
          <a:p>
            <a:r>
              <a:rPr kumimoji="1" lang="ja-JP" altLang="en-US" smtClean="0"/>
              <a:t>一概にこの教員だからいいとは言えないが、元々ある誤差による変動と、担当の教員が及ぼした要因の変動を比較して、</a:t>
            </a:r>
            <a:endParaRPr kumimoji="1" lang="en-US" altLang="ja-JP" smtClean="0"/>
          </a:p>
          <a:p>
            <a:r>
              <a:rPr kumimoji="1" lang="ja-JP" altLang="en-US" smtClean="0"/>
              <a:t>十分に要因の変動が大きければ、要因による優位性があるというような判定を行う分析。</a:t>
            </a:r>
            <a:endParaRPr kumimoji="1" lang="en-US" altLang="ja-JP" smtClean="0"/>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3</a:t>
            </a:fld>
            <a:endParaRPr kumimoji="1" lang="ja-JP" altLang="en-US"/>
          </a:p>
        </p:txBody>
      </p:sp>
    </p:spTree>
    <p:extLst>
      <p:ext uri="{BB962C8B-B14F-4D97-AF65-F5344CB8AC3E}">
        <p14:creationId xmlns:p14="http://schemas.microsoft.com/office/powerpoint/2010/main" val="3772520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mtClean="0"/>
              <a:t>25</a:t>
            </a:r>
            <a:r>
              <a:rPr kumimoji="1" lang="ja-JP" altLang="en-US" smtClean="0"/>
              <a:t>個のデータ</a:t>
            </a:r>
            <a:endParaRPr kumimoji="1" lang="en-US" altLang="ja-JP" smtClean="0"/>
          </a:p>
          <a:p>
            <a:r>
              <a:rPr kumimoji="1" lang="en-US" altLang="ja-JP" smtClean="0"/>
              <a:t>A~D</a:t>
            </a:r>
            <a:r>
              <a:rPr kumimoji="1" lang="ja-JP" altLang="en-US" smtClean="0"/>
              <a:t>の四つの要因がもたらされる</a:t>
            </a:r>
            <a:endParaRPr kumimoji="1" lang="en-US" altLang="ja-JP" smtClean="0"/>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4</a:t>
            </a:fld>
            <a:endParaRPr kumimoji="1" lang="ja-JP" altLang="en-US"/>
          </a:p>
        </p:txBody>
      </p:sp>
    </p:spTree>
    <p:extLst>
      <p:ext uri="{BB962C8B-B14F-4D97-AF65-F5344CB8AC3E}">
        <p14:creationId xmlns:p14="http://schemas.microsoft.com/office/powerpoint/2010/main" val="2484826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対立仮説</a:t>
            </a:r>
            <a:endParaRPr kumimoji="1" lang="en-US" altLang="ja-JP" smtClean="0"/>
          </a:p>
          <a:p>
            <a:r>
              <a:rPr kumimoji="1" lang="ja-JP" altLang="en-US" smtClean="0"/>
              <a:t>すなわち、要因によって差が出るということ。</a:t>
            </a:r>
            <a:endParaRPr kumimoji="1" lang="en-US" altLang="ja-JP" smtClean="0"/>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5</a:t>
            </a:fld>
            <a:endParaRPr kumimoji="1" lang="ja-JP" altLang="en-US"/>
          </a:p>
        </p:txBody>
      </p:sp>
    </p:spTree>
    <p:extLst>
      <p:ext uri="{BB962C8B-B14F-4D97-AF65-F5344CB8AC3E}">
        <p14:creationId xmlns:p14="http://schemas.microsoft.com/office/powerpoint/2010/main" val="1935729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mtClean="0"/>
              <a:t>2</a:t>
            </a:r>
            <a:r>
              <a:rPr kumimoji="1" lang="ja-JP" altLang="en-US" smtClean="0"/>
              <a:t>．要因が与えられた群の中で平均値を順に求めていく</a:t>
            </a:r>
            <a:endParaRPr kumimoji="1" lang="en-US" altLang="ja-JP" smtClean="0"/>
          </a:p>
          <a:p>
            <a:r>
              <a:rPr kumimoji="1" lang="en-US" altLang="ja-JP" smtClean="0"/>
              <a:t>3</a:t>
            </a:r>
            <a:r>
              <a:rPr kumimoji="1" lang="ja-JP" altLang="en-US" smtClean="0"/>
              <a:t>．</a:t>
            </a:r>
            <a:endParaRPr kumimoji="1" lang="en-US" altLang="ja-JP" smtClean="0"/>
          </a:p>
          <a:p>
            <a:r>
              <a:rPr kumimoji="1" lang="en-US" altLang="ja-JP" smtClean="0"/>
              <a:t>4</a:t>
            </a:r>
            <a:r>
              <a:rPr kumimoji="1" lang="ja-JP" altLang="en-US" smtClean="0"/>
              <a:t>．これを誤差とすると、各データの値は、</a:t>
            </a:r>
            <a:endParaRPr kumimoji="1" lang="ja-JP" altLang="en-US"/>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6</a:t>
            </a:fld>
            <a:endParaRPr kumimoji="1" lang="ja-JP" altLang="en-US"/>
          </a:p>
        </p:txBody>
      </p:sp>
    </p:spTree>
    <p:extLst>
      <p:ext uri="{BB962C8B-B14F-4D97-AF65-F5344CB8AC3E}">
        <p14:creationId xmlns:p14="http://schemas.microsoft.com/office/powerpoint/2010/main" val="191264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データ群を行列で表現すると一括に扱える。</a:t>
            </a:r>
            <a:endParaRPr kumimoji="1" lang="en-US" altLang="ja-JP" smtClean="0"/>
          </a:p>
          <a:p>
            <a:r>
              <a:rPr kumimoji="1" lang="ja-JP" altLang="en-US" smtClean="0"/>
              <a:t>左辺はデータセット。データセットの平均値は</a:t>
            </a:r>
            <a:r>
              <a:rPr kumimoji="1" lang="en-US" altLang="ja-JP" smtClean="0"/>
              <a:t>10</a:t>
            </a:r>
          </a:p>
          <a:p>
            <a:r>
              <a:rPr kumimoji="1" lang="ja-JP" altLang="en-US" smtClean="0"/>
              <a:t>右辺はデータセットを分解したもの</a:t>
            </a:r>
            <a:endParaRPr kumimoji="1" lang="en-US" altLang="ja-JP" smtClean="0"/>
          </a:p>
          <a:p>
            <a:r>
              <a:rPr kumimoji="1" lang="ja-JP" altLang="en-US" smtClean="0"/>
              <a:t>右辺の一番左は全体の平均、中央は各群内の平均値から全体の平均値を引いた効果をまとめた行列</a:t>
            </a:r>
            <a:endParaRPr kumimoji="1" lang="ja-JP" altLang="en-US"/>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7</a:t>
            </a:fld>
            <a:endParaRPr kumimoji="1" lang="ja-JP" altLang="en-US"/>
          </a:p>
        </p:txBody>
      </p:sp>
    </p:spTree>
    <p:extLst>
      <p:ext uri="{BB962C8B-B14F-4D97-AF65-F5344CB8AC3E}">
        <p14:creationId xmlns:p14="http://schemas.microsoft.com/office/powerpoint/2010/main" val="3364485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mtClean="0"/>
              <a:t>degrees of freedom = </a:t>
            </a:r>
            <a:r>
              <a:rPr kumimoji="1" lang="ja-JP" altLang="en-US" smtClean="0"/>
              <a:t>自由度</a:t>
            </a:r>
            <a:endParaRPr kumimoji="1" lang="en-US" altLang="ja-JP" smtClean="0"/>
          </a:p>
          <a:p>
            <a:r>
              <a:rPr kumimoji="1" lang="en-US" altLang="ja-JP" smtClean="0"/>
              <a:t>sum of square</a:t>
            </a:r>
            <a:r>
              <a:rPr kumimoji="1" lang="en-US" altLang="ja-JP" baseline="0" smtClean="0"/>
              <a:t> = </a:t>
            </a:r>
            <a:r>
              <a:rPr kumimoji="1" lang="ja-JP" altLang="en-US" baseline="0" smtClean="0"/>
              <a:t>偏差平方和</a:t>
            </a:r>
            <a:endParaRPr kumimoji="1" lang="en-US" altLang="ja-JP" smtClean="0"/>
          </a:p>
          <a:p>
            <a:r>
              <a:rPr kumimoji="1" lang="en-US" altLang="ja-JP" smtClean="0"/>
              <a:t>mean square = </a:t>
            </a:r>
            <a:r>
              <a:rPr kumimoji="1" lang="ja-JP" altLang="en-US" smtClean="0"/>
              <a:t>平方平均</a:t>
            </a:r>
            <a:endParaRPr kumimoji="1" lang="ja-JP" altLang="en-US"/>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10</a:t>
            </a:fld>
            <a:endParaRPr kumimoji="1" lang="ja-JP" altLang="en-US"/>
          </a:p>
        </p:txBody>
      </p:sp>
    </p:spTree>
    <p:extLst>
      <p:ext uri="{BB962C8B-B14F-4D97-AF65-F5344CB8AC3E}">
        <p14:creationId xmlns:p14="http://schemas.microsoft.com/office/powerpoint/2010/main" val="3653298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帰無仮説を棄却して、対立仮説のすべての群の母平均は等しいとは言えないということが判定できた</a:t>
            </a:r>
            <a:endParaRPr kumimoji="1" lang="en-US" altLang="ja-JP" smtClean="0"/>
          </a:p>
          <a:p>
            <a:r>
              <a:rPr kumimoji="1" lang="ja-JP" altLang="en-US" smtClean="0"/>
              <a:t>しかし、具体的にどの要因とどの要因の間に差があるかまではわからない。</a:t>
            </a:r>
            <a:endParaRPr kumimoji="1" lang="en-US" altLang="ja-JP" smtClean="0"/>
          </a:p>
          <a:p>
            <a:r>
              <a:rPr kumimoji="1" lang="ja-JP" altLang="en-US" smtClean="0"/>
              <a:t>そこで、多重比較という方法を用いる。</a:t>
            </a:r>
            <a:endParaRPr kumimoji="1" lang="ja-JP" altLang="en-US"/>
          </a:p>
        </p:txBody>
      </p:sp>
      <p:sp>
        <p:nvSpPr>
          <p:cNvPr id="4" name="スライド番号プレースホルダー 3"/>
          <p:cNvSpPr>
            <a:spLocks noGrp="1"/>
          </p:cNvSpPr>
          <p:nvPr>
            <p:ph type="sldNum" sz="quarter" idx="10"/>
          </p:nvPr>
        </p:nvSpPr>
        <p:spPr/>
        <p:txBody>
          <a:bodyPr/>
          <a:lstStyle/>
          <a:p>
            <a:fld id="{86DC5261-DE9F-4AB9-B12D-D6C0B274B4A5}" type="slidenum">
              <a:rPr kumimoji="1" lang="ja-JP" altLang="en-US" smtClean="0"/>
              <a:t>12</a:t>
            </a:fld>
            <a:endParaRPr kumimoji="1" lang="ja-JP" altLang="en-US"/>
          </a:p>
        </p:txBody>
      </p:sp>
    </p:spTree>
    <p:extLst>
      <p:ext uri="{BB962C8B-B14F-4D97-AF65-F5344CB8AC3E}">
        <p14:creationId xmlns:p14="http://schemas.microsoft.com/office/powerpoint/2010/main" val="1208229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D5277C48-5DB7-4C46-AE8D-6A224B4B712C}" type="datetime1">
              <a:rPr kumimoji="1" lang="ja-JP" altLang="en-US" smtClean="0"/>
              <a:t>2014/12/9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2409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3B2DE0A-3F8F-4489-A938-C07D2BD9AA0E}" type="datetime1">
              <a:rPr kumimoji="1" lang="ja-JP" altLang="en-US" smtClean="0"/>
              <a:t>2014/12/9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3377397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A7178C1-5B50-4B3D-822C-1B18A9D573F4}" type="datetime1">
              <a:rPr kumimoji="1" lang="ja-JP" altLang="en-US" smtClean="0"/>
              <a:t>2014/12/9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8559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155EA97B-82AD-4C3D-A3C9-78EFFA631E02}" type="datetime1">
              <a:rPr kumimoji="1" lang="ja-JP" altLang="en-US" smtClean="0"/>
              <a:t>2014/12/9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1411983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5831CC9F-E504-44AE-89D4-5DBDF4F121C4}" type="datetime1">
              <a:rPr kumimoji="1" lang="ja-JP" altLang="en-US" smtClean="0"/>
              <a:t>2014/12/9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3164054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85C54141-78DF-40B0-ABBF-7F6DF0384751}" type="datetime1">
              <a:rPr kumimoji="1" lang="ja-JP" altLang="en-US" smtClean="0"/>
              <a:t>2014/12/9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3420380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8948AF6-ED98-471D-A24D-13E2DCEF93DB}" type="datetime1">
              <a:rPr kumimoji="1" lang="ja-JP" altLang="en-US" smtClean="0"/>
              <a:t>2014/12/9</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3455618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ADEFE20-4D98-4CFF-A0C6-18D494658B39}" type="datetime1">
              <a:rPr kumimoji="1" lang="ja-JP" altLang="en-US" smtClean="0"/>
              <a:t>2014/12/9</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2689850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B11BD68-155C-436D-8E64-8F780A83633F}" type="datetime1">
              <a:rPr kumimoji="1" lang="ja-JP" altLang="en-US" smtClean="0"/>
              <a:t>2014/12/9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1388394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62F465B4-A0E9-46A5-BA89-45511192624E}" type="datetime1">
              <a:rPr kumimoji="1" lang="ja-JP" altLang="en-US" smtClean="0"/>
              <a:t>2014/12/9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2809811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63912D9-BF58-4D7A-B4D0-93A56E946459}" type="datetime1">
              <a:rPr kumimoji="1" lang="ja-JP" altLang="en-US" smtClean="0"/>
              <a:t>2014/12/9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BEE91FE-D219-4B1B-8C26-FC7DFC9994FA}" type="slidenum">
              <a:rPr kumimoji="1" lang="ja-JP" altLang="en-US" smtClean="0"/>
              <a:t>‹#›</a:t>
            </a:fld>
            <a:endParaRPr kumimoji="1" lang="ja-JP" altLang="en-US"/>
          </a:p>
        </p:txBody>
      </p:sp>
    </p:spTree>
    <p:extLst>
      <p:ext uri="{BB962C8B-B14F-4D97-AF65-F5344CB8AC3E}">
        <p14:creationId xmlns:p14="http://schemas.microsoft.com/office/powerpoint/2010/main" val="539952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4E91A52-4CF8-460F-8508-B690D3BD9DD4}" type="datetime1">
              <a:rPr kumimoji="1" lang="ja-JP" altLang="en-US" smtClean="0"/>
              <a:t>2014/12/9</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BEE91FE-D219-4B1B-8C26-FC7DFC9994FA}" type="slidenum">
              <a:rPr kumimoji="1" lang="ja-JP" altLang="en-US" smtClean="0"/>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457664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12109" y="823784"/>
            <a:ext cx="10006828" cy="2779353"/>
          </a:xfrm>
        </p:spPr>
        <p:txBody>
          <a:bodyPr>
            <a:normAutofit/>
          </a:bodyPr>
          <a:lstStyle/>
          <a:p>
            <a:r>
              <a:rPr lang="ja-JP" altLang="en-US" sz="5600"/>
              <a:t>分散分析</a:t>
            </a:r>
            <a:endParaRPr kumimoji="1" lang="ja-JP" altLang="en-US" sz="5600" dirty="0"/>
          </a:p>
        </p:txBody>
      </p:sp>
      <p:sp>
        <p:nvSpPr>
          <p:cNvPr id="3" name="サブタイトル 2"/>
          <p:cNvSpPr>
            <a:spLocks noGrp="1"/>
          </p:cNvSpPr>
          <p:nvPr>
            <p:ph type="subTitle" idx="1"/>
          </p:nvPr>
        </p:nvSpPr>
        <p:spPr>
          <a:xfrm>
            <a:off x="2553730" y="4730621"/>
            <a:ext cx="9144000" cy="1655762"/>
          </a:xfrm>
        </p:spPr>
        <p:txBody>
          <a:bodyPr>
            <a:noAutofit/>
          </a:bodyPr>
          <a:lstStyle/>
          <a:p>
            <a:pPr algn="r"/>
            <a:endParaRPr lang="en-US" altLang="ja-JP" sz="3600" dirty="0"/>
          </a:p>
          <a:p>
            <a:pPr algn="r"/>
            <a:r>
              <a:rPr kumimoji="1" lang="en-US" altLang="ja-JP" sz="3600" dirty="0" smtClean="0"/>
              <a:t>B3</a:t>
            </a:r>
            <a:r>
              <a:rPr lang="en-US" altLang="ja-JP" sz="3600" dirty="0"/>
              <a:t>	</a:t>
            </a:r>
            <a:r>
              <a:rPr kumimoji="1" lang="en-US" altLang="ja-JP" sz="3600" dirty="0" smtClean="0"/>
              <a:t>60171018	</a:t>
            </a:r>
            <a:r>
              <a:rPr kumimoji="1" lang="ja-JP" altLang="en-US" sz="3600" dirty="0" smtClean="0"/>
              <a:t>片桐直哉</a:t>
            </a:r>
            <a:endParaRPr kumimoji="1" lang="ja-JP" altLang="en-US" sz="3600" dirty="0"/>
          </a:p>
        </p:txBody>
      </p:sp>
    </p:spTree>
    <p:extLst>
      <p:ext uri="{BB962C8B-B14F-4D97-AF65-F5344CB8AC3E}">
        <p14:creationId xmlns:p14="http://schemas.microsoft.com/office/powerpoint/2010/main" val="40959925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dirty="0" smtClean="0"/>
              <a:t>参考文献</a:t>
            </a:r>
            <a:endParaRPr kumimoji="1" lang="ja-JP" altLang="en-US" sz="5400" dirty="0"/>
          </a:p>
        </p:txBody>
      </p:sp>
      <p:sp>
        <p:nvSpPr>
          <p:cNvPr id="3" name="コンテンツ プレースホルダー 2"/>
          <p:cNvSpPr>
            <a:spLocks noGrp="1"/>
          </p:cNvSpPr>
          <p:nvPr>
            <p:ph idx="1"/>
          </p:nvPr>
        </p:nvSpPr>
        <p:spPr>
          <a:xfrm>
            <a:off x="3583459" y="1845734"/>
            <a:ext cx="7572221" cy="4023360"/>
          </a:xfrm>
        </p:spPr>
        <p:txBody>
          <a:bodyPr>
            <a:normAutofit fontScale="85000" lnSpcReduction="20000"/>
          </a:bodyPr>
          <a:lstStyle/>
          <a:p>
            <a:pPr>
              <a:buFont typeface="Wingdings" panose="05000000000000000000" pitchFamily="2" charset="2"/>
              <a:buChar char="l"/>
            </a:pPr>
            <a:r>
              <a:rPr lang="ja-JP" altLang="en-US" sz="2800"/>
              <a:t>「</a:t>
            </a:r>
            <a:r>
              <a:rPr lang="en-US" altLang="ja-JP" sz="2800"/>
              <a:t>R</a:t>
            </a:r>
            <a:r>
              <a:rPr lang="ja-JP" altLang="en-US" sz="2800"/>
              <a:t>によるやさしい統計学」</a:t>
            </a:r>
            <a:endParaRPr lang="en-US" altLang="ja-JP" sz="2800"/>
          </a:p>
          <a:p>
            <a:endParaRPr lang="en-US" altLang="ja-JP" sz="2800"/>
          </a:p>
          <a:p>
            <a:pPr lvl="1"/>
            <a:r>
              <a:rPr lang="ja-JP" altLang="en-US" sz="2600"/>
              <a:t>山田剛史</a:t>
            </a:r>
            <a:endParaRPr lang="en-US" altLang="ja-JP" sz="2600"/>
          </a:p>
          <a:p>
            <a:pPr lvl="1"/>
            <a:r>
              <a:rPr lang="ja-JP" altLang="en-US" sz="2600"/>
              <a:t>杉澤武俊</a:t>
            </a:r>
            <a:endParaRPr lang="en-US" altLang="ja-JP" sz="2600"/>
          </a:p>
          <a:p>
            <a:pPr lvl="1"/>
            <a:r>
              <a:rPr lang="ja-JP" altLang="en-US" sz="2600"/>
              <a:t>村井潤一郎</a:t>
            </a:r>
            <a:r>
              <a:rPr lang="en-US" altLang="ja-JP" sz="2600"/>
              <a:t>[</a:t>
            </a:r>
            <a:r>
              <a:rPr lang="ja-JP" altLang="en-US" sz="2600"/>
              <a:t>共著</a:t>
            </a:r>
            <a:r>
              <a:rPr lang="en-US" altLang="ja-JP" sz="2600"/>
              <a:t>]</a:t>
            </a:r>
          </a:p>
          <a:p>
            <a:pPr marL="0" indent="0">
              <a:buNone/>
            </a:pPr>
            <a:endParaRPr lang="en-US" altLang="ja-JP" sz="2800"/>
          </a:p>
          <a:p>
            <a:pPr lvl="1"/>
            <a:r>
              <a:rPr lang="ja-JP" altLang="en-US" sz="2600"/>
              <a:t>オーム社出版</a:t>
            </a:r>
            <a:endParaRPr lang="en-US" altLang="ja-JP" sz="2600"/>
          </a:p>
          <a:p>
            <a:endParaRPr lang="en-US" altLang="ja-JP" sz="2800"/>
          </a:p>
          <a:p>
            <a:endParaRPr lang="en-US" altLang="ja-JP" sz="2800"/>
          </a:p>
          <a:p>
            <a:pPr>
              <a:buFont typeface="Wingdings" panose="05000000000000000000" pitchFamily="2" charset="2"/>
              <a:buChar char="l"/>
            </a:pPr>
            <a:r>
              <a:rPr lang="ja-JP" altLang="en-US" sz="2800" smtClean="0"/>
              <a:t>第</a:t>
            </a:r>
            <a:r>
              <a:rPr lang="en-US" altLang="ja-JP" sz="2800" smtClean="0"/>
              <a:t>7</a:t>
            </a:r>
            <a:r>
              <a:rPr lang="ja-JP" altLang="en-US" sz="2800" smtClean="0"/>
              <a:t>章 分散分析</a:t>
            </a:r>
            <a:endParaRPr lang="ja-JP" altLang="en-US" sz="2800" dirty="0"/>
          </a:p>
        </p:txBody>
      </p:sp>
      <p:sp>
        <p:nvSpPr>
          <p:cNvPr id="5" name="スライド番号プレースホルダー 4"/>
          <p:cNvSpPr>
            <a:spLocks noGrp="1"/>
          </p:cNvSpPr>
          <p:nvPr>
            <p:ph type="sldNum" sz="quarter" idx="12"/>
          </p:nvPr>
        </p:nvSpPr>
        <p:spPr/>
        <p:txBody>
          <a:bodyPr/>
          <a:lstStyle/>
          <a:p>
            <a:fld id="{2BEE91FE-D219-4B1B-8C26-FC7DFC9994FA}" type="slidenum">
              <a:rPr kumimoji="1" lang="ja-JP" altLang="en-US" smtClean="0"/>
              <a:t>2</a:t>
            </a:fld>
            <a:endParaRPr kumimoji="1" lang="ja-JP" altLang="en-US"/>
          </a:p>
        </p:txBody>
      </p:sp>
      <p:pic>
        <p:nvPicPr>
          <p:cNvPr id="1026" name="Picture 2" descr="D:\Document\Kadai\情報通信システム演習\第7回\inde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6214" y="1826684"/>
            <a:ext cx="2287182" cy="3295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8191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分散分析とは？</a:t>
            </a:r>
            <a:endParaRPr kumimoji="1" lang="ja-JP" altLang="en-US" sz="5400"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3600" smtClean="0"/>
              <a:t>二つの平均値の比較を行う → </a:t>
            </a:r>
            <a:r>
              <a:rPr lang="en-US" altLang="ja-JP" sz="3600" smtClean="0"/>
              <a:t>t</a:t>
            </a:r>
            <a:r>
              <a:rPr lang="ja-JP" altLang="en-US" sz="3600" smtClean="0"/>
              <a:t>検定</a:t>
            </a:r>
            <a:endParaRPr lang="en-US" altLang="ja-JP" sz="3600" smtClean="0"/>
          </a:p>
          <a:p>
            <a:pPr>
              <a:buFont typeface="Wingdings" panose="05000000000000000000" pitchFamily="2" charset="2"/>
              <a:buChar char="l"/>
            </a:pPr>
            <a:endParaRPr lang="en-US" altLang="ja-JP" sz="3600"/>
          </a:p>
          <a:p>
            <a:pPr>
              <a:buFont typeface="Wingdings" panose="05000000000000000000" pitchFamily="2" charset="2"/>
              <a:buChar char="l"/>
            </a:pPr>
            <a:r>
              <a:rPr lang="ja-JP" altLang="en-US" sz="3600" smtClean="0"/>
              <a:t>三つ以上は？ → 分散分析</a:t>
            </a:r>
            <a:endParaRPr lang="en-US" altLang="ja-JP" sz="3600" smtClean="0"/>
          </a:p>
          <a:p>
            <a:pPr lvl="1">
              <a:buFont typeface="Arial" panose="020B0604020202020204" pitchFamily="34" charset="0"/>
              <a:buChar char="•"/>
            </a:pPr>
            <a:r>
              <a:rPr lang="ja-JP" altLang="en-US" sz="3200" smtClean="0"/>
              <a:t>学年全体でテストを受ける際、担当の教員によって結果に差がでるのか</a:t>
            </a:r>
            <a:endParaRPr lang="en-US" altLang="ja-JP" sz="3200" smtClean="0"/>
          </a:p>
          <a:p>
            <a:pPr>
              <a:buFont typeface="Wingdings" panose="05000000000000000000" pitchFamily="2" charset="2"/>
              <a:buChar char="l"/>
            </a:pPr>
            <a:endParaRPr lang="en-US" altLang="ja-JP" sz="3600" dirty="0" smtClean="0"/>
          </a:p>
        </p:txBody>
      </p:sp>
      <p:sp>
        <p:nvSpPr>
          <p:cNvPr id="4" name="スライド番号プレースホルダー 3"/>
          <p:cNvSpPr>
            <a:spLocks noGrp="1"/>
          </p:cNvSpPr>
          <p:nvPr>
            <p:ph type="sldNum" sz="quarter" idx="12"/>
          </p:nvPr>
        </p:nvSpPr>
        <p:spPr/>
        <p:txBody>
          <a:bodyPr/>
          <a:lstStyle/>
          <a:p>
            <a:fld id="{2BEE91FE-D219-4B1B-8C26-FC7DFC9994FA}" type="slidenum">
              <a:rPr kumimoji="1" lang="ja-JP" altLang="en-US" smtClean="0"/>
              <a:t>3</a:t>
            </a:fld>
            <a:endParaRPr kumimoji="1" lang="ja-JP" altLang="en-US"/>
          </a:p>
        </p:txBody>
      </p:sp>
    </p:spTree>
    <p:extLst>
      <p:ext uri="{BB962C8B-B14F-4D97-AF65-F5344CB8AC3E}">
        <p14:creationId xmlns:p14="http://schemas.microsoft.com/office/powerpoint/2010/main" val="38023197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準備</a:t>
            </a:r>
            <a:endParaRPr kumimoji="1" lang="ja-JP" altLang="en-US" sz="5400"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1597772675"/>
              </p:ext>
            </p:extLst>
          </p:nvPr>
        </p:nvGraphicFramePr>
        <p:xfrm>
          <a:off x="2420938" y="2274884"/>
          <a:ext cx="7618412" cy="3278190"/>
        </p:xfrm>
        <a:graphic>
          <a:graphicData uri="http://schemas.openxmlformats.org/drawingml/2006/table">
            <a:tbl>
              <a:tblPr firstRow="1" bandRow="1">
                <a:tableStyleId>{5C22544A-7EE6-4342-B048-85BDC9FD1C3A}</a:tableStyleId>
              </a:tblPr>
              <a:tblGrid>
                <a:gridCol w="1904603"/>
                <a:gridCol w="1904603"/>
                <a:gridCol w="1904603"/>
                <a:gridCol w="1904603"/>
              </a:tblGrid>
              <a:tr h="546365">
                <a:tc>
                  <a:txBody>
                    <a:bodyPr/>
                    <a:lstStyle/>
                    <a:p>
                      <a:pPr algn="ctr"/>
                      <a:r>
                        <a:rPr kumimoji="1" lang="en-US" altLang="ja-JP" smtClean="0"/>
                        <a:t>A</a:t>
                      </a:r>
                      <a:endParaRPr kumimoji="1" lang="ja-JP" altLang="en-US"/>
                    </a:p>
                  </a:txBody>
                  <a:tcPr/>
                </a:tc>
                <a:tc>
                  <a:txBody>
                    <a:bodyPr/>
                    <a:lstStyle/>
                    <a:p>
                      <a:pPr algn="ctr"/>
                      <a:r>
                        <a:rPr kumimoji="1" lang="en-US" altLang="ja-JP" smtClean="0"/>
                        <a:t>B</a:t>
                      </a:r>
                      <a:endParaRPr kumimoji="1" lang="ja-JP" altLang="en-US"/>
                    </a:p>
                  </a:txBody>
                  <a:tcPr/>
                </a:tc>
                <a:tc>
                  <a:txBody>
                    <a:bodyPr/>
                    <a:lstStyle/>
                    <a:p>
                      <a:pPr algn="ctr"/>
                      <a:r>
                        <a:rPr kumimoji="1" lang="en-US" altLang="ja-JP" smtClean="0"/>
                        <a:t>C</a:t>
                      </a:r>
                      <a:endParaRPr kumimoji="1" lang="ja-JP" altLang="en-US"/>
                    </a:p>
                  </a:txBody>
                  <a:tcPr/>
                </a:tc>
                <a:tc>
                  <a:txBody>
                    <a:bodyPr/>
                    <a:lstStyle/>
                    <a:p>
                      <a:pPr algn="ctr"/>
                      <a:r>
                        <a:rPr kumimoji="1" lang="en-US" altLang="ja-JP" smtClean="0"/>
                        <a:t>D</a:t>
                      </a:r>
                      <a:endParaRPr kumimoji="1" lang="ja-JP" altLang="en-US"/>
                    </a:p>
                  </a:txBody>
                  <a:tcPr/>
                </a:tc>
              </a:tr>
              <a:tr h="546365">
                <a:tc>
                  <a:txBody>
                    <a:bodyPr/>
                    <a:lstStyle/>
                    <a:p>
                      <a:pPr algn="ctr"/>
                      <a:r>
                        <a:rPr kumimoji="1" lang="en-US" altLang="ja-JP" smtClean="0"/>
                        <a:t>15</a:t>
                      </a:r>
                      <a:endParaRPr kumimoji="1" lang="ja-JP" altLang="en-US"/>
                    </a:p>
                  </a:txBody>
                  <a:tcPr/>
                </a:tc>
                <a:tc>
                  <a:txBody>
                    <a:bodyPr/>
                    <a:lstStyle/>
                    <a:p>
                      <a:pPr algn="ctr"/>
                      <a:r>
                        <a:rPr kumimoji="1" lang="en-US" altLang="ja-JP" smtClean="0"/>
                        <a:t>13</a:t>
                      </a:r>
                      <a:endParaRPr kumimoji="1" lang="ja-JP" altLang="en-US"/>
                    </a:p>
                  </a:txBody>
                  <a:tcPr/>
                </a:tc>
                <a:tc>
                  <a:txBody>
                    <a:bodyPr/>
                    <a:lstStyle/>
                    <a:p>
                      <a:pPr algn="ctr"/>
                      <a:r>
                        <a:rPr kumimoji="1" lang="en-US" altLang="ja-JP" smtClean="0"/>
                        <a:t>10</a:t>
                      </a:r>
                      <a:endParaRPr kumimoji="1" lang="ja-JP" altLang="en-US"/>
                    </a:p>
                  </a:txBody>
                  <a:tcPr/>
                </a:tc>
                <a:tc>
                  <a:txBody>
                    <a:bodyPr/>
                    <a:lstStyle/>
                    <a:p>
                      <a:pPr algn="ctr"/>
                      <a:r>
                        <a:rPr kumimoji="1" lang="en-US" altLang="ja-JP" smtClean="0"/>
                        <a:t>10</a:t>
                      </a:r>
                      <a:endParaRPr kumimoji="1" lang="ja-JP" altLang="en-US"/>
                    </a:p>
                  </a:txBody>
                  <a:tcPr/>
                </a:tc>
              </a:tr>
              <a:tr h="546365">
                <a:tc>
                  <a:txBody>
                    <a:bodyPr/>
                    <a:lstStyle/>
                    <a:p>
                      <a:pPr algn="ctr"/>
                      <a:r>
                        <a:rPr kumimoji="1" lang="en-US" altLang="ja-JP" smtClean="0"/>
                        <a:t>9</a:t>
                      </a:r>
                      <a:endParaRPr kumimoji="1" lang="ja-JP" altLang="en-US"/>
                    </a:p>
                  </a:txBody>
                  <a:tcPr/>
                </a:tc>
                <a:tc>
                  <a:txBody>
                    <a:bodyPr/>
                    <a:lstStyle/>
                    <a:p>
                      <a:pPr algn="ctr"/>
                      <a:r>
                        <a:rPr kumimoji="1" lang="en-US" altLang="ja-JP" smtClean="0"/>
                        <a:t>8</a:t>
                      </a:r>
                      <a:endParaRPr kumimoji="1" lang="ja-JP" altLang="en-US"/>
                    </a:p>
                  </a:txBody>
                  <a:tcPr/>
                </a:tc>
                <a:tc>
                  <a:txBody>
                    <a:bodyPr/>
                    <a:lstStyle/>
                    <a:p>
                      <a:pPr algn="ctr"/>
                      <a:r>
                        <a:rPr kumimoji="1" lang="en-US" altLang="ja-JP" smtClean="0"/>
                        <a:t>6</a:t>
                      </a:r>
                      <a:endParaRPr kumimoji="1" lang="ja-JP" altLang="en-US"/>
                    </a:p>
                  </a:txBody>
                  <a:tcPr/>
                </a:tc>
                <a:tc>
                  <a:txBody>
                    <a:bodyPr/>
                    <a:lstStyle/>
                    <a:p>
                      <a:pPr algn="ctr"/>
                      <a:r>
                        <a:rPr kumimoji="1" lang="en-US" altLang="ja-JP" smtClean="0"/>
                        <a:t>7</a:t>
                      </a:r>
                      <a:endParaRPr kumimoji="1" lang="ja-JP" altLang="en-US"/>
                    </a:p>
                  </a:txBody>
                  <a:tcPr/>
                </a:tc>
              </a:tr>
              <a:tr h="546365">
                <a:tc>
                  <a:txBody>
                    <a:bodyPr/>
                    <a:lstStyle/>
                    <a:p>
                      <a:pPr algn="ctr"/>
                      <a:r>
                        <a:rPr kumimoji="1" lang="en-US" altLang="ja-JP" smtClean="0"/>
                        <a:t>18</a:t>
                      </a:r>
                      <a:endParaRPr kumimoji="1" lang="ja-JP" altLang="en-US"/>
                    </a:p>
                  </a:txBody>
                  <a:tcPr/>
                </a:tc>
                <a:tc>
                  <a:txBody>
                    <a:bodyPr/>
                    <a:lstStyle/>
                    <a:p>
                      <a:pPr algn="ctr"/>
                      <a:r>
                        <a:rPr kumimoji="1" lang="en-US" altLang="ja-JP" smtClean="0"/>
                        <a:t>8</a:t>
                      </a:r>
                      <a:endParaRPr kumimoji="1" lang="ja-JP" altLang="en-US"/>
                    </a:p>
                  </a:txBody>
                  <a:tcPr/>
                </a:tc>
                <a:tc>
                  <a:txBody>
                    <a:bodyPr/>
                    <a:lstStyle/>
                    <a:p>
                      <a:pPr algn="ctr"/>
                      <a:r>
                        <a:rPr kumimoji="1" lang="en-US" altLang="ja-JP" smtClean="0"/>
                        <a:t>11</a:t>
                      </a:r>
                      <a:endParaRPr kumimoji="1" lang="ja-JP" altLang="en-US"/>
                    </a:p>
                  </a:txBody>
                  <a:tcPr/>
                </a:tc>
                <a:tc>
                  <a:txBody>
                    <a:bodyPr/>
                    <a:lstStyle/>
                    <a:p>
                      <a:pPr algn="ctr"/>
                      <a:r>
                        <a:rPr kumimoji="1" lang="en-US" altLang="ja-JP" smtClean="0"/>
                        <a:t>3</a:t>
                      </a:r>
                      <a:endParaRPr kumimoji="1" lang="ja-JP" altLang="en-US"/>
                    </a:p>
                  </a:txBody>
                  <a:tcPr/>
                </a:tc>
              </a:tr>
              <a:tr h="546365">
                <a:tc>
                  <a:txBody>
                    <a:bodyPr/>
                    <a:lstStyle/>
                    <a:p>
                      <a:pPr algn="ctr"/>
                      <a:r>
                        <a:rPr kumimoji="1" lang="en-US" altLang="ja-JP" smtClean="0"/>
                        <a:t>14</a:t>
                      </a:r>
                      <a:endParaRPr kumimoji="1" lang="ja-JP" altLang="en-US"/>
                    </a:p>
                  </a:txBody>
                  <a:tcPr/>
                </a:tc>
                <a:tc>
                  <a:txBody>
                    <a:bodyPr/>
                    <a:lstStyle/>
                    <a:p>
                      <a:pPr algn="ctr"/>
                      <a:r>
                        <a:rPr kumimoji="1" lang="en-US" altLang="ja-JP" smtClean="0"/>
                        <a:t>12</a:t>
                      </a:r>
                      <a:endParaRPr kumimoji="1" lang="ja-JP" altLang="en-US"/>
                    </a:p>
                  </a:txBody>
                  <a:tcPr/>
                </a:tc>
                <a:tc>
                  <a:txBody>
                    <a:bodyPr/>
                    <a:lstStyle/>
                    <a:p>
                      <a:pPr algn="ctr"/>
                      <a:r>
                        <a:rPr kumimoji="1" lang="en-US" altLang="ja-JP" smtClean="0"/>
                        <a:t>7</a:t>
                      </a:r>
                      <a:endParaRPr kumimoji="1" lang="ja-JP" altLang="en-US"/>
                    </a:p>
                  </a:txBody>
                  <a:tcPr/>
                </a:tc>
                <a:tc>
                  <a:txBody>
                    <a:bodyPr/>
                    <a:lstStyle/>
                    <a:p>
                      <a:pPr algn="ctr"/>
                      <a:r>
                        <a:rPr kumimoji="1" lang="en-US" altLang="ja-JP" smtClean="0"/>
                        <a:t>5</a:t>
                      </a:r>
                      <a:endParaRPr kumimoji="1" lang="ja-JP" altLang="en-US"/>
                    </a:p>
                  </a:txBody>
                  <a:tcPr/>
                </a:tc>
              </a:tr>
              <a:tr h="546365">
                <a:tc>
                  <a:txBody>
                    <a:bodyPr/>
                    <a:lstStyle/>
                    <a:p>
                      <a:pPr algn="ctr"/>
                      <a:r>
                        <a:rPr kumimoji="1" lang="en-US" altLang="ja-JP" smtClean="0"/>
                        <a:t>18</a:t>
                      </a:r>
                      <a:endParaRPr kumimoji="1" lang="ja-JP" altLang="en-US"/>
                    </a:p>
                  </a:txBody>
                  <a:tcPr/>
                </a:tc>
                <a:tc>
                  <a:txBody>
                    <a:bodyPr/>
                    <a:lstStyle/>
                    <a:p>
                      <a:pPr algn="ctr"/>
                      <a:r>
                        <a:rPr kumimoji="1" lang="en-US" altLang="ja-JP" smtClean="0"/>
                        <a:t>7</a:t>
                      </a:r>
                      <a:endParaRPr kumimoji="1" lang="ja-JP" altLang="en-US"/>
                    </a:p>
                  </a:txBody>
                  <a:tcPr/>
                </a:tc>
                <a:tc>
                  <a:txBody>
                    <a:bodyPr/>
                    <a:lstStyle/>
                    <a:p>
                      <a:pPr algn="ctr"/>
                      <a:r>
                        <a:rPr kumimoji="1" lang="en-US" altLang="ja-JP" smtClean="0"/>
                        <a:t>12</a:t>
                      </a:r>
                      <a:endParaRPr kumimoji="1" lang="ja-JP" altLang="en-US"/>
                    </a:p>
                  </a:txBody>
                  <a:tcPr/>
                </a:tc>
                <a:tc>
                  <a:txBody>
                    <a:bodyPr/>
                    <a:lstStyle/>
                    <a:p>
                      <a:pPr algn="ctr"/>
                      <a:r>
                        <a:rPr kumimoji="1" lang="en-US" altLang="ja-JP" smtClean="0"/>
                        <a:t>7</a:t>
                      </a:r>
                      <a:endParaRPr kumimoji="1" lang="ja-JP" altLang="en-US"/>
                    </a:p>
                  </a:txBody>
                  <a:tcPr/>
                </a:tc>
              </a:tr>
            </a:tbl>
          </a:graphicData>
        </a:graphic>
      </p:graphicFrame>
      <p:sp>
        <p:nvSpPr>
          <p:cNvPr id="4" name="スライド番号プレースホルダー 3"/>
          <p:cNvSpPr>
            <a:spLocks noGrp="1"/>
          </p:cNvSpPr>
          <p:nvPr>
            <p:ph type="sldNum" sz="quarter" idx="12"/>
          </p:nvPr>
        </p:nvSpPr>
        <p:spPr/>
        <p:txBody>
          <a:bodyPr/>
          <a:lstStyle/>
          <a:p>
            <a:fld id="{2BEE91FE-D219-4B1B-8C26-FC7DFC9994FA}" type="slidenum">
              <a:rPr kumimoji="1" lang="ja-JP" altLang="en-US" smtClean="0"/>
              <a:t>4</a:t>
            </a:fld>
            <a:endParaRPr kumimoji="1" lang="ja-JP" altLang="en-US"/>
          </a:p>
        </p:txBody>
      </p:sp>
    </p:spTree>
    <p:extLst>
      <p:ext uri="{BB962C8B-B14F-4D97-AF65-F5344CB8AC3E}">
        <p14:creationId xmlns:p14="http://schemas.microsoft.com/office/powerpoint/2010/main" val="1958445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準備</a:t>
            </a:r>
            <a:endParaRPr kumimoji="1" lang="ja-JP" altLang="en-US" sz="5400"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3600" smtClean="0"/>
              <a:t>帰無仮説</a:t>
            </a:r>
            <a:r>
              <a:rPr lang="en-US" altLang="ja-JP" sz="3600" smtClean="0"/>
              <a:t>H0</a:t>
            </a:r>
          </a:p>
          <a:p>
            <a:pPr lvl="1">
              <a:buFont typeface="Arial" panose="020B0604020202020204" pitchFamily="34" charset="0"/>
              <a:buChar char="•"/>
            </a:pPr>
            <a:r>
              <a:rPr lang="ja-JP" altLang="en-US" sz="3400" smtClean="0"/>
              <a:t>すべての群の母平均は等しい</a:t>
            </a:r>
            <a:endParaRPr lang="en-US" altLang="ja-JP" sz="3400" smtClean="0"/>
          </a:p>
          <a:p>
            <a:pPr lvl="1">
              <a:buFont typeface="Arial" panose="020B0604020202020204" pitchFamily="34" charset="0"/>
              <a:buChar char="•"/>
            </a:pPr>
            <a:endParaRPr lang="en-US" altLang="ja-JP" sz="3400" smtClean="0"/>
          </a:p>
          <a:p>
            <a:pPr>
              <a:buFont typeface="Wingdings" panose="05000000000000000000" pitchFamily="2" charset="2"/>
              <a:buChar char="l"/>
            </a:pPr>
            <a:r>
              <a:rPr lang="ja-JP" altLang="en-US" sz="3600" smtClean="0"/>
              <a:t>対立仮説</a:t>
            </a:r>
            <a:r>
              <a:rPr lang="en-US" altLang="ja-JP" sz="3600" smtClean="0"/>
              <a:t>H1</a:t>
            </a:r>
          </a:p>
          <a:p>
            <a:pPr lvl="1">
              <a:buFont typeface="Arial" panose="020B0604020202020204" pitchFamily="34" charset="0"/>
              <a:buChar char="•"/>
            </a:pPr>
            <a:r>
              <a:rPr lang="ja-JP" altLang="en-US" sz="3400" smtClean="0"/>
              <a:t>すべての群の母平均は等しいとはいえない</a:t>
            </a:r>
            <a:endParaRPr lang="en-US" altLang="ja-JP" sz="3400" smtClean="0"/>
          </a:p>
        </p:txBody>
      </p:sp>
      <p:sp>
        <p:nvSpPr>
          <p:cNvPr id="4" name="スライド番号プレースホルダー 3"/>
          <p:cNvSpPr>
            <a:spLocks noGrp="1"/>
          </p:cNvSpPr>
          <p:nvPr>
            <p:ph type="sldNum" sz="quarter" idx="12"/>
          </p:nvPr>
        </p:nvSpPr>
        <p:spPr/>
        <p:txBody>
          <a:bodyPr/>
          <a:lstStyle/>
          <a:p>
            <a:fld id="{2BEE91FE-D219-4B1B-8C26-FC7DFC9994FA}" type="slidenum">
              <a:rPr kumimoji="1" lang="ja-JP" altLang="en-US" smtClean="0"/>
              <a:t>5</a:t>
            </a:fld>
            <a:endParaRPr kumimoji="1" lang="ja-JP" altLang="en-US"/>
          </a:p>
        </p:txBody>
      </p:sp>
    </p:spTree>
    <p:extLst>
      <p:ext uri="{BB962C8B-B14F-4D97-AF65-F5344CB8AC3E}">
        <p14:creationId xmlns:p14="http://schemas.microsoft.com/office/powerpoint/2010/main" val="4809308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分析手順（１）</a:t>
            </a:r>
            <a:endParaRPr kumimoji="1" lang="ja-JP" altLang="en-US" sz="5400"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3600" smtClean="0"/>
                  <a:t>要因にもたらされた差と、誤差による差の分解</a:t>
                </a:r>
                <a:endParaRPr lang="en-US" altLang="ja-JP" sz="3600" smtClean="0"/>
              </a:p>
              <a:p>
                <a:pPr marL="715518" lvl="1" indent="-514350">
                  <a:buFont typeface="+mj-ea"/>
                  <a:buAutoNum type="circleNumDbPlain"/>
                </a:pPr>
                <a:r>
                  <a:rPr lang="ja-JP" altLang="en-US" sz="2400"/>
                  <a:t>全体の平均値</a:t>
                </a:r>
                <a14:m>
                  <m:oMath xmlns:m="http://schemas.openxmlformats.org/officeDocument/2006/math">
                    <m:r>
                      <a:rPr lang="en-US" altLang="ja-JP" sz="2400" i="1" smtClean="0">
                        <a:latin typeface="Cambria Math"/>
                      </a:rPr>
                      <m:t>𝜇</m:t>
                    </m:r>
                  </m:oMath>
                </a14:m>
                <a:r>
                  <a:rPr lang="ja-JP" altLang="en-US" sz="2400"/>
                  <a:t>を求める</a:t>
                </a:r>
                <a:endParaRPr lang="en-US" altLang="ja-JP" sz="2400"/>
              </a:p>
              <a:p>
                <a:pPr marL="715518" lvl="1" indent="-514350">
                  <a:buFont typeface="+mj-ea"/>
                  <a:buAutoNum type="circleNumDbPlain"/>
                </a:pPr>
                <a:r>
                  <a:rPr lang="ja-JP" altLang="en-US" sz="2400"/>
                  <a:t>各要因ごとの</a:t>
                </a:r>
                <a:r>
                  <a:rPr lang="ja-JP" altLang="en-US" sz="2400" smtClean="0"/>
                  <a:t>平均</a:t>
                </a:r>
                <a14:m>
                  <m:oMath xmlns:m="http://schemas.openxmlformats.org/officeDocument/2006/math">
                    <m:sSub>
                      <m:sSubPr>
                        <m:ctrlPr>
                          <a:rPr lang="en-US" altLang="ja-JP" sz="2400" i="1" smtClean="0">
                            <a:latin typeface="Cambria Math"/>
                          </a:rPr>
                        </m:ctrlPr>
                      </m:sSubPr>
                      <m:e>
                        <m:r>
                          <a:rPr lang="en-US" altLang="ja-JP" sz="2400" b="0" i="1" smtClean="0">
                            <a:latin typeface="Cambria Math"/>
                          </a:rPr>
                          <m:t>𝑥</m:t>
                        </m:r>
                      </m:e>
                      <m:sub>
                        <m:r>
                          <a:rPr lang="en-US" altLang="ja-JP" sz="2400" b="0" i="1" smtClean="0">
                            <a:latin typeface="Cambria Math"/>
                          </a:rPr>
                          <m:t>𝑖</m:t>
                        </m:r>
                      </m:sub>
                    </m:sSub>
                  </m:oMath>
                </a14:m>
                <a:r>
                  <a:rPr lang="en-US" altLang="ja-JP" sz="2400" smtClean="0"/>
                  <a:t> (</a:t>
                </a:r>
                <a14:m>
                  <m:oMath xmlns:m="http://schemas.openxmlformats.org/officeDocument/2006/math">
                    <m:r>
                      <a:rPr lang="en-US" altLang="ja-JP" sz="2400" i="1" smtClean="0">
                        <a:latin typeface="Cambria Math"/>
                      </a:rPr>
                      <m:t>𝑖</m:t>
                    </m:r>
                  </m:oMath>
                </a14:m>
                <a:r>
                  <a:rPr lang="ja-JP" altLang="en-US" sz="2400" smtClean="0"/>
                  <a:t>は要因の数</a:t>
                </a:r>
                <a:r>
                  <a:rPr lang="en-US" altLang="ja-JP" sz="2400" smtClean="0"/>
                  <a:t>)</a:t>
                </a:r>
                <a:r>
                  <a:rPr lang="ja-JP" altLang="en-US" sz="2400" smtClean="0"/>
                  <a:t>を求める</a:t>
                </a:r>
                <a:endParaRPr lang="en-US" altLang="ja-JP" sz="2400" smtClean="0"/>
              </a:p>
              <a:p>
                <a:pPr marL="715518" lvl="1" indent="-514350">
                  <a:buFont typeface="+mj-ea"/>
                  <a:buAutoNum type="circleNumDbPlain"/>
                </a:pPr>
                <a:r>
                  <a:rPr lang="ja-JP" altLang="en-US" sz="2400" smtClean="0"/>
                  <a:t> </a:t>
                </a:r>
                <a14:m>
                  <m:oMath xmlns:m="http://schemas.openxmlformats.org/officeDocument/2006/math">
                    <m:sSub>
                      <m:sSubPr>
                        <m:ctrlPr>
                          <a:rPr lang="en-US" altLang="ja-JP" sz="2400" i="1">
                            <a:latin typeface="Cambria Math"/>
                          </a:rPr>
                        </m:ctrlPr>
                      </m:sSubPr>
                      <m:e>
                        <m:r>
                          <a:rPr lang="en-US" altLang="ja-JP" sz="2400" i="1">
                            <a:latin typeface="Cambria Math"/>
                          </a:rPr>
                          <m:t>𝑥</m:t>
                        </m:r>
                      </m:e>
                      <m:sub>
                        <m:r>
                          <a:rPr lang="en-US" altLang="ja-JP" sz="2400" i="1">
                            <a:latin typeface="Cambria Math"/>
                          </a:rPr>
                          <m:t>𝑖</m:t>
                        </m:r>
                      </m:sub>
                    </m:sSub>
                    <m:r>
                      <a:rPr lang="en-US" altLang="ja-JP" sz="2400" i="1">
                        <a:latin typeface="Cambria Math"/>
                      </a:rPr>
                      <m:t> </m:t>
                    </m:r>
                  </m:oMath>
                </a14:m>
                <a:r>
                  <a:rPr lang="ja-JP" altLang="en-US" sz="2400" smtClean="0"/>
                  <a:t>と</a:t>
                </a:r>
                <a14:m>
                  <m:oMath xmlns:m="http://schemas.openxmlformats.org/officeDocument/2006/math">
                    <m:r>
                      <a:rPr lang="en-US" altLang="ja-JP" sz="2400" i="1">
                        <a:latin typeface="Cambria Math"/>
                      </a:rPr>
                      <m:t>𝜇</m:t>
                    </m:r>
                  </m:oMath>
                </a14:m>
                <a:r>
                  <a:rPr lang="ja-JP" altLang="en-US" sz="2400" smtClean="0"/>
                  <a:t>の差をとる</a:t>
                </a:r>
                <a:r>
                  <a:rPr lang="en-US" altLang="ja-JP" sz="2400" smtClean="0"/>
                  <a:t>(</a:t>
                </a:r>
                <a:r>
                  <a:rPr lang="ja-JP" altLang="en-US" sz="2400" smtClean="0"/>
                  <a:t>この差を要因の</a:t>
                </a:r>
                <a:r>
                  <a:rPr lang="ja-JP" altLang="en-US" sz="2400" smtClean="0">
                    <a:solidFill>
                      <a:srgbClr val="FF0000"/>
                    </a:solidFill>
                  </a:rPr>
                  <a:t>効果</a:t>
                </a:r>
                <a:r>
                  <a:rPr lang="ja-JP" altLang="en-US" sz="2400" smtClean="0">
                    <a:solidFill>
                      <a:schemeClr val="tx1"/>
                    </a:solidFill>
                  </a:rPr>
                  <a:t>という</a:t>
                </a:r>
                <a:r>
                  <a:rPr lang="en-US" altLang="ja-JP" sz="2400" smtClean="0"/>
                  <a:t>)</a:t>
                </a:r>
              </a:p>
              <a:p>
                <a:pPr marL="715518" lvl="1" indent="-514350">
                  <a:buFont typeface="+mj-ea"/>
                  <a:buAutoNum type="circleNumDbPlain"/>
                </a:pPr>
                <a:r>
                  <a:rPr lang="ja-JP" altLang="en-US" sz="2400" smtClean="0"/>
                  <a:t>各群の平均と、群内のデータの差をとる</a:t>
                </a:r>
                <a:endParaRPr lang="en-US" altLang="ja-JP" sz="2400" smtClean="0"/>
              </a:p>
              <a:p>
                <a:pPr marL="201168" lvl="1" indent="0">
                  <a:buNone/>
                </a:pPr>
                <a:endParaRPr lang="en-US" altLang="ja-JP" sz="2400" smtClean="0"/>
              </a:p>
              <a:p>
                <a:pPr marL="201168" lvl="1" indent="0">
                  <a:buNone/>
                </a:pPr>
                <a:r>
                  <a:rPr lang="ja-JP" altLang="en-US" sz="2400"/>
                  <a:t>これにより</a:t>
                </a:r>
                <a:r>
                  <a:rPr lang="ja-JP" altLang="en-US" sz="2400" smtClean="0"/>
                  <a:t>、すべてのデータは、</a:t>
                </a:r>
                <a:endParaRPr lang="en-US" altLang="ja-JP" sz="2400" smtClean="0"/>
              </a:p>
              <a:p>
                <a:pPr marL="201168" lvl="1" indent="0">
                  <a:buNone/>
                </a:pPr>
                <a:r>
                  <a:rPr lang="ja-JP" altLang="en-US" sz="2400" smtClean="0"/>
                  <a:t>観測値 ＝ </a:t>
                </a:r>
                <a:r>
                  <a:rPr lang="en-US" altLang="ja-JP" sz="2400" smtClean="0"/>
                  <a:t>μ + </a:t>
                </a:r>
                <a:r>
                  <a:rPr lang="ja-JP" altLang="en-US" sz="2400" smtClean="0"/>
                  <a:t>効果 </a:t>
                </a:r>
                <a:r>
                  <a:rPr lang="en-US" altLang="ja-JP" sz="2400" smtClean="0"/>
                  <a:t>+ </a:t>
                </a:r>
                <a:r>
                  <a:rPr lang="ja-JP" altLang="en-US" sz="2400" smtClean="0"/>
                  <a:t>誤差</a:t>
                </a:r>
                <a:endParaRPr lang="en-US" altLang="ja-JP" sz="2400"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3"/>
                <a:stretch>
                  <a:fillRect l="-2485" t="-4394"/>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2BEE91FE-D219-4B1B-8C26-FC7DFC9994FA}" type="slidenum">
              <a:rPr kumimoji="1" lang="ja-JP" altLang="en-US" smtClean="0"/>
              <a:t>6</a:t>
            </a:fld>
            <a:endParaRPr kumimoji="1" lang="ja-JP" altLang="en-US"/>
          </a:p>
        </p:txBody>
      </p:sp>
    </p:spTree>
    <p:extLst>
      <p:ext uri="{BB962C8B-B14F-4D97-AF65-F5344CB8AC3E}">
        <p14:creationId xmlns:p14="http://schemas.microsoft.com/office/powerpoint/2010/main" val="4809308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データの分解</a:t>
            </a:r>
            <a:endParaRPr kumimoji="1" lang="ja-JP" altLang="en-US" sz="5400" dirty="0"/>
          </a:p>
        </p:txBody>
      </p:sp>
      <p:sp>
        <p:nvSpPr>
          <p:cNvPr id="3" name="コンテンツ プレースホルダー 2"/>
          <p:cNvSpPr>
            <a:spLocks noGrp="1"/>
          </p:cNvSpPr>
          <p:nvPr>
            <p:ph idx="1"/>
          </p:nvPr>
        </p:nvSpPr>
        <p:spPr/>
        <p:txBody>
          <a:bodyPr>
            <a:normAutofit/>
          </a:bodyPr>
          <a:lstStyle/>
          <a:p>
            <a:pPr marL="91440" lvl="1" indent="-91440">
              <a:spcBef>
                <a:spcPts val="1200"/>
              </a:spcBef>
              <a:spcAft>
                <a:spcPts val="200"/>
              </a:spcAft>
              <a:buSzPct val="100000"/>
              <a:buFont typeface="Wingdings" panose="05000000000000000000" pitchFamily="2" charset="2"/>
              <a:buChar char="l"/>
            </a:pPr>
            <a:r>
              <a:rPr lang="ja-JP" altLang="en-US" sz="3600"/>
              <a:t>観測値 ＝ </a:t>
            </a:r>
            <a:r>
              <a:rPr lang="en-US" altLang="ja-JP" sz="3600"/>
              <a:t>μ + </a:t>
            </a:r>
            <a:r>
              <a:rPr lang="ja-JP" altLang="en-US" sz="3600"/>
              <a:t>効果 </a:t>
            </a:r>
            <a:r>
              <a:rPr lang="en-US" altLang="ja-JP" sz="3600"/>
              <a:t>+ </a:t>
            </a:r>
            <a:r>
              <a:rPr lang="ja-JP" altLang="en-US" sz="3600"/>
              <a:t>誤差</a:t>
            </a:r>
            <a:endParaRPr lang="en-US" altLang="ja-JP" sz="3600"/>
          </a:p>
          <a:p>
            <a:pPr>
              <a:buFont typeface="Wingdings" panose="05000000000000000000" pitchFamily="2" charset="2"/>
              <a:buChar char="l"/>
            </a:pPr>
            <a:endParaRPr lang="en-US" altLang="ja-JP" sz="3600" dirty="0" smtClean="0"/>
          </a:p>
        </p:txBody>
      </p:sp>
      <p:sp>
        <p:nvSpPr>
          <p:cNvPr id="4" name="スライド番号プレースホルダー 3"/>
          <p:cNvSpPr>
            <a:spLocks noGrp="1"/>
          </p:cNvSpPr>
          <p:nvPr>
            <p:ph type="sldNum" sz="quarter" idx="12"/>
          </p:nvPr>
        </p:nvSpPr>
        <p:spPr/>
        <p:txBody>
          <a:bodyPr/>
          <a:lstStyle/>
          <a:p>
            <a:fld id="{2BEE91FE-D219-4B1B-8C26-FC7DFC9994FA}" type="slidenum">
              <a:rPr kumimoji="1" lang="ja-JP" altLang="en-US" smtClean="0"/>
              <a:t>7</a:t>
            </a:fld>
            <a:endParaRPr kumimoji="1" lang="ja-JP" altLang="en-US"/>
          </a:p>
        </p:txBody>
      </p:sp>
      <mc:AlternateContent xmlns:mc="http://schemas.openxmlformats.org/markup-compatibility/2006" xmlns:a14="http://schemas.microsoft.com/office/drawing/2010/main">
        <mc:Choice Requires="a14">
          <p:sp>
            <p:nvSpPr>
              <p:cNvPr id="5" name="テキスト ボックス 4"/>
              <p:cNvSpPr txBox="1"/>
              <p:nvPr/>
            </p:nvSpPr>
            <p:spPr>
              <a:xfrm>
                <a:off x="428625" y="4124324"/>
                <a:ext cx="11696700" cy="1534074"/>
              </a:xfrm>
              <a:prstGeom prst="rect">
                <a:avLst/>
              </a:prstGeom>
              <a:noFill/>
            </p:spPr>
            <p:txBody>
              <a:bodyPr wrap="square" rtlCol="0">
                <a:spAutoFit/>
              </a:bodyPr>
              <a:lstStyle/>
              <a:p>
                <a14:m>
                  <m:oMath xmlns:m="http://schemas.openxmlformats.org/officeDocument/2006/math">
                    <m:d>
                      <m:dPr>
                        <m:begChr m:val="["/>
                        <m:endChr m:val="]"/>
                        <m:ctrlPr>
                          <a:rPr kumimoji="1" lang="en-US" altLang="ja-JP" sz="2000" i="1" smtClean="0">
                            <a:latin typeface="Cambria Math"/>
                          </a:rPr>
                        </m:ctrlPr>
                      </m:dPr>
                      <m:e>
                        <m:m>
                          <m:mPr>
                            <m:mcs>
                              <m:mc>
                                <m:mcPr>
                                  <m:count m:val="4"/>
                                  <m:mcJc m:val="center"/>
                                </m:mcPr>
                              </m:mc>
                            </m:mcs>
                            <m:ctrlPr>
                              <a:rPr kumimoji="1" lang="en-US" altLang="ja-JP" sz="2000" i="1" smtClean="0">
                                <a:latin typeface="Cambria Math"/>
                              </a:rPr>
                            </m:ctrlPr>
                          </m:mPr>
                          <m:mr>
                            <m:e>
                              <m:r>
                                <m:rPr>
                                  <m:brk m:alnAt="7"/>
                                </m:rPr>
                                <a:rPr kumimoji="1" lang="en-US" altLang="ja-JP" sz="2000" b="0" i="1" smtClean="0">
                                  <a:latin typeface="Cambria Math"/>
                                </a:rPr>
                                <m:t>1</m:t>
                              </m:r>
                              <m:r>
                                <a:rPr kumimoji="1" lang="en-US" altLang="ja-JP" sz="2000" b="0" i="1" smtClean="0">
                                  <a:latin typeface="Cambria Math"/>
                                </a:rPr>
                                <m:t>5</m:t>
                              </m:r>
                            </m:e>
                            <m:e>
                              <m:r>
                                <a:rPr kumimoji="1" lang="en-US" altLang="ja-JP" sz="2000" b="0" i="1" smtClean="0">
                                  <a:latin typeface="Cambria Math"/>
                                </a:rPr>
                                <m:t>13</m:t>
                              </m:r>
                            </m:e>
                            <m:e>
                              <m:r>
                                <a:rPr kumimoji="1" lang="en-US" altLang="ja-JP" sz="2000" b="0" i="1" smtClean="0">
                                  <a:latin typeface="Cambria Math"/>
                                </a:rPr>
                                <m:t>10</m:t>
                              </m:r>
                            </m:e>
                            <m:e>
                              <m:r>
                                <a:rPr kumimoji="1" lang="en-US" altLang="ja-JP" sz="2000" b="0" i="1" smtClean="0">
                                  <a:latin typeface="Cambria Math"/>
                                </a:rPr>
                                <m:t>10</m:t>
                              </m:r>
                            </m:e>
                          </m:mr>
                          <m:mr>
                            <m:e>
                              <m:r>
                                <a:rPr kumimoji="1" lang="en-US" altLang="ja-JP" sz="2000" b="0" i="1" smtClean="0">
                                  <a:latin typeface="Cambria Math"/>
                                </a:rPr>
                                <m:t>9</m:t>
                              </m:r>
                            </m:e>
                            <m:e>
                              <m:r>
                                <a:rPr kumimoji="1" lang="en-US" altLang="ja-JP" sz="2000" b="0" i="1" smtClean="0">
                                  <a:latin typeface="Cambria Math"/>
                                </a:rPr>
                                <m:t>8</m:t>
                              </m:r>
                            </m:e>
                            <m:e>
                              <m:r>
                                <a:rPr kumimoji="1" lang="en-US" altLang="ja-JP" sz="2000" b="0" i="1" smtClean="0">
                                  <a:latin typeface="Cambria Math"/>
                                </a:rPr>
                                <m:t>6</m:t>
                              </m:r>
                            </m:e>
                            <m:e>
                              <m:r>
                                <a:rPr kumimoji="1" lang="en-US" altLang="ja-JP" sz="2000" b="0" i="1" smtClean="0">
                                  <a:latin typeface="Cambria Math"/>
                                </a:rPr>
                                <m:t>7</m:t>
                              </m:r>
                            </m:e>
                          </m:mr>
                          <m:mr>
                            <m:e>
                              <m:r>
                                <a:rPr kumimoji="1" lang="en-US" altLang="ja-JP" sz="2000" b="0" i="1" smtClean="0">
                                  <a:latin typeface="Cambria Math"/>
                                </a:rPr>
                                <m:t>18</m:t>
                              </m:r>
                            </m:e>
                            <m:e>
                              <m:r>
                                <a:rPr kumimoji="1" lang="en-US" altLang="ja-JP" sz="2000" b="0" i="1" smtClean="0">
                                  <a:latin typeface="Cambria Math"/>
                                </a:rPr>
                                <m:t>8</m:t>
                              </m:r>
                            </m:e>
                            <m:e>
                              <m:r>
                                <a:rPr kumimoji="1" lang="en-US" altLang="ja-JP" sz="2000" b="0" i="1" smtClean="0">
                                  <a:latin typeface="Cambria Math"/>
                                </a:rPr>
                                <m:t>11</m:t>
                              </m:r>
                            </m:e>
                            <m:e>
                              <m:r>
                                <a:rPr kumimoji="1" lang="en-US" altLang="ja-JP" sz="2000" b="0" i="1" smtClean="0">
                                  <a:latin typeface="Cambria Math"/>
                                </a:rPr>
                                <m:t>3</m:t>
                              </m:r>
                            </m:e>
                          </m:mr>
                          <m:mr>
                            <m:e>
                              <m:r>
                                <a:rPr kumimoji="1" lang="en-US" altLang="ja-JP" sz="2000" b="0" i="1" smtClean="0">
                                  <a:latin typeface="Cambria Math"/>
                                </a:rPr>
                                <m:t>14</m:t>
                              </m:r>
                            </m:e>
                            <m:e>
                              <m:r>
                                <a:rPr kumimoji="1" lang="en-US" altLang="ja-JP" sz="2000" b="0" i="1" smtClean="0">
                                  <a:latin typeface="Cambria Math"/>
                                </a:rPr>
                                <m:t>12</m:t>
                              </m:r>
                            </m:e>
                            <m:e>
                              <m:r>
                                <a:rPr kumimoji="1" lang="en-US" altLang="ja-JP" sz="2000" b="0" i="1" smtClean="0">
                                  <a:latin typeface="Cambria Math"/>
                                </a:rPr>
                                <m:t>7</m:t>
                              </m:r>
                            </m:e>
                            <m:e>
                              <m:r>
                                <a:rPr kumimoji="1" lang="en-US" altLang="ja-JP" sz="2000" b="0" i="1" smtClean="0">
                                  <a:latin typeface="Cambria Math"/>
                                </a:rPr>
                                <m:t>5</m:t>
                              </m:r>
                            </m:e>
                          </m:mr>
                          <m:mr>
                            <m:e>
                              <m:r>
                                <a:rPr kumimoji="1" lang="en-US" altLang="ja-JP" sz="2000" b="0" i="1" smtClean="0">
                                  <a:latin typeface="Cambria Math"/>
                                </a:rPr>
                                <m:t>18</m:t>
                              </m:r>
                            </m:e>
                            <m:e>
                              <m:r>
                                <a:rPr kumimoji="1" lang="en-US" altLang="ja-JP" sz="2000" b="0" i="1" smtClean="0">
                                  <a:latin typeface="Cambria Math"/>
                                </a:rPr>
                                <m:t>7</m:t>
                              </m:r>
                            </m:e>
                            <m:e>
                              <m:r>
                                <a:rPr kumimoji="1" lang="en-US" altLang="ja-JP" sz="2000" b="0" i="1" smtClean="0">
                                  <a:latin typeface="Cambria Math"/>
                                </a:rPr>
                                <m:t>12</m:t>
                              </m:r>
                            </m:e>
                            <m:e>
                              <m:r>
                                <a:rPr kumimoji="1" lang="en-US" altLang="ja-JP" sz="2000" b="0" i="1" smtClean="0">
                                  <a:latin typeface="Cambria Math"/>
                                </a:rPr>
                                <m:t>7</m:t>
                              </m:r>
                            </m:e>
                          </m:mr>
                        </m:m>
                      </m:e>
                    </m:d>
                  </m:oMath>
                </a14:m>
                <a:r>
                  <a:rPr kumimoji="1" lang="ja-JP" altLang="en-US" sz="2000" smtClean="0"/>
                  <a:t>  </a:t>
                </a:r>
                <a:r>
                  <a:rPr kumimoji="1" lang="en-US" altLang="ja-JP" sz="2000" smtClean="0"/>
                  <a:t>=  </a:t>
                </a:r>
                <a14:m>
                  <m:oMath xmlns:m="http://schemas.openxmlformats.org/officeDocument/2006/math">
                    <m:d>
                      <m:dPr>
                        <m:begChr m:val="["/>
                        <m:endChr m:val="]"/>
                        <m:ctrlPr>
                          <a:rPr lang="en-US" altLang="ja-JP" sz="2000" i="1">
                            <a:latin typeface="Cambria Math"/>
                          </a:rPr>
                        </m:ctrlPr>
                      </m:dPr>
                      <m:e>
                        <m:m>
                          <m:mPr>
                            <m:mcs>
                              <m:mc>
                                <m:mcPr>
                                  <m:count m:val="4"/>
                                  <m:mcJc m:val="center"/>
                                </m:mcPr>
                              </m:mc>
                            </m:mcs>
                            <m:ctrlPr>
                              <a:rPr lang="en-US" altLang="ja-JP" sz="2000" i="1">
                                <a:latin typeface="Cambria Math"/>
                              </a:rPr>
                            </m:ctrlPr>
                          </m:mPr>
                          <m:mr>
                            <m:e>
                              <m:r>
                                <m:rPr>
                                  <m:brk m:alnAt="7"/>
                                </m:rPr>
                                <a:rPr lang="en-US" altLang="ja-JP" sz="2000" b="0" i="1" smtClean="0">
                                  <a:latin typeface="Cambria Math"/>
                                </a:rPr>
                                <m:t>1</m:t>
                              </m:r>
                              <m:r>
                                <a:rPr lang="en-US" altLang="ja-JP" sz="2000" b="0" i="1" smtClean="0">
                                  <a:latin typeface="Cambria Math"/>
                                </a:rPr>
                                <m:t>0</m:t>
                              </m:r>
                            </m:e>
                            <m:e>
                              <m:r>
                                <a:rPr lang="en-US" altLang="ja-JP" sz="2000" b="0" i="1" smtClean="0">
                                  <a:latin typeface="Cambria Math"/>
                                </a:rPr>
                                <m:t>10</m:t>
                              </m:r>
                            </m:e>
                            <m:e>
                              <m:r>
                                <a:rPr lang="en-US" altLang="ja-JP" sz="2000" i="1">
                                  <a:latin typeface="Cambria Math"/>
                                </a:rPr>
                                <m:t>10</m:t>
                              </m:r>
                            </m:e>
                            <m:e>
                              <m:r>
                                <a:rPr lang="en-US" altLang="ja-JP" sz="2000" i="1">
                                  <a:latin typeface="Cambria Math"/>
                                </a:rPr>
                                <m:t>10</m:t>
                              </m:r>
                            </m:e>
                          </m:mr>
                          <m:mr>
                            <m:e>
                              <m:r>
                                <a:rPr lang="en-US" altLang="ja-JP" sz="2000" b="0" i="1" smtClean="0">
                                  <a:latin typeface="Cambria Math"/>
                                </a:rPr>
                                <m:t>10</m:t>
                              </m:r>
                            </m:e>
                            <m:e>
                              <m:r>
                                <a:rPr lang="en-US" altLang="ja-JP" sz="2000" b="0" i="1" smtClean="0">
                                  <a:latin typeface="Cambria Math"/>
                                </a:rPr>
                                <m:t>10</m:t>
                              </m:r>
                            </m:e>
                            <m:e>
                              <m:r>
                                <a:rPr lang="en-US" altLang="ja-JP" sz="2000" b="0" i="1" smtClean="0">
                                  <a:latin typeface="Cambria Math"/>
                                </a:rPr>
                                <m:t>10</m:t>
                              </m:r>
                            </m:e>
                            <m:e>
                              <m:r>
                                <a:rPr lang="en-US" altLang="ja-JP" sz="2000" b="0" i="1" smtClean="0">
                                  <a:latin typeface="Cambria Math"/>
                                </a:rPr>
                                <m:t>10</m:t>
                              </m:r>
                            </m:e>
                          </m:mr>
                          <m:mr>
                            <m:e>
                              <m:r>
                                <a:rPr lang="en-US" altLang="ja-JP" sz="2000" b="0" i="1" smtClean="0">
                                  <a:latin typeface="Cambria Math"/>
                                </a:rPr>
                                <m:t>10</m:t>
                              </m:r>
                            </m:e>
                            <m:e>
                              <m:r>
                                <a:rPr lang="en-US" altLang="ja-JP" sz="2000" b="0" i="1" smtClean="0">
                                  <a:latin typeface="Cambria Math"/>
                                </a:rPr>
                                <m:t>10</m:t>
                              </m:r>
                            </m:e>
                            <m:e>
                              <m:r>
                                <a:rPr lang="en-US" altLang="ja-JP" sz="2000" b="0" i="1" smtClean="0">
                                  <a:latin typeface="Cambria Math"/>
                                </a:rPr>
                                <m:t>10</m:t>
                              </m:r>
                            </m:e>
                            <m:e>
                              <m:r>
                                <a:rPr lang="en-US" altLang="ja-JP" sz="2000" b="0" i="1" smtClean="0">
                                  <a:latin typeface="Cambria Math"/>
                                </a:rPr>
                                <m:t>10</m:t>
                              </m:r>
                            </m:e>
                          </m:mr>
                          <m:mr>
                            <m:e>
                              <m:r>
                                <a:rPr lang="en-US" altLang="ja-JP" sz="2000" b="0" i="1" smtClean="0">
                                  <a:latin typeface="Cambria Math"/>
                                </a:rPr>
                                <m:t>10</m:t>
                              </m:r>
                            </m:e>
                            <m:e>
                              <m:r>
                                <a:rPr lang="en-US" altLang="ja-JP" sz="2000" b="0" i="1" smtClean="0">
                                  <a:latin typeface="Cambria Math"/>
                                </a:rPr>
                                <m:t>10</m:t>
                              </m:r>
                            </m:e>
                            <m:e>
                              <m:r>
                                <a:rPr lang="en-US" altLang="ja-JP" sz="2000" b="0" i="1" smtClean="0">
                                  <a:latin typeface="Cambria Math"/>
                                </a:rPr>
                                <m:t>10</m:t>
                              </m:r>
                            </m:e>
                            <m:e>
                              <m:r>
                                <a:rPr lang="en-US" altLang="ja-JP" sz="2000" b="0" i="1" smtClean="0">
                                  <a:latin typeface="Cambria Math"/>
                                </a:rPr>
                                <m:t>10</m:t>
                              </m:r>
                            </m:e>
                          </m:mr>
                          <m:mr>
                            <m:e>
                              <m:r>
                                <a:rPr lang="en-US" altLang="ja-JP" sz="2000" b="0" i="1" smtClean="0">
                                  <a:latin typeface="Cambria Math"/>
                                </a:rPr>
                                <m:t>10</m:t>
                              </m:r>
                            </m:e>
                            <m:e>
                              <m:r>
                                <a:rPr lang="en-US" altLang="ja-JP" sz="2000" b="0" i="1" smtClean="0">
                                  <a:latin typeface="Cambria Math"/>
                                </a:rPr>
                                <m:t>10</m:t>
                              </m:r>
                            </m:e>
                            <m:e>
                              <m:r>
                                <a:rPr lang="en-US" altLang="ja-JP" sz="2000" b="0" i="1" smtClean="0">
                                  <a:latin typeface="Cambria Math"/>
                                </a:rPr>
                                <m:t>10</m:t>
                              </m:r>
                            </m:e>
                            <m:e>
                              <m:r>
                                <a:rPr lang="en-US" altLang="ja-JP" sz="2000" b="0" i="1" smtClean="0">
                                  <a:latin typeface="Cambria Math"/>
                                </a:rPr>
                                <m:t>10</m:t>
                              </m:r>
                            </m:e>
                          </m:mr>
                        </m:m>
                      </m:e>
                    </m:d>
                  </m:oMath>
                </a14:m>
                <a:r>
                  <a:rPr kumimoji="1" lang="ja-JP" altLang="en-US" sz="2000" smtClean="0"/>
                  <a:t> </a:t>
                </a:r>
                <a:r>
                  <a:rPr kumimoji="1" lang="en-US" altLang="ja-JP" sz="2000" smtClean="0"/>
                  <a:t>+ </a:t>
                </a:r>
                <a14:m>
                  <m:oMath xmlns:m="http://schemas.openxmlformats.org/officeDocument/2006/math">
                    <m:d>
                      <m:dPr>
                        <m:begChr m:val="["/>
                        <m:endChr m:val="]"/>
                        <m:ctrlPr>
                          <a:rPr lang="en-US" altLang="ja-JP" sz="2000" i="1" smtClean="0">
                            <a:solidFill>
                              <a:schemeClr val="tx1"/>
                            </a:solidFill>
                            <a:latin typeface="Cambria Math"/>
                          </a:rPr>
                        </m:ctrlPr>
                      </m:dPr>
                      <m:e>
                        <m:m>
                          <m:mPr>
                            <m:mcs>
                              <m:mc>
                                <m:mcPr>
                                  <m:count m:val="4"/>
                                  <m:mcJc m:val="center"/>
                                </m:mcPr>
                              </m:mc>
                            </m:mcs>
                            <m:ctrlPr>
                              <a:rPr lang="en-US" altLang="ja-JP" sz="2000" i="1">
                                <a:solidFill>
                                  <a:schemeClr val="tx1"/>
                                </a:solidFill>
                                <a:latin typeface="Cambria Math"/>
                              </a:rPr>
                            </m:ctrlPr>
                          </m:mPr>
                          <m:mr>
                            <m:e>
                              <m:r>
                                <m:rPr>
                                  <m:brk m:alnAt="7"/>
                                </m:rPr>
                                <a:rPr lang="en-US" altLang="ja-JP" sz="2000" b="0" i="1" smtClean="0">
                                  <a:solidFill>
                                    <a:schemeClr val="tx1"/>
                                  </a:solidFill>
                                  <a:latin typeface="Cambria Math"/>
                                </a:rPr>
                                <m:t>4</m:t>
                              </m:r>
                              <m:r>
                                <a:rPr lang="en-US" altLang="ja-JP" sz="2000" b="0" i="1" smtClean="0">
                                  <a:solidFill>
                                    <a:schemeClr val="tx1"/>
                                  </a:solidFill>
                                  <a:latin typeface="Cambria Math"/>
                                </a:rPr>
                                <m:t>.8</m:t>
                              </m:r>
                            </m:e>
                            <m:e>
                              <m:r>
                                <a:rPr lang="en-US" altLang="ja-JP" sz="2000" b="0" i="1" smtClean="0">
                                  <a:solidFill>
                                    <a:schemeClr val="tx1"/>
                                  </a:solidFill>
                                  <a:latin typeface="Cambria Math"/>
                                </a:rPr>
                                <m:t>−0.4</m:t>
                              </m:r>
                            </m:e>
                            <m:e>
                              <m:r>
                                <a:rPr lang="en-US" altLang="ja-JP" sz="2000" b="0" i="1" smtClean="0">
                                  <a:solidFill>
                                    <a:schemeClr val="tx1"/>
                                  </a:solidFill>
                                  <a:latin typeface="Cambria Math"/>
                                </a:rPr>
                                <m:t>−0.8</m:t>
                              </m:r>
                            </m:e>
                            <m:e>
                              <m:r>
                                <a:rPr lang="en-US" altLang="ja-JP" sz="2000" b="0" i="1" smtClean="0">
                                  <a:solidFill>
                                    <a:schemeClr val="tx1"/>
                                  </a:solidFill>
                                  <a:latin typeface="Cambria Math"/>
                                </a:rPr>
                                <m:t>−3.6</m:t>
                              </m:r>
                            </m:e>
                          </m:mr>
                          <m:mr>
                            <m:e>
                              <m:r>
                                <a:rPr lang="en-US" altLang="ja-JP" sz="2000" b="0" i="1" smtClean="0">
                                  <a:solidFill>
                                    <a:schemeClr val="tx1"/>
                                  </a:solidFill>
                                  <a:latin typeface="Cambria Math"/>
                                </a:rPr>
                                <m:t>4.8</m:t>
                              </m:r>
                            </m:e>
                            <m:e>
                              <m:r>
                                <a:rPr lang="en-US" altLang="ja-JP" sz="2000" b="0" i="1" smtClean="0">
                                  <a:solidFill>
                                    <a:schemeClr val="tx1"/>
                                  </a:solidFill>
                                  <a:latin typeface="Cambria Math"/>
                                </a:rPr>
                                <m:t>−0.4</m:t>
                              </m:r>
                            </m:e>
                            <m:e>
                              <m:r>
                                <a:rPr lang="en-US" altLang="ja-JP" sz="2000" b="0" i="1" smtClean="0">
                                  <a:solidFill>
                                    <a:schemeClr val="tx1"/>
                                  </a:solidFill>
                                  <a:latin typeface="Cambria Math"/>
                                </a:rPr>
                                <m:t>−0.8</m:t>
                              </m:r>
                            </m:e>
                            <m:e>
                              <m:r>
                                <a:rPr lang="en-US" altLang="ja-JP" sz="2000" b="0" i="1" smtClean="0">
                                  <a:solidFill>
                                    <a:schemeClr val="tx1"/>
                                  </a:solidFill>
                                  <a:latin typeface="Cambria Math"/>
                                </a:rPr>
                                <m:t>−3.6</m:t>
                              </m:r>
                            </m:e>
                          </m:mr>
                          <m:mr>
                            <m:e>
                              <m:r>
                                <a:rPr lang="en-US" altLang="ja-JP" sz="2000" b="0" i="1" smtClean="0">
                                  <a:solidFill>
                                    <a:schemeClr val="tx1"/>
                                  </a:solidFill>
                                  <a:latin typeface="Cambria Math"/>
                                </a:rPr>
                                <m:t>4.8</m:t>
                              </m:r>
                            </m:e>
                            <m:e>
                              <m:r>
                                <a:rPr lang="en-US" altLang="ja-JP" sz="2000" b="0" i="1" smtClean="0">
                                  <a:solidFill>
                                    <a:schemeClr val="tx1"/>
                                  </a:solidFill>
                                  <a:latin typeface="Cambria Math"/>
                                </a:rPr>
                                <m:t>−0.4</m:t>
                              </m:r>
                            </m:e>
                            <m:e>
                              <m:r>
                                <a:rPr lang="en-US" altLang="ja-JP" sz="2000" b="0" i="1" smtClean="0">
                                  <a:solidFill>
                                    <a:schemeClr val="tx1"/>
                                  </a:solidFill>
                                  <a:latin typeface="Cambria Math"/>
                                </a:rPr>
                                <m:t>−0.8</m:t>
                              </m:r>
                            </m:e>
                            <m:e>
                              <m:r>
                                <a:rPr lang="en-US" altLang="ja-JP" sz="2000" b="0" i="1" smtClean="0">
                                  <a:solidFill>
                                    <a:schemeClr val="tx1"/>
                                  </a:solidFill>
                                  <a:latin typeface="Cambria Math"/>
                                </a:rPr>
                                <m:t>−3.6</m:t>
                              </m:r>
                            </m:e>
                          </m:mr>
                          <m:mr>
                            <m:e>
                              <m:r>
                                <a:rPr lang="en-US" altLang="ja-JP" sz="2000" b="0" i="1" smtClean="0">
                                  <a:solidFill>
                                    <a:schemeClr val="tx1"/>
                                  </a:solidFill>
                                  <a:latin typeface="Cambria Math"/>
                                </a:rPr>
                                <m:t>4.8</m:t>
                              </m:r>
                            </m:e>
                            <m:e>
                              <m:r>
                                <a:rPr lang="en-US" altLang="ja-JP" sz="2000" b="0" i="1" smtClean="0">
                                  <a:solidFill>
                                    <a:schemeClr val="tx1"/>
                                  </a:solidFill>
                                  <a:latin typeface="Cambria Math"/>
                                </a:rPr>
                                <m:t>−0.4</m:t>
                              </m:r>
                            </m:e>
                            <m:e>
                              <m:r>
                                <a:rPr lang="en-US" altLang="ja-JP" sz="2000" b="0" i="1" smtClean="0">
                                  <a:solidFill>
                                    <a:schemeClr val="tx1"/>
                                  </a:solidFill>
                                  <a:latin typeface="Cambria Math"/>
                                </a:rPr>
                                <m:t>−0.8</m:t>
                              </m:r>
                            </m:e>
                            <m:e>
                              <m:r>
                                <a:rPr lang="en-US" altLang="ja-JP" sz="2000" b="0" i="1" smtClean="0">
                                  <a:solidFill>
                                    <a:schemeClr val="tx1"/>
                                  </a:solidFill>
                                  <a:latin typeface="Cambria Math"/>
                                </a:rPr>
                                <m:t>−3.6</m:t>
                              </m:r>
                            </m:e>
                          </m:mr>
                          <m:mr>
                            <m:e>
                              <m:r>
                                <a:rPr lang="en-US" altLang="ja-JP" sz="2000" b="0" i="1" smtClean="0">
                                  <a:solidFill>
                                    <a:schemeClr val="tx1"/>
                                  </a:solidFill>
                                  <a:latin typeface="Cambria Math"/>
                                </a:rPr>
                                <m:t>4.8</m:t>
                              </m:r>
                            </m:e>
                            <m:e>
                              <m:r>
                                <a:rPr lang="en-US" altLang="ja-JP" sz="2000" b="0" i="1" smtClean="0">
                                  <a:solidFill>
                                    <a:schemeClr val="tx1"/>
                                  </a:solidFill>
                                  <a:latin typeface="Cambria Math"/>
                                </a:rPr>
                                <m:t>−0.4</m:t>
                              </m:r>
                            </m:e>
                            <m:e>
                              <m:r>
                                <a:rPr lang="en-US" altLang="ja-JP" sz="2000" b="0" i="1" smtClean="0">
                                  <a:solidFill>
                                    <a:schemeClr val="tx1"/>
                                  </a:solidFill>
                                  <a:latin typeface="Cambria Math"/>
                                </a:rPr>
                                <m:t>−0.8</m:t>
                              </m:r>
                            </m:e>
                            <m:e>
                              <m:r>
                                <a:rPr lang="en-US" altLang="ja-JP" sz="2000" b="0" i="1" smtClean="0">
                                  <a:solidFill>
                                    <a:schemeClr val="tx1"/>
                                  </a:solidFill>
                                  <a:latin typeface="Cambria Math"/>
                                </a:rPr>
                                <m:t>−3.6</m:t>
                              </m:r>
                            </m:e>
                          </m:mr>
                        </m:m>
                      </m:e>
                    </m:d>
                  </m:oMath>
                </a14:m>
                <a:r>
                  <a:rPr kumimoji="1" lang="ja-JP" altLang="en-US" sz="2000" smtClean="0">
                    <a:solidFill>
                      <a:schemeClr val="tx1"/>
                    </a:solidFill>
                  </a:rPr>
                  <a:t> </a:t>
                </a:r>
                <a:r>
                  <a:rPr kumimoji="1" lang="en-US" altLang="ja-JP" sz="2000" smtClean="0"/>
                  <a:t>+ </a:t>
                </a:r>
                <a14:m>
                  <m:oMath xmlns:m="http://schemas.openxmlformats.org/officeDocument/2006/math">
                    <m:d>
                      <m:dPr>
                        <m:begChr m:val="["/>
                        <m:endChr m:val="]"/>
                        <m:ctrlPr>
                          <a:rPr lang="en-US" altLang="ja-JP" sz="2000" i="1">
                            <a:latin typeface="Cambria Math"/>
                          </a:rPr>
                        </m:ctrlPr>
                      </m:dPr>
                      <m:e>
                        <m:m>
                          <m:mPr>
                            <m:mcs>
                              <m:mc>
                                <m:mcPr>
                                  <m:count m:val="4"/>
                                  <m:mcJc m:val="center"/>
                                </m:mcPr>
                              </m:mc>
                            </m:mcs>
                            <m:ctrlPr>
                              <a:rPr lang="en-US" altLang="ja-JP" sz="2000" i="1">
                                <a:latin typeface="Cambria Math"/>
                              </a:rPr>
                            </m:ctrlPr>
                          </m:mPr>
                          <m:mr>
                            <m:e>
                              <m:r>
                                <m:rPr>
                                  <m:brk m:alnAt="7"/>
                                </m:rPr>
                                <a:rPr lang="en-US" altLang="ja-JP" sz="2000" b="0" i="1" smtClean="0">
                                  <a:latin typeface="Cambria Math"/>
                                </a:rPr>
                                <m:t>0</m:t>
                              </m:r>
                              <m:r>
                                <a:rPr lang="en-US" altLang="ja-JP" sz="2000" b="0" i="1" smtClean="0">
                                  <a:latin typeface="Cambria Math"/>
                                </a:rPr>
                                <m:t>.2</m:t>
                              </m:r>
                            </m:e>
                            <m:e>
                              <m:r>
                                <a:rPr lang="en-US" altLang="ja-JP" sz="2000" b="0" i="1" smtClean="0">
                                  <a:latin typeface="Cambria Math"/>
                                </a:rPr>
                                <m:t>3.4</m:t>
                              </m:r>
                            </m:e>
                            <m:e>
                              <m:r>
                                <a:rPr lang="en-US" altLang="ja-JP" sz="2000" b="0" i="1" smtClean="0">
                                  <a:latin typeface="Cambria Math"/>
                                </a:rPr>
                                <m:t>0.8</m:t>
                              </m:r>
                            </m:e>
                            <m:e>
                              <m:r>
                                <a:rPr lang="en-US" altLang="ja-JP" sz="2000" b="0" i="1" smtClean="0">
                                  <a:latin typeface="Cambria Math"/>
                                </a:rPr>
                                <m:t>3.6</m:t>
                              </m:r>
                            </m:e>
                          </m:mr>
                          <m:mr>
                            <m:e>
                              <m:r>
                                <a:rPr lang="en-US" altLang="ja-JP" sz="2000" b="0" i="1" smtClean="0">
                                  <a:latin typeface="Cambria Math"/>
                                </a:rPr>
                                <m:t>−5.8</m:t>
                              </m:r>
                            </m:e>
                            <m:e>
                              <m:r>
                                <a:rPr lang="en-US" altLang="ja-JP" sz="2000" b="0" i="1" smtClean="0">
                                  <a:latin typeface="Cambria Math"/>
                                </a:rPr>
                                <m:t>−1.6</m:t>
                              </m:r>
                            </m:e>
                            <m:e>
                              <m:r>
                                <a:rPr lang="en-US" altLang="ja-JP" sz="2000" b="0" i="1" smtClean="0">
                                  <a:latin typeface="Cambria Math"/>
                                </a:rPr>
                                <m:t>−3.2</m:t>
                              </m:r>
                            </m:e>
                            <m:e>
                              <m:r>
                                <a:rPr lang="en-US" altLang="ja-JP" sz="2000" b="0" i="1" smtClean="0">
                                  <a:latin typeface="Cambria Math"/>
                                </a:rPr>
                                <m:t>0.6</m:t>
                              </m:r>
                            </m:e>
                          </m:mr>
                          <m:mr>
                            <m:e>
                              <m:r>
                                <a:rPr lang="en-US" altLang="ja-JP" sz="2000" b="0" i="1" smtClean="0">
                                  <a:latin typeface="Cambria Math"/>
                                </a:rPr>
                                <m:t>3.2</m:t>
                              </m:r>
                            </m:e>
                            <m:e>
                              <m:r>
                                <a:rPr lang="en-US" altLang="ja-JP" sz="2000" b="0" i="1" smtClean="0">
                                  <a:latin typeface="Cambria Math"/>
                                </a:rPr>
                                <m:t>−1.6</m:t>
                              </m:r>
                            </m:e>
                            <m:e>
                              <m:r>
                                <a:rPr lang="en-US" altLang="ja-JP" sz="2000" b="0" i="1" smtClean="0">
                                  <a:latin typeface="Cambria Math"/>
                                </a:rPr>
                                <m:t>1.8</m:t>
                              </m:r>
                            </m:e>
                            <m:e>
                              <m:r>
                                <a:rPr lang="en-US" altLang="ja-JP" sz="2000" b="0" i="1" smtClean="0">
                                  <a:latin typeface="Cambria Math"/>
                                </a:rPr>
                                <m:t>−3.4</m:t>
                              </m:r>
                            </m:e>
                          </m:mr>
                          <m:mr>
                            <m:e>
                              <m:r>
                                <a:rPr lang="en-US" altLang="ja-JP" sz="2000" b="0" i="1" smtClean="0">
                                  <a:latin typeface="Cambria Math"/>
                                </a:rPr>
                                <m:t>−0.8</m:t>
                              </m:r>
                            </m:e>
                            <m:e>
                              <m:r>
                                <a:rPr lang="en-US" altLang="ja-JP" sz="2000" b="0" i="1" smtClean="0">
                                  <a:latin typeface="Cambria Math"/>
                                </a:rPr>
                                <m:t>2.4</m:t>
                              </m:r>
                            </m:e>
                            <m:e>
                              <m:r>
                                <a:rPr lang="en-US" altLang="ja-JP" sz="2000" b="0" i="1" smtClean="0">
                                  <a:latin typeface="Cambria Math"/>
                                </a:rPr>
                                <m:t>−2.2</m:t>
                              </m:r>
                            </m:e>
                            <m:e>
                              <m:r>
                                <a:rPr lang="en-US" altLang="ja-JP" sz="2000" b="0" i="1" smtClean="0">
                                  <a:latin typeface="Cambria Math"/>
                                </a:rPr>
                                <m:t>−1.4</m:t>
                              </m:r>
                            </m:e>
                          </m:mr>
                          <m:mr>
                            <m:e>
                              <m:r>
                                <a:rPr lang="en-US" altLang="ja-JP" sz="2000" b="0" i="1" smtClean="0">
                                  <a:latin typeface="Cambria Math"/>
                                </a:rPr>
                                <m:t>3.2</m:t>
                              </m:r>
                            </m:e>
                            <m:e>
                              <m:r>
                                <a:rPr lang="en-US" altLang="ja-JP" sz="2000" b="0" i="1" smtClean="0">
                                  <a:latin typeface="Cambria Math"/>
                                </a:rPr>
                                <m:t>−2.6</m:t>
                              </m:r>
                            </m:e>
                            <m:e>
                              <m:r>
                                <a:rPr lang="en-US" altLang="ja-JP" sz="2000" b="0" i="1" smtClean="0">
                                  <a:latin typeface="Cambria Math"/>
                                </a:rPr>
                                <m:t>2.8</m:t>
                              </m:r>
                            </m:e>
                            <m:e>
                              <m:r>
                                <a:rPr lang="en-US" altLang="ja-JP" sz="2000" b="0" i="1" smtClean="0">
                                  <a:latin typeface="Cambria Math"/>
                                </a:rPr>
                                <m:t>0.6</m:t>
                              </m:r>
                            </m:e>
                          </m:mr>
                        </m:m>
                      </m:e>
                    </m:d>
                  </m:oMath>
                </a14:m>
                <a:endParaRPr kumimoji="1" lang="ja-JP" altLang="en-US" sz="200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428625" y="4124324"/>
                <a:ext cx="11696700" cy="1534074"/>
              </a:xfrm>
              <a:prstGeom prst="rect">
                <a:avLst/>
              </a:prstGeom>
              <a:blipFill rotWithShape="1">
                <a:blip r:embed="rId3"/>
                <a:stretch>
                  <a:fillRect/>
                </a:stretch>
              </a:blipFill>
            </p:spPr>
            <p:txBody>
              <a:bodyPr/>
              <a:lstStyle/>
              <a:p>
                <a:r>
                  <a:rPr lang="ja-JP" altLang="en-US">
                    <a:noFill/>
                  </a:rPr>
                  <a:t> </a:t>
                </a:r>
              </a:p>
            </p:txBody>
          </p:sp>
        </mc:Fallback>
      </mc:AlternateContent>
      <p:graphicFrame>
        <p:nvGraphicFramePr>
          <p:cNvPr id="6" name="コンテンツ プレースホルダー 4"/>
          <p:cNvGraphicFramePr>
            <a:graphicFrameLocks/>
          </p:cNvGraphicFramePr>
          <p:nvPr>
            <p:extLst>
              <p:ext uri="{D42A27DB-BD31-4B8C-83A1-F6EECF244321}">
                <p14:modId xmlns:p14="http://schemas.microsoft.com/office/powerpoint/2010/main" val="602100390"/>
              </p:ext>
            </p:extLst>
          </p:nvPr>
        </p:nvGraphicFramePr>
        <p:xfrm>
          <a:off x="7469188" y="1777913"/>
          <a:ext cx="3846512" cy="2194560"/>
        </p:xfrm>
        <a:graphic>
          <a:graphicData uri="http://schemas.openxmlformats.org/drawingml/2006/table">
            <a:tbl>
              <a:tblPr firstRow="1" bandRow="1">
                <a:tableStyleId>{5C22544A-7EE6-4342-B048-85BDC9FD1C3A}</a:tableStyleId>
              </a:tblPr>
              <a:tblGrid>
                <a:gridCol w="961628"/>
                <a:gridCol w="961628"/>
                <a:gridCol w="961628"/>
                <a:gridCol w="961628"/>
              </a:tblGrid>
              <a:tr h="285659">
                <a:tc>
                  <a:txBody>
                    <a:bodyPr/>
                    <a:lstStyle/>
                    <a:p>
                      <a:pPr algn="ctr"/>
                      <a:r>
                        <a:rPr kumimoji="1" lang="en-US" altLang="ja-JP" smtClean="0"/>
                        <a:t>A</a:t>
                      </a:r>
                      <a:endParaRPr kumimoji="1" lang="ja-JP" altLang="en-US"/>
                    </a:p>
                  </a:txBody>
                  <a:tcPr/>
                </a:tc>
                <a:tc>
                  <a:txBody>
                    <a:bodyPr/>
                    <a:lstStyle/>
                    <a:p>
                      <a:pPr algn="ctr"/>
                      <a:r>
                        <a:rPr kumimoji="1" lang="en-US" altLang="ja-JP" smtClean="0"/>
                        <a:t>B</a:t>
                      </a:r>
                      <a:endParaRPr kumimoji="1" lang="ja-JP" altLang="en-US"/>
                    </a:p>
                  </a:txBody>
                  <a:tcPr/>
                </a:tc>
                <a:tc>
                  <a:txBody>
                    <a:bodyPr/>
                    <a:lstStyle/>
                    <a:p>
                      <a:pPr algn="ctr"/>
                      <a:r>
                        <a:rPr kumimoji="1" lang="en-US" altLang="ja-JP" smtClean="0"/>
                        <a:t>C</a:t>
                      </a:r>
                      <a:endParaRPr kumimoji="1" lang="ja-JP" altLang="en-US"/>
                    </a:p>
                  </a:txBody>
                  <a:tcPr/>
                </a:tc>
                <a:tc>
                  <a:txBody>
                    <a:bodyPr/>
                    <a:lstStyle/>
                    <a:p>
                      <a:pPr algn="ctr"/>
                      <a:r>
                        <a:rPr kumimoji="1" lang="en-US" altLang="ja-JP" smtClean="0"/>
                        <a:t>D</a:t>
                      </a:r>
                      <a:endParaRPr kumimoji="1" lang="ja-JP" altLang="en-US"/>
                    </a:p>
                  </a:txBody>
                  <a:tcPr/>
                </a:tc>
              </a:tr>
              <a:tr h="285659">
                <a:tc>
                  <a:txBody>
                    <a:bodyPr/>
                    <a:lstStyle/>
                    <a:p>
                      <a:pPr algn="ctr"/>
                      <a:r>
                        <a:rPr kumimoji="1" lang="en-US" altLang="ja-JP" smtClean="0"/>
                        <a:t>15</a:t>
                      </a:r>
                      <a:endParaRPr kumimoji="1" lang="ja-JP" altLang="en-US"/>
                    </a:p>
                  </a:txBody>
                  <a:tcPr/>
                </a:tc>
                <a:tc>
                  <a:txBody>
                    <a:bodyPr/>
                    <a:lstStyle/>
                    <a:p>
                      <a:pPr algn="ctr"/>
                      <a:r>
                        <a:rPr kumimoji="1" lang="en-US" altLang="ja-JP" smtClean="0"/>
                        <a:t>13</a:t>
                      </a:r>
                      <a:endParaRPr kumimoji="1" lang="ja-JP" altLang="en-US"/>
                    </a:p>
                  </a:txBody>
                  <a:tcPr/>
                </a:tc>
                <a:tc>
                  <a:txBody>
                    <a:bodyPr/>
                    <a:lstStyle/>
                    <a:p>
                      <a:pPr algn="ctr"/>
                      <a:r>
                        <a:rPr kumimoji="1" lang="en-US" altLang="ja-JP" smtClean="0"/>
                        <a:t>10</a:t>
                      </a:r>
                      <a:endParaRPr kumimoji="1" lang="ja-JP" altLang="en-US"/>
                    </a:p>
                  </a:txBody>
                  <a:tcPr/>
                </a:tc>
                <a:tc>
                  <a:txBody>
                    <a:bodyPr/>
                    <a:lstStyle/>
                    <a:p>
                      <a:pPr algn="ctr"/>
                      <a:r>
                        <a:rPr kumimoji="1" lang="en-US" altLang="ja-JP" smtClean="0"/>
                        <a:t>10</a:t>
                      </a:r>
                      <a:endParaRPr kumimoji="1" lang="ja-JP" altLang="en-US"/>
                    </a:p>
                  </a:txBody>
                  <a:tcPr/>
                </a:tc>
              </a:tr>
              <a:tr h="285659">
                <a:tc>
                  <a:txBody>
                    <a:bodyPr/>
                    <a:lstStyle/>
                    <a:p>
                      <a:pPr algn="ctr"/>
                      <a:r>
                        <a:rPr kumimoji="1" lang="en-US" altLang="ja-JP" smtClean="0"/>
                        <a:t>9</a:t>
                      </a:r>
                      <a:endParaRPr kumimoji="1" lang="ja-JP" altLang="en-US"/>
                    </a:p>
                  </a:txBody>
                  <a:tcPr/>
                </a:tc>
                <a:tc>
                  <a:txBody>
                    <a:bodyPr/>
                    <a:lstStyle/>
                    <a:p>
                      <a:pPr algn="ctr"/>
                      <a:r>
                        <a:rPr kumimoji="1" lang="en-US" altLang="ja-JP" smtClean="0"/>
                        <a:t>8</a:t>
                      </a:r>
                      <a:endParaRPr kumimoji="1" lang="ja-JP" altLang="en-US"/>
                    </a:p>
                  </a:txBody>
                  <a:tcPr/>
                </a:tc>
                <a:tc>
                  <a:txBody>
                    <a:bodyPr/>
                    <a:lstStyle/>
                    <a:p>
                      <a:pPr algn="ctr"/>
                      <a:r>
                        <a:rPr kumimoji="1" lang="en-US" altLang="ja-JP" smtClean="0"/>
                        <a:t>6</a:t>
                      </a:r>
                      <a:endParaRPr kumimoji="1" lang="ja-JP" altLang="en-US"/>
                    </a:p>
                  </a:txBody>
                  <a:tcPr/>
                </a:tc>
                <a:tc>
                  <a:txBody>
                    <a:bodyPr/>
                    <a:lstStyle/>
                    <a:p>
                      <a:pPr algn="ctr"/>
                      <a:r>
                        <a:rPr kumimoji="1" lang="en-US" altLang="ja-JP" smtClean="0"/>
                        <a:t>7</a:t>
                      </a:r>
                      <a:endParaRPr kumimoji="1" lang="ja-JP" altLang="en-US"/>
                    </a:p>
                  </a:txBody>
                  <a:tcPr/>
                </a:tc>
              </a:tr>
              <a:tr h="285659">
                <a:tc>
                  <a:txBody>
                    <a:bodyPr/>
                    <a:lstStyle/>
                    <a:p>
                      <a:pPr algn="ctr"/>
                      <a:r>
                        <a:rPr kumimoji="1" lang="en-US" altLang="ja-JP" smtClean="0"/>
                        <a:t>18</a:t>
                      </a:r>
                      <a:endParaRPr kumimoji="1" lang="ja-JP" altLang="en-US"/>
                    </a:p>
                  </a:txBody>
                  <a:tcPr/>
                </a:tc>
                <a:tc>
                  <a:txBody>
                    <a:bodyPr/>
                    <a:lstStyle/>
                    <a:p>
                      <a:pPr algn="ctr"/>
                      <a:r>
                        <a:rPr kumimoji="1" lang="en-US" altLang="ja-JP" smtClean="0"/>
                        <a:t>8</a:t>
                      </a:r>
                      <a:endParaRPr kumimoji="1" lang="ja-JP" altLang="en-US"/>
                    </a:p>
                  </a:txBody>
                  <a:tcPr/>
                </a:tc>
                <a:tc>
                  <a:txBody>
                    <a:bodyPr/>
                    <a:lstStyle/>
                    <a:p>
                      <a:pPr algn="ctr"/>
                      <a:r>
                        <a:rPr kumimoji="1" lang="en-US" altLang="ja-JP" smtClean="0"/>
                        <a:t>11</a:t>
                      </a:r>
                      <a:endParaRPr kumimoji="1" lang="ja-JP" altLang="en-US"/>
                    </a:p>
                  </a:txBody>
                  <a:tcPr/>
                </a:tc>
                <a:tc>
                  <a:txBody>
                    <a:bodyPr/>
                    <a:lstStyle/>
                    <a:p>
                      <a:pPr algn="ctr"/>
                      <a:r>
                        <a:rPr kumimoji="1" lang="en-US" altLang="ja-JP" smtClean="0"/>
                        <a:t>3</a:t>
                      </a:r>
                      <a:endParaRPr kumimoji="1" lang="ja-JP" altLang="en-US"/>
                    </a:p>
                  </a:txBody>
                  <a:tcPr/>
                </a:tc>
              </a:tr>
              <a:tr h="285659">
                <a:tc>
                  <a:txBody>
                    <a:bodyPr/>
                    <a:lstStyle/>
                    <a:p>
                      <a:pPr algn="ctr"/>
                      <a:r>
                        <a:rPr kumimoji="1" lang="en-US" altLang="ja-JP" smtClean="0"/>
                        <a:t>14</a:t>
                      </a:r>
                      <a:endParaRPr kumimoji="1" lang="ja-JP" altLang="en-US"/>
                    </a:p>
                  </a:txBody>
                  <a:tcPr/>
                </a:tc>
                <a:tc>
                  <a:txBody>
                    <a:bodyPr/>
                    <a:lstStyle/>
                    <a:p>
                      <a:pPr algn="ctr"/>
                      <a:r>
                        <a:rPr kumimoji="1" lang="en-US" altLang="ja-JP" smtClean="0"/>
                        <a:t>12</a:t>
                      </a:r>
                      <a:endParaRPr kumimoji="1" lang="ja-JP" altLang="en-US"/>
                    </a:p>
                  </a:txBody>
                  <a:tcPr/>
                </a:tc>
                <a:tc>
                  <a:txBody>
                    <a:bodyPr/>
                    <a:lstStyle/>
                    <a:p>
                      <a:pPr algn="ctr"/>
                      <a:r>
                        <a:rPr kumimoji="1" lang="en-US" altLang="ja-JP" smtClean="0"/>
                        <a:t>7</a:t>
                      </a:r>
                      <a:endParaRPr kumimoji="1" lang="ja-JP" altLang="en-US"/>
                    </a:p>
                  </a:txBody>
                  <a:tcPr/>
                </a:tc>
                <a:tc>
                  <a:txBody>
                    <a:bodyPr/>
                    <a:lstStyle/>
                    <a:p>
                      <a:pPr algn="ctr"/>
                      <a:r>
                        <a:rPr kumimoji="1" lang="en-US" altLang="ja-JP" smtClean="0"/>
                        <a:t>5</a:t>
                      </a:r>
                      <a:endParaRPr kumimoji="1" lang="ja-JP" altLang="en-US"/>
                    </a:p>
                  </a:txBody>
                  <a:tcPr/>
                </a:tc>
              </a:tr>
              <a:tr h="285659">
                <a:tc>
                  <a:txBody>
                    <a:bodyPr/>
                    <a:lstStyle/>
                    <a:p>
                      <a:pPr algn="ctr"/>
                      <a:r>
                        <a:rPr kumimoji="1" lang="en-US" altLang="ja-JP" smtClean="0"/>
                        <a:t>18</a:t>
                      </a:r>
                      <a:endParaRPr kumimoji="1" lang="ja-JP" altLang="en-US"/>
                    </a:p>
                  </a:txBody>
                  <a:tcPr/>
                </a:tc>
                <a:tc>
                  <a:txBody>
                    <a:bodyPr/>
                    <a:lstStyle/>
                    <a:p>
                      <a:pPr algn="ctr"/>
                      <a:r>
                        <a:rPr kumimoji="1" lang="en-US" altLang="ja-JP" smtClean="0"/>
                        <a:t>7</a:t>
                      </a:r>
                      <a:endParaRPr kumimoji="1" lang="ja-JP" altLang="en-US"/>
                    </a:p>
                  </a:txBody>
                  <a:tcPr/>
                </a:tc>
                <a:tc>
                  <a:txBody>
                    <a:bodyPr/>
                    <a:lstStyle/>
                    <a:p>
                      <a:pPr algn="ctr"/>
                      <a:r>
                        <a:rPr kumimoji="1" lang="en-US" altLang="ja-JP" smtClean="0"/>
                        <a:t>12</a:t>
                      </a:r>
                      <a:endParaRPr kumimoji="1" lang="ja-JP" altLang="en-US"/>
                    </a:p>
                  </a:txBody>
                  <a:tcPr/>
                </a:tc>
                <a:tc>
                  <a:txBody>
                    <a:bodyPr/>
                    <a:lstStyle/>
                    <a:p>
                      <a:pPr algn="ctr"/>
                      <a:r>
                        <a:rPr kumimoji="1" lang="en-US" altLang="ja-JP" smtClean="0"/>
                        <a:t>7</a:t>
                      </a:r>
                      <a:endParaRPr kumimoji="1" lang="ja-JP" altLang="en-US"/>
                    </a:p>
                  </a:txBody>
                  <a:tcPr/>
                </a:tc>
              </a:tr>
            </a:tbl>
          </a:graphicData>
        </a:graphic>
      </p:graphicFrame>
    </p:spTree>
    <p:extLst>
      <p:ext uri="{BB962C8B-B14F-4D97-AF65-F5344CB8AC3E}">
        <p14:creationId xmlns:p14="http://schemas.microsoft.com/office/powerpoint/2010/main" val="4809308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分析手順（２）</a:t>
            </a:r>
            <a:endParaRPr kumimoji="1" lang="ja-JP" altLang="en-US" sz="5400"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normAutofit fontScale="92500" lnSpcReduction="10000"/>
              </a:bodyPr>
              <a:lstStyle/>
              <a:p>
                <a:pPr>
                  <a:buFont typeface="Wingdings" panose="05000000000000000000" pitchFamily="2" charset="2"/>
                  <a:buChar char="l"/>
                </a:pPr>
                <a:r>
                  <a:rPr lang="en-US" altLang="ja-JP" sz="3600" smtClean="0"/>
                  <a:t>F</a:t>
                </a:r>
                <a:r>
                  <a:rPr lang="ja-JP" altLang="en-US" sz="3600" smtClean="0"/>
                  <a:t>値による判定</a:t>
                </a:r>
                <a:endParaRPr lang="en-US" altLang="ja-JP" sz="3600" smtClean="0"/>
              </a:p>
              <a:p>
                <a:pPr lvl="1">
                  <a:buFont typeface="Arial" panose="020B0604020202020204" pitchFamily="34" charset="0"/>
                  <a:buChar char="•"/>
                </a:pPr>
                <a:r>
                  <a:rPr lang="ja-JP" altLang="en-US" sz="3000" smtClean="0"/>
                  <a:t>求めた</a:t>
                </a:r>
                <a:r>
                  <a:rPr lang="en-US" altLang="ja-JP" sz="3000" smtClean="0"/>
                  <a:t>F</a:t>
                </a:r>
                <a:r>
                  <a:rPr lang="ja-JP" altLang="en-US" sz="3000" smtClean="0"/>
                  <a:t>値と</a:t>
                </a:r>
                <a:r>
                  <a:rPr lang="en-US" altLang="ja-JP" sz="3000" smtClean="0"/>
                  <a:t>F</a:t>
                </a:r>
                <a:r>
                  <a:rPr lang="ja-JP" altLang="en-US" sz="3000" smtClean="0"/>
                  <a:t>分布表を参照して比較することで帰無仮説を棄却するか決める</a:t>
                </a:r>
                <a:endParaRPr lang="en-US" altLang="ja-JP" sz="3000" smtClean="0"/>
              </a:p>
              <a:p>
                <a:pPr lvl="1">
                  <a:buFont typeface="Arial" panose="020B0604020202020204" pitchFamily="34" charset="0"/>
                  <a:buChar char="•"/>
                </a:pPr>
                <a:endParaRPr lang="en-US" altLang="ja-JP" sz="3500"/>
              </a:p>
              <a:p>
                <a:pPr>
                  <a:buFont typeface="Wingdings" panose="05000000000000000000" pitchFamily="2" charset="2"/>
                  <a:buChar char="l"/>
                </a:pPr>
                <a14:m>
                  <m:oMath xmlns:m="http://schemas.openxmlformats.org/officeDocument/2006/math">
                    <m:r>
                      <m:rPr>
                        <m:sty m:val="p"/>
                      </m:rPr>
                      <a:rPr lang="en-US" altLang="ja-JP" sz="3600" smtClean="0">
                        <a:latin typeface="Cambria Math"/>
                      </a:rPr>
                      <m:t>F</m:t>
                    </m:r>
                    <m:r>
                      <a:rPr lang="en-US" altLang="ja-JP" sz="3600" smtClean="0">
                        <a:latin typeface="Cambria Math"/>
                      </a:rPr>
                      <m:t> = </m:t>
                    </m:r>
                    <m:f>
                      <m:fPr>
                        <m:ctrlPr>
                          <a:rPr lang="en-US" altLang="ja-JP" sz="3600" i="1" smtClean="0">
                            <a:latin typeface="Cambria Math"/>
                          </a:rPr>
                        </m:ctrlPr>
                      </m:fPr>
                      <m:num>
                        <m:f>
                          <m:fPr>
                            <m:type m:val="skw"/>
                            <m:ctrlPr>
                              <a:rPr lang="en-US" altLang="ja-JP" sz="3600" i="1" smtClean="0">
                                <a:latin typeface="Cambria Math"/>
                              </a:rPr>
                            </m:ctrlPr>
                          </m:fPr>
                          <m:num>
                            <m:r>
                              <a:rPr lang="ja-JP" altLang="en-US" sz="3600" b="0" i="1" smtClean="0">
                                <a:latin typeface="Cambria Math"/>
                              </a:rPr>
                              <m:t>群間</m:t>
                            </m:r>
                            <m:r>
                              <a:rPr lang="ja-JP" altLang="en-US" sz="3600" b="0" i="1">
                                <a:latin typeface="Cambria Math"/>
                              </a:rPr>
                              <m:t>平方和</m:t>
                            </m:r>
                          </m:num>
                          <m:den>
                            <m:r>
                              <a:rPr lang="ja-JP" altLang="en-US" sz="3600" b="0" i="1" smtClean="0">
                                <a:latin typeface="Cambria Math"/>
                              </a:rPr>
                              <m:t>群間の</m:t>
                            </m:r>
                            <m:r>
                              <a:rPr lang="ja-JP" altLang="en-US" sz="3600" i="1">
                                <a:latin typeface="Cambria Math"/>
                              </a:rPr>
                              <m:t>自由度</m:t>
                            </m:r>
                          </m:den>
                        </m:f>
                      </m:num>
                      <m:den>
                        <m:f>
                          <m:fPr>
                            <m:type m:val="skw"/>
                            <m:ctrlPr>
                              <a:rPr lang="en-US" altLang="ja-JP" sz="3600" i="1" smtClean="0">
                                <a:latin typeface="Cambria Math"/>
                              </a:rPr>
                            </m:ctrlPr>
                          </m:fPr>
                          <m:num>
                            <m:r>
                              <a:rPr lang="ja-JP" altLang="en-US" sz="3600" i="1">
                                <a:latin typeface="Cambria Math"/>
                              </a:rPr>
                              <m:t>群内</m:t>
                            </m:r>
                            <m:r>
                              <a:rPr lang="ja-JP" altLang="en-US" sz="3600" i="1" smtClean="0">
                                <a:latin typeface="Cambria Math"/>
                              </a:rPr>
                              <m:t>平方和</m:t>
                            </m:r>
                          </m:num>
                          <m:den>
                            <m:r>
                              <a:rPr lang="ja-JP" altLang="en-US" sz="3600" b="0" i="1" smtClean="0">
                                <a:latin typeface="Cambria Math"/>
                              </a:rPr>
                              <m:t>群内の</m:t>
                            </m:r>
                            <m:r>
                              <a:rPr lang="ja-JP" altLang="en-US" sz="3600" i="1">
                                <a:latin typeface="Cambria Math"/>
                              </a:rPr>
                              <m:t>自由度</m:t>
                            </m:r>
                          </m:den>
                        </m:f>
                      </m:den>
                    </m:f>
                  </m:oMath>
                </a14:m>
                <a:endParaRPr lang="en-US" altLang="ja-JP" sz="3600" dirty="0" smtClean="0"/>
              </a:p>
              <a:p>
                <a:pPr lvl="1">
                  <a:buFont typeface="Arial" panose="020B0604020202020204" pitchFamily="34" charset="0"/>
                  <a:buChar char="•"/>
                </a:pPr>
                <a:r>
                  <a:rPr lang="ja-JP" altLang="en-US" sz="2600" smtClean="0"/>
                  <a:t>群間の自由度 </a:t>
                </a:r>
                <a:r>
                  <a:rPr lang="en-US" altLang="ja-JP" sz="2600" smtClean="0"/>
                  <a:t>= </a:t>
                </a:r>
                <a:r>
                  <a:rPr lang="ja-JP" altLang="en-US" sz="2600" smtClean="0"/>
                  <a:t>群の数 </a:t>
                </a:r>
                <a:r>
                  <a:rPr lang="en-US" altLang="ja-JP" sz="2600" smtClean="0"/>
                  <a:t>– 1</a:t>
                </a:r>
              </a:p>
              <a:p>
                <a:pPr lvl="1">
                  <a:buFont typeface="Arial" panose="020B0604020202020204" pitchFamily="34" charset="0"/>
                  <a:buChar char="•"/>
                </a:pPr>
                <a:r>
                  <a:rPr lang="ja-JP" altLang="en-US" sz="2600" smtClean="0"/>
                  <a:t>群内の自由度 </a:t>
                </a:r>
                <a:r>
                  <a:rPr lang="en-US" altLang="ja-JP" sz="2600" smtClean="0"/>
                  <a:t>= (</a:t>
                </a:r>
                <a:r>
                  <a:rPr lang="ja-JP" altLang="en-US" sz="2600" smtClean="0"/>
                  <a:t>各群のデータ数</a:t>
                </a:r>
                <a:r>
                  <a:rPr lang="en-US" altLang="ja-JP" sz="2600"/>
                  <a:t> </a:t>
                </a:r>
                <a:r>
                  <a:rPr lang="en-US" altLang="ja-JP" sz="2600" smtClean="0"/>
                  <a:t>– 1)</a:t>
                </a:r>
                <a:r>
                  <a:rPr lang="ja-JP" altLang="en-US" sz="2600" smtClean="0"/>
                  <a:t>を全ての群について合計したもの</a:t>
                </a:r>
                <a:endParaRPr lang="en-US" altLang="ja-JP" sz="2600" dirty="0"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l="-2303" t="-5152" b="-2121"/>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2BEE91FE-D219-4B1B-8C26-FC7DFC9994FA}" type="slidenum">
              <a:rPr kumimoji="1" lang="ja-JP" altLang="en-US" smtClean="0"/>
              <a:t>8</a:t>
            </a:fld>
            <a:endParaRPr kumimoji="1" lang="ja-JP" altLang="en-US"/>
          </a:p>
        </p:txBody>
      </p:sp>
    </p:spTree>
    <p:extLst>
      <p:ext uri="{BB962C8B-B14F-4D97-AF65-F5344CB8AC3E}">
        <p14:creationId xmlns:p14="http://schemas.microsoft.com/office/powerpoint/2010/main" val="4809308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lang="ja-JP" altLang="en-US" sz="5400"/>
              <a:t>Ｆ</a:t>
            </a:r>
            <a:r>
              <a:rPr kumimoji="1" lang="ja-JP" altLang="en-US" sz="5400" smtClean="0"/>
              <a:t>値の算出</a:t>
            </a:r>
            <a:endParaRPr kumimoji="1" lang="ja-JP" altLang="en-US" sz="5400"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endParaRPr lang="en-US" altLang="ja-JP" sz="2800" smtClean="0"/>
          </a:p>
          <a:p>
            <a:pPr marL="0" indent="0">
              <a:buNone/>
            </a:pPr>
            <a:endParaRPr lang="en-US" altLang="ja-JP" sz="2800" smtClean="0"/>
          </a:p>
          <a:p>
            <a:pPr marL="0" indent="0">
              <a:buNone/>
            </a:pPr>
            <a:endParaRPr lang="en-US" altLang="ja-JP" sz="2800" smtClean="0"/>
          </a:p>
          <a:p>
            <a:pPr>
              <a:buFont typeface="Wingdings" panose="05000000000000000000" pitchFamily="2" charset="2"/>
              <a:buChar char="l"/>
            </a:pPr>
            <a:r>
              <a:rPr lang="ja-JP" altLang="en-US" sz="2800" smtClean="0">
                <a:solidFill>
                  <a:srgbClr val="FF0000"/>
                </a:solidFill>
              </a:rPr>
              <a:t>群間平方和 </a:t>
            </a:r>
            <a:r>
              <a:rPr lang="en-US" altLang="ja-JP" sz="2800" smtClean="0">
                <a:solidFill>
                  <a:srgbClr val="FF0000"/>
                </a:solidFill>
              </a:rPr>
              <a:t>= 184</a:t>
            </a:r>
          </a:p>
          <a:p>
            <a:pPr>
              <a:buFont typeface="Wingdings" panose="05000000000000000000" pitchFamily="2" charset="2"/>
              <a:buChar char="l"/>
            </a:pPr>
            <a:r>
              <a:rPr lang="ja-JP" altLang="en-US" sz="2800" smtClean="0">
                <a:solidFill>
                  <a:srgbClr val="0070C0"/>
                </a:solidFill>
              </a:rPr>
              <a:t>群内平方和 </a:t>
            </a:r>
            <a:r>
              <a:rPr lang="en-US" altLang="ja-JP" sz="2800" smtClean="0">
                <a:solidFill>
                  <a:srgbClr val="0070C0"/>
                </a:solidFill>
              </a:rPr>
              <a:t>= 138</a:t>
            </a:r>
          </a:p>
          <a:p>
            <a:pPr>
              <a:buFont typeface="Wingdings" panose="05000000000000000000" pitchFamily="2" charset="2"/>
              <a:buChar char="l"/>
            </a:pPr>
            <a:endParaRPr lang="en-US" altLang="ja-JP" sz="2800">
              <a:solidFill>
                <a:srgbClr val="0070C0"/>
              </a:solidFill>
            </a:endParaRPr>
          </a:p>
          <a:p>
            <a:pPr>
              <a:buFont typeface="Wingdings" panose="05000000000000000000" pitchFamily="2" charset="2"/>
              <a:buChar char="l"/>
            </a:pPr>
            <a:r>
              <a:rPr lang="en-US" altLang="ja-JP" sz="3200" smtClean="0">
                <a:solidFill>
                  <a:schemeClr val="tx1"/>
                </a:solidFill>
              </a:rPr>
              <a:t>F</a:t>
            </a:r>
            <a:r>
              <a:rPr lang="ja-JP" altLang="en-US" sz="3200" smtClean="0">
                <a:solidFill>
                  <a:schemeClr val="tx1"/>
                </a:solidFill>
              </a:rPr>
              <a:t>値 </a:t>
            </a:r>
            <a:r>
              <a:rPr lang="en-US" altLang="ja-JP" sz="3200" smtClean="0">
                <a:solidFill>
                  <a:schemeClr val="tx1"/>
                </a:solidFill>
              </a:rPr>
              <a:t>= 7.111111</a:t>
            </a:r>
            <a:endParaRPr lang="en-US" altLang="ja-JP" sz="3200" dirty="0" smtClean="0">
              <a:solidFill>
                <a:schemeClr val="tx1"/>
              </a:solidFill>
            </a:endParaRPr>
          </a:p>
        </p:txBody>
      </p:sp>
      <p:sp>
        <p:nvSpPr>
          <p:cNvPr id="4" name="スライド番号プレースホルダー 3"/>
          <p:cNvSpPr>
            <a:spLocks noGrp="1"/>
          </p:cNvSpPr>
          <p:nvPr>
            <p:ph type="sldNum" sz="quarter" idx="12"/>
          </p:nvPr>
        </p:nvSpPr>
        <p:spPr/>
        <p:txBody>
          <a:bodyPr/>
          <a:lstStyle/>
          <a:p>
            <a:fld id="{2BEE91FE-D219-4B1B-8C26-FC7DFC9994FA}" type="slidenum">
              <a:rPr kumimoji="1" lang="ja-JP" altLang="en-US" smtClean="0"/>
              <a:t>9</a:t>
            </a:fld>
            <a:endParaRPr kumimoji="1" lang="ja-JP" altLang="en-US"/>
          </a:p>
        </p:txBody>
      </p:sp>
      <mc:AlternateContent xmlns:mc="http://schemas.openxmlformats.org/markup-compatibility/2006" xmlns:a14="http://schemas.microsoft.com/office/drawing/2010/main">
        <mc:Choice Requires="a14">
          <p:sp>
            <p:nvSpPr>
              <p:cNvPr id="5" name="テキスト ボックス 4"/>
              <p:cNvSpPr txBox="1"/>
              <p:nvPr/>
            </p:nvSpPr>
            <p:spPr>
              <a:xfrm>
                <a:off x="314325" y="1866899"/>
                <a:ext cx="11696700" cy="1534074"/>
              </a:xfrm>
              <a:prstGeom prst="rect">
                <a:avLst/>
              </a:prstGeom>
              <a:noFill/>
            </p:spPr>
            <p:txBody>
              <a:bodyPr wrap="square" rtlCol="0">
                <a:spAutoFit/>
              </a:bodyPr>
              <a:lstStyle/>
              <a:p>
                <a14:m>
                  <m:oMath xmlns:m="http://schemas.openxmlformats.org/officeDocument/2006/math">
                    <m:d>
                      <m:dPr>
                        <m:begChr m:val="["/>
                        <m:endChr m:val="]"/>
                        <m:ctrlPr>
                          <a:rPr kumimoji="1" lang="en-US" altLang="ja-JP" sz="2000" i="1" smtClean="0">
                            <a:latin typeface="Cambria Math"/>
                          </a:rPr>
                        </m:ctrlPr>
                      </m:dPr>
                      <m:e>
                        <m:m>
                          <m:mPr>
                            <m:mcs>
                              <m:mc>
                                <m:mcPr>
                                  <m:count m:val="4"/>
                                  <m:mcJc m:val="center"/>
                                </m:mcPr>
                              </m:mc>
                            </m:mcs>
                            <m:ctrlPr>
                              <a:rPr kumimoji="1" lang="en-US" altLang="ja-JP" sz="2000" i="1" smtClean="0">
                                <a:latin typeface="Cambria Math"/>
                              </a:rPr>
                            </m:ctrlPr>
                          </m:mPr>
                          <m:mr>
                            <m:e>
                              <m:r>
                                <m:rPr>
                                  <m:brk m:alnAt="7"/>
                                </m:rPr>
                                <a:rPr kumimoji="1" lang="en-US" altLang="ja-JP" sz="2000" b="0" i="1" smtClean="0">
                                  <a:latin typeface="Cambria Math"/>
                                </a:rPr>
                                <m:t>1</m:t>
                              </m:r>
                              <m:r>
                                <a:rPr kumimoji="1" lang="en-US" altLang="ja-JP" sz="2000" b="0" i="1" smtClean="0">
                                  <a:latin typeface="Cambria Math"/>
                                </a:rPr>
                                <m:t>5</m:t>
                              </m:r>
                            </m:e>
                            <m:e>
                              <m:r>
                                <a:rPr kumimoji="1" lang="en-US" altLang="ja-JP" sz="2000" b="0" i="1" smtClean="0">
                                  <a:latin typeface="Cambria Math"/>
                                </a:rPr>
                                <m:t>13</m:t>
                              </m:r>
                            </m:e>
                            <m:e>
                              <m:r>
                                <a:rPr kumimoji="1" lang="en-US" altLang="ja-JP" sz="2000" b="0" i="1" smtClean="0">
                                  <a:latin typeface="Cambria Math"/>
                                </a:rPr>
                                <m:t>10</m:t>
                              </m:r>
                            </m:e>
                            <m:e>
                              <m:r>
                                <a:rPr kumimoji="1" lang="en-US" altLang="ja-JP" sz="2000" b="0" i="1" smtClean="0">
                                  <a:latin typeface="Cambria Math"/>
                                </a:rPr>
                                <m:t>10</m:t>
                              </m:r>
                            </m:e>
                          </m:mr>
                          <m:mr>
                            <m:e>
                              <m:r>
                                <a:rPr kumimoji="1" lang="en-US" altLang="ja-JP" sz="2000" b="0" i="1" smtClean="0">
                                  <a:latin typeface="Cambria Math"/>
                                </a:rPr>
                                <m:t>9</m:t>
                              </m:r>
                            </m:e>
                            <m:e>
                              <m:r>
                                <a:rPr kumimoji="1" lang="en-US" altLang="ja-JP" sz="2000" b="0" i="1" smtClean="0">
                                  <a:latin typeface="Cambria Math"/>
                                </a:rPr>
                                <m:t>8</m:t>
                              </m:r>
                            </m:e>
                            <m:e>
                              <m:r>
                                <a:rPr kumimoji="1" lang="en-US" altLang="ja-JP" sz="2000" b="0" i="1" smtClean="0">
                                  <a:latin typeface="Cambria Math"/>
                                </a:rPr>
                                <m:t>6</m:t>
                              </m:r>
                            </m:e>
                            <m:e>
                              <m:r>
                                <a:rPr kumimoji="1" lang="en-US" altLang="ja-JP" sz="2000" b="0" i="1" smtClean="0">
                                  <a:latin typeface="Cambria Math"/>
                                </a:rPr>
                                <m:t>7</m:t>
                              </m:r>
                            </m:e>
                          </m:mr>
                          <m:mr>
                            <m:e>
                              <m:r>
                                <a:rPr kumimoji="1" lang="en-US" altLang="ja-JP" sz="2000" b="0" i="1" smtClean="0">
                                  <a:latin typeface="Cambria Math"/>
                                </a:rPr>
                                <m:t>18</m:t>
                              </m:r>
                            </m:e>
                            <m:e>
                              <m:r>
                                <a:rPr kumimoji="1" lang="en-US" altLang="ja-JP" sz="2000" b="0" i="1" smtClean="0">
                                  <a:latin typeface="Cambria Math"/>
                                </a:rPr>
                                <m:t>8</m:t>
                              </m:r>
                            </m:e>
                            <m:e>
                              <m:r>
                                <a:rPr kumimoji="1" lang="en-US" altLang="ja-JP" sz="2000" b="0" i="1" smtClean="0">
                                  <a:latin typeface="Cambria Math"/>
                                </a:rPr>
                                <m:t>11</m:t>
                              </m:r>
                            </m:e>
                            <m:e>
                              <m:r>
                                <a:rPr kumimoji="1" lang="en-US" altLang="ja-JP" sz="2000" b="0" i="1" smtClean="0">
                                  <a:latin typeface="Cambria Math"/>
                                </a:rPr>
                                <m:t>3</m:t>
                              </m:r>
                            </m:e>
                          </m:mr>
                          <m:mr>
                            <m:e>
                              <m:r>
                                <a:rPr kumimoji="1" lang="en-US" altLang="ja-JP" sz="2000" b="0" i="1" smtClean="0">
                                  <a:latin typeface="Cambria Math"/>
                                </a:rPr>
                                <m:t>14</m:t>
                              </m:r>
                            </m:e>
                            <m:e>
                              <m:r>
                                <a:rPr kumimoji="1" lang="en-US" altLang="ja-JP" sz="2000" b="0" i="1" smtClean="0">
                                  <a:latin typeface="Cambria Math"/>
                                </a:rPr>
                                <m:t>12</m:t>
                              </m:r>
                            </m:e>
                            <m:e>
                              <m:r>
                                <a:rPr kumimoji="1" lang="en-US" altLang="ja-JP" sz="2000" b="0" i="1" smtClean="0">
                                  <a:latin typeface="Cambria Math"/>
                                </a:rPr>
                                <m:t>7</m:t>
                              </m:r>
                            </m:e>
                            <m:e>
                              <m:r>
                                <a:rPr kumimoji="1" lang="en-US" altLang="ja-JP" sz="2000" b="0" i="1" smtClean="0">
                                  <a:latin typeface="Cambria Math"/>
                                </a:rPr>
                                <m:t>5</m:t>
                              </m:r>
                            </m:e>
                          </m:mr>
                          <m:mr>
                            <m:e>
                              <m:r>
                                <a:rPr kumimoji="1" lang="en-US" altLang="ja-JP" sz="2000" b="0" i="1" smtClean="0">
                                  <a:latin typeface="Cambria Math"/>
                                </a:rPr>
                                <m:t>18</m:t>
                              </m:r>
                            </m:e>
                            <m:e>
                              <m:r>
                                <a:rPr kumimoji="1" lang="en-US" altLang="ja-JP" sz="2000" b="0" i="1" smtClean="0">
                                  <a:latin typeface="Cambria Math"/>
                                </a:rPr>
                                <m:t>7</m:t>
                              </m:r>
                            </m:e>
                            <m:e>
                              <m:r>
                                <a:rPr kumimoji="1" lang="en-US" altLang="ja-JP" sz="2000" b="0" i="1" smtClean="0">
                                  <a:latin typeface="Cambria Math"/>
                                </a:rPr>
                                <m:t>12</m:t>
                              </m:r>
                            </m:e>
                            <m:e>
                              <m:r>
                                <a:rPr kumimoji="1" lang="en-US" altLang="ja-JP" sz="2000" b="0" i="1" smtClean="0">
                                  <a:latin typeface="Cambria Math"/>
                                </a:rPr>
                                <m:t>7</m:t>
                              </m:r>
                            </m:e>
                          </m:mr>
                        </m:m>
                      </m:e>
                    </m:d>
                  </m:oMath>
                </a14:m>
                <a:r>
                  <a:rPr kumimoji="1" lang="ja-JP" altLang="en-US" sz="2000" smtClean="0"/>
                  <a:t>  </a:t>
                </a:r>
                <a:r>
                  <a:rPr kumimoji="1" lang="en-US" altLang="ja-JP" sz="2000" smtClean="0"/>
                  <a:t>=  </a:t>
                </a:r>
                <a14:m>
                  <m:oMath xmlns:m="http://schemas.openxmlformats.org/officeDocument/2006/math">
                    <m:d>
                      <m:dPr>
                        <m:begChr m:val="["/>
                        <m:endChr m:val="]"/>
                        <m:ctrlPr>
                          <a:rPr lang="en-US" altLang="ja-JP" sz="2000" i="1">
                            <a:latin typeface="Cambria Math"/>
                          </a:rPr>
                        </m:ctrlPr>
                      </m:dPr>
                      <m:e>
                        <m:m>
                          <m:mPr>
                            <m:mcs>
                              <m:mc>
                                <m:mcPr>
                                  <m:count m:val="4"/>
                                  <m:mcJc m:val="center"/>
                                </m:mcPr>
                              </m:mc>
                            </m:mcs>
                            <m:ctrlPr>
                              <a:rPr lang="en-US" altLang="ja-JP" sz="2000" i="1">
                                <a:latin typeface="Cambria Math"/>
                              </a:rPr>
                            </m:ctrlPr>
                          </m:mPr>
                          <m:mr>
                            <m:e>
                              <m:r>
                                <m:rPr>
                                  <m:brk m:alnAt="7"/>
                                </m:rPr>
                                <a:rPr lang="en-US" altLang="ja-JP" sz="2000" b="0" i="1" smtClean="0">
                                  <a:latin typeface="Cambria Math"/>
                                </a:rPr>
                                <m:t>1</m:t>
                              </m:r>
                              <m:r>
                                <a:rPr lang="en-US" altLang="ja-JP" sz="2000" b="0" i="1" smtClean="0">
                                  <a:latin typeface="Cambria Math"/>
                                </a:rPr>
                                <m:t>0</m:t>
                              </m:r>
                            </m:e>
                            <m:e>
                              <m:r>
                                <a:rPr lang="en-US" altLang="ja-JP" sz="2000" b="0" i="1" smtClean="0">
                                  <a:latin typeface="Cambria Math"/>
                                </a:rPr>
                                <m:t>10</m:t>
                              </m:r>
                            </m:e>
                            <m:e>
                              <m:r>
                                <a:rPr lang="en-US" altLang="ja-JP" sz="2000" i="1">
                                  <a:latin typeface="Cambria Math"/>
                                </a:rPr>
                                <m:t>10</m:t>
                              </m:r>
                            </m:e>
                            <m:e>
                              <m:r>
                                <a:rPr lang="en-US" altLang="ja-JP" sz="2000" i="1">
                                  <a:latin typeface="Cambria Math"/>
                                </a:rPr>
                                <m:t>10</m:t>
                              </m:r>
                            </m:e>
                          </m:mr>
                          <m:mr>
                            <m:e>
                              <m:r>
                                <a:rPr lang="en-US" altLang="ja-JP" sz="2000" b="0" i="1" smtClean="0">
                                  <a:latin typeface="Cambria Math"/>
                                </a:rPr>
                                <m:t>10</m:t>
                              </m:r>
                            </m:e>
                            <m:e>
                              <m:r>
                                <a:rPr lang="en-US" altLang="ja-JP" sz="2000" b="0" i="1" smtClean="0">
                                  <a:latin typeface="Cambria Math"/>
                                </a:rPr>
                                <m:t>10</m:t>
                              </m:r>
                            </m:e>
                            <m:e>
                              <m:r>
                                <a:rPr lang="en-US" altLang="ja-JP" sz="2000" b="0" i="1" smtClean="0">
                                  <a:latin typeface="Cambria Math"/>
                                </a:rPr>
                                <m:t>10</m:t>
                              </m:r>
                            </m:e>
                            <m:e>
                              <m:r>
                                <a:rPr lang="en-US" altLang="ja-JP" sz="2000" b="0" i="1" smtClean="0">
                                  <a:latin typeface="Cambria Math"/>
                                </a:rPr>
                                <m:t>10</m:t>
                              </m:r>
                            </m:e>
                          </m:mr>
                          <m:mr>
                            <m:e>
                              <m:r>
                                <a:rPr lang="en-US" altLang="ja-JP" sz="2000" b="0" i="1" smtClean="0">
                                  <a:latin typeface="Cambria Math"/>
                                </a:rPr>
                                <m:t>10</m:t>
                              </m:r>
                            </m:e>
                            <m:e>
                              <m:r>
                                <a:rPr lang="en-US" altLang="ja-JP" sz="2000" b="0" i="1" smtClean="0">
                                  <a:latin typeface="Cambria Math"/>
                                </a:rPr>
                                <m:t>10</m:t>
                              </m:r>
                            </m:e>
                            <m:e>
                              <m:r>
                                <a:rPr lang="en-US" altLang="ja-JP" sz="2000" b="0" i="1" smtClean="0">
                                  <a:latin typeface="Cambria Math"/>
                                </a:rPr>
                                <m:t>10</m:t>
                              </m:r>
                            </m:e>
                            <m:e>
                              <m:r>
                                <a:rPr lang="en-US" altLang="ja-JP" sz="2000" b="0" i="1" smtClean="0">
                                  <a:latin typeface="Cambria Math"/>
                                </a:rPr>
                                <m:t>10</m:t>
                              </m:r>
                            </m:e>
                          </m:mr>
                          <m:mr>
                            <m:e>
                              <m:r>
                                <a:rPr lang="en-US" altLang="ja-JP" sz="2000" b="0" i="1" smtClean="0">
                                  <a:latin typeface="Cambria Math"/>
                                </a:rPr>
                                <m:t>10</m:t>
                              </m:r>
                            </m:e>
                            <m:e>
                              <m:r>
                                <a:rPr lang="en-US" altLang="ja-JP" sz="2000" b="0" i="1" smtClean="0">
                                  <a:latin typeface="Cambria Math"/>
                                </a:rPr>
                                <m:t>10</m:t>
                              </m:r>
                            </m:e>
                            <m:e>
                              <m:r>
                                <a:rPr lang="en-US" altLang="ja-JP" sz="2000" b="0" i="1" smtClean="0">
                                  <a:latin typeface="Cambria Math"/>
                                </a:rPr>
                                <m:t>10</m:t>
                              </m:r>
                            </m:e>
                            <m:e>
                              <m:r>
                                <a:rPr lang="en-US" altLang="ja-JP" sz="2000" b="0" i="1" smtClean="0">
                                  <a:latin typeface="Cambria Math"/>
                                </a:rPr>
                                <m:t>10</m:t>
                              </m:r>
                            </m:e>
                          </m:mr>
                          <m:mr>
                            <m:e>
                              <m:r>
                                <a:rPr lang="en-US" altLang="ja-JP" sz="2000" b="0" i="1" smtClean="0">
                                  <a:latin typeface="Cambria Math"/>
                                </a:rPr>
                                <m:t>10</m:t>
                              </m:r>
                            </m:e>
                            <m:e>
                              <m:r>
                                <a:rPr lang="en-US" altLang="ja-JP" sz="2000" b="0" i="1" smtClean="0">
                                  <a:latin typeface="Cambria Math"/>
                                </a:rPr>
                                <m:t>10</m:t>
                              </m:r>
                            </m:e>
                            <m:e>
                              <m:r>
                                <a:rPr lang="en-US" altLang="ja-JP" sz="2000" b="0" i="1" smtClean="0">
                                  <a:latin typeface="Cambria Math"/>
                                </a:rPr>
                                <m:t>10</m:t>
                              </m:r>
                            </m:e>
                            <m:e>
                              <m:r>
                                <a:rPr lang="en-US" altLang="ja-JP" sz="2000" b="0" i="1" smtClean="0">
                                  <a:latin typeface="Cambria Math"/>
                                </a:rPr>
                                <m:t>10</m:t>
                              </m:r>
                            </m:e>
                          </m:mr>
                        </m:m>
                      </m:e>
                    </m:d>
                  </m:oMath>
                </a14:m>
                <a:r>
                  <a:rPr kumimoji="1" lang="ja-JP" altLang="en-US" sz="2000" smtClean="0"/>
                  <a:t> </a:t>
                </a:r>
                <a:r>
                  <a:rPr kumimoji="1" lang="en-US" altLang="ja-JP" sz="2000" smtClean="0"/>
                  <a:t>+ </a:t>
                </a:r>
                <a14:m>
                  <m:oMath xmlns:m="http://schemas.openxmlformats.org/officeDocument/2006/math">
                    <m:d>
                      <m:dPr>
                        <m:begChr m:val="["/>
                        <m:endChr m:val="]"/>
                        <m:ctrlPr>
                          <a:rPr lang="en-US" altLang="ja-JP" sz="2000" i="1" smtClean="0">
                            <a:solidFill>
                              <a:srgbClr val="FF0000"/>
                            </a:solidFill>
                            <a:latin typeface="Cambria Math"/>
                          </a:rPr>
                        </m:ctrlPr>
                      </m:dPr>
                      <m:e>
                        <m:m>
                          <m:mPr>
                            <m:mcs>
                              <m:mc>
                                <m:mcPr>
                                  <m:count m:val="4"/>
                                  <m:mcJc m:val="center"/>
                                </m:mcPr>
                              </m:mc>
                            </m:mcs>
                            <m:ctrlPr>
                              <a:rPr lang="en-US" altLang="ja-JP" sz="2000" i="1">
                                <a:solidFill>
                                  <a:srgbClr val="FF0000"/>
                                </a:solidFill>
                                <a:latin typeface="Cambria Math"/>
                              </a:rPr>
                            </m:ctrlPr>
                          </m:mPr>
                          <m:mr>
                            <m:e>
                              <m:r>
                                <m:rPr>
                                  <m:brk m:alnAt="7"/>
                                </m:rPr>
                                <a:rPr lang="en-US" altLang="ja-JP" sz="2000" b="0" i="1" smtClean="0">
                                  <a:solidFill>
                                    <a:srgbClr val="FF0000"/>
                                  </a:solidFill>
                                  <a:latin typeface="Cambria Math"/>
                                </a:rPr>
                                <m:t>4</m:t>
                              </m:r>
                              <m:r>
                                <a:rPr lang="en-US" altLang="ja-JP" sz="2000" b="0" i="1" smtClean="0">
                                  <a:solidFill>
                                    <a:srgbClr val="FF0000"/>
                                  </a:solidFill>
                                  <a:latin typeface="Cambria Math"/>
                                </a:rPr>
                                <m:t>.8</m:t>
                              </m:r>
                            </m:e>
                            <m:e>
                              <m:r>
                                <a:rPr lang="en-US" altLang="ja-JP" sz="2000" b="0" i="1" smtClean="0">
                                  <a:solidFill>
                                    <a:srgbClr val="FF0000"/>
                                  </a:solidFill>
                                  <a:latin typeface="Cambria Math"/>
                                </a:rPr>
                                <m:t>−0.4</m:t>
                              </m:r>
                            </m:e>
                            <m:e>
                              <m:r>
                                <a:rPr lang="en-US" altLang="ja-JP" sz="2000" b="0" i="1" smtClean="0">
                                  <a:solidFill>
                                    <a:srgbClr val="FF0000"/>
                                  </a:solidFill>
                                  <a:latin typeface="Cambria Math"/>
                                </a:rPr>
                                <m:t>−0.8</m:t>
                              </m:r>
                            </m:e>
                            <m:e>
                              <m:r>
                                <a:rPr lang="en-US" altLang="ja-JP" sz="2000" b="0" i="1" smtClean="0">
                                  <a:solidFill>
                                    <a:srgbClr val="FF0000"/>
                                  </a:solidFill>
                                  <a:latin typeface="Cambria Math"/>
                                </a:rPr>
                                <m:t>−3.6</m:t>
                              </m:r>
                            </m:e>
                          </m:mr>
                          <m:mr>
                            <m:e>
                              <m:r>
                                <a:rPr lang="en-US" altLang="ja-JP" sz="2000" b="0" i="1" smtClean="0">
                                  <a:solidFill>
                                    <a:srgbClr val="FF0000"/>
                                  </a:solidFill>
                                  <a:latin typeface="Cambria Math"/>
                                </a:rPr>
                                <m:t>4.8</m:t>
                              </m:r>
                            </m:e>
                            <m:e>
                              <m:r>
                                <a:rPr lang="en-US" altLang="ja-JP" sz="2000" b="0" i="1" smtClean="0">
                                  <a:solidFill>
                                    <a:srgbClr val="FF0000"/>
                                  </a:solidFill>
                                  <a:latin typeface="Cambria Math"/>
                                </a:rPr>
                                <m:t>−0.4</m:t>
                              </m:r>
                            </m:e>
                            <m:e>
                              <m:r>
                                <a:rPr lang="en-US" altLang="ja-JP" sz="2000" b="0" i="1" smtClean="0">
                                  <a:solidFill>
                                    <a:srgbClr val="FF0000"/>
                                  </a:solidFill>
                                  <a:latin typeface="Cambria Math"/>
                                </a:rPr>
                                <m:t>−0.8</m:t>
                              </m:r>
                            </m:e>
                            <m:e>
                              <m:r>
                                <a:rPr lang="en-US" altLang="ja-JP" sz="2000" b="0" i="1" smtClean="0">
                                  <a:solidFill>
                                    <a:srgbClr val="FF0000"/>
                                  </a:solidFill>
                                  <a:latin typeface="Cambria Math"/>
                                </a:rPr>
                                <m:t>−3.6</m:t>
                              </m:r>
                            </m:e>
                          </m:mr>
                          <m:mr>
                            <m:e>
                              <m:r>
                                <a:rPr lang="en-US" altLang="ja-JP" sz="2000" b="0" i="1" smtClean="0">
                                  <a:solidFill>
                                    <a:srgbClr val="FF0000"/>
                                  </a:solidFill>
                                  <a:latin typeface="Cambria Math"/>
                                </a:rPr>
                                <m:t>4.8</m:t>
                              </m:r>
                            </m:e>
                            <m:e>
                              <m:r>
                                <a:rPr lang="en-US" altLang="ja-JP" sz="2000" b="0" i="1" smtClean="0">
                                  <a:solidFill>
                                    <a:srgbClr val="FF0000"/>
                                  </a:solidFill>
                                  <a:latin typeface="Cambria Math"/>
                                </a:rPr>
                                <m:t>−0.4</m:t>
                              </m:r>
                            </m:e>
                            <m:e>
                              <m:r>
                                <a:rPr lang="en-US" altLang="ja-JP" sz="2000" b="0" i="1" smtClean="0">
                                  <a:solidFill>
                                    <a:srgbClr val="FF0000"/>
                                  </a:solidFill>
                                  <a:latin typeface="Cambria Math"/>
                                </a:rPr>
                                <m:t>−0.8</m:t>
                              </m:r>
                            </m:e>
                            <m:e>
                              <m:r>
                                <a:rPr lang="en-US" altLang="ja-JP" sz="2000" b="0" i="1" smtClean="0">
                                  <a:solidFill>
                                    <a:srgbClr val="FF0000"/>
                                  </a:solidFill>
                                  <a:latin typeface="Cambria Math"/>
                                </a:rPr>
                                <m:t>−3.6</m:t>
                              </m:r>
                            </m:e>
                          </m:mr>
                          <m:mr>
                            <m:e>
                              <m:r>
                                <a:rPr lang="en-US" altLang="ja-JP" sz="2000" b="0" i="1" smtClean="0">
                                  <a:solidFill>
                                    <a:srgbClr val="FF0000"/>
                                  </a:solidFill>
                                  <a:latin typeface="Cambria Math"/>
                                </a:rPr>
                                <m:t>4.8</m:t>
                              </m:r>
                            </m:e>
                            <m:e>
                              <m:r>
                                <a:rPr lang="en-US" altLang="ja-JP" sz="2000" b="0" i="1" smtClean="0">
                                  <a:solidFill>
                                    <a:srgbClr val="FF0000"/>
                                  </a:solidFill>
                                  <a:latin typeface="Cambria Math"/>
                                </a:rPr>
                                <m:t>−0.4</m:t>
                              </m:r>
                            </m:e>
                            <m:e>
                              <m:r>
                                <a:rPr lang="en-US" altLang="ja-JP" sz="2000" b="0" i="1" smtClean="0">
                                  <a:solidFill>
                                    <a:srgbClr val="FF0000"/>
                                  </a:solidFill>
                                  <a:latin typeface="Cambria Math"/>
                                </a:rPr>
                                <m:t>−0.8</m:t>
                              </m:r>
                            </m:e>
                            <m:e>
                              <m:r>
                                <a:rPr lang="en-US" altLang="ja-JP" sz="2000" b="0" i="1" smtClean="0">
                                  <a:solidFill>
                                    <a:srgbClr val="FF0000"/>
                                  </a:solidFill>
                                  <a:latin typeface="Cambria Math"/>
                                </a:rPr>
                                <m:t>−3.6</m:t>
                              </m:r>
                            </m:e>
                          </m:mr>
                          <m:mr>
                            <m:e>
                              <m:r>
                                <a:rPr lang="en-US" altLang="ja-JP" sz="2000" b="0" i="1" smtClean="0">
                                  <a:solidFill>
                                    <a:srgbClr val="FF0000"/>
                                  </a:solidFill>
                                  <a:latin typeface="Cambria Math"/>
                                </a:rPr>
                                <m:t>4.8</m:t>
                              </m:r>
                            </m:e>
                            <m:e>
                              <m:r>
                                <a:rPr lang="en-US" altLang="ja-JP" sz="2000" b="0" i="1" smtClean="0">
                                  <a:solidFill>
                                    <a:srgbClr val="FF0000"/>
                                  </a:solidFill>
                                  <a:latin typeface="Cambria Math"/>
                                </a:rPr>
                                <m:t>−0.4</m:t>
                              </m:r>
                            </m:e>
                            <m:e>
                              <m:r>
                                <a:rPr lang="en-US" altLang="ja-JP" sz="2000" b="0" i="1" smtClean="0">
                                  <a:solidFill>
                                    <a:srgbClr val="FF0000"/>
                                  </a:solidFill>
                                  <a:latin typeface="Cambria Math"/>
                                </a:rPr>
                                <m:t>−0.8</m:t>
                              </m:r>
                            </m:e>
                            <m:e>
                              <m:r>
                                <a:rPr lang="en-US" altLang="ja-JP" sz="2000" b="0" i="1" smtClean="0">
                                  <a:solidFill>
                                    <a:srgbClr val="FF0000"/>
                                  </a:solidFill>
                                  <a:latin typeface="Cambria Math"/>
                                </a:rPr>
                                <m:t>−3.6</m:t>
                              </m:r>
                            </m:e>
                          </m:mr>
                        </m:m>
                      </m:e>
                    </m:d>
                  </m:oMath>
                </a14:m>
                <a:r>
                  <a:rPr kumimoji="1" lang="ja-JP" altLang="en-US" sz="2000" smtClean="0">
                    <a:solidFill>
                      <a:schemeClr val="tx1"/>
                    </a:solidFill>
                  </a:rPr>
                  <a:t> </a:t>
                </a:r>
                <a:r>
                  <a:rPr kumimoji="1" lang="en-US" altLang="ja-JP" sz="2000" smtClean="0"/>
                  <a:t>+ </a:t>
                </a:r>
                <a14:m>
                  <m:oMath xmlns:m="http://schemas.openxmlformats.org/officeDocument/2006/math">
                    <m:d>
                      <m:dPr>
                        <m:begChr m:val="["/>
                        <m:endChr m:val="]"/>
                        <m:ctrlPr>
                          <a:rPr lang="en-US" altLang="ja-JP" sz="2000" i="1" smtClean="0">
                            <a:solidFill>
                              <a:srgbClr val="0070C0"/>
                            </a:solidFill>
                            <a:latin typeface="Cambria Math"/>
                          </a:rPr>
                        </m:ctrlPr>
                      </m:dPr>
                      <m:e>
                        <m:m>
                          <m:mPr>
                            <m:mcs>
                              <m:mc>
                                <m:mcPr>
                                  <m:count m:val="4"/>
                                  <m:mcJc m:val="center"/>
                                </m:mcPr>
                              </m:mc>
                            </m:mcs>
                            <m:ctrlPr>
                              <a:rPr lang="en-US" altLang="ja-JP" sz="2000" i="1">
                                <a:solidFill>
                                  <a:srgbClr val="0070C0"/>
                                </a:solidFill>
                                <a:latin typeface="Cambria Math"/>
                              </a:rPr>
                            </m:ctrlPr>
                          </m:mPr>
                          <m:mr>
                            <m:e>
                              <m:r>
                                <m:rPr>
                                  <m:brk m:alnAt="7"/>
                                </m:rPr>
                                <a:rPr lang="en-US" altLang="ja-JP" sz="2000" b="0" i="1" smtClean="0">
                                  <a:solidFill>
                                    <a:srgbClr val="0070C0"/>
                                  </a:solidFill>
                                  <a:latin typeface="Cambria Math"/>
                                </a:rPr>
                                <m:t>0</m:t>
                              </m:r>
                              <m:r>
                                <a:rPr lang="en-US" altLang="ja-JP" sz="2000" b="0" i="1" smtClean="0">
                                  <a:solidFill>
                                    <a:srgbClr val="0070C0"/>
                                  </a:solidFill>
                                  <a:latin typeface="Cambria Math"/>
                                </a:rPr>
                                <m:t>.2</m:t>
                              </m:r>
                            </m:e>
                            <m:e>
                              <m:r>
                                <a:rPr lang="en-US" altLang="ja-JP" sz="2000" b="0" i="1" smtClean="0">
                                  <a:solidFill>
                                    <a:srgbClr val="0070C0"/>
                                  </a:solidFill>
                                  <a:latin typeface="Cambria Math"/>
                                </a:rPr>
                                <m:t>3.4</m:t>
                              </m:r>
                            </m:e>
                            <m:e>
                              <m:r>
                                <a:rPr lang="en-US" altLang="ja-JP" sz="2000" b="0" i="1" smtClean="0">
                                  <a:solidFill>
                                    <a:srgbClr val="0070C0"/>
                                  </a:solidFill>
                                  <a:latin typeface="Cambria Math"/>
                                </a:rPr>
                                <m:t>0.8</m:t>
                              </m:r>
                            </m:e>
                            <m:e>
                              <m:r>
                                <a:rPr lang="en-US" altLang="ja-JP" sz="2000" b="0" i="1" smtClean="0">
                                  <a:solidFill>
                                    <a:srgbClr val="0070C0"/>
                                  </a:solidFill>
                                  <a:latin typeface="Cambria Math"/>
                                </a:rPr>
                                <m:t>3.6</m:t>
                              </m:r>
                            </m:e>
                          </m:mr>
                          <m:mr>
                            <m:e>
                              <m:r>
                                <a:rPr lang="en-US" altLang="ja-JP" sz="2000" b="0" i="1" smtClean="0">
                                  <a:solidFill>
                                    <a:srgbClr val="0070C0"/>
                                  </a:solidFill>
                                  <a:latin typeface="Cambria Math"/>
                                </a:rPr>
                                <m:t>−5.8</m:t>
                              </m:r>
                            </m:e>
                            <m:e>
                              <m:r>
                                <a:rPr lang="en-US" altLang="ja-JP" sz="2000" b="0" i="1" smtClean="0">
                                  <a:solidFill>
                                    <a:srgbClr val="0070C0"/>
                                  </a:solidFill>
                                  <a:latin typeface="Cambria Math"/>
                                </a:rPr>
                                <m:t>−1.6</m:t>
                              </m:r>
                            </m:e>
                            <m:e>
                              <m:r>
                                <a:rPr lang="en-US" altLang="ja-JP" sz="2000" b="0" i="1" smtClean="0">
                                  <a:solidFill>
                                    <a:srgbClr val="0070C0"/>
                                  </a:solidFill>
                                  <a:latin typeface="Cambria Math"/>
                                </a:rPr>
                                <m:t>−3.2</m:t>
                              </m:r>
                            </m:e>
                            <m:e>
                              <m:r>
                                <a:rPr lang="en-US" altLang="ja-JP" sz="2000" b="0" i="1" smtClean="0">
                                  <a:solidFill>
                                    <a:srgbClr val="0070C0"/>
                                  </a:solidFill>
                                  <a:latin typeface="Cambria Math"/>
                                </a:rPr>
                                <m:t>0.6</m:t>
                              </m:r>
                            </m:e>
                          </m:mr>
                          <m:mr>
                            <m:e>
                              <m:r>
                                <a:rPr lang="en-US" altLang="ja-JP" sz="2000" b="0" i="1" smtClean="0">
                                  <a:solidFill>
                                    <a:srgbClr val="0070C0"/>
                                  </a:solidFill>
                                  <a:latin typeface="Cambria Math"/>
                                </a:rPr>
                                <m:t>3.2</m:t>
                              </m:r>
                            </m:e>
                            <m:e>
                              <m:r>
                                <a:rPr lang="en-US" altLang="ja-JP" sz="2000" b="0" i="1" smtClean="0">
                                  <a:solidFill>
                                    <a:srgbClr val="0070C0"/>
                                  </a:solidFill>
                                  <a:latin typeface="Cambria Math"/>
                                </a:rPr>
                                <m:t>−1.6</m:t>
                              </m:r>
                            </m:e>
                            <m:e>
                              <m:r>
                                <a:rPr lang="en-US" altLang="ja-JP" sz="2000" b="0" i="1" smtClean="0">
                                  <a:solidFill>
                                    <a:srgbClr val="0070C0"/>
                                  </a:solidFill>
                                  <a:latin typeface="Cambria Math"/>
                                </a:rPr>
                                <m:t>1.8</m:t>
                              </m:r>
                            </m:e>
                            <m:e>
                              <m:r>
                                <a:rPr lang="en-US" altLang="ja-JP" sz="2000" b="0" i="1" smtClean="0">
                                  <a:solidFill>
                                    <a:srgbClr val="0070C0"/>
                                  </a:solidFill>
                                  <a:latin typeface="Cambria Math"/>
                                </a:rPr>
                                <m:t>−3.4</m:t>
                              </m:r>
                            </m:e>
                          </m:mr>
                          <m:mr>
                            <m:e>
                              <m:r>
                                <a:rPr lang="en-US" altLang="ja-JP" sz="2000" b="0" i="1" smtClean="0">
                                  <a:solidFill>
                                    <a:srgbClr val="0070C0"/>
                                  </a:solidFill>
                                  <a:latin typeface="Cambria Math"/>
                                </a:rPr>
                                <m:t>−0.8</m:t>
                              </m:r>
                            </m:e>
                            <m:e>
                              <m:r>
                                <a:rPr lang="en-US" altLang="ja-JP" sz="2000" b="0" i="1" smtClean="0">
                                  <a:solidFill>
                                    <a:srgbClr val="0070C0"/>
                                  </a:solidFill>
                                  <a:latin typeface="Cambria Math"/>
                                </a:rPr>
                                <m:t>2.4</m:t>
                              </m:r>
                            </m:e>
                            <m:e>
                              <m:r>
                                <a:rPr lang="en-US" altLang="ja-JP" sz="2000" b="0" i="1" smtClean="0">
                                  <a:solidFill>
                                    <a:srgbClr val="0070C0"/>
                                  </a:solidFill>
                                  <a:latin typeface="Cambria Math"/>
                                </a:rPr>
                                <m:t>−2.2</m:t>
                              </m:r>
                            </m:e>
                            <m:e>
                              <m:r>
                                <a:rPr lang="en-US" altLang="ja-JP" sz="2000" b="0" i="1" smtClean="0">
                                  <a:solidFill>
                                    <a:srgbClr val="0070C0"/>
                                  </a:solidFill>
                                  <a:latin typeface="Cambria Math"/>
                                </a:rPr>
                                <m:t>−1.4</m:t>
                              </m:r>
                            </m:e>
                          </m:mr>
                          <m:mr>
                            <m:e>
                              <m:r>
                                <a:rPr lang="en-US" altLang="ja-JP" sz="2000" b="0" i="1" smtClean="0">
                                  <a:solidFill>
                                    <a:srgbClr val="0070C0"/>
                                  </a:solidFill>
                                  <a:latin typeface="Cambria Math"/>
                                </a:rPr>
                                <m:t>3.2</m:t>
                              </m:r>
                            </m:e>
                            <m:e>
                              <m:r>
                                <a:rPr lang="en-US" altLang="ja-JP" sz="2000" b="0" i="1" smtClean="0">
                                  <a:solidFill>
                                    <a:srgbClr val="0070C0"/>
                                  </a:solidFill>
                                  <a:latin typeface="Cambria Math"/>
                                </a:rPr>
                                <m:t>−2.6</m:t>
                              </m:r>
                            </m:e>
                            <m:e>
                              <m:r>
                                <a:rPr lang="en-US" altLang="ja-JP" sz="2000" b="0" i="1" smtClean="0">
                                  <a:solidFill>
                                    <a:srgbClr val="0070C0"/>
                                  </a:solidFill>
                                  <a:latin typeface="Cambria Math"/>
                                </a:rPr>
                                <m:t>2.8</m:t>
                              </m:r>
                            </m:e>
                            <m:e>
                              <m:r>
                                <a:rPr lang="en-US" altLang="ja-JP" sz="2000" b="0" i="1" smtClean="0">
                                  <a:solidFill>
                                    <a:srgbClr val="0070C0"/>
                                  </a:solidFill>
                                  <a:latin typeface="Cambria Math"/>
                                </a:rPr>
                                <m:t>0.6</m:t>
                              </m:r>
                            </m:e>
                          </m:mr>
                        </m:m>
                      </m:e>
                    </m:d>
                  </m:oMath>
                </a14:m>
                <a:endParaRPr kumimoji="1" lang="ja-JP" altLang="en-US" sz="200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314325" y="1866899"/>
                <a:ext cx="11696700" cy="1534074"/>
              </a:xfrm>
              <a:prstGeom prst="rect">
                <a:avLst/>
              </a:prstGeom>
              <a:blipFill rotWithShape="1">
                <a:blip r:embed="rId2"/>
                <a:stretch>
                  <a:fillRect/>
                </a:stretch>
              </a:blipFill>
            </p:spPr>
            <p:txBody>
              <a:bodyPr/>
              <a:lstStyle/>
              <a:p>
                <a:r>
                  <a:rPr lang="ja-JP" altLang="en-US">
                    <a:noFill/>
                  </a:rPr>
                  <a:t> </a:t>
                </a:r>
              </a:p>
            </p:txBody>
          </p:sp>
        </mc:Fallback>
      </mc:AlternateContent>
      <p:sp>
        <p:nvSpPr>
          <p:cNvPr id="6" name="コンテンツ プレースホルダー 2"/>
          <p:cNvSpPr txBox="1">
            <a:spLocks/>
          </p:cNvSpPr>
          <p:nvPr/>
        </p:nvSpPr>
        <p:spPr>
          <a:xfrm>
            <a:off x="6162675" y="1866899"/>
            <a:ext cx="5029200"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pPr>
              <a:buFont typeface="Wingdings" panose="05000000000000000000" pitchFamily="2" charset="2"/>
              <a:buChar char="l"/>
            </a:pPr>
            <a:endParaRPr lang="en-US" altLang="ja-JP" sz="2800" smtClean="0"/>
          </a:p>
          <a:p>
            <a:pPr>
              <a:buFont typeface="Wingdings" panose="05000000000000000000" pitchFamily="2" charset="2"/>
              <a:buChar char="l"/>
            </a:pPr>
            <a:endParaRPr lang="en-US" altLang="ja-JP" sz="2800" smtClean="0"/>
          </a:p>
          <a:p>
            <a:pPr>
              <a:buFont typeface="Wingdings" panose="05000000000000000000" pitchFamily="2" charset="2"/>
              <a:buChar char="l"/>
            </a:pPr>
            <a:endParaRPr lang="en-US" altLang="ja-JP" sz="2800" smtClean="0"/>
          </a:p>
          <a:p>
            <a:pPr>
              <a:buFont typeface="Wingdings" panose="05000000000000000000" pitchFamily="2" charset="2"/>
              <a:buChar char="l"/>
            </a:pPr>
            <a:r>
              <a:rPr lang="ja-JP" altLang="en-US" sz="2800" smtClean="0"/>
              <a:t>群間の自由度 </a:t>
            </a:r>
            <a:r>
              <a:rPr lang="en-US" altLang="ja-JP" sz="2800" smtClean="0"/>
              <a:t>= 3</a:t>
            </a:r>
          </a:p>
          <a:p>
            <a:pPr>
              <a:buFont typeface="Wingdings" panose="05000000000000000000" pitchFamily="2" charset="2"/>
              <a:buChar char="l"/>
            </a:pPr>
            <a:r>
              <a:rPr lang="ja-JP" altLang="en-US" sz="2800" smtClean="0"/>
              <a:t>群内の自由度 </a:t>
            </a:r>
            <a:r>
              <a:rPr lang="en-US" altLang="ja-JP" sz="2800" smtClean="0"/>
              <a:t>= 16</a:t>
            </a:r>
            <a:endParaRPr lang="en-US" altLang="ja-JP" sz="2800" dirty="0" smtClean="0"/>
          </a:p>
        </p:txBody>
      </p:sp>
      <mc:AlternateContent xmlns:mc="http://schemas.openxmlformats.org/markup-compatibility/2006" xmlns:a14="http://schemas.microsoft.com/office/drawing/2010/main">
        <mc:Choice Requires="a14">
          <p:sp>
            <p:nvSpPr>
              <p:cNvPr id="7" name="テキスト ボックス 6"/>
              <p:cNvSpPr txBox="1"/>
              <p:nvPr/>
            </p:nvSpPr>
            <p:spPr>
              <a:xfrm>
                <a:off x="6724650" y="5095875"/>
                <a:ext cx="5024437" cy="1060996"/>
              </a:xfrm>
              <a:prstGeom prst="rect">
                <a:avLst/>
              </a:prstGeom>
              <a:noFill/>
              <a:ln>
                <a:solidFill>
                  <a:schemeClr val="accent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altLang="ja-JP">
                          <a:latin typeface="Cambria Math"/>
                        </a:rPr>
                        <m:t>F</m:t>
                      </m:r>
                      <m:r>
                        <a:rPr lang="en-US" altLang="ja-JP">
                          <a:latin typeface="Cambria Math"/>
                        </a:rPr>
                        <m:t> = </m:t>
                      </m:r>
                      <m:f>
                        <m:fPr>
                          <m:ctrlPr>
                            <a:rPr lang="en-US" altLang="ja-JP" i="1">
                              <a:latin typeface="Cambria Math"/>
                            </a:rPr>
                          </m:ctrlPr>
                        </m:fPr>
                        <m:num>
                          <m:f>
                            <m:fPr>
                              <m:type m:val="skw"/>
                              <m:ctrlPr>
                                <a:rPr lang="en-US" altLang="ja-JP" i="1">
                                  <a:latin typeface="Cambria Math"/>
                                </a:rPr>
                              </m:ctrlPr>
                            </m:fPr>
                            <m:num>
                              <m:r>
                                <a:rPr lang="ja-JP" altLang="en-US" i="1">
                                  <a:latin typeface="Cambria Math"/>
                                </a:rPr>
                                <m:t>群間平方和</m:t>
                              </m:r>
                            </m:num>
                            <m:den>
                              <m:r>
                                <a:rPr lang="ja-JP" altLang="en-US" i="1">
                                  <a:latin typeface="Cambria Math"/>
                                </a:rPr>
                                <m:t>群間の自由度</m:t>
                              </m:r>
                            </m:den>
                          </m:f>
                        </m:num>
                        <m:den>
                          <m:f>
                            <m:fPr>
                              <m:type m:val="skw"/>
                              <m:ctrlPr>
                                <a:rPr lang="en-US" altLang="ja-JP" i="1">
                                  <a:latin typeface="Cambria Math"/>
                                </a:rPr>
                              </m:ctrlPr>
                            </m:fPr>
                            <m:num>
                              <m:r>
                                <a:rPr lang="ja-JP" altLang="en-US" i="1">
                                  <a:latin typeface="Cambria Math"/>
                                </a:rPr>
                                <m:t>群内平方和</m:t>
                              </m:r>
                            </m:num>
                            <m:den>
                              <m:r>
                                <a:rPr lang="ja-JP" altLang="en-US" i="1">
                                  <a:latin typeface="Cambria Math"/>
                                </a:rPr>
                                <m:t>群内の自由度</m:t>
                              </m:r>
                            </m:den>
                          </m:f>
                        </m:den>
                      </m:f>
                    </m:oMath>
                  </m:oMathPara>
                </a14:m>
                <a:endParaRPr kumimoji="1" lang="ja-JP" altLang="en-US"/>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6724650" y="5095875"/>
                <a:ext cx="5024437" cy="1060996"/>
              </a:xfrm>
              <a:prstGeom prst="rect">
                <a:avLst/>
              </a:prstGeom>
              <a:blipFill rotWithShape="1">
                <a:blip r:embed="rId3"/>
                <a:stretch>
                  <a:fillRect/>
                </a:stretch>
              </a:blipFill>
              <a:ln>
                <a:solidFill>
                  <a:schemeClr val="accent1"/>
                </a:solidFill>
              </a:ln>
            </p:spPr>
            <p:txBody>
              <a:bodyPr/>
              <a:lstStyle/>
              <a:p>
                <a:r>
                  <a:rPr lang="ja-JP" altLang="en-US">
                    <a:noFill/>
                  </a:rPr>
                  <a:t> </a:t>
                </a:r>
              </a:p>
            </p:txBody>
          </p:sp>
        </mc:Fallback>
      </mc:AlternateContent>
    </p:spTree>
    <p:extLst>
      <p:ext uri="{BB962C8B-B14F-4D97-AF65-F5344CB8AC3E}">
        <p14:creationId xmlns:p14="http://schemas.microsoft.com/office/powerpoint/2010/main" val="4809308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分散分析表</a:t>
            </a:r>
            <a:endParaRPr kumimoji="1" lang="ja-JP" altLang="en-US" sz="5400"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935304945"/>
              </p:ext>
            </p:extLst>
          </p:nvPr>
        </p:nvGraphicFramePr>
        <p:xfrm>
          <a:off x="1096963" y="2522538"/>
          <a:ext cx="10058400" cy="1752600"/>
        </p:xfrm>
        <a:graphic>
          <a:graphicData uri="http://schemas.openxmlformats.org/drawingml/2006/table">
            <a:tbl>
              <a:tblPr firstRow="1" bandRow="1">
                <a:tableStyleId>{5C22544A-7EE6-4342-B048-85BDC9FD1C3A}</a:tableStyleId>
              </a:tblPr>
              <a:tblGrid>
                <a:gridCol w="2011680"/>
                <a:gridCol w="2011680"/>
                <a:gridCol w="2011680"/>
                <a:gridCol w="2011680"/>
                <a:gridCol w="2011680"/>
              </a:tblGrid>
              <a:tr h="370840">
                <a:tc>
                  <a:txBody>
                    <a:bodyPr/>
                    <a:lstStyle/>
                    <a:p>
                      <a:endParaRPr kumimoji="1" lang="ja-JP" altLang="en-US"/>
                    </a:p>
                  </a:txBody>
                  <a:tcPr/>
                </a:tc>
                <a:tc>
                  <a:txBody>
                    <a:bodyPr/>
                    <a:lstStyle/>
                    <a:p>
                      <a:r>
                        <a:rPr kumimoji="1" lang="ja-JP" altLang="en-US" smtClean="0"/>
                        <a:t>自由度</a:t>
                      </a:r>
                      <a:endParaRPr kumimoji="1" lang="en-US" altLang="ja-JP" smtClean="0"/>
                    </a:p>
                    <a:p>
                      <a:r>
                        <a:rPr kumimoji="1" lang="en-US" altLang="ja-JP" smtClean="0"/>
                        <a:t>Df</a:t>
                      </a:r>
                      <a:endParaRPr kumimoji="1" lang="ja-JP" altLang="en-US"/>
                    </a:p>
                  </a:txBody>
                  <a:tcPr/>
                </a:tc>
                <a:tc>
                  <a:txBody>
                    <a:bodyPr/>
                    <a:lstStyle/>
                    <a:p>
                      <a:r>
                        <a:rPr kumimoji="1" lang="ja-JP" altLang="en-US" smtClean="0"/>
                        <a:t>偏差平方和</a:t>
                      </a:r>
                      <a:endParaRPr kumimoji="1" lang="en-US" altLang="ja-JP" smtClean="0"/>
                    </a:p>
                    <a:p>
                      <a:r>
                        <a:rPr kumimoji="1" lang="en-US" altLang="ja-JP" smtClean="0"/>
                        <a:t>Sum Sq</a:t>
                      </a:r>
                      <a:endParaRPr kumimoji="1" lang="ja-JP" altLang="en-US"/>
                    </a:p>
                  </a:txBody>
                  <a:tcPr/>
                </a:tc>
                <a:tc>
                  <a:txBody>
                    <a:bodyPr/>
                    <a:lstStyle/>
                    <a:p>
                      <a:r>
                        <a:rPr kumimoji="1" lang="ja-JP" altLang="en-US" smtClean="0"/>
                        <a:t>平均平方和</a:t>
                      </a:r>
                      <a:endParaRPr kumimoji="1" lang="en-US" altLang="ja-JP" smtClean="0"/>
                    </a:p>
                    <a:p>
                      <a:r>
                        <a:rPr kumimoji="1" lang="en-US" altLang="ja-JP" smtClean="0"/>
                        <a:t>Mean Sq</a:t>
                      </a:r>
                      <a:endParaRPr kumimoji="1" lang="ja-JP" altLang="en-US"/>
                    </a:p>
                  </a:txBody>
                  <a:tcPr/>
                </a:tc>
                <a:tc>
                  <a:txBody>
                    <a:bodyPr/>
                    <a:lstStyle/>
                    <a:p>
                      <a:r>
                        <a:rPr kumimoji="1" lang="ja-JP" altLang="en-US" smtClean="0"/>
                        <a:t>分散比</a:t>
                      </a:r>
                      <a:endParaRPr kumimoji="1" lang="en-US" altLang="ja-JP" smtClean="0"/>
                    </a:p>
                    <a:p>
                      <a:r>
                        <a:rPr kumimoji="1" lang="en-US" altLang="ja-JP" smtClean="0"/>
                        <a:t>F</a:t>
                      </a:r>
                      <a:r>
                        <a:rPr kumimoji="1" lang="ja-JP" altLang="en-US" smtClean="0"/>
                        <a:t>値</a:t>
                      </a:r>
                      <a:endParaRPr kumimoji="1" lang="ja-JP" altLang="en-US"/>
                    </a:p>
                  </a:txBody>
                  <a:tcPr/>
                </a:tc>
              </a:tr>
              <a:tr h="370840">
                <a:tc>
                  <a:txBody>
                    <a:bodyPr/>
                    <a:lstStyle/>
                    <a:p>
                      <a:r>
                        <a:rPr kumimoji="1" lang="ja-JP" altLang="en-US" smtClean="0"/>
                        <a:t>与えた要因</a:t>
                      </a:r>
                      <a:endParaRPr kumimoji="1" lang="ja-JP" altLang="en-US"/>
                    </a:p>
                  </a:txBody>
                  <a:tcPr/>
                </a:tc>
                <a:tc>
                  <a:txBody>
                    <a:bodyPr/>
                    <a:lstStyle/>
                    <a:p>
                      <a:r>
                        <a:rPr kumimoji="1" lang="en-US" altLang="ja-JP" smtClean="0"/>
                        <a:t>3</a:t>
                      </a:r>
                      <a:endParaRPr kumimoji="1" lang="ja-JP" altLang="en-US"/>
                    </a:p>
                  </a:txBody>
                  <a:tcPr/>
                </a:tc>
                <a:tc>
                  <a:txBody>
                    <a:bodyPr/>
                    <a:lstStyle/>
                    <a:p>
                      <a:r>
                        <a:rPr kumimoji="1" lang="en-US" altLang="ja-JP" smtClean="0"/>
                        <a:t>184.000</a:t>
                      </a:r>
                      <a:endParaRPr kumimoji="1" lang="ja-JP" altLang="en-US"/>
                    </a:p>
                  </a:txBody>
                  <a:tcPr/>
                </a:tc>
                <a:tc>
                  <a:txBody>
                    <a:bodyPr/>
                    <a:lstStyle/>
                    <a:p>
                      <a:r>
                        <a:rPr kumimoji="1" lang="en-US" altLang="ja-JP" smtClean="0"/>
                        <a:t>61.333</a:t>
                      </a:r>
                      <a:endParaRPr kumimoji="1" lang="ja-JP" altLang="en-US"/>
                    </a:p>
                  </a:txBody>
                  <a:tcPr/>
                </a:tc>
                <a:tc>
                  <a:txBody>
                    <a:bodyPr/>
                    <a:lstStyle/>
                    <a:p>
                      <a:r>
                        <a:rPr kumimoji="1" lang="en-US" altLang="ja-JP" smtClean="0"/>
                        <a:t>7.1111</a:t>
                      </a:r>
                      <a:endParaRPr kumimoji="1" lang="ja-JP" altLang="en-US"/>
                    </a:p>
                  </a:txBody>
                  <a:tcPr/>
                </a:tc>
              </a:tr>
              <a:tr h="370840">
                <a:tc>
                  <a:txBody>
                    <a:bodyPr/>
                    <a:lstStyle/>
                    <a:p>
                      <a:r>
                        <a:rPr kumimoji="1" lang="ja-JP" altLang="en-US" smtClean="0"/>
                        <a:t>誤差</a:t>
                      </a:r>
                      <a:endParaRPr kumimoji="1" lang="ja-JP" altLang="en-US"/>
                    </a:p>
                  </a:txBody>
                  <a:tcPr/>
                </a:tc>
                <a:tc>
                  <a:txBody>
                    <a:bodyPr/>
                    <a:lstStyle/>
                    <a:p>
                      <a:r>
                        <a:rPr kumimoji="1" lang="en-US" altLang="ja-JP" smtClean="0"/>
                        <a:t>16</a:t>
                      </a:r>
                      <a:endParaRPr kumimoji="1" lang="ja-JP" altLang="en-US"/>
                    </a:p>
                  </a:txBody>
                  <a:tcPr/>
                </a:tc>
                <a:tc>
                  <a:txBody>
                    <a:bodyPr/>
                    <a:lstStyle/>
                    <a:p>
                      <a:r>
                        <a:rPr kumimoji="1" lang="en-US" altLang="ja-JP" smtClean="0"/>
                        <a:t>138.000</a:t>
                      </a:r>
                      <a:endParaRPr kumimoji="1" lang="ja-JP" altLang="en-US"/>
                    </a:p>
                  </a:txBody>
                  <a:tcPr/>
                </a:tc>
                <a:tc>
                  <a:txBody>
                    <a:bodyPr/>
                    <a:lstStyle/>
                    <a:p>
                      <a:r>
                        <a:rPr kumimoji="1" lang="en-US" altLang="ja-JP" smtClean="0"/>
                        <a:t>8.625</a:t>
                      </a:r>
                      <a:endParaRPr kumimoji="1" lang="ja-JP" altLang="en-US"/>
                    </a:p>
                  </a:txBody>
                  <a:tcPr/>
                </a:tc>
                <a:tc>
                  <a:txBody>
                    <a:bodyPr/>
                    <a:lstStyle/>
                    <a:p>
                      <a:endParaRPr kumimoji="1" lang="ja-JP" altLang="en-US"/>
                    </a:p>
                  </a:txBody>
                  <a:tcPr/>
                </a:tc>
              </a:tr>
              <a:tr h="370840">
                <a:tc>
                  <a:txBody>
                    <a:bodyPr/>
                    <a:lstStyle/>
                    <a:p>
                      <a:r>
                        <a:rPr kumimoji="1" lang="ja-JP" altLang="en-US" smtClean="0"/>
                        <a:t>全体</a:t>
                      </a:r>
                      <a:endParaRPr kumimoji="1" lang="ja-JP" altLang="en-US"/>
                    </a:p>
                  </a:txBody>
                  <a:tcPr/>
                </a:tc>
                <a:tc>
                  <a:txBody>
                    <a:bodyPr/>
                    <a:lstStyle/>
                    <a:p>
                      <a:r>
                        <a:rPr kumimoji="1" lang="en-US" altLang="ja-JP" smtClean="0"/>
                        <a:t>19</a:t>
                      </a:r>
                      <a:endParaRPr kumimoji="1" lang="ja-JP" altLang="en-US"/>
                    </a:p>
                  </a:txBody>
                  <a:tcPr/>
                </a:tc>
                <a:tc>
                  <a:txBody>
                    <a:bodyPr/>
                    <a:lstStyle/>
                    <a:p>
                      <a:r>
                        <a:rPr kumimoji="1" lang="en-US" altLang="ja-JP" smtClean="0"/>
                        <a:t>322.000</a:t>
                      </a:r>
                      <a:endParaRPr kumimoji="1" lang="ja-JP" altLang="en-US"/>
                    </a:p>
                  </a:txBody>
                  <a:tcPr/>
                </a:tc>
                <a:tc>
                  <a:txBody>
                    <a:bodyPr/>
                    <a:lstStyle/>
                    <a:p>
                      <a:endParaRPr kumimoji="1" lang="ja-JP" altLang="en-US"/>
                    </a:p>
                  </a:txBody>
                  <a:tcPr/>
                </a:tc>
                <a:tc>
                  <a:txBody>
                    <a:bodyPr/>
                    <a:lstStyle/>
                    <a:p>
                      <a:endParaRPr kumimoji="1" lang="ja-JP" altLang="en-US"/>
                    </a:p>
                  </a:txBody>
                  <a:tcPr/>
                </a:tc>
              </a:tr>
            </a:tbl>
          </a:graphicData>
        </a:graphic>
      </p:graphicFrame>
      <p:sp>
        <p:nvSpPr>
          <p:cNvPr id="4" name="スライド番号プレースホルダー 3"/>
          <p:cNvSpPr>
            <a:spLocks noGrp="1"/>
          </p:cNvSpPr>
          <p:nvPr>
            <p:ph type="sldNum" sz="quarter" idx="12"/>
          </p:nvPr>
        </p:nvSpPr>
        <p:spPr/>
        <p:txBody>
          <a:bodyPr/>
          <a:lstStyle/>
          <a:p>
            <a:fld id="{2BEE91FE-D219-4B1B-8C26-FC7DFC9994FA}" type="slidenum">
              <a:rPr kumimoji="1" lang="ja-JP" altLang="en-US" smtClean="0"/>
              <a:t>10</a:t>
            </a:fld>
            <a:endParaRPr kumimoji="1" lang="ja-JP" altLang="en-US"/>
          </a:p>
        </p:txBody>
      </p:sp>
    </p:spTree>
    <p:extLst>
      <p:ext uri="{BB962C8B-B14F-4D97-AF65-F5344CB8AC3E}">
        <p14:creationId xmlns:p14="http://schemas.microsoft.com/office/powerpoint/2010/main" val="36438578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分析手順（３）</a:t>
            </a:r>
            <a:endParaRPr kumimoji="1" lang="ja-JP" altLang="en-US" sz="5400"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3600" smtClean="0"/>
              <a:t>求めた</a:t>
            </a:r>
            <a:r>
              <a:rPr lang="en-US" altLang="ja-JP" sz="3600" smtClean="0"/>
              <a:t>F</a:t>
            </a:r>
            <a:r>
              <a:rPr lang="ja-JP" altLang="en-US" sz="3600" smtClean="0"/>
              <a:t>値と、</a:t>
            </a:r>
            <a:r>
              <a:rPr lang="en-US" altLang="ja-JP" sz="3600" smtClean="0"/>
              <a:t>F</a:t>
            </a:r>
            <a:r>
              <a:rPr lang="ja-JP" altLang="en-US" sz="3600" smtClean="0"/>
              <a:t>分布表から比較</a:t>
            </a:r>
            <a:endParaRPr lang="en-US" altLang="ja-JP" sz="3600" smtClean="0"/>
          </a:p>
          <a:p>
            <a:pPr lvl="1">
              <a:buFont typeface="Arial" panose="020B0604020202020204" pitchFamily="34" charset="0"/>
              <a:buChar char="•"/>
            </a:pPr>
            <a:r>
              <a:rPr lang="ja-JP" altLang="en-US" sz="3200" smtClean="0"/>
              <a:t>分子の自由度</a:t>
            </a:r>
            <a:r>
              <a:rPr lang="en-US" altLang="ja-JP" sz="3200" smtClean="0"/>
              <a:t>3, </a:t>
            </a:r>
            <a:r>
              <a:rPr lang="ja-JP" altLang="en-US" sz="3200" smtClean="0"/>
              <a:t>分母の自由度</a:t>
            </a:r>
            <a:r>
              <a:rPr lang="en-US" altLang="ja-JP" sz="3200" smtClean="0"/>
              <a:t>16</a:t>
            </a:r>
            <a:r>
              <a:rPr lang="ja-JP" altLang="en-US" sz="3200" smtClean="0"/>
              <a:t>のときの</a:t>
            </a:r>
            <a:r>
              <a:rPr lang="en-US" altLang="ja-JP" sz="3200" smtClean="0"/>
              <a:t>F</a:t>
            </a:r>
            <a:r>
              <a:rPr lang="ja-JP" altLang="en-US" sz="3200" smtClean="0"/>
              <a:t>値は</a:t>
            </a:r>
            <a:r>
              <a:rPr lang="en-US" altLang="ja-JP" sz="3200" smtClean="0"/>
              <a:t>3.24</a:t>
            </a:r>
          </a:p>
          <a:p>
            <a:pPr lvl="1">
              <a:buFont typeface="Arial" panose="020B0604020202020204" pitchFamily="34" charset="0"/>
              <a:buChar char="•"/>
            </a:pPr>
            <a:r>
              <a:rPr lang="ja-JP" altLang="en-US" sz="3200" smtClean="0"/>
              <a:t>求めた</a:t>
            </a:r>
            <a:r>
              <a:rPr lang="en-US" altLang="ja-JP" sz="3200" smtClean="0"/>
              <a:t>F</a:t>
            </a:r>
            <a:r>
              <a:rPr lang="ja-JP" altLang="en-US" sz="3200" smtClean="0"/>
              <a:t>値のほうが大きければ、帰無仮説を棄却</a:t>
            </a:r>
            <a:endParaRPr lang="en-US" altLang="ja-JP" sz="3200" dirty="0"/>
          </a:p>
          <a:p>
            <a:pPr>
              <a:buFont typeface="Wingdings" panose="05000000000000000000" pitchFamily="2" charset="2"/>
              <a:buChar char="l"/>
            </a:pPr>
            <a:endParaRPr lang="en-US" altLang="ja-JP" sz="3400" dirty="0" smtClean="0"/>
          </a:p>
          <a:p>
            <a:pPr>
              <a:buFont typeface="Wingdings" panose="05000000000000000000" pitchFamily="2" charset="2"/>
              <a:buChar char="l"/>
            </a:pPr>
            <a:r>
              <a:rPr lang="ja-JP" altLang="en-US" sz="3400" smtClean="0"/>
              <a:t>要因</a:t>
            </a:r>
            <a:r>
              <a:rPr lang="ja-JP" altLang="en-US" sz="3400"/>
              <a:t>に</a:t>
            </a:r>
            <a:r>
              <a:rPr lang="ja-JP" altLang="en-US" sz="3400" smtClean="0"/>
              <a:t>は優位性があるといえる</a:t>
            </a:r>
            <a:endParaRPr lang="en-US" altLang="ja-JP" sz="3400" dirty="0"/>
          </a:p>
        </p:txBody>
      </p:sp>
      <p:sp>
        <p:nvSpPr>
          <p:cNvPr id="4" name="スライド番号プレースホルダー 3"/>
          <p:cNvSpPr>
            <a:spLocks noGrp="1"/>
          </p:cNvSpPr>
          <p:nvPr>
            <p:ph type="sldNum" sz="quarter" idx="12"/>
          </p:nvPr>
        </p:nvSpPr>
        <p:spPr/>
        <p:txBody>
          <a:bodyPr/>
          <a:lstStyle/>
          <a:p>
            <a:fld id="{2BEE91FE-D219-4B1B-8C26-FC7DFC9994FA}" type="slidenum">
              <a:rPr kumimoji="1" lang="ja-JP" altLang="en-US" smtClean="0"/>
              <a:t>11</a:t>
            </a:fld>
            <a:endParaRPr kumimoji="1" lang="ja-JP" altLang="en-US"/>
          </a:p>
        </p:txBody>
      </p:sp>
    </p:spTree>
    <p:extLst>
      <p:ext uri="{BB962C8B-B14F-4D97-AF65-F5344CB8AC3E}">
        <p14:creationId xmlns:p14="http://schemas.microsoft.com/office/powerpoint/2010/main" val="4809308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Ｔｕｋｅｙの方法</a:t>
            </a:r>
            <a:endParaRPr kumimoji="1" lang="ja-JP" altLang="en-US" sz="5400"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14:m>
                  <m:oMath xmlns:m="http://schemas.openxmlformats.org/officeDocument/2006/math">
                    <m:r>
                      <a:rPr lang="en-US" altLang="ja-JP" sz="3600" b="0" i="1" smtClean="0">
                        <a:latin typeface="Cambria Math"/>
                      </a:rPr>
                      <m:t>𝑞</m:t>
                    </m:r>
                    <m:r>
                      <a:rPr lang="en-US" altLang="ja-JP" sz="3600" smtClean="0">
                        <a:latin typeface="Cambria Math"/>
                      </a:rPr>
                      <m:t> = </m:t>
                    </m:r>
                    <m:f>
                      <m:fPr>
                        <m:ctrlPr>
                          <a:rPr lang="en-US" altLang="ja-JP" sz="3600" i="1">
                            <a:latin typeface="Cambria Math"/>
                          </a:rPr>
                        </m:ctrlPr>
                      </m:fPr>
                      <m:num>
                        <m:d>
                          <m:dPr>
                            <m:begChr m:val="|"/>
                            <m:endChr m:val="|"/>
                            <m:ctrlPr>
                              <a:rPr lang="en-US" altLang="ja-JP" sz="3600" i="1" smtClean="0">
                                <a:latin typeface="Cambria Math"/>
                              </a:rPr>
                            </m:ctrlPr>
                          </m:dPr>
                          <m:e>
                            <m:r>
                              <a:rPr lang="ja-JP" altLang="en-US" sz="3600" i="1">
                                <a:latin typeface="Cambria Math"/>
                              </a:rPr>
                              <m:t>比較する</m:t>
                            </m:r>
                            <m:r>
                              <a:rPr lang="ja-JP" altLang="en-US" sz="3600" b="0" i="1" smtClean="0">
                                <a:latin typeface="Cambria Math"/>
                              </a:rPr>
                              <m:t>群の</m:t>
                            </m:r>
                            <m:r>
                              <a:rPr lang="ja-JP" altLang="en-US" sz="3600" i="1">
                                <a:latin typeface="Cambria Math"/>
                              </a:rPr>
                              <m:t>平均偏差</m:t>
                            </m:r>
                          </m:e>
                        </m:d>
                      </m:num>
                      <m:den>
                        <m:rad>
                          <m:radPr>
                            <m:degHide m:val="on"/>
                            <m:ctrlPr>
                              <a:rPr lang="ja-JP" altLang="en-US" sz="3600" i="1" smtClean="0">
                                <a:latin typeface="Cambria Math"/>
                              </a:rPr>
                            </m:ctrlPr>
                          </m:radPr>
                          <m:deg/>
                          <m:e>
                            <m:f>
                              <m:fPr>
                                <m:type m:val="skw"/>
                                <m:ctrlPr>
                                  <a:rPr lang="en-US" altLang="ja-JP" sz="3600" i="1">
                                    <a:latin typeface="Cambria Math"/>
                                  </a:rPr>
                                </m:ctrlPr>
                              </m:fPr>
                              <m:num>
                                <m:r>
                                  <a:rPr lang="ja-JP" altLang="en-US" sz="3600" i="1">
                                    <a:latin typeface="Cambria Math"/>
                                  </a:rPr>
                                  <m:t>群内</m:t>
                                </m:r>
                                <m:r>
                                  <a:rPr lang="ja-JP" altLang="en-US" sz="3600" b="0" i="1" smtClean="0">
                                    <a:latin typeface="Cambria Math"/>
                                  </a:rPr>
                                  <m:t>の</m:t>
                                </m:r>
                                <m:r>
                                  <a:rPr lang="ja-JP" altLang="en-US" sz="3600" i="1">
                                    <a:latin typeface="Cambria Math"/>
                                  </a:rPr>
                                  <m:t>平均</m:t>
                                </m:r>
                                <m:r>
                                  <a:rPr lang="ja-JP" altLang="en-US" sz="3600" i="1" smtClean="0">
                                    <a:latin typeface="Cambria Math"/>
                                  </a:rPr>
                                  <m:t>平方</m:t>
                                </m:r>
                              </m:num>
                              <m:den>
                                <m:r>
                                  <a:rPr lang="ja-JP" altLang="en-US" sz="3600" b="0" i="1" smtClean="0">
                                    <a:latin typeface="Cambria Math"/>
                                  </a:rPr>
                                  <m:t>各</m:t>
                                </m:r>
                                <m:r>
                                  <a:rPr lang="ja-JP" altLang="en-US" sz="3600" i="1">
                                    <a:latin typeface="Cambria Math"/>
                                  </a:rPr>
                                  <m:t>群のデータ</m:t>
                                </m:r>
                                <m:r>
                                  <a:rPr lang="ja-JP" altLang="en-US" sz="3600" b="0" i="1" smtClean="0">
                                    <a:latin typeface="Cambria Math"/>
                                  </a:rPr>
                                  <m:t>数</m:t>
                                </m:r>
                              </m:den>
                            </m:f>
                          </m:e>
                        </m:rad>
                      </m:den>
                    </m:f>
                  </m:oMath>
                </a14:m>
                <a:endParaRPr lang="en-US" altLang="ja-JP" sz="3600" dirty="0"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3"/>
                <a:stretch>
                  <a:fillRect t="-606"/>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2BEE91FE-D219-4B1B-8C26-FC7DFC9994FA}" type="slidenum">
              <a:rPr kumimoji="1" lang="ja-JP" altLang="en-US" smtClean="0"/>
              <a:t>12</a:t>
            </a:fld>
            <a:endParaRPr kumimoji="1" lang="ja-JP" altLang="en-US"/>
          </a:p>
        </p:txBody>
      </p:sp>
    </p:spTree>
    <p:extLst>
      <p:ext uri="{BB962C8B-B14F-4D97-AF65-F5344CB8AC3E}">
        <p14:creationId xmlns:p14="http://schemas.microsoft.com/office/powerpoint/2010/main" val="36438578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smtClean="0"/>
              <a:t>まとめ</a:t>
            </a:r>
            <a:endParaRPr kumimoji="1" lang="ja-JP" altLang="en-US" sz="5400" dirty="0"/>
          </a:p>
        </p:txBody>
      </p:sp>
      <p:sp>
        <p:nvSpPr>
          <p:cNvPr id="3" name="コンテンツ プレースホルダー 2"/>
          <p:cNvSpPr>
            <a:spLocks noGrp="1"/>
          </p:cNvSpPr>
          <p:nvPr>
            <p:ph idx="1"/>
          </p:nvPr>
        </p:nvSpPr>
        <p:spPr/>
        <p:txBody>
          <a:bodyPr>
            <a:normAutofit fontScale="92500" lnSpcReduction="10000"/>
          </a:bodyPr>
          <a:lstStyle/>
          <a:p>
            <a:pPr>
              <a:buFont typeface="Wingdings" panose="05000000000000000000" pitchFamily="2" charset="2"/>
              <a:buChar char="l"/>
            </a:pPr>
            <a:r>
              <a:rPr lang="en-US" altLang="ja-JP" sz="3600" smtClean="0"/>
              <a:t>2</a:t>
            </a:r>
            <a:r>
              <a:rPr lang="ja-JP" altLang="en-US" sz="3600" smtClean="0"/>
              <a:t>つ以上の標本について、平均値に有意差があるか、判定するために分散分析を使う</a:t>
            </a:r>
            <a:endParaRPr lang="en-US" altLang="ja-JP" sz="3600" smtClean="0"/>
          </a:p>
          <a:p>
            <a:pPr>
              <a:buFont typeface="Wingdings" panose="05000000000000000000" pitchFamily="2" charset="2"/>
              <a:buChar char="l"/>
            </a:pPr>
            <a:endParaRPr lang="en-US" altLang="ja-JP" sz="3600" smtClean="0"/>
          </a:p>
          <a:p>
            <a:pPr>
              <a:buFont typeface="Wingdings" panose="05000000000000000000" pitchFamily="2" charset="2"/>
              <a:buChar char="l"/>
            </a:pPr>
            <a:r>
              <a:rPr lang="ja-JP" altLang="en-US" sz="3600" smtClean="0"/>
              <a:t>帰無仮説、対立仮説を決定し、観測値を分析・分解して、</a:t>
            </a:r>
            <a:r>
              <a:rPr lang="en-US" altLang="ja-JP" sz="3600" smtClean="0"/>
              <a:t>F</a:t>
            </a:r>
            <a:r>
              <a:rPr lang="ja-JP" altLang="en-US" sz="3600" smtClean="0"/>
              <a:t>値を求めることで優位性があるかを判定できる</a:t>
            </a:r>
            <a:endParaRPr lang="en-US" altLang="ja-JP" sz="3600" smtClean="0"/>
          </a:p>
          <a:p>
            <a:pPr marL="0" indent="0">
              <a:buNone/>
            </a:pPr>
            <a:endParaRPr lang="en-US" altLang="ja-JP" sz="3600"/>
          </a:p>
          <a:p>
            <a:pPr>
              <a:buFont typeface="Wingdings" panose="05000000000000000000" pitchFamily="2" charset="2"/>
              <a:buChar char="l"/>
            </a:pPr>
            <a:r>
              <a:rPr lang="ja-JP" altLang="en-US" sz="3600" smtClean="0"/>
              <a:t>要因間の優位性を確認する際は、多重比較を用いるとよい</a:t>
            </a:r>
            <a:endParaRPr lang="en-US" altLang="ja-JP" sz="3600" dirty="0" smtClean="0"/>
          </a:p>
        </p:txBody>
      </p:sp>
      <p:sp>
        <p:nvSpPr>
          <p:cNvPr id="4" name="スライド番号プレースホルダー 3"/>
          <p:cNvSpPr>
            <a:spLocks noGrp="1"/>
          </p:cNvSpPr>
          <p:nvPr>
            <p:ph type="sldNum" sz="quarter" idx="12"/>
          </p:nvPr>
        </p:nvSpPr>
        <p:spPr/>
        <p:txBody>
          <a:bodyPr/>
          <a:lstStyle/>
          <a:p>
            <a:fld id="{2BEE91FE-D219-4B1B-8C26-FC7DFC9994FA}" type="slidenum">
              <a:rPr kumimoji="1" lang="ja-JP" altLang="en-US" smtClean="0"/>
              <a:t>13</a:t>
            </a:fld>
            <a:endParaRPr kumimoji="1" lang="ja-JP" altLang="en-US"/>
          </a:p>
        </p:txBody>
      </p:sp>
    </p:spTree>
    <p:extLst>
      <p:ext uri="{BB962C8B-B14F-4D97-AF65-F5344CB8AC3E}">
        <p14:creationId xmlns:p14="http://schemas.microsoft.com/office/powerpoint/2010/main" val="3643857896"/>
      </p:ext>
    </p:extLst>
  </p:cSld>
  <p:clrMapOvr>
    <a:masterClrMapping/>
  </p:clrMapOvr>
  <p:timing>
    <p:tnLst>
      <p:par>
        <p:cTn id="1" dur="indefinite" restart="never" nodeType="tmRoot"/>
      </p:par>
    </p:tnLst>
  </p:timing>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4772</TotalTime>
  <Words>1224</Words>
  <Application>Microsoft Office PowerPoint</Application>
  <PresentationFormat>ユーザー設定</PresentationFormat>
  <Paragraphs>186</Paragraphs>
  <Slides>13</Slides>
  <Notes>8</Notes>
  <HiddenSlides>0</HiddenSlides>
  <MMClips>0</MMClips>
  <ScaleCrop>false</ScaleCrop>
  <HeadingPairs>
    <vt:vector size="4" baseType="variant">
      <vt:variant>
        <vt:lpstr>テーマ</vt:lpstr>
      </vt:variant>
      <vt:variant>
        <vt:i4>1</vt:i4>
      </vt:variant>
      <vt:variant>
        <vt:lpstr>スライド タイトル</vt:lpstr>
      </vt:variant>
      <vt:variant>
        <vt:i4>13</vt:i4>
      </vt:variant>
    </vt:vector>
  </HeadingPairs>
  <TitlesOfParts>
    <vt:vector size="14" baseType="lpstr">
      <vt:lpstr>レトロスペクト</vt:lpstr>
      <vt:lpstr>分散分析</vt:lpstr>
      <vt:lpstr>参考文献</vt:lpstr>
      <vt:lpstr>分散分析とは？</vt:lpstr>
      <vt:lpstr>準備</vt:lpstr>
      <vt:lpstr>準備</vt:lpstr>
      <vt:lpstr>分析手順（１）</vt:lpstr>
      <vt:lpstr>データの分解</vt:lpstr>
      <vt:lpstr>分析手順（２）</vt:lpstr>
      <vt:lpstr>Ｆ値の算出</vt:lpstr>
      <vt:lpstr>分散分析表</vt:lpstr>
      <vt:lpstr>分析手順（３）</vt:lpstr>
      <vt:lpstr>Ｔｕｋｅｙの方法</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ソフトウェア開発</dc:title>
  <dc:creator>max</dc:creator>
  <cp:lastModifiedBy>kkkkka00</cp:lastModifiedBy>
  <cp:revision>131</cp:revision>
  <dcterms:created xsi:type="dcterms:W3CDTF">2014-10-10T00:08:03Z</dcterms:created>
  <dcterms:modified xsi:type="dcterms:W3CDTF">2014-12-08T15:09:43Z</dcterms:modified>
</cp:coreProperties>
</file>