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9" r:id="rId12"/>
    <p:sldId id="268"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96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4AA827C6-95EE-4AE7-82BB-781FB90B0D9C}" type="datetimeFigureOut">
              <a:rPr kumimoji="1" lang="ja-JP" altLang="en-US" smtClean="0"/>
              <a:t>2015/4/21</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AA827C6-95EE-4AE7-82BB-781FB90B0D9C}" type="datetimeFigureOut">
              <a:rPr kumimoji="1" lang="ja-JP" altLang="en-US" smtClean="0"/>
              <a:t>2015/4/21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047FE1-A785-4E84-AFE1-7011A5D1A9DB}"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827C6-95EE-4AE7-82BB-781FB90B0D9C}" type="datetimeFigureOut">
              <a:rPr kumimoji="1" lang="ja-JP" altLang="en-US" smtClean="0"/>
              <a:t>2015/4/21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047FE1-A785-4E84-AFE1-7011A5D1A9DB}"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Measuring the Evolution of OSS with their Communities</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Yi Wang</a:t>
            </a:r>
          </a:p>
          <a:p>
            <a:r>
              <a:rPr lang="en-US" altLang="ja-JP" dirty="0" err="1" smtClean="0"/>
              <a:t>Defeng</a:t>
            </a:r>
            <a:r>
              <a:rPr lang="en-US" altLang="ja-JP" dirty="0" smtClean="0"/>
              <a:t> </a:t>
            </a:r>
            <a:r>
              <a:rPr lang="en-US" altLang="ja-JP" dirty="0" err="1" smtClean="0"/>
              <a:t>Guo</a:t>
            </a:r>
            <a:endParaRPr lang="en-US" altLang="ja-JP" dirty="0" smtClean="0"/>
          </a:p>
          <a:p>
            <a:r>
              <a:rPr kumimoji="1" lang="en-US" altLang="ja-JP" dirty="0" err="1" smtClean="0"/>
              <a:t>Huihui</a:t>
            </a:r>
            <a:r>
              <a:rPr kumimoji="1" lang="en-US" altLang="ja-JP" dirty="0" smtClean="0"/>
              <a:t> Shi</a:t>
            </a:r>
            <a:endParaRPr kumimoji="1" lang="ja-JP" altLang="en-US" dirty="0"/>
          </a:p>
        </p:txBody>
      </p:sp>
      <p:sp>
        <p:nvSpPr>
          <p:cNvPr id="4" name="テキスト ボックス 3"/>
          <p:cNvSpPr txBox="1"/>
          <p:nvPr/>
        </p:nvSpPr>
        <p:spPr>
          <a:xfrm>
            <a:off x="467544" y="1196752"/>
            <a:ext cx="4248472" cy="369332"/>
          </a:xfrm>
          <a:prstGeom prst="rect">
            <a:avLst/>
          </a:prstGeom>
          <a:noFill/>
        </p:spPr>
        <p:txBody>
          <a:bodyPr wrap="square" rtlCol="0">
            <a:spAutoFit/>
          </a:bodyPr>
          <a:lstStyle/>
          <a:p>
            <a:r>
              <a:rPr kumimoji="1" lang="en-US" altLang="ja-JP" dirty="0" smtClean="0"/>
              <a:t>SIGSOFT ’07 Volume 32, Num</a:t>
            </a:r>
            <a:r>
              <a:rPr lang="en-US" altLang="ja-JP" dirty="0" smtClean="0"/>
              <a:t>. 6,</a:t>
            </a:r>
            <a:endParaRPr kumimoji="1" lang="ja-JP" altLang="en-US" dirty="0"/>
          </a:p>
        </p:txBody>
      </p:sp>
    </p:spTree>
    <p:extLst>
      <p:ext uri="{BB962C8B-B14F-4D97-AF65-F5344CB8AC3E}">
        <p14:creationId xmlns:p14="http://schemas.microsoft.com/office/powerpoint/2010/main" val="1223351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ソフトウェアは進化している</a:t>
            </a:r>
            <a:endParaRPr lang="en-US" altLang="ja-JP" dirty="0" smtClean="0"/>
          </a:p>
          <a:p>
            <a:pPr lvl="1"/>
            <a:r>
              <a:rPr kumimoji="1" lang="ja-JP" altLang="en-US" dirty="0" smtClean="0"/>
              <a:t>ソフトウェア進化とは</a:t>
            </a:r>
            <a:endParaRPr kumimoji="1" lang="en-US" altLang="ja-JP" dirty="0" smtClean="0"/>
          </a:p>
          <a:p>
            <a:pPr lvl="2"/>
            <a:r>
              <a:rPr kumimoji="1" lang="ja-JP" altLang="en-US" dirty="0" smtClean="0"/>
              <a:t>本質的な特性の経時的な変化</a:t>
            </a:r>
            <a:endParaRPr kumimoji="1" lang="en-US" altLang="ja-JP" dirty="0" smtClean="0"/>
          </a:p>
          <a:p>
            <a:pPr lvl="2"/>
            <a:endParaRPr lang="en-US" altLang="ja-JP" dirty="0"/>
          </a:p>
          <a:p>
            <a:r>
              <a:rPr kumimoji="1" lang="ja-JP" altLang="en-US" dirty="0" smtClean="0"/>
              <a:t>ソフトウェア進化を実証することで</a:t>
            </a:r>
            <a:r>
              <a:rPr lang="ja-JP" altLang="en-US" dirty="0"/>
              <a:t>うれしい</a:t>
            </a:r>
            <a:r>
              <a:rPr lang="ja-JP" altLang="en-US" dirty="0" smtClean="0"/>
              <a:t>こと</a:t>
            </a:r>
            <a:endParaRPr lang="en-US" altLang="ja-JP" dirty="0"/>
          </a:p>
          <a:p>
            <a:pPr lvl="1"/>
            <a:r>
              <a:rPr lang="en-US" altLang="ja-JP" dirty="0" smtClean="0"/>
              <a:t>PM</a:t>
            </a:r>
            <a:r>
              <a:rPr lang="ja-JP" altLang="en-US" dirty="0" smtClean="0"/>
              <a:t>などのプロジェクトを管理する立場の人たちがソフトウェア進化による変化の影響を予測することができる</a:t>
            </a:r>
            <a:endParaRPr lang="en-US" altLang="ja-JP" dirty="0" smtClean="0"/>
          </a:p>
          <a:p>
            <a:pPr lvl="1"/>
            <a:endParaRPr lang="en-US" altLang="ja-JP" dirty="0"/>
          </a:p>
          <a:p>
            <a:r>
              <a:rPr lang="ja-JP" altLang="en-US" dirty="0" smtClean="0"/>
              <a:t>これまでのソフトウェア進化の論文は企業内での分析ばかりであった</a:t>
            </a:r>
            <a:endParaRPr lang="en-US" altLang="ja-JP" dirty="0" smtClean="0"/>
          </a:p>
        </p:txBody>
      </p:sp>
    </p:spTree>
    <p:extLst>
      <p:ext uri="{BB962C8B-B14F-4D97-AF65-F5344CB8AC3E}">
        <p14:creationId xmlns:p14="http://schemas.microsoft.com/office/powerpoint/2010/main" val="3270506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と</a:t>
            </a:r>
            <a:r>
              <a:rPr lang="en-US" altLang="ja-JP" dirty="0" smtClean="0"/>
              <a:t>OSC</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OSC: Open Source Community</a:t>
            </a:r>
          </a:p>
          <a:p>
            <a:endParaRPr lang="en-US" altLang="ja-JP" dirty="0"/>
          </a:p>
          <a:p>
            <a:r>
              <a:rPr lang="ja-JP" altLang="en-US" dirty="0" smtClean="0"/>
              <a:t>健全な</a:t>
            </a:r>
            <a:r>
              <a:rPr kumimoji="1" lang="en-US" altLang="ja-JP" dirty="0" smtClean="0"/>
              <a:t>OSC</a:t>
            </a:r>
            <a:r>
              <a:rPr kumimoji="1" lang="ja-JP" altLang="en-US" dirty="0" smtClean="0"/>
              <a:t>であれば，</a:t>
            </a:r>
            <a:r>
              <a:rPr kumimoji="1" lang="en-US" altLang="ja-JP" dirty="0" smtClean="0"/>
              <a:t>OSS</a:t>
            </a:r>
            <a:r>
              <a:rPr kumimoji="1" lang="ja-JP" altLang="en-US" dirty="0" smtClean="0"/>
              <a:t>も質のよいものになると考えられているため，</a:t>
            </a:r>
            <a:r>
              <a:rPr lang="en-US" altLang="ja-JP" dirty="0" smtClean="0"/>
              <a:t>OSC</a:t>
            </a:r>
            <a:r>
              <a:rPr lang="ja-JP" altLang="en-US" dirty="0" smtClean="0"/>
              <a:t>も測る必要がある</a:t>
            </a:r>
            <a:endParaRPr lang="en-US" altLang="ja-JP" dirty="0" smtClean="0"/>
          </a:p>
          <a:p>
            <a:endParaRPr kumimoji="1" lang="en-US" altLang="ja-JP" dirty="0"/>
          </a:p>
          <a:p>
            <a:endParaRPr kumimoji="1" lang="ja-JP" altLang="en-US" dirty="0"/>
          </a:p>
        </p:txBody>
      </p:sp>
    </p:spTree>
    <p:extLst>
      <p:ext uri="{BB962C8B-B14F-4D97-AF65-F5344CB8AC3E}">
        <p14:creationId xmlns:p14="http://schemas.microsoft.com/office/powerpoint/2010/main" val="3926077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kumimoji="1" lang="en-US" altLang="ja-JP" dirty="0" smtClean="0"/>
          </a:p>
          <a:p>
            <a:pPr lvl="1"/>
            <a:r>
              <a:rPr kumimoji="1" lang="ja-JP" altLang="en-US" dirty="0" smtClean="0"/>
              <a:t>ソフトウェア進化のプロセスを理解すること</a:t>
            </a:r>
            <a:endParaRPr kumimoji="1" lang="en-US" altLang="ja-JP" dirty="0" smtClean="0"/>
          </a:p>
          <a:p>
            <a:endParaRPr lang="en-US" altLang="ja-JP" dirty="0"/>
          </a:p>
          <a:p>
            <a:r>
              <a:rPr kumimoji="1" lang="ja-JP" altLang="en-US" dirty="0" smtClean="0"/>
              <a:t>アプローチ：</a:t>
            </a:r>
            <a:endParaRPr kumimoji="1" lang="en-US" altLang="ja-JP" dirty="0" smtClean="0"/>
          </a:p>
          <a:p>
            <a:pPr lvl="1"/>
            <a:r>
              <a:rPr kumimoji="1" lang="ja-JP" altLang="en-US" dirty="0" smtClean="0"/>
              <a:t>ソフトウェア進化を示すメトリクス（モデル）を定義する</a:t>
            </a:r>
            <a:endParaRPr kumimoji="1" lang="en-US" altLang="ja-JP" dirty="0" smtClean="0"/>
          </a:p>
          <a:p>
            <a:pPr lvl="2"/>
            <a:r>
              <a:rPr lang="ja-JP" altLang="en-US" dirty="0" smtClean="0"/>
              <a:t>進化モデルに求められる要件</a:t>
            </a:r>
            <a:endParaRPr lang="en-US" altLang="ja-JP" dirty="0" smtClean="0"/>
          </a:p>
          <a:p>
            <a:pPr lvl="3"/>
            <a:r>
              <a:rPr lang="ja-JP" altLang="en-US" dirty="0" smtClean="0"/>
              <a:t>単純であること</a:t>
            </a:r>
            <a:endParaRPr lang="en-US" altLang="ja-JP" dirty="0" smtClean="0"/>
          </a:p>
          <a:p>
            <a:pPr lvl="3"/>
            <a:r>
              <a:rPr lang="ja-JP" altLang="en-US" dirty="0" smtClean="0"/>
              <a:t>明確な意味があること</a:t>
            </a:r>
            <a:endParaRPr lang="en-US" altLang="ja-JP" dirty="0" smtClean="0"/>
          </a:p>
          <a:p>
            <a:pPr lvl="3"/>
            <a:r>
              <a:rPr lang="ja-JP" altLang="en-US" dirty="0"/>
              <a:t>合理的で</a:t>
            </a:r>
            <a:r>
              <a:rPr lang="ja-JP" altLang="en-US" dirty="0" smtClean="0"/>
              <a:t>ある</a:t>
            </a:r>
            <a:endParaRPr lang="en-US" altLang="ja-JP" dirty="0" smtClean="0"/>
          </a:p>
          <a:p>
            <a:pPr lvl="3"/>
            <a:r>
              <a:rPr lang="ja-JP" altLang="en-US" dirty="0" smtClean="0"/>
              <a:t>コミュニティとの共進化を表現し得ること</a:t>
            </a:r>
            <a:endParaRPr lang="en-US" altLang="ja-JP" dirty="0"/>
          </a:p>
          <a:p>
            <a:pPr lvl="1"/>
            <a:endParaRPr kumimoji="1" lang="ja-JP" altLang="en-US" dirty="0" smtClean="0"/>
          </a:p>
          <a:p>
            <a:pPr marL="457200" lvl="1" indent="0">
              <a:buNone/>
            </a:pPr>
            <a:endParaRPr kumimoji="1" lang="ja-JP" altLang="en-US" dirty="0"/>
          </a:p>
        </p:txBody>
      </p:sp>
    </p:spTree>
    <p:extLst>
      <p:ext uri="{BB962C8B-B14F-4D97-AF65-F5344CB8AC3E}">
        <p14:creationId xmlns:p14="http://schemas.microsoft.com/office/powerpoint/2010/main" val="3166184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Metrics Model</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Module</a:t>
            </a:r>
          </a:p>
          <a:p>
            <a:pPr lvl="1"/>
            <a:r>
              <a:rPr lang="ja-JP" altLang="en-US" dirty="0" smtClean="0"/>
              <a:t>モジュールの数</a:t>
            </a:r>
            <a:endParaRPr lang="en-US" altLang="ja-JP" dirty="0" smtClean="0"/>
          </a:p>
          <a:p>
            <a:pPr lvl="1"/>
            <a:r>
              <a:rPr kumimoji="1" lang="ja-JP" altLang="en-US" dirty="0" smtClean="0"/>
              <a:t>コミッタの数</a:t>
            </a:r>
            <a:endParaRPr kumimoji="1" lang="en-US" altLang="ja-JP" dirty="0" smtClean="0"/>
          </a:p>
          <a:p>
            <a:pPr lvl="1"/>
            <a:endParaRPr kumimoji="1" lang="en-US" altLang="ja-JP" dirty="0" smtClean="0"/>
          </a:p>
          <a:p>
            <a:r>
              <a:rPr lang="en-US" altLang="ja-JP" dirty="0" smtClean="0"/>
              <a:t>Bug and Bug Fixing</a:t>
            </a:r>
          </a:p>
          <a:p>
            <a:pPr lvl="1"/>
            <a:r>
              <a:rPr kumimoji="1" lang="ja-JP" altLang="en-US" dirty="0" smtClean="0"/>
              <a:t>バグの数</a:t>
            </a:r>
            <a:endParaRPr kumimoji="1" lang="en-US" altLang="ja-JP" dirty="0" smtClean="0"/>
          </a:p>
          <a:p>
            <a:pPr lvl="1"/>
            <a:r>
              <a:rPr lang="ja-JP" altLang="en-US" dirty="0"/>
              <a:t>修正</a:t>
            </a:r>
            <a:r>
              <a:rPr lang="ja-JP" altLang="en-US" dirty="0" smtClean="0"/>
              <a:t>されたバグの数</a:t>
            </a:r>
            <a:endParaRPr lang="en-US" altLang="ja-JP" dirty="0" smtClean="0"/>
          </a:p>
          <a:p>
            <a:pPr lvl="1"/>
            <a:r>
              <a:rPr kumimoji="1" lang="ja-JP" altLang="en-US" dirty="0" smtClean="0"/>
              <a:t>修正されたバグの割合（修正バグ数 </a:t>
            </a:r>
            <a:r>
              <a:rPr lang="en-US" altLang="ja-JP" dirty="0" smtClean="0"/>
              <a:t>÷ </a:t>
            </a:r>
            <a:r>
              <a:rPr lang="ja-JP" altLang="en-US" dirty="0" smtClean="0"/>
              <a:t>存在するバグ数</a:t>
            </a:r>
            <a:r>
              <a:rPr kumimoji="1" lang="ja-JP" altLang="en-US" dirty="0" smtClean="0"/>
              <a:t>）</a:t>
            </a:r>
            <a:endParaRPr kumimoji="1" lang="en-US" altLang="ja-JP" dirty="0" smtClean="0"/>
          </a:p>
          <a:p>
            <a:pPr lvl="1"/>
            <a:r>
              <a:rPr kumimoji="1" lang="ja-JP" altLang="en-US" dirty="0" smtClean="0"/>
              <a:t>アクティブな開発者の数</a:t>
            </a:r>
            <a:endParaRPr kumimoji="1" lang="ja-JP" altLang="en-US" dirty="0"/>
          </a:p>
        </p:txBody>
      </p:sp>
    </p:spTree>
    <p:extLst>
      <p:ext uri="{BB962C8B-B14F-4D97-AF65-F5344CB8AC3E}">
        <p14:creationId xmlns:p14="http://schemas.microsoft.com/office/powerpoint/2010/main" val="3461265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Metrics Model 2</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要求の実装比率</a:t>
            </a:r>
            <a:endParaRPr lang="en-US" altLang="ja-JP" dirty="0" smtClean="0"/>
          </a:p>
          <a:p>
            <a:pPr lvl="1"/>
            <a:r>
              <a:rPr lang="en-US" altLang="ja-JP" dirty="0" smtClean="0"/>
              <a:t>FIR = implemented / suggested</a:t>
            </a:r>
          </a:p>
          <a:p>
            <a:pPr lvl="2"/>
            <a:r>
              <a:rPr lang="en-US" altLang="ja-JP" dirty="0" smtClean="0"/>
              <a:t>Implemented : </a:t>
            </a:r>
            <a:r>
              <a:rPr lang="ja-JP" altLang="en-US" dirty="0" smtClean="0"/>
              <a:t>実装された機能数</a:t>
            </a:r>
            <a:endParaRPr lang="en-US" altLang="ja-JP" dirty="0" smtClean="0"/>
          </a:p>
          <a:p>
            <a:pPr lvl="2"/>
            <a:r>
              <a:rPr lang="en-US" altLang="ja-JP" dirty="0" smtClean="0"/>
              <a:t>Suggested : </a:t>
            </a:r>
            <a:r>
              <a:rPr lang="ja-JP" altLang="en-US" dirty="0" smtClean="0"/>
              <a:t>提案された機能数</a:t>
            </a:r>
            <a:endParaRPr lang="en-US" altLang="ja-JP" dirty="0" smtClean="0"/>
          </a:p>
        </p:txBody>
      </p:sp>
    </p:spTree>
    <p:extLst>
      <p:ext uri="{BB962C8B-B14F-4D97-AF65-F5344CB8AC3E}">
        <p14:creationId xmlns:p14="http://schemas.microsoft.com/office/powerpoint/2010/main" val="1360052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メトリクスをリリースごと（約半年）に計測する</a:t>
            </a:r>
            <a:endParaRPr kumimoji="1" lang="en-US" altLang="ja-JP" dirty="0" smtClean="0"/>
          </a:p>
          <a:p>
            <a:endParaRPr lang="en-US" altLang="ja-JP" dirty="0"/>
          </a:p>
          <a:p>
            <a:r>
              <a:rPr kumimoji="1" lang="ja-JP" altLang="en-US" dirty="0" smtClean="0"/>
              <a:t>対象プロジェクトは</a:t>
            </a:r>
            <a:r>
              <a:rPr kumimoji="1" lang="en-US" altLang="ja-JP" dirty="0" smtClean="0"/>
              <a:t>Ubuntu (2004 </a:t>
            </a:r>
            <a:r>
              <a:rPr kumimoji="1" lang="ja-JP" altLang="en-US" dirty="0" smtClean="0"/>
              <a:t>～ </a:t>
            </a:r>
            <a:r>
              <a:rPr kumimoji="1" lang="en-US" altLang="ja-JP" dirty="0" smtClean="0"/>
              <a:t>2006)</a:t>
            </a:r>
          </a:p>
          <a:p>
            <a:endParaRPr lang="en-US" altLang="ja-JP" dirty="0"/>
          </a:p>
          <a:p>
            <a:r>
              <a:rPr kumimoji="1" lang="en-US" altLang="ja-JP" dirty="0" smtClean="0"/>
              <a:t>Module</a:t>
            </a:r>
            <a:r>
              <a:rPr kumimoji="1" lang="ja-JP" altLang="en-US" dirty="0" smtClean="0"/>
              <a:t>数は</a:t>
            </a:r>
            <a:r>
              <a:rPr kumimoji="1" lang="en-US" altLang="ja-JP" dirty="0" err="1" smtClean="0"/>
              <a:t>Lanchpad</a:t>
            </a:r>
            <a:r>
              <a:rPr kumimoji="1" lang="ja-JP" altLang="en-US" dirty="0" smtClean="0"/>
              <a:t>にあるデータを使った</a:t>
            </a:r>
            <a:endParaRPr kumimoji="1" lang="ja-JP" altLang="en-US" dirty="0"/>
          </a:p>
        </p:txBody>
      </p:sp>
    </p:spTree>
    <p:extLst>
      <p:ext uri="{BB962C8B-B14F-4D97-AF65-F5344CB8AC3E}">
        <p14:creationId xmlns:p14="http://schemas.microsoft.com/office/powerpoint/2010/main" val="3665995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モジュールとかの話</a:t>
            </a:r>
            <a:endParaRPr kumimoji="1" lang="en-US" altLang="ja-JP" dirty="0" smtClean="0"/>
          </a:p>
          <a:p>
            <a:pPr lvl="1"/>
            <a:r>
              <a:rPr lang="ja-JP" altLang="en-US" dirty="0" smtClean="0"/>
              <a:t>右肩上がりでコミッタの数とモジュール数が増加している</a:t>
            </a:r>
            <a:endParaRPr lang="en-US" altLang="ja-JP" dirty="0" smtClean="0"/>
          </a:p>
          <a:p>
            <a:pPr lvl="2"/>
            <a:r>
              <a:rPr kumimoji="1" lang="ja-JP" altLang="en-US" dirty="0" smtClean="0"/>
              <a:t>コミッタ数とモジュール数との相関係数：</a:t>
            </a:r>
            <a:r>
              <a:rPr kumimoji="1" lang="en-US" altLang="ja-JP" dirty="0" smtClean="0"/>
              <a:t>0.99</a:t>
            </a:r>
          </a:p>
          <a:p>
            <a:pPr lvl="1"/>
            <a:r>
              <a:rPr lang="ja-JP" altLang="en-US" dirty="0" smtClean="0"/>
              <a:t>開発者の成長速度は，ソフトウェアの成長速度よりはるかに遅いというわけではない</a:t>
            </a:r>
            <a:endParaRPr lang="en-US" altLang="ja-JP" dirty="0" smtClean="0"/>
          </a:p>
          <a:p>
            <a:pPr lvl="1"/>
            <a:endParaRPr lang="en-US" altLang="ja-JP" dirty="0"/>
          </a:p>
          <a:p>
            <a:r>
              <a:rPr lang="ja-JP" altLang="en-US" dirty="0" smtClean="0"/>
              <a:t>バグ・バグ修正の話</a:t>
            </a:r>
            <a:endParaRPr lang="en-US" altLang="ja-JP" dirty="0" smtClean="0"/>
          </a:p>
          <a:p>
            <a:pPr lvl="1"/>
            <a:r>
              <a:rPr lang="ja-JP" altLang="en-US" dirty="0" smtClean="0"/>
              <a:t>右肩上がりで報告・修正されたバグ数が増加している</a:t>
            </a:r>
            <a:endParaRPr lang="en-US" altLang="ja-JP" dirty="0" smtClean="0"/>
          </a:p>
          <a:p>
            <a:pPr lvl="1"/>
            <a:r>
              <a:rPr lang="ja-JP" altLang="en-US" dirty="0" smtClean="0"/>
              <a:t>修正された割合はあまり変化がなかった</a:t>
            </a:r>
            <a:endParaRPr lang="en-US" altLang="ja-JP" dirty="0" smtClean="0"/>
          </a:p>
          <a:p>
            <a:pPr lvl="1"/>
            <a:r>
              <a:rPr lang="ja-JP" altLang="en-US" dirty="0" smtClean="0"/>
              <a:t>アクティブな開発者もすごいスピードで増加していた</a:t>
            </a:r>
            <a:endParaRPr lang="en-US" altLang="ja-JP" dirty="0"/>
          </a:p>
          <a:p>
            <a:pPr lvl="1"/>
            <a:endParaRPr kumimoji="1" lang="ja-JP" altLang="en-US" dirty="0"/>
          </a:p>
        </p:txBody>
      </p:sp>
    </p:spTree>
    <p:extLst>
      <p:ext uri="{BB962C8B-B14F-4D97-AF65-F5344CB8AC3E}">
        <p14:creationId xmlns:p14="http://schemas.microsoft.com/office/powerpoint/2010/main" val="3284170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ケーススタディ：</a:t>
            </a:r>
            <a:r>
              <a:rPr lang="ja-JP" altLang="en-US" dirty="0" smtClean="0"/>
              <a:t>結果 </a:t>
            </a:r>
            <a:r>
              <a:rPr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要求の実装割合</a:t>
            </a:r>
            <a:endParaRPr lang="en-US" altLang="ja-JP" dirty="0" smtClean="0"/>
          </a:p>
          <a:p>
            <a:pPr lvl="1"/>
            <a:r>
              <a:rPr kumimoji="1" lang="en-US" altLang="ja-JP" dirty="0" smtClean="0"/>
              <a:t>Ubuntu</a:t>
            </a:r>
            <a:r>
              <a:rPr kumimoji="1" lang="ja-JP" altLang="en-US" dirty="0" err="1" smtClean="0"/>
              <a:t>には</a:t>
            </a:r>
            <a:r>
              <a:rPr kumimoji="1" lang="ja-JP" altLang="en-US" dirty="0" smtClean="0"/>
              <a:t>年</a:t>
            </a:r>
            <a:r>
              <a:rPr kumimoji="1" lang="en-US" altLang="ja-JP" dirty="0" smtClean="0"/>
              <a:t>2</a:t>
            </a:r>
            <a:r>
              <a:rPr kumimoji="1" lang="ja-JP" altLang="en-US" dirty="0" smtClean="0"/>
              <a:t>回の会議があり，そこで次のリリースに実装する機能を決定する</a:t>
            </a:r>
            <a:endParaRPr kumimoji="1" lang="en-US" altLang="ja-JP" dirty="0" smtClean="0"/>
          </a:p>
          <a:p>
            <a:pPr lvl="1"/>
            <a:r>
              <a:rPr lang="ja-JP" altLang="en-US" dirty="0" smtClean="0"/>
              <a:t>かなり高い水準を保っていた（</a:t>
            </a:r>
            <a:r>
              <a:rPr lang="en-US" altLang="ja-JP" dirty="0" smtClean="0"/>
              <a:t>0.8</a:t>
            </a:r>
            <a:r>
              <a:rPr lang="ja-JP" altLang="en-US" dirty="0" smtClean="0"/>
              <a:t>以上）</a:t>
            </a:r>
            <a:endParaRPr lang="en-US" altLang="ja-JP" dirty="0" smtClean="0"/>
          </a:p>
          <a:p>
            <a:pPr lvl="1"/>
            <a:endParaRPr kumimoji="1" lang="en-US" altLang="ja-JP" dirty="0"/>
          </a:p>
          <a:p>
            <a:pPr lvl="1"/>
            <a:endParaRPr kumimoji="1" lang="ja-JP" altLang="en-US" dirty="0"/>
          </a:p>
        </p:txBody>
      </p:sp>
    </p:spTree>
    <p:extLst>
      <p:ext uri="{BB962C8B-B14F-4D97-AF65-F5344CB8AC3E}">
        <p14:creationId xmlns:p14="http://schemas.microsoft.com/office/powerpoint/2010/main" val="549067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わかったこと</a:t>
            </a:r>
            <a:endParaRPr kumimoji="1" lang="en-US" altLang="ja-JP" dirty="0" smtClean="0"/>
          </a:p>
          <a:p>
            <a:pPr lvl="1"/>
            <a:r>
              <a:rPr kumimoji="1" lang="ja-JP" altLang="en-US" dirty="0" smtClean="0"/>
              <a:t>モジュール数が増えるとともに開発者の数も増えている</a:t>
            </a:r>
            <a:endParaRPr kumimoji="1" lang="en-US" altLang="ja-JP" dirty="0" smtClean="0"/>
          </a:p>
          <a:p>
            <a:pPr lvl="1"/>
            <a:r>
              <a:rPr lang="ja-JP" altLang="en-US" dirty="0"/>
              <a:t>アクティブな</a:t>
            </a:r>
            <a:r>
              <a:rPr lang="ja-JP" altLang="en-US" dirty="0" smtClean="0"/>
              <a:t>開発者が増えるとともにバグ数も増えている</a:t>
            </a:r>
            <a:endParaRPr lang="en-US" altLang="ja-JP" dirty="0" smtClean="0"/>
          </a:p>
          <a:p>
            <a:pPr lvl="1"/>
            <a:r>
              <a:rPr lang="en-US" altLang="ja-JP" dirty="0" smtClean="0"/>
              <a:t>FIR</a:t>
            </a:r>
            <a:r>
              <a:rPr lang="ja-JP" altLang="en-US" dirty="0" smtClean="0"/>
              <a:t>の値は</a:t>
            </a:r>
            <a:r>
              <a:rPr lang="en-US" altLang="ja-JP" dirty="0" smtClean="0"/>
              <a:t>”in-house”</a:t>
            </a:r>
            <a:r>
              <a:rPr lang="ja-JP" altLang="en-US" dirty="0" smtClean="0"/>
              <a:t>開発では</a:t>
            </a:r>
            <a:r>
              <a:rPr lang="en-US" altLang="ja-JP" dirty="0" smtClean="0"/>
              <a:t>70%, OSS</a:t>
            </a:r>
            <a:r>
              <a:rPr lang="ja-JP" altLang="en-US" dirty="0" smtClean="0"/>
              <a:t>では</a:t>
            </a:r>
            <a:r>
              <a:rPr lang="en-US" altLang="ja-JP" dirty="0" smtClean="0"/>
              <a:t>90%</a:t>
            </a:r>
          </a:p>
          <a:p>
            <a:pPr lvl="1"/>
            <a:endParaRPr lang="en-US" altLang="ja-JP" dirty="0"/>
          </a:p>
          <a:p>
            <a:pPr lvl="1"/>
            <a:endParaRPr lang="en-US" altLang="ja-JP" dirty="0" smtClean="0"/>
          </a:p>
          <a:p>
            <a:pPr lvl="1"/>
            <a:endParaRPr kumimoji="1" lang="en-US" altLang="ja-JP" dirty="0"/>
          </a:p>
          <a:p>
            <a:pPr lvl="1"/>
            <a:endParaRPr kumimoji="1" lang="ja-JP" altLang="en-US" dirty="0"/>
          </a:p>
        </p:txBody>
      </p:sp>
    </p:spTree>
    <p:extLst>
      <p:ext uri="{BB962C8B-B14F-4D97-AF65-F5344CB8AC3E}">
        <p14:creationId xmlns:p14="http://schemas.microsoft.com/office/powerpoint/2010/main" val="207616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ソフトウェア進化を示すメトリクスが必要となっている</a:t>
            </a:r>
            <a:endParaRPr kumimoji="1" lang="en-US" altLang="ja-JP" dirty="0" smtClean="0"/>
          </a:p>
          <a:p>
            <a:pPr lvl="3"/>
            <a:endParaRPr lang="en-US" altLang="ja-JP" dirty="0"/>
          </a:p>
          <a:p>
            <a:r>
              <a:rPr kumimoji="1" lang="ja-JP" altLang="en-US" dirty="0" smtClean="0"/>
              <a:t>この論文では，進化を示すメトリクスセットを定義</a:t>
            </a:r>
            <a:endParaRPr kumimoji="1" lang="en-US" altLang="ja-JP" dirty="0" smtClean="0"/>
          </a:p>
          <a:p>
            <a:pPr lvl="3"/>
            <a:endParaRPr lang="en-US" altLang="ja-JP" dirty="0"/>
          </a:p>
          <a:p>
            <a:r>
              <a:rPr lang="ja-JP" altLang="en-US" dirty="0" smtClean="0"/>
              <a:t>プロダクトだけでなくコミュニティの進化も測る</a:t>
            </a:r>
            <a:endParaRPr lang="en-US" altLang="ja-JP" dirty="0" smtClean="0"/>
          </a:p>
          <a:p>
            <a:pPr lvl="3"/>
            <a:endParaRPr kumimoji="1" lang="en-US" altLang="ja-JP" dirty="0"/>
          </a:p>
          <a:p>
            <a:r>
              <a:rPr lang="en-US" altLang="ja-JP" dirty="0" smtClean="0"/>
              <a:t>Ubuntu</a:t>
            </a:r>
            <a:r>
              <a:rPr lang="ja-JP" altLang="en-US" dirty="0" smtClean="0"/>
              <a:t>プロジェクトを対象にケーススタディ</a:t>
            </a:r>
            <a:endParaRPr lang="en-US" altLang="ja-JP" dirty="0" smtClean="0"/>
          </a:p>
          <a:p>
            <a:pPr lvl="3"/>
            <a:endParaRPr kumimoji="1" lang="en-US" altLang="ja-JP" dirty="0"/>
          </a:p>
          <a:p>
            <a:r>
              <a:rPr kumimoji="1" lang="ja-JP" altLang="en-US" dirty="0" smtClean="0"/>
              <a:t>コミュニティは進化に重要な役割を担っている</a:t>
            </a:r>
            <a:endParaRPr kumimoji="1" lang="ja-JP" altLang="en-US" dirty="0"/>
          </a:p>
        </p:txBody>
      </p:sp>
    </p:spTree>
    <p:extLst>
      <p:ext uri="{BB962C8B-B14F-4D97-AF65-F5344CB8AC3E}">
        <p14:creationId xmlns:p14="http://schemas.microsoft.com/office/powerpoint/2010/main" val="4001410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所感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かなり近いことをしていると感じた</a:t>
            </a:r>
            <a:endParaRPr kumimoji="1" lang="en-US" altLang="ja-JP" dirty="0" smtClean="0"/>
          </a:p>
          <a:p>
            <a:endParaRPr lang="en-US" altLang="ja-JP" dirty="0"/>
          </a:p>
          <a:p>
            <a:r>
              <a:rPr kumimoji="1" lang="ja-JP" altLang="en-US" dirty="0" smtClean="0"/>
              <a:t>結論がメトリクス値の議論のみで考察が不十分だと感じた</a:t>
            </a:r>
            <a:endParaRPr kumimoji="1" lang="ja-JP" altLang="en-US" dirty="0"/>
          </a:p>
        </p:txBody>
      </p:sp>
    </p:spTree>
    <p:extLst>
      <p:ext uri="{BB962C8B-B14F-4D97-AF65-F5344CB8AC3E}">
        <p14:creationId xmlns:p14="http://schemas.microsoft.com/office/powerpoint/2010/main" val="4139800666"/>
      </p:ext>
    </p:extLst>
  </p:cSld>
  <p:clrMapOvr>
    <a:masterClrMapping/>
  </p:clrMapOvr>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1627</TotalTime>
  <Words>503</Words>
  <Application>Microsoft Office PowerPoint</Application>
  <PresentationFormat>画面に合わせる (4:3)</PresentationFormat>
  <Paragraphs>85</Paragraphs>
  <Slides>12</Slides>
  <Notes>0</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gakunai</vt:lpstr>
      <vt:lpstr>Measuring the Evolution of OSS with their Communities</vt:lpstr>
      <vt:lpstr>背景</vt:lpstr>
      <vt:lpstr>OSSとOSC</vt:lpstr>
      <vt:lpstr>目的とアプローチ</vt:lpstr>
      <vt:lpstr>Metrics Model</vt:lpstr>
      <vt:lpstr>Metrics Model 2</vt:lpstr>
      <vt:lpstr>ケーススタディ</vt:lpstr>
      <vt:lpstr>ケーススタディ：結果</vt:lpstr>
      <vt:lpstr>ケーススタディ：結果 2</vt:lpstr>
      <vt:lpstr>考察</vt:lpstr>
      <vt:lpstr>まとめ</vt:lpstr>
      <vt:lpstr>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the Evolution of OSS with their Communities</dc:title>
  <dc:creator>Yamatani</dc:creator>
  <cp:lastModifiedBy>Yamatani</cp:lastModifiedBy>
  <cp:revision>19</cp:revision>
  <dcterms:created xsi:type="dcterms:W3CDTF">2015-04-14T09:42:40Z</dcterms:created>
  <dcterms:modified xsi:type="dcterms:W3CDTF">2015-04-21T05:42:59Z</dcterms:modified>
</cp:coreProperties>
</file>