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schemas.openxmlformats.org/officeDocument/2006/relationships/slide" Target="slides/slide8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ja" sz="2400"/>
              <a:t>データベース演習の例(書籍予約システム)</a:t>
            </a:r>
          </a:p>
          <a:p>
            <a:pPr rtl="0">
              <a:spcBef>
                <a:spcPts val="0"/>
              </a:spcBef>
              <a:buNone/>
            </a:pPr>
            <a:r>
              <a:rPr lang="ja" sz="2400"/>
              <a:t>・外部設計</a:t>
            </a:r>
          </a:p>
          <a:p>
            <a:pPr rtl="0">
              <a:spcBef>
                <a:spcPts val="0"/>
              </a:spcBef>
              <a:buNone/>
            </a:pPr>
            <a:r>
              <a:rPr lang="ja" sz="2400"/>
              <a:t>・内部設計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/>
          <p:nvPr>
            <p:ph type="ctrTitle"/>
          </p:nvPr>
        </p:nvSpPr>
        <p:spPr>
          <a:xfrm>
            <a:off x="311708" y="992766"/>
            <a:ext cx="8520599" cy="27368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5200"/>
            </a:lvl1pPr>
            <a:lvl2pPr algn="ctr">
              <a:spcBef>
                <a:spcPts val="0"/>
              </a:spcBef>
              <a:buSzPct val="100000"/>
              <a:defRPr sz="5200"/>
            </a:lvl2pPr>
            <a:lvl3pPr algn="ctr">
              <a:spcBef>
                <a:spcPts val="0"/>
              </a:spcBef>
              <a:buSzPct val="100000"/>
              <a:defRPr sz="5200"/>
            </a:lvl3pPr>
            <a:lvl4pPr algn="ctr">
              <a:spcBef>
                <a:spcPts val="0"/>
              </a:spcBef>
              <a:buSzPct val="100000"/>
              <a:defRPr sz="5200"/>
            </a:lvl4pPr>
            <a:lvl5pPr algn="ctr">
              <a:spcBef>
                <a:spcPts val="0"/>
              </a:spcBef>
              <a:buSzPct val="100000"/>
              <a:defRPr sz="5200"/>
            </a:lvl5pPr>
            <a:lvl6pPr algn="ctr">
              <a:spcBef>
                <a:spcPts val="0"/>
              </a:spcBef>
              <a:buSzPct val="100000"/>
              <a:defRPr sz="5200"/>
            </a:lvl6pPr>
            <a:lvl7pPr algn="ctr">
              <a:spcBef>
                <a:spcPts val="0"/>
              </a:spcBef>
              <a:buSzPct val="100000"/>
              <a:defRPr sz="5200"/>
            </a:lvl7pPr>
            <a:lvl8pPr algn="ctr">
              <a:spcBef>
                <a:spcPts val="0"/>
              </a:spcBef>
              <a:buSzPct val="100000"/>
              <a:defRPr sz="5200"/>
            </a:lvl8pPr>
            <a:lvl9pPr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0" name="Shape 10"/>
          <p:cNvSpPr txBox="1"/>
          <p:nvPr>
            <p:ph idx="1" type="subTitle"/>
          </p:nvPr>
        </p:nvSpPr>
        <p:spPr>
          <a:xfrm>
            <a:off x="311700" y="3778833"/>
            <a:ext cx="8520599" cy="10568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x="311700" y="2867800"/>
            <a:ext cx="8520599" cy="11222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algn="ctr">
              <a:spcBef>
                <a:spcPts val="0"/>
              </a:spcBef>
              <a:buSzPct val="100000"/>
              <a:defRPr sz="3600"/>
            </a:lvl1pPr>
            <a:lvl2pPr algn="ctr">
              <a:spcBef>
                <a:spcPts val="0"/>
              </a:spcBef>
              <a:buSzPct val="100000"/>
              <a:defRPr sz="3600"/>
            </a:lvl2pPr>
            <a:lvl3pPr algn="ctr">
              <a:spcBef>
                <a:spcPts val="0"/>
              </a:spcBef>
              <a:buSzPct val="100000"/>
              <a:defRPr sz="3600"/>
            </a:lvl3pPr>
            <a:lvl4pPr algn="ctr">
              <a:spcBef>
                <a:spcPts val="0"/>
              </a:spcBef>
              <a:buSzPct val="100000"/>
              <a:defRPr sz="3600"/>
            </a:lvl4pPr>
            <a:lvl5pPr algn="ctr">
              <a:spcBef>
                <a:spcPts val="0"/>
              </a:spcBef>
              <a:buSzPct val="100000"/>
              <a:defRPr sz="3600"/>
            </a:lvl5pPr>
            <a:lvl6pPr algn="ctr">
              <a:spcBef>
                <a:spcPts val="0"/>
              </a:spcBef>
              <a:buSzPct val="100000"/>
              <a:defRPr sz="3600"/>
            </a:lvl6pPr>
            <a:lvl7pPr algn="ctr">
              <a:spcBef>
                <a:spcPts val="0"/>
              </a:spcBef>
              <a:buSzPct val="100000"/>
              <a:defRPr sz="3600"/>
            </a:lvl7pPr>
            <a:lvl8pPr algn="ctr">
              <a:spcBef>
                <a:spcPts val="0"/>
              </a:spcBef>
              <a:buSzPct val="100000"/>
              <a:defRPr sz="3600"/>
            </a:lvl8pPr>
            <a:lvl9pPr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7" name="Shape 17"/>
          <p:cNvSpPr txBox="1"/>
          <p:nvPr>
            <p:ph idx="1" type="body"/>
          </p:nvPr>
        </p:nvSpPr>
        <p:spPr>
          <a:xfrm>
            <a:off x="311700" y="1536633"/>
            <a:ext cx="8520599" cy="45551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/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x="311700" y="1536633"/>
            <a:ext cx="3999899" cy="45551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2" name="Shape 22"/>
          <p:cNvSpPr txBox="1"/>
          <p:nvPr>
            <p:ph idx="2" type="body"/>
          </p:nvPr>
        </p:nvSpPr>
        <p:spPr>
          <a:xfrm>
            <a:off x="4832400" y="1536633"/>
            <a:ext cx="3999899" cy="45551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type="title"/>
          </p:nvPr>
        </p:nvSpPr>
        <p:spPr>
          <a:xfrm>
            <a:off x="311700" y="740800"/>
            <a:ext cx="2807999" cy="1007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SzPct val="100000"/>
              <a:defRPr sz="2400"/>
            </a:lvl1pPr>
            <a:lvl2pPr>
              <a:spcBef>
                <a:spcPts val="0"/>
              </a:spcBef>
              <a:buSzPct val="100000"/>
              <a:defRPr sz="2400"/>
            </a:lvl2pPr>
            <a:lvl3pPr>
              <a:spcBef>
                <a:spcPts val="0"/>
              </a:spcBef>
              <a:buSzPct val="100000"/>
              <a:defRPr sz="2400"/>
            </a:lvl3pPr>
            <a:lvl4pPr>
              <a:spcBef>
                <a:spcPts val="0"/>
              </a:spcBef>
              <a:buSzPct val="100000"/>
              <a:defRPr sz="2400"/>
            </a:lvl4pPr>
            <a:lvl5pPr>
              <a:spcBef>
                <a:spcPts val="0"/>
              </a:spcBef>
              <a:buSzPct val="100000"/>
              <a:defRPr sz="2400"/>
            </a:lvl5pPr>
            <a:lvl6pPr>
              <a:spcBef>
                <a:spcPts val="0"/>
              </a:spcBef>
              <a:buSzPct val="100000"/>
              <a:defRPr sz="2400"/>
            </a:lvl6pPr>
            <a:lvl7pPr>
              <a:spcBef>
                <a:spcPts val="0"/>
              </a:spcBef>
              <a:buSzPct val="100000"/>
              <a:defRPr sz="2400"/>
            </a:lvl7pPr>
            <a:lvl8pPr>
              <a:spcBef>
                <a:spcPts val="0"/>
              </a:spcBef>
              <a:buSzPct val="100000"/>
              <a:defRPr sz="2400"/>
            </a:lvl8pPr>
            <a:lvl9pPr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29" name="Shape 29"/>
          <p:cNvSpPr txBox="1"/>
          <p:nvPr>
            <p:ph idx="1" type="body"/>
          </p:nvPr>
        </p:nvSpPr>
        <p:spPr>
          <a:xfrm>
            <a:off x="311700" y="1852800"/>
            <a:ext cx="2807999" cy="4239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SzPct val="100000"/>
              <a:defRPr sz="12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490250" y="600200"/>
            <a:ext cx="6367800" cy="54542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buSzPct val="100000"/>
              <a:defRPr sz="4800"/>
            </a:lvl1pPr>
            <a:lvl2pPr>
              <a:spcBef>
                <a:spcPts val="0"/>
              </a:spcBef>
              <a:buSzPct val="100000"/>
              <a:defRPr sz="4800"/>
            </a:lvl2pPr>
            <a:lvl3pPr>
              <a:spcBef>
                <a:spcPts val="0"/>
              </a:spcBef>
              <a:buSzPct val="100000"/>
              <a:defRPr sz="4800"/>
            </a:lvl3pPr>
            <a:lvl4pPr>
              <a:spcBef>
                <a:spcPts val="0"/>
              </a:spcBef>
              <a:buSzPct val="100000"/>
              <a:defRPr sz="4800"/>
            </a:lvl4pPr>
            <a:lvl5pPr>
              <a:spcBef>
                <a:spcPts val="0"/>
              </a:spcBef>
              <a:buSzPct val="100000"/>
              <a:defRPr sz="4800"/>
            </a:lvl5pPr>
            <a:lvl6pPr>
              <a:spcBef>
                <a:spcPts val="0"/>
              </a:spcBef>
              <a:buSzPct val="100000"/>
              <a:defRPr sz="4800"/>
            </a:lvl6pPr>
            <a:lvl7pPr>
              <a:spcBef>
                <a:spcPts val="0"/>
              </a:spcBef>
              <a:buSzPct val="100000"/>
              <a:defRPr sz="4800"/>
            </a:lvl7pPr>
            <a:lvl8pPr>
              <a:spcBef>
                <a:spcPts val="0"/>
              </a:spcBef>
              <a:buSzPct val="100000"/>
              <a:defRPr sz="4800"/>
            </a:lvl8pPr>
            <a:lvl9pPr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4572000" y="-166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" name="Shape 36"/>
          <p:cNvSpPr txBox="1"/>
          <p:nvPr>
            <p:ph type="title"/>
          </p:nvPr>
        </p:nvSpPr>
        <p:spPr>
          <a:xfrm>
            <a:off x="265500" y="1644233"/>
            <a:ext cx="4045199" cy="1976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4200"/>
            </a:lvl1pPr>
            <a:lvl2pPr algn="ctr">
              <a:spcBef>
                <a:spcPts val="0"/>
              </a:spcBef>
              <a:buSzPct val="100000"/>
              <a:defRPr sz="4200"/>
            </a:lvl2pPr>
            <a:lvl3pPr algn="ctr">
              <a:spcBef>
                <a:spcPts val="0"/>
              </a:spcBef>
              <a:buSzPct val="100000"/>
              <a:defRPr sz="4200"/>
            </a:lvl3pPr>
            <a:lvl4pPr algn="ctr">
              <a:spcBef>
                <a:spcPts val="0"/>
              </a:spcBef>
              <a:buSzPct val="100000"/>
              <a:defRPr sz="4200"/>
            </a:lvl4pPr>
            <a:lvl5pPr algn="ctr">
              <a:spcBef>
                <a:spcPts val="0"/>
              </a:spcBef>
              <a:buSzPct val="100000"/>
              <a:defRPr sz="4200"/>
            </a:lvl5pPr>
            <a:lvl6pPr algn="ctr">
              <a:spcBef>
                <a:spcPts val="0"/>
              </a:spcBef>
              <a:buSzPct val="100000"/>
              <a:defRPr sz="4200"/>
            </a:lvl6pPr>
            <a:lvl7pPr algn="ctr">
              <a:spcBef>
                <a:spcPts val="0"/>
              </a:spcBef>
              <a:buSzPct val="100000"/>
              <a:defRPr sz="4200"/>
            </a:lvl7pPr>
            <a:lvl8pPr algn="ctr">
              <a:spcBef>
                <a:spcPts val="0"/>
              </a:spcBef>
              <a:buSzPct val="100000"/>
              <a:defRPr sz="4200"/>
            </a:lvl8pPr>
            <a:lvl9pPr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7" name="Shape 37"/>
          <p:cNvSpPr txBox="1"/>
          <p:nvPr>
            <p:ph idx="1" type="subTitle"/>
          </p:nvPr>
        </p:nvSpPr>
        <p:spPr>
          <a:xfrm>
            <a:off x="265500" y="3737433"/>
            <a:ext cx="4045199" cy="1646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8" name="Shape 38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idx="1" type="body"/>
          </p:nvPr>
        </p:nvSpPr>
        <p:spPr>
          <a:xfrm>
            <a:off x="311700" y="5640766"/>
            <a:ext cx="5998800" cy="8067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type="title"/>
          </p:nvPr>
        </p:nvSpPr>
        <p:spPr>
          <a:xfrm>
            <a:off x="311700" y="1474833"/>
            <a:ext cx="8520599" cy="26180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12000"/>
            </a:lvl1pPr>
            <a:lvl2pPr algn="ctr">
              <a:spcBef>
                <a:spcPts val="0"/>
              </a:spcBef>
              <a:buSzPct val="100000"/>
              <a:defRPr sz="12000"/>
            </a:lvl2pPr>
            <a:lvl3pPr algn="ctr">
              <a:spcBef>
                <a:spcPts val="0"/>
              </a:spcBef>
              <a:buSzPct val="100000"/>
              <a:defRPr sz="12000"/>
            </a:lvl3pPr>
            <a:lvl4pPr algn="ctr">
              <a:spcBef>
                <a:spcPts val="0"/>
              </a:spcBef>
              <a:buSzPct val="100000"/>
              <a:defRPr sz="12000"/>
            </a:lvl4pPr>
            <a:lvl5pPr algn="ctr">
              <a:spcBef>
                <a:spcPts val="0"/>
              </a:spcBef>
              <a:buSzPct val="100000"/>
              <a:defRPr sz="12000"/>
            </a:lvl5pPr>
            <a:lvl6pPr algn="ctr">
              <a:spcBef>
                <a:spcPts val="0"/>
              </a:spcBef>
              <a:buSzPct val="100000"/>
              <a:defRPr sz="12000"/>
            </a:lvl6pPr>
            <a:lvl7pPr algn="ctr">
              <a:spcBef>
                <a:spcPts val="0"/>
              </a:spcBef>
              <a:buSzPct val="100000"/>
              <a:defRPr sz="12000"/>
            </a:lvl7pPr>
            <a:lvl8pPr algn="ctr">
              <a:spcBef>
                <a:spcPts val="0"/>
              </a:spcBef>
              <a:buSzPct val="100000"/>
              <a:defRPr sz="12000"/>
            </a:lvl8pPr>
            <a:lvl9pPr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x="311700" y="4202966"/>
            <a:ext cx="8520599" cy="1734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defRPr/>
            </a:lvl1pPr>
            <a:lvl2pPr algn="ctr">
              <a:spcBef>
                <a:spcPts val="0"/>
              </a:spcBef>
              <a:defRPr/>
            </a:lvl2pPr>
            <a:lvl3pPr algn="ctr">
              <a:spcBef>
                <a:spcPts val="0"/>
              </a:spcBef>
              <a:defRPr/>
            </a:lvl3pPr>
            <a:lvl4pPr algn="ctr">
              <a:spcBef>
                <a:spcPts val="0"/>
              </a:spcBef>
              <a:defRPr/>
            </a:lvl4pPr>
            <a:lvl5pPr algn="ctr">
              <a:spcBef>
                <a:spcPts val="0"/>
              </a:spcBef>
              <a:defRPr/>
            </a:lvl5pPr>
            <a:lvl6pPr algn="ctr">
              <a:spcBef>
                <a:spcPts val="0"/>
              </a:spcBef>
              <a:defRPr/>
            </a:lvl6pPr>
            <a:lvl7pPr algn="ctr">
              <a:spcBef>
                <a:spcPts val="0"/>
              </a:spcBef>
              <a:defRPr/>
            </a:lvl7pPr>
            <a:lvl8pPr algn="ctr">
              <a:spcBef>
                <a:spcPts val="0"/>
              </a:spcBef>
              <a:defRPr/>
            </a:lvl8pPr>
            <a:lvl9pPr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6" name="Shape 46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0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311700" y="1536633"/>
            <a:ext cx="8520599" cy="4555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2400">
                <a:solidFill>
                  <a:schemeClr val="dk2"/>
                </a:solidFill>
              </a:defRPr>
            </a:lvl1pPr>
            <a:lvl2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2200">
                <a:solidFill>
                  <a:schemeClr val="dk2"/>
                </a:solidFill>
              </a:defRPr>
            </a:lvl2pPr>
            <a:lvl3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2000">
                <a:solidFill>
                  <a:schemeClr val="dk2"/>
                </a:solidFill>
              </a:defRPr>
            </a:lvl3pPr>
            <a:lvl4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4pPr>
            <a:lvl5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ja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>
            <p:ph type="ctrTitle"/>
          </p:nvPr>
        </p:nvSpPr>
        <p:spPr>
          <a:xfrm>
            <a:off x="311700" y="1493272"/>
            <a:ext cx="8520599" cy="18767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ja" sz="4000"/>
              <a:t>第11章</a:t>
            </a:r>
          </a:p>
          <a:p>
            <a:pPr>
              <a:spcBef>
                <a:spcPts val="0"/>
              </a:spcBef>
              <a:buNone/>
            </a:pPr>
            <a:r>
              <a:rPr lang="ja"/>
              <a:t>内部設計工程</a:t>
            </a:r>
          </a:p>
        </p:txBody>
      </p:sp>
      <p:sp>
        <p:nvSpPr>
          <p:cNvPr id="54" name="Shape 54"/>
          <p:cNvSpPr txBox="1"/>
          <p:nvPr>
            <p:ph idx="1" type="subTitle"/>
          </p:nvPr>
        </p:nvSpPr>
        <p:spPr>
          <a:xfrm>
            <a:off x="311700" y="3557598"/>
            <a:ext cx="8520599" cy="1032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ja" sz="2000">
                <a:solidFill>
                  <a:srgbClr val="000000"/>
                </a:solidFill>
              </a:rPr>
              <a:t>ずっと受けたかった</a:t>
            </a:r>
          </a:p>
          <a:p>
            <a:pPr rtl="0">
              <a:spcBef>
                <a:spcPts val="0"/>
              </a:spcBef>
              <a:buNone/>
            </a:pPr>
            <a:r>
              <a:rPr lang="ja" sz="2000">
                <a:solidFill>
                  <a:srgbClr val="000000"/>
                </a:solidFill>
              </a:rPr>
              <a:t>ソフトウェアエンジニアリングの授業2</a:t>
            </a:r>
          </a:p>
          <a:p>
            <a:pPr rtl="0">
              <a:spcBef>
                <a:spcPts val="0"/>
              </a:spcBef>
              <a:buNone/>
            </a:pPr>
            <a:r>
              <a:rPr lang="ja" sz="2000">
                <a:solidFill>
                  <a:srgbClr val="000000"/>
                </a:solidFill>
              </a:rPr>
              <a:t>鶴保征城・駒谷昇一</a:t>
            </a:r>
          </a:p>
        </p:txBody>
      </p:sp>
      <p:sp>
        <p:nvSpPr>
          <p:cNvPr id="55" name="Shape 55"/>
          <p:cNvSpPr txBox="1"/>
          <p:nvPr/>
        </p:nvSpPr>
        <p:spPr>
          <a:xfrm>
            <a:off x="1205250" y="5102025"/>
            <a:ext cx="6733499" cy="5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ja" sz="1800"/>
              <a:t>60171033 築山文香</a:t>
            </a:r>
          </a:p>
        </p:txBody>
      </p:sp>
      <p:sp>
        <p:nvSpPr>
          <p:cNvPr id="56" name="Shape 56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>
            <p:ph type="title"/>
          </p:nvPr>
        </p:nvSpPr>
        <p:spPr>
          <a:xfrm>
            <a:off x="311700" y="396941"/>
            <a:ext cx="8520599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内部設計と外部設計の違い</a:t>
            </a:r>
          </a:p>
        </p:txBody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x="3371950" y="1172550"/>
            <a:ext cx="5580600" cy="45128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❖"/>
            </a:pPr>
            <a:r>
              <a:rPr lang="ja">
                <a:solidFill>
                  <a:srgbClr val="000000"/>
                </a:solidFill>
              </a:rPr>
              <a:t>外部設計</a:t>
            </a:r>
          </a:p>
          <a:p>
            <a:pPr indent="-3683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ct val="91666"/>
              <a:buFont typeface="Arial"/>
              <a:buChar char="➢"/>
            </a:pPr>
            <a:r>
              <a:rPr lang="ja">
                <a:solidFill>
                  <a:srgbClr val="000000"/>
                </a:solidFill>
              </a:rPr>
              <a:t>システムの使い勝手を主に設計</a:t>
            </a:r>
          </a:p>
          <a:p>
            <a:pPr indent="-2286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Char char="■"/>
            </a:pPr>
            <a:r>
              <a:rPr lang="ja">
                <a:solidFill>
                  <a:srgbClr val="000000"/>
                </a:solidFill>
              </a:rPr>
              <a:t>操作方法や組み込む機能など顧客が興味ある部分</a:t>
            </a:r>
          </a:p>
          <a:p>
            <a:pPr indent="-2286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3000"/>
              </a:spcAft>
              <a:buClr>
                <a:srgbClr val="000000"/>
              </a:buClr>
              <a:buChar char="■"/>
            </a:pPr>
            <a:r>
              <a:rPr lang="ja">
                <a:solidFill>
                  <a:srgbClr val="000000"/>
                </a:solidFill>
              </a:rPr>
              <a:t>一部、データベースなど他のシステム間とのやりとりなど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❖"/>
            </a:pPr>
            <a:r>
              <a:rPr lang="ja">
                <a:solidFill>
                  <a:srgbClr val="000000"/>
                </a:solidFill>
              </a:rPr>
              <a:t>内部設計</a:t>
            </a:r>
          </a:p>
          <a:p>
            <a:pPr indent="-228600" lvl="1" marL="914400" rtl="0">
              <a:spcBef>
                <a:spcPts val="0"/>
              </a:spcBef>
              <a:buClr>
                <a:srgbClr val="000000"/>
              </a:buClr>
              <a:buChar char="➢"/>
            </a:pPr>
            <a:r>
              <a:rPr lang="ja">
                <a:solidFill>
                  <a:srgbClr val="000000"/>
                </a:solidFill>
              </a:rPr>
              <a:t>外部設計をもとに</a:t>
            </a:r>
            <a:r>
              <a:rPr b="1" lang="ja">
                <a:solidFill>
                  <a:srgbClr val="CC0000"/>
                </a:solidFill>
              </a:rPr>
              <a:t>具体的な実装方法を設計</a:t>
            </a:r>
          </a:p>
          <a:p>
            <a:pPr indent="-228600" lvl="2" marL="1371600" rtl="0">
              <a:spcBef>
                <a:spcPts val="0"/>
              </a:spcBef>
              <a:buClr>
                <a:srgbClr val="000000"/>
              </a:buClr>
              <a:buChar char="■"/>
            </a:pPr>
            <a:r>
              <a:rPr lang="ja">
                <a:solidFill>
                  <a:srgbClr val="000000"/>
                </a:solidFill>
              </a:rPr>
              <a:t>システム開発者に必要な情報</a:t>
            </a:r>
          </a:p>
        </p:txBody>
      </p:sp>
      <p:sp>
        <p:nvSpPr>
          <p:cNvPr id="63" name="Shape 63"/>
          <p:cNvSpPr txBox="1"/>
          <p:nvPr/>
        </p:nvSpPr>
        <p:spPr>
          <a:xfrm>
            <a:off x="672900" y="6273900"/>
            <a:ext cx="7798200" cy="47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ja">
                <a:solidFill>
                  <a:srgbClr val="666666"/>
                </a:solidFill>
              </a:rPr>
              <a:t>参照：http://system-project.info/gaibu_sekkei_naibu_chigai.html</a:t>
            </a:r>
          </a:p>
        </p:txBody>
      </p:sp>
      <p:pic>
        <p:nvPicPr>
          <p:cNvPr id="64" name="Shape 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181" y="1283825"/>
            <a:ext cx="2926643" cy="46454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pic>
      <p:sp>
        <p:nvSpPr>
          <p:cNvPr id="65" name="Shape 65"/>
          <p:cNvSpPr/>
          <p:nvPr/>
        </p:nvSpPr>
        <p:spPr>
          <a:xfrm>
            <a:off x="557775" y="3333925"/>
            <a:ext cx="2522700" cy="583199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557775" y="2649675"/>
            <a:ext cx="2522700" cy="583199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7" name="Shape 67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内部設計工程の目的</a:t>
            </a:r>
          </a:p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311700" y="1536633"/>
            <a:ext cx="8520599" cy="4555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❖"/>
            </a:pPr>
            <a:r>
              <a:rPr lang="ja">
                <a:solidFill>
                  <a:srgbClr val="000000"/>
                </a:solidFill>
              </a:rPr>
              <a:t>外部仕様を満たしているかを検証し、確認する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❖"/>
            </a:pPr>
            <a:r>
              <a:rPr lang="ja">
                <a:solidFill>
                  <a:srgbClr val="000000"/>
                </a:solidFill>
              </a:rPr>
              <a:t>プログラムの設計ミスを事前に防ぐ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❖"/>
            </a:pPr>
            <a:r>
              <a:rPr lang="ja">
                <a:solidFill>
                  <a:srgbClr val="000000"/>
                </a:solidFill>
              </a:rPr>
              <a:t>内部データやクラスを定義し、モジュールを設計する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❖"/>
            </a:pPr>
            <a:r>
              <a:rPr lang="ja">
                <a:solidFill>
                  <a:srgbClr val="000000"/>
                </a:solidFill>
              </a:rPr>
              <a:t>製造するモジュールを共通化できると、効率的なシステム開発が可能になる</a:t>
            </a:r>
          </a:p>
          <a:p>
            <a:pPr indent="-228600" lvl="1" marL="914400">
              <a:spcBef>
                <a:spcPts val="0"/>
              </a:spcBef>
              <a:buClr>
                <a:srgbClr val="000000"/>
              </a:buClr>
              <a:buChar char="➢"/>
            </a:pPr>
            <a:r>
              <a:rPr lang="ja">
                <a:solidFill>
                  <a:srgbClr val="000000"/>
                </a:solidFill>
              </a:rPr>
              <a:t>モジュールの再利用</a:t>
            </a:r>
          </a:p>
        </p:txBody>
      </p:sp>
      <p:sp>
        <p:nvSpPr>
          <p:cNvPr id="74" name="Shape 74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内部設計の重要性</a:t>
            </a:r>
          </a:p>
        </p:txBody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311700" y="1536633"/>
            <a:ext cx="8520599" cy="4555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❖"/>
            </a:pPr>
            <a:r>
              <a:rPr lang="ja">
                <a:solidFill>
                  <a:srgbClr val="000000"/>
                </a:solidFill>
              </a:rPr>
              <a:t>やり直しの回避</a:t>
            </a:r>
          </a:p>
          <a:p>
            <a:pPr indent="-228600" lvl="1" marL="914400" rtl="0">
              <a:spcBef>
                <a:spcPts val="0"/>
              </a:spcBef>
              <a:buClr>
                <a:srgbClr val="000000"/>
              </a:buClr>
              <a:buChar char="➢"/>
            </a:pPr>
            <a:r>
              <a:rPr lang="ja">
                <a:solidFill>
                  <a:srgbClr val="000000"/>
                </a:solidFill>
              </a:rPr>
              <a:t>プログラミングとテストの工数の削減・全体のコスト低減が可能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❖"/>
            </a:pPr>
            <a:r>
              <a:rPr lang="ja">
                <a:solidFill>
                  <a:srgbClr val="000000"/>
                </a:solidFill>
              </a:rPr>
              <a:t>複数で作業する際の共通化</a:t>
            </a:r>
          </a:p>
          <a:p>
            <a:pPr indent="-228600" lvl="1" marL="914400" rtl="0">
              <a:spcBef>
                <a:spcPts val="0"/>
              </a:spcBef>
              <a:buClr>
                <a:srgbClr val="000000"/>
              </a:buClr>
              <a:buChar char="➢"/>
            </a:pPr>
            <a:r>
              <a:rPr lang="ja">
                <a:solidFill>
                  <a:srgbClr val="000000"/>
                </a:solidFill>
              </a:rPr>
              <a:t>内部設計においての方針</a:t>
            </a:r>
          </a:p>
          <a:p>
            <a:pPr indent="-228600" lvl="1" marL="914400">
              <a:spcBef>
                <a:spcPts val="0"/>
              </a:spcBef>
              <a:buClr>
                <a:srgbClr val="000000"/>
              </a:buClr>
              <a:buChar char="➢"/>
            </a:pPr>
            <a:r>
              <a:rPr lang="ja">
                <a:solidFill>
                  <a:srgbClr val="000000"/>
                </a:solidFill>
              </a:rPr>
              <a:t>規範で作るかの意識合わせ</a:t>
            </a:r>
          </a:p>
        </p:txBody>
      </p:sp>
      <p:sp>
        <p:nvSpPr>
          <p:cNvPr id="81" name="Shape 81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/>
          <p:nvPr>
            <p:ph type="title"/>
          </p:nvPr>
        </p:nvSpPr>
        <p:spPr>
          <a:xfrm>
            <a:off x="311700" y="494966"/>
            <a:ext cx="8520599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内部設計書の作成手順</a:t>
            </a:r>
          </a:p>
        </p:txBody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311700" y="1466924"/>
            <a:ext cx="8520599" cy="4604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AutoNum type="arabicPeriod"/>
            </a:pPr>
            <a:r>
              <a:rPr lang="ja" sz="2200">
                <a:solidFill>
                  <a:srgbClr val="000000"/>
                </a:solidFill>
              </a:rPr>
              <a:t>内部設計書の作成手順と作成方法を意識合わせする</a:t>
            </a:r>
            <a:br>
              <a:rPr lang="ja" sz="2200">
                <a:solidFill>
                  <a:srgbClr val="000000"/>
                </a:solidFill>
              </a:rPr>
            </a:br>
            <a:r>
              <a:rPr lang="ja" sz="2200">
                <a:solidFill>
                  <a:srgbClr val="000000"/>
                </a:solidFill>
              </a:rPr>
              <a:t>用語、命名規則、各種ドキュメントの作成方法を定める</a:t>
            </a:r>
          </a:p>
          <a:p>
            <a: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AutoNum type="arabicPeriod"/>
            </a:pPr>
            <a:r>
              <a:rPr lang="ja" sz="2200">
                <a:solidFill>
                  <a:srgbClr val="000000"/>
                </a:solidFill>
              </a:rPr>
              <a:t>内部設計書を作成する</a:t>
            </a:r>
            <a:br>
              <a:rPr lang="ja" sz="2200">
                <a:solidFill>
                  <a:srgbClr val="000000"/>
                </a:solidFill>
              </a:rPr>
            </a:br>
            <a:r>
              <a:rPr lang="ja" sz="2200">
                <a:solidFill>
                  <a:srgbClr val="000000"/>
                </a:solidFill>
              </a:rPr>
              <a:t>共通モジュールの洗い出しを含めて機能の実現方法について検討する</a:t>
            </a:r>
          </a:p>
          <a:p>
            <a: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AutoNum type="arabicPeriod"/>
            </a:pPr>
            <a:r>
              <a:rPr lang="ja" sz="2200">
                <a:solidFill>
                  <a:srgbClr val="000000"/>
                </a:solidFill>
              </a:rPr>
              <a:t>内部設計書のチームデザインレビュを行う</a:t>
            </a:r>
            <a:br>
              <a:rPr lang="ja" sz="2200">
                <a:solidFill>
                  <a:srgbClr val="000000"/>
                </a:solidFill>
              </a:rPr>
            </a:br>
            <a:r>
              <a:rPr lang="ja" sz="2200">
                <a:solidFill>
                  <a:srgbClr val="000000"/>
                </a:solidFill>
              </a:rPr>
              <a:t>レビュでの指摘事項を記録する</a:t>
            </a:r>
          </a:p>
          <a:p>
            <a: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AutoNum type="arabicPeriod"/>
            </a:pPr>
            <a:r>
              <a:rPr lang="ja" sz="2200">
                <a:solidFill>
                  <a:srgbClr val="000000"/>
                </a:solidFill>
              </a:rPr>
              <a:t>レビュでの指摘事項をもとに内部設計書を訂正する</a:t>
            </a:r>
          </a:p>
          <a:p>
            <a: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AutoNum type="arabicPeriod"/>
            </a:pPr>
            <a:r>
              <a:rPr lang="ja" sz="2200">
                <a:solidFill>
                  <a:srgbClr val="000000"/>
                </a:solidFill>
              </a:rPr>
              <a:t>訂正がなくなるまで2〜4を何度も繰り返す</a:t>
            </a:r>
          </a:p>
          <a:p>
            <a:pPr indent="-368300" lvl="0" marL="4572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AutoNum type="arabicPeriod"/>
            </a:pPr>
            <a:r>
              <a:rPr lang="ja" sz="2200">
                <a:solidFill>
                  <a:srgbClr val="000000"/>
                </a:solidFill>
              </a:rPr>
              <a:t>訂正がなくなれば内部設計書は完成</a:t>
            </a:r>
          </a:p>
        </p:txBody>
      </p:sp>
      <p:sp>
        <p:nvSpPr>
          <p:cNvPr id="88" name="Shape 88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/>
          <p:nvPr>
            <p:ph type="title"/>
          </p:nvPr>
        </p:nvSpPr>
        <p:spPr>
          <a:xfrm>
            <a:off x="311700" y="386391"/>
            <a:ext cx="8520599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内部設計書の構成</a:t>
            </a:r>
          </a:p>
        </p:txBody>
      </p:sp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662" y="1209425"/>
            <a:ext cx="8454674" cy="549554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type="title"/>
          </p:nvPr>
        </p:nvSpPr>
        <p:spPr>
          <a:xfrm>
            <a:off x="311700" y="262191"/>
            <a:ext cx="8520599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モジュール設計書</a:t>
            </a:r>
          </a:p>
        </p:txBody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311700" y="1025706"/>
            <a:ext cx="8520599" cy="960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❖"/>
            </a:pPr>
            <a:r>
              <a:rPr lang="ja">
                <a:solidFill>
                  <a:srgbClr val="000000"/>
                </a:solidFill>
              </a:rPr>
              <a:t>フローチャートなどで記述</a:t>
            </a:r>
          </a:p>
          <a:p>
            <a:pPr indent="-228600" lvl="1" marL="914400" rtl="0">
              <a:spcBef>
                <a:spcPts val="0"/>
              </a:spcBef>
              <a:buClr>
                <a:srgbClr val="000000"/>
              </a:buClr>
              <a:buChar char="➢"/>
            </a:pPr>
            <a:r>
              <a:rPr lang="ja">
                <a:solidFill>
                  <a:srgbClr val="000000"/>
                </a:solidFill>
              </a:rPr>
              <a:t>フローチャート、</a:t>
            </a:r>
            <a:r>
              <a:rPr b="1" lang="ja">
                <a:solidFill>
                  <a:srgbClr val="000000"/>
                </a:solidFill>
              </a:rPr>
              <a:t>HCPチャート</a:t>
            </a:r>
            <a:r>
              <a:rPr lang="ja">
                <a:solidFill>
                  <a:srgbClr val="000000"/>
                </a:solidFill>
              </a:rPr>
              <a:t>、PADなど</a:t>
            </a:r>
          </a:p>
        </p:txBody>
      </p:sp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513" y="2042225"/>
            <a:ext cx="6948975" cy="46365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pic>
      <p:sp>
        <p:nvSpPr>
          <p:cNvPr id="103" name="Shape 103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>
            <p:ph type="title"/>
          </p:nvPr>
        </p:nvSpPr>
        <p:spPr>
          <a:xfrm>
            <a:off x="311700" y="593366"/>
            <a:ext cx="8520599" cy="763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まとめ</a:t>
            </a:r>
          </a:p>
        </p:txBody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311700" y="1536633"/>
            <a:ext cx="8520599" cy="45551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❖"/>
            </a:pPr>
            <a:r>
              <a:rPr lang="ja">
                <a:solidFill>
                  <a:srgbClr val="000000"/>
                </a:solidFill>
              </a:rPr>
              <a:t>内部設計は、開発者が中心で行う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❖"/>
            </a:pPr>
            <a:r>
              <a:rPr lang="ja">
                <a:solidFill>
                  <a:srgbClr val="000000"/>
                </a:solidFill>
              </a:rPr>
              <a:t>やり直しの回避・工数削減のためにきちんと設計する</a:t>
            </a:r>
          </a:p>
          <a:p>
            <a:pPr indent="-228600" lvl="0" marL="457200" rtl="0">
              <a:spcBef>
                <a:spcPts val="0"/>
              </a:spcBef>
              <a:buClr>
                <a:srgbClr val="000000"/>
              </a:buClr>
              <a:buChar char="❖"/>
            </a:pPr>
            <a:r>
              <a:rPr lang="ja">
                <a:solidFill>
                  <a:srgbClr val="000000"/>
                </a:solidFill>
              </a:rPr>
              <a:t>内部設計の構成</a:t>
            </a:r>
          </a:p>
          <a:p>
            <a:pPr indent="-228600" lvl="1" marL="914400" rtl="0">
              <a:spcBef>
                <a:spcPts val="0"/>
              </a:spcBef>
              <a:buClr>
                <a:srgbClr val="000000"/>
              </a:buClr>
              <a:buChar char="➢"/>
            </a:pPr>
            <a:r>
              <a:rPr lang="ja">
                <a:solidFill>
                  <a:srgbClr val="000000"/>
                </a:solidFill>
              </a:rPr>
              <a:t>内部設計書作成方針</a:t>
            </a:r>
          </a:p>
          <a:p>
            <a:pPr indent="-228600" lvl="1" marL="914400" rtl="0">
              <a:spcBef>
                <a:spcPts val="0"/>
              </a:spcBef>
              <a:buClr>
                <a:srgbClr val="000000"/>
              </a:buClr>
              <a:buChar char="➢"/>
            </a:pPr>
            <a:r>
              <a:rPr lang="ja">
                <a:solidFill>
                  <a:srgbClr val="000000"/>
                </a:solidFill>
              </a:rPr>
              <a:t>モジュール設計書</a:t>
            </a:r>
          </a:p>
          <a:p>
            <a:pPr indent="-228600" lvl="1" marL="914400" rtl="0">
              <a:spcBef>
                <a:spcPts val="0"/>
              </a:spcBef>
              <a:buClr>
                <a:srgbClr val="000000"/>
              </a:buClr>
              <a:buChar char="➢"/>
            </a:pPr>
            <a:r>
              <a:rPr lang="ja">
                <a:solidFill>
                  <a:srgbClr val="000000"/>
                </a:solidFill>
              </a:rPr>
              <a:t>内部データ、クラス設計書</a:t>
            </a:r>
          </a:p>
          <a:p>
            <a:pPr indent="-228600" lvl="1" marL="914400" rtl="0">
              <a:spcBef>
                <a:spcPts val="0"/>
              </a:spcBef>
              <a:buClr>
                <a:srgbClr val="000000"/>
              </a:buClr>
              <a:buChar char="➢"/>
            </a:pPr>
            <a:r>
              <a:rPr lang="ja">
                <a:solidFill>
                  <a:srgbClr val="000000"/>
                </a:solidFill>
              </a:rPr>
              <a:t>通信プロトコル設計書</a:t>
            </a:r>
          </a:p>
          <a:p>
            <a:pPr indent="-228600" lvl="1" marL="914400" rtl="0">
              <a:spcBef>
                <a:spcPts val="0"/>
              </a:spcBef>
              <a:buClr>
                <a:srgbClr val="000000"/>
              </a:buClr>
              <a:buChar char="➢"/>
            </a:pPr>
            <a:r>
              <a:rPr lang="ja">
                <a:solidFill>
                  <a:srgbClr val="000000"/>
                </a:solidFill>
              </a:rPr>
              <a:t>テーブル設計書</a:t>
            </a:r>
          </a:p>
        </p:txBody>
      </p:sp>
      <p:sp>
        <p:nvSpPr>
          <p:cNvPr id="110" name="Shape 110"/>
          <p:cNvSpPr txBox="1"/>
          <p:nvPr>
            <p:ph idx="12" type="sldNum"/>
          </p:nvPr>
        </p:nvSpPr>
        <p:spPr>
          <a:xfrm>
            <a:off x="8472457" y="6217622"/>
            <a:ext cx="548699" cy="524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ja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