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67" r:id="rId15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92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D6E47-F9B2-4D47-B4C3-71A3847A2466}" type="datetimeFigureOut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8E2A7-2EC1-40C6-AC61-345D2FABCE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0844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D6E47-F9B2-4D47-B4C3-71A3847A2466}" type="datetimeFigureOut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8E2A7-2EC1-40C6-AC61-345D2FABCE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9252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D6E47-F9B2-4D47-B4C3-71A3847A2466}" type="datetimeFigureOut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8E2A7-2EC1-40C6-AC61-345D2FABCE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4269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D6E47-F9B2-4D47-B4C3-71A3847A2466}" type="datetimeFigureOut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8E2A7-2EC1-40C6-AC61-345D2FABCE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0492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D6E47-F9B2-4D47-B4C3-71A3847A2466}" type="datetimeFigureOut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8E2A7-2EC1-40C6-AC61-345D2FABCE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3939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D6E47-F9B2-4D47-B4C3-71A3847A2466}" type="datetimeFigureOut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8E2A7-2EC1-40C6-AC61-345D2FABCE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8759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D6E47-F9B2-4D47-B4C3-71A3847A2466}" type="datetimeFigureOut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8E2A7-2EC1-40C6-AC61-345D2FABCE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274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D6E47-F9B2-4D47-B4C3-71A3847A2466}" type="datetimeFigureOut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8E2A7-2EC1-40C6-AC61-345D2FABCE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1449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D6E47-F9B2-4D47-B4C3-71A3847A2466}" type="datetimeFigureOut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8E2A7-2EC1-40C6-AC61-345D2FABCE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7836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D6E47-F9B2-4D47-B4C3-71A3847A2466}" type="datetimeFigureOut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8E2A7-2EC1-40C6-AC61-345D2FABCE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1461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D6E47-F9B2-4D47-B4C3-71A3847A2466}" type="datetimeFigureOut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8E2A7-2EC1-40C6-AC61-345D2FABCE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3495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DD6E47-F9B2-4D47-B4C3-71A3847A2466}" type="datetimeFigureOut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58E2A7-2EC1-40C6-AC61-345D2FABCE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9495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～</a:t>
            </a:r>
            <a:r>
              <a:rPr lang="en-US" altLang="ja-JP" dirty="0" smtClean="0"/>
              <a:t>ISO14764</a:t>
            </a:r>
            <a:r>
              <a:rPr lang="ja-JP" altLang="en-US" dirty="0" smtClean="0"/>
              <a:t>による～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ソフトウェア保守</a:t>
            </a:r>
            <a:r>
              <a:rPr lang="ja-JP" altLang="en-US" dirty="0"/>
              <a:t>開発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en-US" altLang="ja-JP" dirty="0" smtClean="0"/>
          </a:p>
          <a:p>
            <a:r>
              <a:rPr kumimoji="1" lang="ja-JP" altLang="en-US" dirty="0" smtClean="0"/>
              <a:t>第３章　</a:t>
            </a:r>
            <a:r>
              <a:rPr kumimoji="1" lang="en-US" altLang="ja-JP" dirty="0" smtClean="0"/>
              <a:t>ISO14764 2006</a:t>
            </a:r>
            <a:r>
              <a:rPr kumimoji="1" lang="ja-JP" altLang="en-US" dirty="0" smtClean="0"/>
              <a:t>の規格構成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52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はじめに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前回</a:t>
            </a:r>
            <a:r>
              <a:rPr lang="ja-JP" altLang="en-US" dirty="0" smtClean="0"/>
              <a:t>まで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ソフトウェアライフサイクルの中</a:t>
            </a:r>
            <a:r>
              <a:rPr lang="ja-JP" altLang="en-US" dirty="0"/>
              <a:t>の</a:t>
            </a:r>
            <a:r>
              <a:rPr kumimoji="1" lang="en-US" altLang="ja-JP" dirty="0" smtClean="0"/>
              <a:t>『</a:t>
            </a:r>
            <a:r>
              <a:rPr kumimoji="1" lang="ja-JP" altLang="en-US" dirty="0" smtClean="0"/>
              <a:t>ソフトウェア保守プロセス</a:t>
            </a:r>
            <a:r>
              <a:rPr kumimoji="1" lang="en-US" altLang="ja-JP" dirty="0" smtClean="0"/>
              <a:t>』</a:t>
            </a:r>
            <a:r>
              <a:rPr kumimoji="1" lang="ja-JP" altLang="en-US" dirty="0" smtClean="0"/>
              <a:t>を規格化したものに</a:t>
            </a:r>
            <a:r>
              <a:rPr kumimoji="1" lang="en-US" altLang="ja-JP" dirty="0" smtClean="0"/>
              <a:t>ISO14764</a:t>
            </a:r>
            <a:r>
              <a:rPr kumimoji="1" lang="ja-JP" altLang="en-US" dirty="0" smtClean="0"/>
              <a:t>があるよーの話</a:t>
            </a:r>
            <a:endParaRPr kumimoji="1" lang="en-US" altLang="ja-JP" dirty="0" smtClean="0"/>
          </a:p>
          <a:p>
            <a:pPr lvl="1"/>
            <a:endParaRPr lang="en-US" altLang="ja-JP" dirty="0"/>
          </a:p>
          <a:p>
            <a:r>
              <a:rPr kumimoji="1" lang="ja-JP" altLang="en-US" dirty="0" smtClean="0"/>
              <a:t>今回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ISO14764</a:t>
            </a:r>
            <a:r>
              <a:rPr lang="ja-JP" altLang="en-US" dirty="0" smtClean="0"/>
              <a:t>の内容の話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5697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ISO14764</a:t>
            </a:r>
            <a:r>
              <a:rPr lang="ja-JP" altLang="en-US" dirty="0" smtClean="0"/>
              <a:t>の全体の構成</a:t>
            </a:r>
            <a:endParaRPr kumimoji="1" lang="ja-JP" altLang="en-US" dirty="0"/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3590347"/>
              </p:ext>
            </p:extLst>
          </p:nvPr>
        </p:nvGraphicFramePr>
        <p:xfrm>
          <a:off x="457200" y="1600200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80"/>
                <a:gridCol w="3528392"/>
                <a:gridCol w="346672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章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1999</a:t>
                      </a:r>
                      <a:r>
                        <a:rPr kumimoji="1" lang="ja-JP" altLang="en-US" sz="2400" dirty="0" smtClean="0"/>
                        <a:t>年版</a:t>
                      </a:r>
                      <a:endParaRPr kumimoji="1" lang="en-US" altLang="ja-JP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2006</a:t>
                      </a:r>
                      <a:r>
                        <a:rPr kumimoji="1" lang="ja-JP" altLang="en-US" sz="2400" dirty="0" smtClean="0"/>
                        <a:t>年版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 1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適用範囲</a:t>
                      </a:r>
                      <a:endParaRPr kumimoji="1" lang="en-US" altLang="ja-JP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概要（適用範囲）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2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適合性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引用規格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3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引用規格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定義と用語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4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定義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規格の適用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5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規格の適用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保守プロセス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6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実現時の考慮事項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実施時の考慮事項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7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ソフトウェア保守の戦略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ソフトウェア保守の戦略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8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保守プロセス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正方形/長方形 4"/>
          <p:cNvSpPr/>
          <p:nvPr/>
        </p:nvSpPr>
        <p:spPr>
          <a:xfrm>
            <a:off x="5220072" y="2060848"/>
            <a:ext cx="3456384" cy="1728192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5220072" y="3861048"/>
            <a:ext cx="3456384" cy="5040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角丸四角形吹き出し 6"/>
          <p:cNvSpPr/>
          <p:nvPr/>
        </p:nvSpPr>
        <p:spPr>
          <a:xfrm>
            <a:off x="5220072" y="5445224"/>
            <a:ext cx="3096344" cy="864096"/>
          </a:xfrm>
          <a:prstGeom prst="wedgeRoundRectCallout">
            <a:avLst>
              <a:gd name="adj1" fmla="val 31578"/>
              <a:gd name="adj2" fmla="val -179337"/>
              <a:gd name="adj3" fmla="val 16667"/>
            </a:avLst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 smtClean="0">
                <a:solidFill>
                  <a:schemeClr val="bg1"/>
                </a:solidFill>
              </a:rPr>
              <a:t>最も重要な部分</a:t>
            </a:r>
            <a:endParaRPr kumimoji="1" lang="en-US" altLang="ja-JP" sz="2400" b="1" dirty="0" smtClean="0">
              <a:solidFill>
                <a:schemeClr val="bg1"/>
              </a:solidFill>
            </a:endParaRPr>
          </a:p>
          <a:p>
            <a:pPr algn="ctr"/>
            <a:r>
              <a:rPr lang="ja-JP" altLang="en-US" sz="2400" b="1" dirty="0" smtClean="0">
                <a:solidFill>
                  <a:schemeClr val="bg1"/>
                </a:solidFill>
              </a:rPr>
              <a:t>（約</a:t>
            </a:r>
            <a:r>
              <a:rPr lang="en-US" altLang="ja-JP" sz="2400" b="1" dirty="0" smtClean="0">
                <a:solidFill>
                  <a:schemeClr val="bg1"/>
                </a:solidFill>
              </a:rPr>
              <a:t>45%</a:t>
            </a:r>
            <a:r>
              <a:rPr lang="ja-JP" altLang="en-US" sz="2400" b="1" dirty="0" smtClean="0">
                <a:solidFill>
                  <a:schemeClr val="bg1"/>
                </a:solidFill>
              </a:rPr>
              <a:t>の記述）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8" name="角丸四角形吹き出し 7"/>
          <p:cNvSpPr/>
          <p:nvPr/>
        </p:nvSpPr>
        <p:spPr>
          <a:xfrm>
            <a:off x="4572000" y="620688"/>
            <a:ext cx="3096344" cy="864096"/>
          </a:xfrm>
          <a:prstGeom prst="wedgeRoundRectCallout">
            <a:avLst>
              <a:gd name="adj1" fmla="val -7404"/>
              <a:gd name="adj2" fmla="val 116963"/>
              <a:gd name="adj3" fmla="val 16667"/>
            </a:avLst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 smtClean="0">
                <a:solidFill>
                  <a:schemeClr val="bg1"/>
                </a:solidFill>
              </a:rPr>
              <a:t>定型的な部分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054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ISO14764</a:t>
            </a:r>
            <a:r>
              <a:rPr lang="ja-JP" altLang="en-US" dirty="0" smtClean="0"/>
              <a:t>の構成：保守プロセス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保守</a:t>
            </a:r>
            <a:r>
              <a:rPr lang="ja-JP" altLang="en-US" dirty="0" smtClean="0"/>
              <a:t>を行う際のマニュアル的な存在で，</a:t>
            </a:r>
            <a:r>
              <a:rPr lang="en-US" altLang="ja-JP" dirty="0" smtClean="0"/>
              <a:t>6</a:t>
            </a:r>
            <a:r>
              <a:rPr lang="ja-JP" altLang="en-US" dirty="0" smtClean="0"/>
              <a:t>個のアクティビティの意味について説明している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6</a:t>
            </a:r>
            <a:r>
              <a:rPr lang="ja-JP" altLang="en-US" dirty="0"/>
              <a:t>個</a:t>
            </a:r>
            <a:r>
              <a:rPr kumimoji="1" lang="ja-JP" altLang="en-US" dirty="0" smtClean="0"/>
              <a:t>のアクティビティ</a:t>
            </a:r>
            <a:endParaRPr kumimoji="1" lang="en-US" altLang="ja-JP" dirty="0" smtClean="0"/>
          </a:p>
          <a:p>
            <a:pPr marL="1371600" lvl="2" indent="-514350">
              <a:buFont typeface="+mj-lt"/>
              <a:buAutoNum type="arabicPeriod"/>
            </a:pPr>
            <a:r>
              <a:rPr lang="ja-JP" altLang="en-US" dirty="0" smtClean="0"/>
              <a:t>プロセス実装</a:t>
            </a:r>
            <a:endParaRPr lang="en-US" altLang="ja-JP" dirty="0" smtClean="0"/>
          </a:p>
          <a:p>
            <a:pPr marL="1371600" lvl="2" indent="-514350">
              <a:buFont typeface="+mj-lt"/>
              <a:buAutoNum type="arabicPeriod"/>
            </a:pPr>
            <a:r>
              <a:rPr lang="ja-JP" altLang="en-US" b="1" dirty="0"/>
              <a:t>問題</a:t>
            </a:r>
            <a:r>
              <a:rPr lang="ja-JP" altLang="en-US" b="1" dirty="0" smtClean="0"/>
              <a:t>分析および修正分析</a:t>
            </a:r>
            <a:endParaRPr lang="en-US" altLang="ja-JP" b="1" dirty="0" smtClean="0"/>
          </a:p>
          <a:p>
            <a:pPr marL="1371600" lvl="2" indent="-514350">
              <a:buFont typeface="+mj-lt"/>
              <a:buAutoNum type="arabicPeriod"/>
            </a:pPr>
            <a:r>
              <a:rPr kumimoji="1" lang="ja-JP" altLang="en-US" b="1" dirty="0"/>
              <a:t>修正の</a:t>
            </a:r>
            <a:r>
              <a:rPr kumimoji="1" lang="ja-JP" altLang="en-US" b="1" dirty="0" smtClean="0"/>
              <a:t>実施</a:t>
            </a:r>
            <a:endParaRPr kumimoji="1" lang="en-US" altLang="ja-JP" b="1" dirty="0" smtClean="0"/>
          </a:p>
          <a:p>
            <a:pPr marL="1371600" lvl="2" indent="-514350">
              <a:buFont typeface="+mj-lt"/>
              <a:buAutoNum type="arabicPeriod"/>
            </a:pPr>
            <a:r>
              <a:rPr lang="ja-JP" altLang="en-US" b="1" dirty="0"/>
              <a:t>保守レビュー</a:t>
            </a:r>
            <a:r>
              <a:rPr lang="ja-JP" altLang="en-US" b="1" dirty="0" smtClean="0"/>
              <a:t>および受け入れ</a:t>
            </a:r>
            <a:endParaRPr lang="en-US" altLang="ja-JP" b="1" dirty="0" smtClean="0"/>
          </a:p>
          <a:p>
            <a:pPr marL="1371600" lvl="2" indent="-514350">
              <a:buFont typeface="+mj-lt"/>
              <a:buAutoNum type="arabicPeriod"/>
            </a:pPr>
            <a:r>
              <a:rPr kumimoji="1" lang="ja-JP" altLang="en-US" b="1" dirty="0" smtClean="0"/>
              <a:t>移行</a:t>
            </a:r>
            <a:endParaRPr kumimoji="1" lang="en-US" altLang="ja-JP" b="1" dirty="0" smtClean="0"/>
          </a:p>
          <a:p>
            <a:pPr marL="1371600" lvl="2" indent="-514350">
              <a:buFont typeface="+mj-lt"/>
              <a:buAutoNum type="arabicPeriod"/>
            </a:pPr>
            <a:r>
              <a:rPr lang="ja-JP" altLang="en-US" dirty="0"/>
              <a:t>廃棄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47998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再掲：ソフトウェアプロセスの概念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ソフトウェアプロセスはアクティ</a:t>
            </a:r>
            <a:r>
              <a:rPr lang="ja-JP" altLang="en-US" dirty="0" smtClean="0"/>
              <a:t>ビティの繰り返し</a:t>
            </a:r>
            <a:endParaRPr kumimoji="1" lang="ja-JP" altLang="en-US" dirty="0"/>
          </a:p>
        </p:txBody>
      </p:sp>
      <p:sp>
        <p:nvSpPr>
          <p:cNvPr id="6" name="File"/>
          <p:cNvSpPr>
            <a:spLocks noEditPoints="1" noChangeArrowheads="1"/>
          </p:cNvSpPr>
          <p:nvPr/>
        </p:nvSpPr>
        <p:spPr bwMode="auto">
          <a:xfrm>
            <a:off x="404020" y="3609020"/>
            <a:ext cx="720080" cy="576064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入力</a:t>
            </a:r>
            <a:endParaRPr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1475656" y="3212976"/>
            <a:ext cx="2232248" cy="136815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en-US" altLang="ja-JP" dirty="0" smtClean="0"/>
          </a:p>
          <a:p>
            <a:pPr algn="ctr"/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アクティビティ</a:t>
            </a:r>
            <a:endParaRPr kumimoji="1" lang="en-US" altLang="ja-JP" dirty="0" smtClean="0">
              <a:latin typeface="Meiryo UI" pitchFamily="50" charset="-128"/>
              <a:ea typeface="Meiryo UI" pitchFamily="50" charset="-128"/>
            </a:endParaRPr>
          </a:p>
          <a:p>
            <a:pPr algn="ctr"/>
            <a:endParaRPr lang="en-US" altLang="ja-JP" dirty="0"/>
          </a:p>
          <a:p>
            <a:pPr algn="ctr"/>
            <a:endParaRPr kumimoji="1" lang="en-US" altLang="ja-JP" dirty="0" smtClean="0"/>
          </a:p>
          <a:p>
            <a:pPr algn="ctr"/>
            <a:endParaRPr lang="en-US" altLang="ja-JP" dirty="0"/>
          </a:p>
          <a:p>
            <a:pPr algn="ctr"/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691680" y="3933056"/>
            <a:ext cx="756084" cy="43204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タスク</a:t>
            </a:r>
            <a:endParaRPr kumimoji="1"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2699792" y="3933056"/>
            <a:ext cx="756084" cy="43204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タスク</a:t>
            </a:r>
            <a:endParaRPr kumimoji="1"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10" name="File"/>
          <p:cNvSpPr>
            <a:spLocks noEditPoints="1" noChangeArrowheads="1"/>
          </p:cNvSpPr>
          <p:nvPr/>
        </p:nvSpPr>
        <p:spPr bwMode="auto">
          <a:xfrm>
            <a:off x="3995936" y="3609020"/>
            <a:ext cx="720080" cy="576064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dirty="0">
                <a:latin typeface="Meiryo UI" pitchFamily="50" charset="-128"/>
                <a:ea typeface="Meiryo UI" pitchFamily="50" charset="-128"/>
              </a:rPr>
              <a:t>出入</a:t>
            </a:r>
          </a:p>
        </p:txBody>
      </p:sp>
      <p:sp>
        <p:nvSpPr>
          <p:cNvPr id="11" name="正方形/長方形 10"/>
          <p:cNvSpPr/>
          <p:nvPr/>
        </p:nvSpPr>
        <p:spPr>
          <a:xfrm>
            <a:off x="1907704" y="2348880"/>
            <a:ext cx="1368152" cy="50405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制御</a:t>
            </a:r>
            <a:endParaRPr kumimoji="1"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1907704" y="5013176"/>
            <a:ext cx="1368152" cy="50405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latin typeface="Meiryo UI" pitchFamily="50" charset="-128"/>
                <a:ea typeface="Meiryo UI" pitchFamily="50" charset="-128"/>
              </a:rPr>
              <a:t>支援</a:t>
            </a:r>
            <a:endParaRPr kumimoji="1"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cxnSp>
        <p:nvCxnSpPr>
          <p:cNvPr id="14" name="直線コネクタ 13"/>
          <p:cNvCxnSpPr>
            <a:stCxn id="8" idx="3"/>
            <a:endCxn id="9" idx="1"/>
          </p:cNvCxnSpPr>
          <p:nvPr/>
        </p:nvCxnSpPr>
        <p:spPr>
          <a:xfrm>
            <a:off x="2447764" y="4149080"/>
            <a:ext cx="252028" cy="0"/>
          </a:xfrm>
          <a:prstGeom prst="line">
            <a:avLst/>
          </a:prstGeom>
          <a:ln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直線矢印コネクタ 15"/>
          <p:cNvCxnSpPr>
            <a:stCxn id="11" idx="2"/>
            <a:endCxn id="7" idx="0"/>
          </p:cNvCxnSpPr>
          <p:nvPr/>
        </p:nvCxnSpPr>
        <p:spPr>
          <a:xfrm>
            <a:off x="2591780" y="2852936"/>
            <a:ext cx="0" cy="360040"/>
          </a:xfrm>
          <a:prstGeom prst="straightConnector1">
            <a:avLst/>
          </a:prstGeom>
          <a:ln>
            <a:prstDash val="sysDot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直線矢印コネクタ 16"/>
          <p:cNvCxnSpPr>
            <a:stCxn id="12" idx="0"/>
            <a:endCxn id="7" idx="2"/>
          </p:cNvCxnSpPr>
          <p:nvPr/>
        </p:nvCxnSpPr>
        <p:spPr>
          <a:xfrm flipV="1">
            <a:off x="2591780" y="4581128"/>
            <a:ext cx="0" cy="432048"/>
          </a:xfrm>
          <a:prstGeom prst="straightConnector1">
            <a:avLst/>
          </a:prstGeom>
          <a:ln>
            <a:prstDash val="sysDot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直線矢印コネクタ 21"/>
          <p:cNvCxnSpPr>
            <a:stCxn id="6" idx="3"/>
            <a:endCxn id="7" idx="1"/>
          </p:cNvCxnSpPr>
          <p:nvPr/>
        </p:nvCxnSpPr>
        <p:spPr>
          <a:xfrm>
            <a:off x="1124100" y="3897052"/>
            <a:ext cx="35155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直線矢印コネクタ 23"/>
          <p:cNvCxnSpPr>
            <a:stCxn id="7" idx="3"/>
            <a:endCxn id="10" idx="1"/>
          </p:cNvCxnSpPr>
          <p:nvPr/>
        </p:nvCxnSpPr>
        <p:spPr>
          <a:xfrm>
            <a:off x="3707904" y="3897052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File"/>
          <p:cNvSpPr>
            <a:spLocks noEditPoints="1" noChangeArrowheads="1"/>
          </p:cNvSpPr>
          <p:nvPr/>
        </p:nvSpPr>
        <p:spPr bwMode="auto">
          <a:xfrm>
            <a:off x="3997077" y="4509120"/>
            <a:ext cx="720080" cy="576064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出力</a:t>
            </a:r>
            <a:endParaRPr lang="en-US" altLang="ja-JP" dirty="0" smtClean="0">
              <a:latin typeface="Meiryo UI" pitchFamily="50" charset="-128"/>
              <a:ea typeface="Meiryo UI" pitchFamily="50" charset="-128"/>
            </a:endParaRPr>
          </a:p>
          <a:p>
            <a:endParaRPr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cxnSp>
        <p:nvCxnSpPr>
          <p:cNvPr id="29" name="直線矢印コネクタ 28"/>
          <p:cNvCxnSpPr>
            <a:endCxn id="28" idx="1"/>
          </p:cNvCxnSpPr>
          <p:nvPr/>
        </p:nvCxnSpPr>
        <p:spPr>
          <a:xfrm>
            <a:off x="3707904" y="4293096"/>
            <a:ext cx="289173" cy="5040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File"/>
          <p:cNvSpPr>
            <a:spLocks noEditPoints="1" noChangeArrowheads="1"/>
          </p:cNvSpPr>
          <p:nvPr/>
        </p:nvSpPr>
        <p:spPr bwMode="auto">
          <a:xfrm>
            <a:off x="3995936" y="2744924"/>
            <a:ext cx="720080" cy="576064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入力</a:t>
            </a:r>
            <a:endParaRPr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5076056" y="3212976"/>
            <a:ext cx="2232248" cy="136815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en-US" altLang="ja-JP" dirty="0" smtClean="0"/>
          </a:p>
          <a:p>
            <a:pPr algn="ctr"/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アクティビティ</a:t>
            </a:r>
            <a:endParaRPr kumimoji="1" lang="en-US" altLang="ja-JP" dirty="0" smtClean="0">
              <a:latin typeface="Meiryo UI" pitchFamily="50" charset="-128"/>
              <a:ea typeface="Meiryo UI" pitchFamily="50" charset="-128"/>
            </a:endParaRPr>
          </a:p>
          <a:p>
            <a:pPr algn="ctr"/>
            <a:endParaRPr lang="en-US" altLang="ja-JP" dirty="0"/>
          </a:p>
          <a:p>
            <a:pPr algn="ctr"/>
            <a:endParaRPr kumimoji="1" lang="en-US" altLang="ja-JP" dirty="0" smtClean="0"/>
          </a:p>
          <a:p>
            <a:pPr algn="ctr"/>
            <a:endParaRPr lang="en-US" altLang="ja-JP" dirty="0"/>
          </a:p>
          <a:p>
            <a:pPr algn="ctr"/>
            <a:endParaRPr kumimoji="1" lang="ja-JP" altLang="en-US" dirty="0"/>
          </a:p>
        </p:txBody>
      </p:sp>
      <p:sp>
        <p:nvSpPr>
          <p:cNvPr id="34" name="正方形/長方形 33"/>
          <p:cNvSpPr/>
          <p:nvPr/>
        </p:nvSpPr>
        <p:spPr>
          <a:xfrm>
            <a:off x="5292080" y="3933056"/>
            <a:ext cx="756084" cy="43204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タスク</a:t>
            </a:r>
            <a:endParaRPr kumimoji="1"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35" name="正方形/長方形 34"/>
          <p:cNvSpPr/>
          <p:nvPr/>
        </p:nvSpPr>
        <p:spPr>
          <a:xfrm>
            <a:off x="6300192" y="3933056"/>
            <a:ext cx="756084" cy="43204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タスク</a:t>
            </a:r>
            <a:endParaRPr kumimoji="1"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36" name="正方形/長方形 35"/>
          <p:cNvSpPr/>
          <p:nvPr/>
        </p:nvSpPr>
        <p:spPr>
          <a:xfrm>
            <a:off x="5508104" y="2348880"/>
            <a:ext cx="1368152" cy="50405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制御</a:t>
            </a:r>
            <a:endParaRPr kumimoji="1"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37" name="正方形/長方形 36"/>
          <p:cNvSpPr/>
          <p:nvPr/>
        </p:nvSpPr>
        <p:spPr>
          <a:xfrm>
            <a:off x="5508104" y="5013176"/>
            <a:ext cx="1368152" cy="50405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latin typeface="Meiryo UI" pitchFamily="50" charset="-128"/>
                <a:ea typeface="Meiryo UI" pitchFamily="50" charset="-128"/>
              </a:rPr>
              <a:t>支援</a:t>
            </a:r>
            <a:endParaRPr kumimoji="1"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cxnSp>
        <p:nvCxnSpPr>
          <p:cNvPr id="38" name="直線コネクタ 37"/>
          <p:cNvCxnSpPr>
            <a:stCxn id="34" idx="3"/>
            <a:endCxn id="35" idx="1"/>
          </p:cNvCxnSpPr>
          <p:nvPr/>
        </p:nvCxnSpPr>
        <p:spPr>
          <a:xfrm>
            <a:off x="6048164" y="4149080"/>
            <a:ext cx="252028" cy="0"/>
          </a:xfrm>
          <a:prstGeom prst="line">
            <a:avLst/>
          </a:prstGeom>
          <a:ln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直線矢印コネクタ 38"/>
          <p:cNvCxnSpPr>
            <a:stCxn id="36" idx="2"/>
            <a:endCxn id="33" idx="0"/>
          </p:cNvCxnSpPr>
          <p:nvPr/>
        </p:nvCxnSpPr>
        <p:spPr>
          <a:xfrm>
            <a:off x="6192180" y="2852936"/>
            <a:ext cx="0" cy="360040"/>
          </a:xfrm>
          <a:prstGeom prst="straightConnector1">
            <a:avLst/>
          </a:prstGeom>
          <a:ln>
            <a:prstDash val="sysDot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直線矢印コネクタ 39"/>
          <p:cNvCxnSpPr>
            <a:stCxn id="37" idx="0"/>
            <a:endCxn id="33" idx="2"/>
          </p:cNvCxnSpPr>
          <p:nvPr/>
        </p:nvCxnSpPr>
        <p:spPr>
          <a:xfrm flipV="1">
            <a:off x="6192180" y="4581128"/>
            <a:ext cx="0" cy="432048"/>
          </a:xfrm>
          <a:prstGeom prst="straightConnector1">
            <a:avLst/>
          </a:prstGeom>
          <a:ln>
            <a:prstDash val="sysDot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直線矢印コネクタ 40"/>
          <p:cNvCxnSpPr>
            <a:stCxn id="10" idx="3"/>
            <a:endCxn id="33" idx="1"/>
          </p:cNvCxnSpPr>
          <p:nvPr/>
        </p:nvCxnSpPr>
        <p:spPr>
          <a:xfrm>
            <a:off x="4716016" y="3897052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直線矢印コネクタ 42"/>
          <p:cNvCxnSpPr>
            <a:stCxn id="32" idx="3"/>
          </p:cNvCxnSpPr>
          <p:nvPr/>
        </p:nvCxnSpPr>
        <p:spPr>
          <a:xfrm>
            <a:off x="4716016" y="3032956"/>
            <a:ext cx="360040" cy="4680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6" name="File"/>
          <p:cNvSpPr>
            <a:spLocks noEditPoints="1" noChangeArrowheads="1"/>
          </p:cNvSpPr>
          <p:nvPr/>
        </p:nvSpPr>
        <p:spPr bwMode="auto">
          <a:xfrm>
            <a:off x="7595195" y="3573016"/>
            <a:ext cx="720080" cy="576064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dirty="0">
                <a:latin typeface="Meiryo UI" pitchFamily="50" charset="-128"/>
                <a:ea typeface="Meiryo UI" pitchFamily="50" charset="-128"/>
              </a:rPr>
              <a:t>出入</a:t>
            </a:r>
          </a:p>
        </p:txBody>
      </p:sp>
      <p:cxnSp>
        <p:nvCxnSpPr>
          <p:cNvPr id="47" name="直線矢印コネクタ 46"/>
          <p:cNvCxnSpPr>
            <a:endCxn id="46" idx="1"/>
          </p:cNvCxnSpPr>
          <p:nvPr/>
        </p:nvCxnSpPr>
        <p:spPr>
          <a:xfrm>
            <a:off x="7307163" y="3861048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8" name="File"/>
          <p:cNvSpPr>
            <a:spLocks noEditPoints="1" noChangeArrowheads="1"/>
          </p:cNvSpPr>
          <p:nvPr/>
        </p:nvSpPr>
        <p:spPr bwMode="auto">
          <a:xfrm>
            <a:off x="7596336" y="4473116"/>
            <a:ext cx="720080" cy="576064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出力</a:t>
            </a:r>
            <a:endParaRPr lang="en-US" altLang="ja-JP" dirty="0" smtClean="0">
              <a:latin typeface="Meiryo UI" pitchFamily="50" charset="-128"/>
              <a:ea typeface="Meiryo UI" pitchFamily="50" charset="-128"/>
            </a:endParaRPr>
          </a:p>
          <a:p>
            <a:endParaRPr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cxnSp>
        <p:nvCxnSpPr>
          <p:cNvPr id="49" name="直線矢印コネクタ 48"/>
          <p:cNvCxnSpPr>
            <a:endCxn id="48" idx="1"/>
          </p:cNvCxnSpPr>
          <p:nvPr/>
        </p:nvCxnSpPr>
        <p:spPr>
          <a:xfrm>
            <a:off x="7307163" y="4257092"/>
            <a:ext cx="289173" cy="5040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1" name="直線矢印コネクタ 50"/>
          <p:cNvCxnSpPr/>
          <p:nvPr/>
        </p:nvCxnSpPr>
        <p:spPr>
          <a:xfrm>
            <a:off x="8422779" y="3861048"/>
            <a:ext cx="613717" cy="0"/>
          </a:xfrm>
          <a:prstGeom prst="straightConnector1">
            <a:avLst/>
          </a:prstGeom>
          <a:ln>
            <a:prstDash val="sysDot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5412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保守プロセス：プロセス実装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保守プロセス内で実行すべき計画および手続きの確立</a:t>
            </a:r>
            <a:endParaRPr kumimoji="1" lang="ja-JP" altLang="en-US" dirty="0"/>
          </a:p>
        </p:txBody>
      </p:sp>
      <p:sp>
        <p:nvSpPr>
          <p:cNvPr id="4" name="File"/>
          <p:cNvSpPr>
            <a:spLocks noEditPoints="1" noChangeArrowheads="1"/>
          </p:cNvSpPr>
          <p:nvPr/>
        </p:nvSpPr>
        <p:spPr bwMode="auto">
          <a:xfrm>
            <a:off x="323528" y="3429000"/>
            <a:ext cx="1152128" cy="900100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当該</a:t>
            </a:r>
            <a:endParaRPr lang="en-US" altLang="ja-JP" dirty="0" smtClean="0">
              <a:latin typeface="Meiryo UI" pitchFamily="50" charset="-128"/>
              <a:ea typeface="Meiryo UI" pitchFamily="50" charset="-128"/>
            </a:endParaRPr>
          </a:p>
          <a:p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基準線</a:t>
            </a:r>
            <a:endParaRPr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2123728" y="3645024"/>
            <a:ext cx="5040560" cy="17281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b="1" dirty="0" smtClean="0"/>
              <a:t>保守をおこなうための戦略策定と文書化</a:t>
            </a:r>
            <a:endParaRPr kumimoji="1" lang="en-US" altLang="ja-JP" b="1" dirty="0" smtClean="0"/>
          </a:p>
          <a:p>
            <a:pPr algn="ctr"/>
            <a:endParaRPr lang="en-US" altLang="ja-JP" dirty="0"/>
          </a:p>
          <a:p>
            <a:pPr algn="ctr"/>
            <a:endParaRPr kumimoji="1" lang="en-US" altLang="ja-JP" dirty="0" smtClean="0"/>
          </a:p>
          <a:p>
            <a:pPr algn="ctr"/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3923928" y="4355658"/>
            <a:ext cx="1368152" cy="9455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修正依頼・問題報告</a:t>
            </a:r>
            <a:endParaRPr kumimoji="1" lang="en-US" altLang="ja-JP" dirty="0" smtClean="0">
              <a:latin typeface="Meiryo UI" pitchFamily="50" charset="-128"/>
              <a:ea typeface="Meiryo UI" pitchFamily="50" charset="-128"/>
            </a:endParaRPr>
          </a:p>
          <a:p>
            <a:pPr algn="ctr"/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手続き</a:t>
            </a:r>
            <a:endParaRPr kumimoji="1"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2267744" y="2852936"/>
            <a:ext cx="4680520" cy="50405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latin typeface="Meiryo UI" pitchFamily="50" charset="-128"/>
                <a:ea typeface="Meiryo UI" pitchFamily="50" charset="-128"/>
              </a:rPr>
              <a:t>ISO12207</a:t>
            </a:r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の共同レビュープロセスを実施</a:t>
            </a:r>
            <a:endParaRPr kumimoji="1"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2267744" y="5661248"/>
            <a:ext cx="4680520" cy="50405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latin typeface="Meiryo UI" pitchFamily="50" charset="-128"/>
                <a:ea typeface="Meiryo UI" pitchFamily="50" charset="-128"/>
              </a:rPr>
              <a:t>ISO12207</a:t>
            </a:r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の文書化・構成管理・品質保証・</a:t>
            </a:r>
            <a:endParaRPr kumimoji="1" lang="en-US" altLang="ja-JP" dirty="0" smtClean="0">
              <a:latin typeface="Meiryo UI" pitchFamily="50" charset="-128"/>
              <a:ea typeface="Meiryo UI" pitchFamily="50" charset="-128"/>
            </a:endParaRPr>
          </a:p>
          <a:p>
            <a:pPr algn="ctr"/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共同レビューの各プロセスを利用</a:t>
            </a:r>
            <a:endParaRPr kumimoji="1"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cxnSp>
        <p:nvCxnSpPr>
          <p:cNvPr id="12" name="直線矢印コネクタ 11"/>
          <p:cNvCxnSpPr>
            <a:stCxn id="9" idx="2"/>
            <a:endCxn id="5" idx="0"/>
          </p:cNvCxnSpPr>
          <p:nvPr/>
        </p:nvCxnSpPr>
        <p:spPr>
          <a:xfrm>
            <a:off x="4608004" y="3356992"/>
            <a:ext cx="36004" cy="288032"/>
          </a:xfrm>
          <a:prstGeom prst="straightConnector1">
            <a:avLst/>
          </a:prstGeom>
          <a:ln>
            <a:prstDash val="sysDot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直線矢印コネクタ 12"/>
          <p:cNvCxnSpPr>
            <a:stCxn id="10" idx="0"/>
            <a:endCxn id="5" idx="2"/>
          </p:cNvCxnSpPr>
          <p:nvPr/>
        </p:nvCxnSpPr>
        <p:spPr>
          <a:xfrm flipV="1">
            <a:off x="4608004" y="5373216"/>
            <a:ext cx="36004" cy="288032"/>
          </a:xfrm>
          <a:prstGeom prst="straightConnector1">
            <a:avLst/>
          </a:prstGeom>
          <a:ln>
            <a:prstDash val="sysDot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直線矢印コネクタ 13"/>
          <p:cNvCxnSpPr>
            <a:stCxn id="4" idx="3"/>
          </p:cNvCxnSpPr>
          <p:nvPr/>
        </p:nvCxnSpPr>
        <p:spPr>
          <a:xfrm>
            <a:off x="1475656" y="3879050"/>
            <a:ext cx="62582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File"/>
          <p:cNvSpPr>
            <a:spLocks noEditPoints="1" noChangeArrowheads="1"/>
          </p:cNvSpPr>
          <p:nvPr/>
        </p:nvSpPr>
        <p:spPr bwMode="auto">
          <a:xfrm>
            <a:off x="323528" y="4509120"/>
            <a:ext cx="1152128" cy="900100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システム文書</a:t>
            </a:r>
            <a:endParaRPr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467544" y="5435867"/>
            <a:ext cx="864096" cy="369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・</a:t>
            </a:r>
            <a:endParaRPr kumimoji="1" lang="en-US" altLang="ja-JP" dirty="0" smtClean="0"/>
          </a:p>
          <a:p>
            <a:pPr algn="ctr">
              <a:lnSpc>
                <a:spcPts val="20"/>
              </a:lnSpc>
            </a:pPr>
            <a:r>
              <a:rPr lang="ja-JP" altLang="en-US" dirty="0" smtClean="0"/>
              <a:t>・</a:t>
            </a:r>
            <a:endParaRPr lang="en-US" altLang="ja-JP" dirty="0" smtClean="0"/>
          </a:p>
          <a:p>
            <a:pPr algn="ctr">
              <a:lnSpc>
                <a:spcPts val="20"/>
              </a:lnSpc>
            </a:pPr>
            <a:endParaRPr lang="en-US" altLang="ja-JP" dirty="0"/>
          </a:p>
          <a:p>
            <a:pPr algn="ctr">
              <a:lnSpc>
                <a:spcPts val="20"/>
              </a:lnSpc>
            </a:pPr>
            <a:endParaRPr lang="en-US" altLang="ja-JP" dirty="0" smtClean="0"/>
          </a:p>
          <a:p>
            <a:pPr algn="ctr">
              <a:lnSpc>
                <a:spcPts val="20"/>
              </a:lnSpc>
            </a:pPr>
            <a:endParaRPr lang="en-US" altLang="ja-JP" dirty="0" smtClean="0"/>
          </a:p>
        </p:txBody>
      </p:sp>
      <p:cxnSp>
        <p:nvCxnSpPr>
          <p:cNvPr id="39" name="直線矢印コネクタ 38"/>
          <p:cNvCxnSpPr/>
          <p:nvPr/>
        </p:nvCxnSpPr>
        <p:spPr>
          <a:xfrm>
            <a:off x="1475656" y="5013176"/>
            <a:ext cx="62582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9" name="正方形/長方形 48"/>
          <p:cNvSpPr/>
          <p:nvPr/>
        </p:nvSpPr>
        <p:spPr>
          <a:xfrm>
            <a:off x="2411760" y="4355658"/>
            <a:ext cx="1368152" cy="9455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保守計画</a:t>
            </a:r>
            <a:endParaRPr kumimoji="1" lang="en-US" altLang="ja-JP" dirty="0" smtClean="0">
              <a:latin typeface="Meiryo UI" pitchFamily="50" charset="-128"/>
              <a:ea typeface="Meiryo UI" pitchFamily="50" charset="-128"/>
            </a:endParaRPr>
          </a:p>
          <a:p>
            <a:pPr algn="ctr"/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保守手続き</a:t>
            </a:r>
            <a:endParaRPr kumimoji="1"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50" name="正方形/長方形 49"/>
          <p:cNvSpPr/>
          <p:nvPr/>
        </p:nvSpPr>
        <p:spPr>
          <a:xfrm>
            <a:off x="5436096" y="4355658"/>
            <a:ext cx="1368152" cy="9455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構成管理</a:t>
            </a:r>
            <a:endParaRPr kumimoji="1"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53" name="File"/>
          <p:cNvSpPr>
            <a:spLocks noEditPoints="1" noChangeArrowheads="1"/>
          </p:cNvSpPr>
          <p:nvPr/>
        </p:nvSpPr>
        <p:spPr bwMode="auto">
          <a:xfrm>
            <a:off x="7812360" y="3429000"/>
            <a:ext cx="1152128" cy="900100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保守計画・手続</a:t>
            </a:r>
            <a:endParaRPr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54" name="File"/>
          <p:cNvSpPr>
            <a:spLocks noEditPoints="1" noChangeArrowheads="1"/>
          </p:cNvSpPr>
          <p:nvPr/>
        </p:nvSpPr>
        <p:spPr bwMode="auto">
          <a:xfrm>
            <a:off x="7812360" y="4509120"/>
            <a:ext cx="1152128" cy="900100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sz="1600" dirty="0" smtClean="0">
                <a:latin typeface="Meiryo UI" pitchFamily="50" charset="-128"/>
                <a:ea typeface="Meiryo UI" pitchFamily="50" charset="-128"/>
              </a:rPr>
              <a:t>保守</a:t>
            </a:r>
            <a:endParaRPr lang="en-US" altLang="ja-JP" sz="1600" dirty="0" smtClean="0">
              <a:latin typeface="Meiryo UI" pitchFamily="50" charset="-128"/>
              <a:ea typeface="Meiryo UI" pitchFamily="50" charset="-128"/>
            </a:endParaRPr>
          </a:p>
          <a:p>
            <a:r>
              <a:rPr lang="ja-JP" altLang="en-US" sz="1600" dirty="0" smtClean="0">
                <a:latin typeface="Meiryo UI" pitchFamily="50" charset="-128"/>
                <a:ea typeface="Meiryo UI" pitchFamily="50" charset="-128"/>
              </a:rPr>
              <a:t>マニュアル</a:t>
            </a:r>
            <a:endParaRPr lang="ja-JP" altLang="en-US" sz="1600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7956376" y="5435867"/>
            <a:ext cx="864096" cy="369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・</a:t>
            </a:r>
            <a:endParaRPr kumimoji="1" lang="en-US" altLang="ja-JP" dirty="0" smtClean="0"/>
          </a:p>
          <a:p>
            <a:pPr algn="ctr">
              <a:lnSpc>
                <a:spcPts val="20"/>
              </a:lnSpc>
            </a:pPr>
            <a:r>
              <a:rPr lang="ja-JP" altLang="en-US" dirty="0" smtClean="0"/>
              <a:t>・</a:t>
            </a:r>
            <a:endParaRPr lang="en-US" altLang="ja-JP" dirty="0" smtClean="0"/>
          </a:p>
          <a:p>
            <a:pPr algn="ctr">
              <a:lnSpc>
                <a:spcPts val="20"/>
              </a:lnSpc>
            </a:pPr>
            <a:endParaRPr lang="en-US" altLang="ja-JP" dirty="0"/>
          </a:p>
          <a:p>
            <a:pPr algn="ctr">
              <a:lnSpc>
                <a:spcPts val="20"/>
              </a:lnSpc>
            </a:pPr>
            <a:endParaRPr lang="en-US" altLang="ja-JP" dirty="0" smtClean="0"/>
          </a:p>
          <a:p>
            <a:pPr algn="ctr">
              <a:lnSpc>
                <a:spcPts val="20"/>
              </a:lnSpc>
            </a:pPr>
            <a:endParaRPr lang="en-US" altLang="ja-JP" dirty="0" smtClean="0"/>
          </a:p>
        </p:txBody>
      </p:sp>
      <p:cxnSp>
        <p:nvCxnSpPr>
          <p:cNvPr id="56" name="直線矢印コネクタ 55"/>
          <p:cNvCxnSpPr/>
          <p:nvPr/>
        </p:nvCxnSpPr>
        <p:spPr>
          <a:xfrm>
            <a:off x="7164288" y="3861048"/>
            <a:ext cx="62582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7" name="直線矢印コネクタ 56"/>
          <p:cNvCxnSpPr/>
          <p:nvPr/>
        </p:nvCxnSpPr>
        <p:spPr>
          <a:xfrm>
            <a:off x="7164288" y="4995174"/>
            <a:ext cx="62582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920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 smtClean="0"/>
              <a:t>保守プロセス：問題分析・修正分析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問題依頼の分析・検証</a:t>
            </a:r>
            <a:r>
              <a:rPr lang="ja-JP" altLang="en-US" dirty="0"/>
              <a:t>，</a:t>
            </a:r>
            <a:r>
              <a:rPr kumimoji="1" lang="ja-JP" altLang="en-US" dirty="0" smtClean="0"/>
              <a:t>修正選択肢の用意，承認の受領（問題・修正があるたびに実施）</a:t>
            </a:r>
            <a:endParaRPr kumimoji="1" lang="ja-JP" altLang="en-US" dirty="0"/>
          </a:p>
        </p:txBody>
      </p:sp>
      <p:sp>
        <p:nvSpPr>
          <p:cNvPr id="4" name="File"/>
          <p:cNvSpPr>
            <a:spLocks noEditPoints="1" noChangeArrowheads="1"/>
          </p:cNvSpPr>
          <p:nvPr/>
        </p:nvSpPr>
        <p:spPr bwMode="auto">
          <a:xfrm>
            <a:off x="323528" y="3429000"/>
            <a:ext cx="1152128" cy="900100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修正</a:t>
            </a:r>
            <a:endParaRPr lang="en-US" altLang="ja-JP" dirty="0" smtClean="0">
              <a:latin typeface="Meiryo UI" pitchFamily="50" charset="-128"/>
              <a:ea typeface="Meiryo UI" pitchFamily="50" charset="-128"/>
            </a:endParaRPr>
          </a:p>
          <a:p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依頼書</a:t>
            </a:r>
            <a:endParaRPr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2123728" y="3645024"/>
            <a:ext cx="5040560" cy="17281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b="1" dirty="0" smtClean="0"/>
              <a:t>修正依頼・問題報告の分析，解決策の勧告</a:t>
            </a:r>
            <a:endParaRPr lang="en-US" altLang="ja-JP" b="1" dirty="0" smtClean="0"/>
          </a:p>
          <a:p>
            <a:pPr algn="ctr"/>
            <a:endParaRPr lang="en-US" altLang="ja-JP" dirty="0"/>
          </a:p>
          <a:p>
            <a:pPr algn="ctr"/>
            <a:endParaRPr kumimoji="1" lang="en-US" altLang="ja-JP" dirty="0" smtClean="0"/>
          </a:p>
          <a:p>
            <a:pPr algn="ctr"/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3923928" y="4355658"/>
            <a:ext cx="1368152" cy="9455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検証および</a:t>
            </a:r>
            <a:endParaRPr kumimoji="1" lang="en-US" altLang="ja-JP" dirty="0" smtClean="0">
              <a:latin typeface="Meiryo UI" pitchFamily="50" charset="-128"/>
              <a:ea typeface="Meiryo UI" pitchFamily="50" charset="-128"/>
            </a:endParaRPr>
          </a:p>
          <a:p>
            <a:pPr algn="ctr"/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修正選択肢の用意</a:t>
            </a:r>
            <a:endParaRPr kumimoji="1"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2267744" y="2852936"/>
            <a:ext cx="4680520" cy="50405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latin typeface="Meiryo UI" pitchFamily="50" charset="-128"/>
                <a:ea typeface="Meiryo UI" pitchFamily="50" charset="-128"/>
              </a:rPr>
              <a:t>ISO12207</a:t>
            </a:r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の共同レビュープロセスを実施</a:t>
            </a:r>
            <a:endParaRPr kumimoji="1"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2267744" y="5661248"/>
            <a:ext cx="4680520" cy="50405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latin typeface="Meiryo UI" pitchFamily="50" charset="-128"/>
                <a:ea typeface="Meiryo UI" pitchFamily="50" charset="-128"/>
              </a:rPr>
              <a:t>ISO12207</a:t>
            </a:r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の文書化・構成管理・品質保証・</a:t>
            </a:r>
            <a:endParaRPr kumimoji="1" lang="en-US" altLang="ja-JP" dirty="0" smtClean="0">
              <a:latin typeface="Meiryo UI" pitchFamily="50" charset="-128"/>
              <a:ea typeface="Meiryo UI" pitchFamily="50" charset="-128"/>
            </a:endParaRPr>
          </a:p>
          <a:p>
            <a:pPr algn="ctr"/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問題解決の各プロセスを利用</a:t>
            </a:r>
            <a:endParaRPr kumimoji="1"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cxnSp>
        <p:nvCxnSpPr>
          <p:cNvPr id="12" name="直線矢印コネクタ 11"/>
          <p:cNvCxnSpPr>
            <a:stCxn id="9" idx="2"/>
            <a:endCxn id="5" idx="0"/>
          </p:cNvCxnSpPr>
          <p:nvPr/>
        </p:nvCxnSpPr>
        <p:spPr>
          <a:xfrm>
            <a:off x="4608004" y="3356992"/>
            <a:ext cx="36004" cy="288032"/>
          </a:xfrm>
          <a:prstGeom prst="straightConnector1">
            <a:avLst/>
          </a:prstGeom>
          <a:ln>
            <a:prstDash val="sysDot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直線矢印コネクタ 12"/>
          <p:cNvCxnSpPr>
            <a:stCxn id="10" idx="0"/>
            <a:endCxn id="5" idx="2"/>
          </p:cNvCxnSpPr>
          <p:nvPr/>
        </p:nvCxnSpPr>
        <p:spPr>
          <a:xfrm flipV="1">
            <a:off x="4608004" y="5373216"/>
            <a:ext cx="36004" cy="288032"/>
          </a:xfrm>
          <a:prstGeom prst="straightConnector1">
            <a:avLst/>
          </a:prstGeom>
          <a:ln>
            <a:prstDash val="sysDot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直線矢印コネクタ 13"/>
          <p:cNvCxnSpPr>
            <a:stCxn id="4" idx="3"/>
          </p:cNvCxnSpPr>
          <p:nvPr/>
        </p:nvCxnSpPr>
        <p:spPr>
          <a:xfrm>
            <a:off x="1475656" y="3879050"/>
            <a:ext cx="62582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File"/>
          <p:cNvSpPr>
            <a:spLocks noEditPoints="1" noChangeArrowheads="1"/>
          </p:cNvSpPr>
          <p:nvPr/>
        </p:nvSpPr>
        <p:spPr bwMode="auto">
          <a:xfrm>
            <a:off x="323528" y="4509120"/>
            <a:ext cx="1152128" cy="900100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問題</a:t>
            </a:r>
            <a:endParaRPr lang="en-US" altLang="ja-JP" dirty="0" smtClean="0">
              <a:latin typeface="Meiryo UI" pitchFamily="50" charset="-128"/>
              <a:ea typeface="Meiryo UI" pitchFamily="50" charset="-128"/>
            </a:endParaRPr>
          </a:p>
          <a:p>
            <a:r>
              <a:rPr lang="ja-JP" altLang="en-US" dirty="0">
                <a:latin typeface="Meiryo UI" pitchFamily="50" charset="-128"/>
                <a:ea typeface="Meiryo UI" pitchFamily="50" charset="-128"/>
              </a:rPr>
              <a:t>報告書</a:t>
            </a:r>
            <a:endParaRPr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467544" y="5435867"/>
            <a:ext cx="864096" cy="369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・</a:t>
            </a:r>
            <a:endParaRPr kumimoji="1" lang="en-US" altLang="ja-JP" dirty="0" smtClean="0"/>
          </a:p>
          <a:p>
            <a:pPr algn="ctr">
              <a:lnSpc>
                <a:spcPts val="20"/>
              </a:lnSpc>
            </a:pPr>
            <a:r>
              <a:rPr lang="ja-JP" altLang="en-US" dirty="0" smtClean="0"/>
              <a:t>・</a:t>
            </a:r>
            <a:endParaRPr lang="en-US" altLang="ja-JP" dirty="0" smtClean="0"/>
          </a:p>
          <a:p>
            <a:pPr algn="ctr">
              <a:lnSpc>
                <a:spcPts val="20"/>
              </a:lnSpc>
            </a:pPr>
            <a:endParaRPr lang="en-US" altLang="ja-JP" dirty="0"/>
          </a:p>
          <a:p>
            <a:pPr algn="ctr">
              <a:lnSpc>
                <a:spcPts val="20"/>
              </a:lnSpc>
            </a:pPr>
            <a:endParaRPr lang="en-US" altLang="ja-JP" dirty="0" smtClean="0"/>
          </a:p>
          <a:p>
            <a:pPr algn="ctr">
              <a:lnSpc>
                <a:spcPts val="20"/>
              </a:lnSpc>
            </a:pPr>
            <a:endParaRPr lang="en-US" altLang="ja-JP" dirty="0" smtClean="0"/>
          </a:p>
        </p:txBody>
      </p:sp>
      <p:cxnSp>
        <p:nvCxnSpPr>
          <p:cNvPr id="39" name="直線矢印コネクタ 38"/>
          <p:cNvCxnSpPr/>
          <p:nvPr/>
        </p:nvCxnSpPr>
        <p:spPr>
          <a:xfrm>
            <a:off x="1475656" y="5013176"/>
            <a:ext cx="62582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9" name="正方形/長方形 48"/>
          <p:cNvSpPr/>
          <p:nvPr/>
        </p:nvSpPr>
        <p:spPr>
          <a:xfrm>
            <a:off x="2411760" y="4355658"/>
            <a:ext cx="1368152" cy="9455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修正依頼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・問題報告の</a:t>
            </a:r>
            <a:endParaRPr lang="en-US" altLang="ja-JP" dirty="0" smtClean="0">
              <a:latin typeface="Meiryo UI" pitchFamily="50" charset="-128"/>
              <a:ea typeface="Meiryo UI" pitchFamily="50" charset="-128"/>
            </a:endParaRPr>
          </a:p>
          <a:p>
            <a:pPr algn="ctr"/>
            <a:r>
              <a:rPr lang="ja-JP" altLang="en-US" dirty="0">
                <a:latin typeface="Meiryo UI" pitchFamily="50" charset="-128"/>
                <a:ea typeface="Meiryo UI" pitchFamily="50" charset="-128"/>
              </a:rPr>
              <a:t>分析</a:t>
            </a:r>
            <a:endParaRPr lang="en-US" altLang="ja-JP" dirty="0" smtClean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50" name="正方形/長方形 49"/>
          <p:cNvSpPr/>
          <p:nvPr/>
        </p:nvSpPr>
        <p:spPr>
          <a:xfrm>
            <a:off x="5436096" y="4355658"/>
            <a:ext cx="1368152" cy="9455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文書化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および修正案の</a:t>
            </a:r>
            <a:endParaRPr lang="en-US" altLang="ja-JP" dirty="0" smtClean="0">
              <a:latin typeface="Meiryo UI" pitchFamily="50" charset="-128"/>
              <a:ea typeface="Meiryo UI" pitchFamily="50" charset="-128"/>
            </a:endParaRPr>
          </a:p>
          <a:p>
            <a:pPr algn="ctr"/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承認</a:t>
            </a:r>
            <a:endParaRPr kumimoji="1"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53" name="File"/>
          <p:cNvSpPr>
            <a:spLocks noEditPoints="1" noChangeArrowheads="1"/>
          </p:cNvSpPr>
          <p:nvPr/>
        </p:nvSpPr>
        <p:spPr bwMode="auto">
          <a:xfrm>
            <a:off x="7812360" y="3429000"/>
            <a:ext cx="1152128" cy="900100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影響分析結果</a:t>
            </a:r>
            <a:endParaRPr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54" name="File"/>
          <p:cNvSpPr>
            <a:spLocks noEditPoints="1" noChangeArrowheads="1"/>
          </p:cNvSpPr>
          <p:nvPr/>
        </p:nvSpPr>
        <p:spPr bwMode="auto">
          <a:xfrm>
            <a:off x="7812360" y="4509120"/>
            <a:ext cx="1152128" cy="900100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sz="1600" dirty="0" smtClean="0">
                <a:latin typeface="Meiryo UI" pitchFamily="50" charset="-128"/>
                <a:ea typeface="Meiryo UI" pitchFamily="50" charset="-128"/>
              </a:rPr>
              <a:t>テスト計画・手順</a:t>
            </a:r>
            <a:endParaRPr lang="ja-JP" altLang="en-US" sz="1600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7956376" y="5435867"/>
            <a:ext cx="864096" cy="369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・</a:t>
            </a:r>
            <a:endParaRPr kumimoji="1" lang="en-US" altLang="ja-JP" dirty="0" smtClean="0"/>
          </a:p>
          <a:p>
            <a:pPr algn="ctr">
              <a:lnSpc>
                <a:spcPts val="20"/>
              </a:lnSpc>
            </a:pPr>
            <a:r>
              <a:rPr lang="ja-JP" altLang="en-US" dirty="0" smtClean="0"/>
              <a:t>・</a:t>
            </a:r>
            <a:endParaRPr lang="en-US" altLang="ja-JP" dirty="0" smtClean="0"/>
          </a:p>
          <a:p>
            <a:pPr algn="ctr">
              <a:lnSpc>
                <a:spcPts val="20"/>
              </a:lnSpc>
            </a:pPr>
            <a:endParaRPr lang="en-US" altLang="ja-JP" dirty="0"/>
          </a:p>
          <a:p>
            <a:pPr algn="ctr">
              <a:lnSpc>
                <a:spcPts val="20"/>
              </a:lnSpc>
            </a:pPr>
            <a:endParaRPr lang="en-US" altLang="ja-JP" dirty="0" smtClean="0"/>
          </a:p>
          <a:p>
            <a:pPr algn="ctr">
              <a:lnSpc>
                <a:spcPts val="20"/>
              </a:lnSpc>
            </a:pPr>
            <a:endParaRPr lang="en-US" altLang="ja-JP" dirty="0" smtClean="0"/>
          </a:p>
        </p:txBody>
      </p:sp>
      <p:cxnSp>
        <p:nvCxnSpPr>
          <p:cNvPr id="56" name="直線矢印コネクタ 55"/>
          <p:cNvCxnSpPr/>
          <p:nvPr/>
        </p:nvCxnSpPr>
        <p:spPr>
          <a:xfrm>
            <a:off x="7164288" y="3861048"/>
            <a:ext cx="62582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7" name="直線矢印コネクタ 56"/>
          <p:cNvCxnSpPr/>
          <p:nvPr/>
        </p:nvCxnSpPr>
        <p:spPr>
          <a:xfrm>
            <a:off x="7164288" y="4995174"/>
            <a:ext cx="62582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606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保守プロセス：修正の実施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ソフトウェア製品の修正およびテスト</a:t>
            </a:r>
            <a:endParaRPr kumimoji="1" lang="ja-JP" altLang="en-US" dirty="0"/>
          </a:p>
        </p:txBody>
      </p:sp>
      <p:sp>
        <p:nvSpPr>
          <p:cNvPr id="4" name="File"/>
          <p:cNvSpPr>
            <a:spLocks noEditPoints="1" noChangeArrowheads="1"/>
          </p:cNvSpPr>
          <p:nvPr/>
        </p:nvSpPr>
        <p:spPr bwMode="auto">
          <a:xfrm>
            <a:off x="323528" y="3429000"/>
            <a:ext cx="1152128" cy="900100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基準線</a:t>
            </a:r>
            <a:endParaRPr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2123728" y="3645024"/>
            <a:ext cx="5040560" cy="17281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b="1" dirty="0" smtClean="0"/>
              <a:t>修正を実施するための開発プロセスを開始</a:t>
            </a:r>
            <a:endParaRPr lang="en-US" altLang="ja-JP" b="1" dirty="0" smtClean="0"/>
          </a:p>
          <a:p>
            <a:pPr algn="ctr"/>
            <a:endParaRPr lang="en-US" altLang="ja-JP" dirty="0" smtClean="0"/>
          </a:p>
          <a:p>
            <a:pPr algn="ctr"/>
            <a:endParaRPr kumimoji="1" lang="en-US" altLang="ja-JP" dirty="0" smtClean="0"/>
          </a:p>
          <a:p>
            <a:pPr algn="ctr"/>
            <a:endParaRPr kumimoji="1" lang="ja-JP" altLang="en-US" dirty="0"/>
          </a:p>
        </p:txBody>
      </p:sp>
      <p:sp>
        <p:nvSpPr>
          <p:cNvPr id="9" name="正方形/長方形 8"/>
          <p:cNvSpPr/>
          <p:nvPr/>
        </p:nvSpPr>
        <p:spPr>
          <a:xfrm>
            <a:off x="2267744" y="2852936"/>
            <a:ext cx="4680520" cy="50405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latin typeface="Meiryo UI" pitchFamily="50" charset="-128"/>
                <a:ea typeface="Meiryo UI" pitchFamily="50" charset="-128"/>
              </a:rPr>
              <a:t>ISO12207</a:t>
            </a:r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の共同レビュープロセスを実施</a:t>
            </a:r>
            <a:endParaRPr kumimoji="1"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2267744" y="5661248"/>
            <a:ext cx="4680520" cy="50405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latin typeface="Meiryo UI" pitchFamily="50" charset="-128"/>
                <a:ea typeface="Meiryo UI" pitchFamily="50" charset="-128"/>
              </a:rPr>
              <a:t>ISO12207</a:t>
            </a:r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の文書化・構成管理・品質保証・</a:t>
            </a:r>
            <a:endParaRPr kumimoji="1" lang="en-US" altLang="ja-JP" dirty="0" smtClean="0">
              <a:latin typeface="Meiryo UI" pitchFamily="50" charset="-128"/>
              <a:ea typeface="Meiryo UI" pitchFamily="50" charset="-128"/>
            </a:endParaRPr>
          </a:p>
          <a:p>
            <a:pPr algn="ctr"/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共同レビューの各プロセスを利用</a:t>
            </a:r>
            <a:endParaRPr kumimoji="1"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cxnSp>
        <p:nvCxnSpPr>
          <p:cNvPr id="12" name="直線矢印コネクタ 11"/>
          <p:cNvCxnSpPr>
            <a:stCxn id="9" idx="2"/>
            <a:endCxn id="5" idx="0"/>
          </p:cNvCxnSpPr>
          <p:nvPr/>
        </p:nvCxnSpPr>
        <p:spPr>
          <a:xfrm>
            <a:off x="4608004" y="3356992"/>
            <a:ext cx="36004" cy="288032"/>
          </a:xfrm>
          <a:prstGeom prst="straightConnector1">
            <a:avLst/>
          </a:prstGeom>
          <a:ln>
            <a:prstDash val="sysDot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直線矢印コネクタ 12"/>
          <p:cNvCxnSpPr>
            <a:stCxn id="10" idx="0"/>
            <a:endCxn id="5" idx="2"/>
          </p:cNvCxnSpPr>
          <p:nvPr/>
        </p:nvCxnSpPr>
        <p:spPr>
          <a:xfrm flipV="1">
            <a:off x="4608004" y="5373216"/>
            <a:ext cx="36004" cy="288032"/>
          </a:xfrm>
          <a:prstGeom prst="straightConnector1">
            <a:avLst/>
          </a:prstGeom>
          <a:ln>
            <a:prstDash val="sysDot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直線矢印コネクタ 13"/>
          <p:cNvCxnSpPr>
            <a:stCxn id="4" idx="3"/>
          </p:cNvCxnSpPr>
          <p:nvPr/>
        </p:nvCxnSpPr>
        <p:spPr>
          <a:xfrm>
            <a:off x="1475656" y="3879050"/>
            <a:ext cx="62582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File"/>
          <p:cNvSpPr>
            <a:spLocks noEditPoints="1" noChangeArrowheads="1"/>
          </p:cNvSpPr>
          <p:nvPr/>
        </p:nvSpPr>
        <p:spPr bwMode="auto">
          <a:xfrm>
            <a:off x="323528" y="4509120"/>
            <a:ext cx="1152128" cy="900100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承認された文書</a:t>
            </a:r>
            <a:endParaRPr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467544" y="5435867"/>
            <a:ext cx="864096" cy="369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・</a:t>
            </a:r>
            <a:endParaRPr kumimoji="1" lang="en-US" altLang="ja-JP" dirty="0" smtClean="0"/>
          </a:p>
          <a:p>
            <a:pPr algn="ctr">
              <a:lnSpc>
                <a:spcPts val="20"/>
              </a:lnSpc>
            </a:pPr>
            <a:r>
              <a:rPr lang="ja-JP" altLang="en-US" dirty="0" smtClean="0"/>
              <a:t>・</a:t>
            </a:r>
            <a:endParaRPr lang="en-US" altLang="ja-JP" dirty="0" smtClean="0"/>
          </a:p>
          <a:p>
            <a:pPr algn="ctr">
              <a:lnSpc>
                <a:spcPts val="20"/>
              </a:lnSpc>
            </a:pPr>
            <a:endParaRPr lang="en-US" altLang="ja-JP" dirty="0"/>
          </a:p>
          <a:p>
            <a:pPr algn="ctr">
              <a:lnSpc>
                <a:spcPts val="20"/>
              </a:lnSpc>
            </a:pPr>
            <a:endParaRPr lang="en-US" altLang="ja-JP" dirty="0" smtClean="0"/>
          </a:p>
          <a:p>
            <a:pPr algn="ctr">
              <a:lnSpc>
                <a:spcPts val="20"/>
              </a:lnSpc>
            </a:pPr>
            <a:endParaRPr lang="en-US" altLang="ja-JP" dirty="0" smtClean="0"/>
          </a:p>
        </p:txBody>
      </p:sp>
      <p:cxnSp>
        <p:nvCxnSpPr>
          <p:cNvPr id="39" name="直線矢印コネクタ 38"/>
          <p:cNvCxnSpPr/>
          <p:nvPr/>
        </p:nvCxnSpPr>
        <p:spPr>
          <a:xfrm>
            <a:off x="1475656" y="5013176"/>
            <a:ext cx="62582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3" name="File"/>
          <p:cNvSpPr>
            <a:spLocks noEditPoints="1" noChangeArrowheads="1"/>
          </p:cNvSpPr>
          <p:nvPr/>
        </p:nvSpPr>
        <p:spPr bwMode="auto">
          <a:xfrm>
            <a:off x="7812360" y="3429000"/>
            <a:ext cx="1152128" cy="900100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更新された文書</a:t>
            </a:r>
            <a:endParaRPr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54" name="File"/>
          <p:cNvSpPr>
            <a:spLocks noEditPoints="1" noChangeArrowheads="1"/>
          </p:cNvSpPr>
          <p:nvPr/>
        </p:nvSpPr>
        <p:spPr bwMode="auto">
          <a:xfrm>
            <a:off x="7812360" y="4509120"/>
            <a:ext cx="1152128" cy="900100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sz="1600" dirty="0" smtClean="0">
                <a:latin typeface="Meiryo UI" pitchFamily="50" charset="-128"/>
                <a:ea typeface="Meiryo UI" pitchFamily="50" charset="-128"/>
              </a:rPr>
              <a:t>修正されたコード</a:t>
            </a:r>
            <a:endParaRPr lang="ja-JP" altLang="en-US" sz="1600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7956376" y="5435867"/>
            <a:ext cx="864096" cy="369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・</a:t>
            </a:r>
            <a:endParaRPr kumimoji="1" lang="en-US" altLang="ja-JP" dirty="0" smtClean="0"/>
          </a:p>
          <a:p>
            <a:pPr algn="ctr">
              <a:lnSpc>
                <a:spcPts val="20"/>
              </a:lnSpc>
            </a:pPr>
            <a:r>
              <a:rPr lang="ja-JP" altLang="en-US" dirty="0" smtClean="0"/>
              <a:t>・</a:t>
            </a:r>
            <a:endParaRPr lang="en-US" altLang="ja-JP" dirty="0" smtClean="0"/>
          </a:p>
          <a:p>
            <a:pPr algn="ctr">
              <a:lnSpc>
                <a:spcPts val="20"/>
              </a:lnSpc>
            </a:pPr>
            <a:endParaRPr lang="en-US" altLang="ja-JP" dirty="0"/>
          </a:p>
          <a:p>
            <a:pPr algn="ctr">
              <a:lnSpc>
                <a:spcPts val="20"/>
              </a:lnSpc>
            </a:pPr>
            <a:endParaRPr lang="en-US" altLang="ja-JP" dirty="0" smtClean="0"/>
          </a:p>
          <a:p>
            <a:pPr algn="ctr">
              <a:lnSpc>
                <a:spcPts val="20"/>
              </a:lnSpc>
            </a:pPr>
            <a:endParaRPr lang="en-US" altLang="ja-JP" dirty="0" smtClean="0"/>
          </a:p>
        </p:txBody>
      </p:sp>
      <p:cxnSp>
        <p:nvCxnSpPr>
          <p:cNvPr id="56" name="直線矢印コネクタ 55"/>
          <p:cNvCxnSpPr/>
          <p:nvPr/>
        </p:nvCxnSpPr>
        <p:spPr>
          <a:xfrm>
            <a:off x="7164288" y="3861048"/>
            <a:ext cx="62582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7" name="直線矢印コネクタ 56"/>
          <p:cNvCxnSpPr/>
          <p:nvPr/>
        </p:nvCxnSpPr>
        <p:spPr>
          <a:xfrm>
            <a:off x="7164288" y="4995174"/>
            <a:ext cx="62582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正方形/長方形 21"/>
          <p:cNvSpPr/>
          <p:nvPr/>
        </p:nvSpPr>
        <p:spPr>
          <a:xfrm>
            <a:off x="3923928" y="4355658"/>
            <a:ext cx="1368152" cy="9455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latin typeface="Meiryo UI" pitchFamily="50" charset="-128"/>
                <a:ea typeface="Meiryo UI" pitchFamily="50" charset="-128"/>
              </a:rPr>
              <a:t>必要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な文書の更新</a:t>
            </a:r>
            <a:endParaRPr kumimoji="1"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2411760" y="4355658"/>
            <a:ext cx="1368152" cy="9455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修正要素・影響の特定</a:t>
            </a:r>
            <a:endParaRPr lang="en-US" altLang="ja-JP" dirty="0" smtClean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24" name="正方形/長方形 23"/>
          <p:cNvSpPr/>
          <p:nvPr/>
        </p:nvSpPr>
        <p:spPr>
          <a:xfrm>
            <a:off x="5436096" y="4355658"/>
            <a:ext cx="1368152" cy="9455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開発プロセスの呼び出し</a:t>
            </a:r>
            <a:endParaRPr kumimoji="1"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6" name="角丸四角形吹き出し 5"/>
          <p:cNvSpPr/>
          <p:nvPr/>
        </p:nvSpPr>
        <p:spPr>
          <a:xfrm>
            <a:off x="273764" y="2312876"/>
            <a:ext cx="1777956" cy="900100"/>
          </a:xfrm>
          <a:prstGeom prst="wedgeRoundRectCallout">
            <a:avLst>
              <a:gd name="adj1" fmla="val 5651"/>
              <a:gd name="adj2" fmla="val 112424"/>
              <a:gd name="adj3" fmla="val 16667"/>
            </a:avLst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600" b="1" dirty="0" smtClean="0">
                <a:solidFill>
                  <a:schemeClr val="bg1"/>
                </a:solidFill>
              </a:rPr>
              <a:t>・システムの定義</a:t>
            </a:r>
            <a:endParaRPr lang="en-US" altLang="ja-JP" sz="1600" b="1" dirty="0" smtClean="0">
              <a:solidFill>
                <a:schemeClr val="bg1"/>
              </a:solidFill>
            </a:endParaRPr>
          </a:p>
          <a:p>
            <a:r>
              <a:rPr kumimoji="1" lang="ja-JP" altLang="en-US" sz="1600" b="1" dirty="0" smtClean="0">
                <a:solidFill>
                  <a:schemeClr val="bg1"/>
                </a:solidFill>
              </a:rPr>
              <a:t>・修正依頼記録</a:t>
            </a:r>
            <a:endParaRPr kumimoji="1" lang="en-US" altLang="ja-JP" sz="1600" b="1" dirty="0" smtClean="0">
              <a:solidFill>
                <a:schemeClr val="bg1"/>
              </a:solidFill>
            </a:endParaRPr>
          </a:p>
          <a:p>
            <a:r>
              <a:rPr lang="ja-JP" altLang="en-US" sz="1600" b="1" dirty="0" smtClean="0">
                <a:solidFill>
                  <a:schemeClr val="bg1"/>
                </a:solidFill>
              </a:rPr>
              <a:t>・ソース</a:t>
            </a:r>
            <a:r>
              <a:rPr kumimoji="1" lang="ja-JP" altLang="en-US" sz="1600" b="1" dirty="0" smtClean="0">
                <a:solidFill>
                  <a:schemeClr val="bg1"/>
                </a:solidFill>
              </a:rPr>
              <a:t>コード</a:t>
            </a:r>
            <a:endParaRPr kumimoji="1" lang="ja-JP" altLang="en-US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665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保守プロセス：保守レビュー・受入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システムの修正が正しく，正しい方法で承認された標準に従い完了したことを確実化</a:t>
            </a:r>
            <a:endParaRPr kumimoji="1" lang="ja-JP" altLang="en-US" dirty="0"/>
          </a:p>
        </p:txBody>
      </p:sp>
      <p:sp>
        <p:nvSpPr>
          <p:cNvPr id="4" name="File"/>
          <p:cNvSpPr>
            <a:spLocks noEditPoints="1" noChangeArrowheads="1"/>
          </p:cNvSpPr>
          <p:nvPr/>
        </p:nvSpPr>
        <p:spPr bwMode="auto">
          <a:xfrm>
            <a:off x="323528" y="3429000"/>
            <a:ext cx="1152128" cy="900100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ソフト</a:t>
            </a:r>
            <a:endParaRPr lang="en-US" altLang="ja-JP" dirty="0" smtClean="0">
              <a:latin typeface="Meiryo UI" pitchFamily="50" charset="-128"/>
              <a:ea typeface="Meiryo UI" pitchFamily="50" charset="-128"/>
            </a:endParaRPr>
          </a:p>
          <a:p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ウェア</a:t>
            </a:r>
            <a:endParaRPr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2123728" y="3645024"/>
            <a:ext cx="5040560" cy="17281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b="1" dirty="0" smtClean="0"/>
              <a:t>修正されたシステムの完全性を確認</a:t>
            </a:r>
            <a:endParaRPr lang="en-US" altLang="ja-JP" b="1" dirty="0" smtClean="0"/>
          </a:p>
          <a:p>
            <a:pPr algn="ctr"/>
            <a:endParaRPr lang="en-US" altLang="ja-JP" dirty="0" smtClean="0"/>
          </a:p>
          <a:p>
            <a:pPr algn="ctr"/>
            <a:endParaRPr kumimoji="1" lang="en-US" altLang="ja-JP" dirty="0" smtClean="0"/>
          </a:p>
          <a:p>
            <a:pPr algn="ctr"/>
            <a:endParaRPr kumimoji="1" lang="ja-JP" altLang="en-US" dirty="0"/>
          </a:p>
        </p:txBody>
      </p:sp>
      <p:sp>
        <p:nvSpPr>
          <p:cNvPr id="9" name="正方形/長方形 8"/>
          <p:cNvSpPr/>
          <p:nvPr/>
        </p:nvSpPr>
        <p:spPr>
          <a:xfrm>
            <a:off x="2267744" y="2852936"/>
            <a:ext cx="4680520" cy="50405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latin typeface="Meiryo UI" pitchFamily="50" charset="-128"/>
                <a:ea typeface="Meiryo UI" pitchFamily="50" charset="-128"/>
              </a:rPr>
              <a:t>ISO12207</a:t>
            </a:r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の共同レビュープロセスを実施</a:t>
            </a:r>
            <a:endParaRPr kumimoji="1"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2267744" y="5661248"/>
            <a:ext cx="4680520" cy="50405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latin typeface="Meiryo UI" pitchFamily="50" charset="-128"/>
                <a:ea typeface="Meiryo UI" pitchFamily="50" charset="-128"/>
              </a:rPr>
              <a:t>ISO12207</a:t>
            </a:r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の品質保証・検証・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妥当性確認・</a:t>
            </a:r>
            <a:endParaRPr lang="en-US" altLang="ja-JP" dirty="0" smtClean="0">
              <a:latin typeface="Meiryo UI" pitchFamily="50" charset="-128"/>
              <a:ea typeface="Meiryo UI" pitchFamily="50" charset="-128"/>
            </a:endParaRPr>
          </a:p>
          <a:p>
            <a:pPr algn="ctr"/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共同レビュー・監査の各プロセスを利用</a:t>
            </a:r>
            <a:endParaRPr kumimoji="1"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cxnSp>
        <p:nvCxnSpPr>
          <p:cNvPr id="12" name="直線矢印コネクタ 11"/>
          <p:cNvCxnSpPr>
            <a:stCxn id="9" idx="2"/>
            <a:endCxn id="5" idx="0"/>
          </p:cNvCxnSpPr>
          <p:nvPr/>
        </p:nvCxnSpPr>
        <p:spPr>
          <a:xfrm>
            <a:off x="4608004" y="3356992"/>
            <a:ext cx="36004" cy="288032"/>
          </a:xfrm>
          <a:prstGeom prst="straightConnector1">
            <a:avLst/>
          </a:prstGeom>
          <a:ln>
            <a:prstDash val="sysDot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直線矢印コネクタ 12"/>
          <p:cNvCxnSpPr>
            <a:stCxn id="10" idx="0"/>
            <a:endCxn id="5" idx="2"/>
          </p:cNvCxnSpPr>
          <p:nvPr/>
        </p:nvCxnSpPr>
        <p:spPr>
          <a:xfrm flipV="1">
            <a:off x="4608004" y="5373216"/>
            <a:ext cx="36004" cy="288032"/>
          </a:xfrm>
          <a:prstGeom prst="straightConnector1">
            <a:avLst/>
          </a:prstGeom>
          <a:ln>
            <a:prstDash val="sysDot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直線矢印コネクタ 13"/>
          <p:cNvCxnSpPr>
            <a:stCxn id="4" idx="3"/>
          </p:cNvCxnSpPr>
          <p:nvPr/>
        </p:nvCxnSpPr>
        <p:spPr>
          <a:xfrm>
            <a:off x="1475656" y="3879050"/>
            <a:ext cx="62582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File"/>
          <p:cNvSpPr>
            <a:spLocks noEditPoints="1" noChangeArrowheads="1"/>
          </p:cNvSpPr>
          <p:nvPr/>
        </p:nvSpPr>
        <p:spPr bwMode="auto">
          <a:xfrm>
            <a:off x="323528" y="4509120"/>
            <a:ext cx="1152128" cy="900100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テストの結果</a:t>
            </a:r>
            <a:endParaRPr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467544" y="5435867"/>
            <a:ext cx="864096" cy="369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・</a:t>
            </a:r>
            <a:endParaRPr kumimoji="1" lang="en-US" altLang="ja-JP" dirty="0" smtClean="0"/>
          </a:p>
          <a:p>
            <a:pPr algn="ctr">
              <a:lnSpc>
                <a:spcPts val="20"/>
              </a:lnSpc>
            </a:pPr>
            <a:r>
              <a:rPr lang="ja-JP" altLang="en-US" dirty="0" smtClean="0"/>
              <a:t>・</a:t>
            </a:r>
            <a:endParaRPr lang="en-US" altLang="ja-JP" dirty="0" smtClean="0"/>
          </a:p>
          <a:p>
            <a:pPr algn="ctr">
              <a:lnSpc>
                <a:spcPts val="20"/>
              </a:lnSpc>
            </a:pPr>
            <a:endParaRPr lang="en-US" altLang="ja-JP" dirty="0"/>
          </a:p>
          <a:p>
            <a:pPr algn="ctr">
              <a:lnSpc>
                <a:spcPts val="20"/>
              </a:lnSpc>
            </a:pPr>
            <a:endParaRPr lang="en-US" altLang="ja-JP" dirty="0" smtClean="0"/>
          </a:p>
          <a:p>
            <a:pPr algn="ctr">
              <a:lnSpc>
                <a:spcPts val="20"/>
              </a:lnSpc>
            </a:pPr>
            <a:endParaRPr lang="en-US" altLang="ja-JP" dirty="0" smtClean="0"/>
          </a:p>
        </p:txBody>
      </p:sp>
      <p:cxnSp>
        <p:nvCxnSpPr>
          <p:cNvPr id="39" name="直線矢印コネクタ 38"/>
          <p:cNvCxnSpPr/>
          <p:nvPr/>
        </p:nvCxnSpPr>
        <p:spPr>
          <a:xfrm>
            <a:off x="1475656" y="5013176"/>
            <a:ext cx="62582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3" name="File"/>
          <p:cNvSpPr>
            <a:spLocks noEditPoints="1" noChangeArrowheads="1"/>
          </p:cNvSpPr>
          <p:nvPr/>
        </p:nvSpPr>
        <p:spPr bwMode="auto">
          <a:xfrm>
            <a:off x="7812360" y="3429000"/>
            <a:ext cx="1152128" cy="900100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レビュー</a:t>
            </a:r>
            <a:endParaRPr lang="en-US" altLang="ja-JP" dirty="0" smtClean="0">
              <a:latin typeface="Meiryo UI" pitchFamily="50" charset="-128"/>
              <a:ea typeface="Meiryo UI" pitchFamily="50" charset="-128"/>
            </a:endParaRPr>
          </a:p>
          <a:p>
            <a:r>
              <a:rPr lang="ja-JP" altLang="en-US" dirty="0">
                <a:latin typeface="Meiryo UI" pitchFamily="50" charset="-128"/>
                <a:ea typeface="Meiryo UI" pitchFamily="50" charset="-128"/>
              </a:rPr>
              <a:t>記録</a:t>
            </a:r>
            <a:endParaRPr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54" name="File"/>
          <p:cNvSpPr>
            <a:spLocks noEditPoints="1" noChangeArrowheads="1"/>
          </p:cNvSpPr>
          <p:nvPr/>
        </p:nvSpPr>
        <p:spPr bwMode="auto">
          <a:xfrm>
            <a:off x="7812360" y="4509120"/>
            <a:ext cx="1152128" cy="900100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sz="1600" dirty="0" smtClean="0">
                <a:latin typeface="Meiryo UI" pitchFamily="50" charset="-128"/>
                <a:ea typeface="Meiryo UI" pitchFamily="50" charset="-128"/>
              </a:rPr>
              <a:t>受け入れ報告</a:t>
            </a:r>
            <a:endParaRPr lang="ja-JP" altLang="en-US" sz="1600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7956376" y="5435867"/>
            <a:ext cx="864096" cy="369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・</a:t>
            </a:r>
            <a:endParaRPr kumimoji="1" lang="en-US" altLang="ja-JP" dirty="0" smtClean="0"/>
          </a:p>
          <a:p>
            <a:pPr algn="ctr">
              <a:lnSpc>
                <a:spcPts val="20"/>
              </a:lnSpc>
            </a:pPr>
            <a:r>
              <a:rPr lang="ja-JP" altLang="en-US" dirty="0" smtClean="0"/>
              <a:t>・</a:t>
            </a:r>
            <a:endParaRPr lang="en-US" altLang="ja-JP" dirty="0" smtClean="0"/>
          </a:p>
          <a:p>
            <a:pPr algn="ctr">
              <a:lnSpc>
                <a:spcPts val="20"/>
              </a:lnSpc>
            </a:pPr>
            <a:endParaRPr lang="en-US" altLang="ja-JP" dirty="0"/>
          </a:p>
          <a:p>
            <a:pPr algn="ctr">
              <a:lnSpc>
                <a:spcPts val="20"/>
              </a:lnSpc>
            </a:pPr>
            <a:endParaRPr lang="en-US" altLang="ja-JP" dirty="0" smtClean="0"/>
          </a:p>
          <a:p>
            <a:pPr algn="ctr">
              <a:lnSpc>
                <a:spcPts val="20"/>
              </a:lnSpc>
            </a:pPr>
            <a:endParaRPr lang="en-US" altLang="ja-JP" dirty="0" smtClean="0"/>
          </a:p>
        </p:txBody>
      </p:sp>
      <p:cxnSp>
        <p:nvCxnSpPr>
          <p:cNvPr id="56" name="直線矢印コネクタ 55"/>
          <p:cNvCxnSpPr/>
          <p:nvPr/>
        </p:nvCxnSpPr>
        <p:spPr>
          <a:xfrm>
            <a:off x="7164288" y="3861048"/>
            <a:ext cx="62582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7" name="直線矢印コネクタ 56"/>
          <p:cNvCxnSpPr/>
          <p:nvPr/>
        </p:nvCxnSpPr>
        <p:spPr>
          <a:xfrm>
            <a:off x="7164288" y="4995174"/>
            <a:ext cx="62582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正方形/長方形 21"/>
          <p:cNvSpPr/>
          <p:nvPr/>
        </p:nvSpPr>
        <p:spPr>
          <a:xfrm>
            <a:off x="3923928" y="4355658"/>
            <a:ext cx="1368152" cy="9455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文書の更新の追跡</a:t>
            </a:r>
            <a:endParaRPr kumimoji="1"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2411760" y="4355658"/>
            <a:ext cx="1368152" cy="9455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共同レビューを行い修正を確認</a:t>
            </a:r>
            <a:endParaRPr lang="en-US" altLang="ja-JP" dirty="0" smtClean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24" name="正方形/長方形 23"/>
          <p:cNvSpPr/>
          <p:nvPr/>
        </p:nvSpPr>
        <p:spPr>
          <a:xfrm>
            <a:off x="5436096" y="4355658"/>
            <a:ext cx="1368152" cy="9455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修正が完了したことの</a:t>
            </a:r>
            <a:endParaRPr kumimoji="1" lang="en-US" altLang="ja-JP" dirty="0" smtClean="0">
              <a:latin typeface="Meiryo UI" pitchFamily="50" charset="-128"/>
              <a:ea typeface="Meiryo UI" pitchFamily="50" charset="-128"/>
            </a:endParaRPr>
          </a:p>
          <a:p>
            <a:pPr algn="ctr"/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承認を受領</a:t>
            </a:r>
            <a:endParaRPr kumimoji="1" lang="ja-JP" altLang="en-US" dirty="0">
              <a:latin typeface="Meiryo UI" pitchFamily="50" charset="-128"/>
              <a:ea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1585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保守プロセス：移行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移行計画の策定，利用者への通知，移行後の影響の評価およびそれらの文書化</a:t>
            </a:r>
            <a:endParaRPr kumimoji="1" lang="ja-JP" altLang="en-US" dirty="0"/>
          </a:p>
        </p:txBody>
      </p:sp>
      <p:sp>
        <p:nvSpPr>
          <p:cNvPr id="4" name="File"/>
          <p:cNvSpPr>
            <a:spLocks noEditPoints="1" noChangeArrowheads="1"/>
          </p:cNvSpPr>
          <p:nvPr/>
        </p:nvSpPr>
        <p:spPr bwMode="auto">
          <a:xfrm>
            <a:off x="323528" y="3429000"/>
            <a:ext cx="1152128" cy="900100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新・旧</a:t>
            </a:r>
            <a:endParaRPr lang="en-US" altLang="ja-JP" dirty="0" smtClean="0">
              <a:latin typeface="Meiryo UI" pitchFamily="50" charset="-128"/>
              <a:ea typeface="Meiryo UI" pitchFamily="50" charset="-128"/>
            </a:endParaRPr>
          </a:p>
          <a:p>
            <a:r>
              <a:rPr lang="ja-JP" altLang="en-US" dirty="0">
                <a:latin typeface="Meiryo UI" pitchFamily="50" charset="-128"/>
                <a:ea typeface="Meiryo UI" pitchFamily="50" charset="-128"/>
              </a:rPr>
              <a:t>環境</a:t>
            </a:r>
            <a:endParaRPr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2123728" y="3645024"/>
            <a:ext cx="5040560" cy="17281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b="1" dirty="0" smtClean="0"/>
              <a:t>移行・教育訓練・運用・影響評価の実施</a:t>
            </a:r>
            <a:endParaRPr lang="en-US" altLang="ja-JP" b="1" dirty="0" smtClean="0"/>
          </a:p>
          <a:p>
            <a:pPr algn="ctr"/>
            <a:endParaRPr lang="en-US" altLang="ja-JP" dirty="0" smtClean="0"/>
          </a:p>
          <a:p>
            <a:pPr algn="ctr"/>
            <a:endParaRPr lang="en-US" altLang="ja-JP" dirty="0" smtClean="0"/>
          </a:p>
          <a:p>
            <a:pPr algn="ctr"/>
            <a:endParaRPr kumimoji="1" lang="en-US" altLang="ja-JP" dirty="0" smtClean="0"/>
          </a:p>
        </p:txBody>
      </p:sp>
      <p:sp>
        <p:nvSpPr>
          <p:cNvPr id="9" name="正方形/長方形 8"/>
          <p:cNvSpPr/>
          <p:nvPr/>
        </p:nvSpPr>
        <p:spPr>
          <a:xfrm>
            <a:off x="2267744" y="2852936"/>
            <a:ext cx="4680520" cy="50405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latin typeface="Meiryo UI" pitchFamily="50" charset="-128"/>
                <a:ea typeface="Meiryo UI" pitchFamily="50" charset="-128"/>
              </a:rPr>
              <a:t>ISO12207</a:t>
            </a:r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の共同レビュープロセスを実施</a:t>
            </a:r>
            <a:endParaRPr kumimoji="1"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2267744" y="5661248"/>
            <a:ext cx="4680520" cy="50405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latin typeface="Meiryo UI" pitchFamily="50" charset="-128"/>
                <a:ea typeface="Meiryo UI" pitchFamily="50" charset="-128"/>
              </a:rPr>
              <a:t>ISO12207</a:t>
            </a:r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の文書化・構成管理・品質保証・検証・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妥当性確認・</a:t>
            </a:r>
            <a:r>
              <a:rPr lang="ja-JP" altLang="en-US" dirty="0">
                <a:latin typeface="Meiryo UI" pitchFamily="50" charset="-128"/>
                <a:ea typeface="Meiryo UI" pitchFamily="50" charset="-128"/>
              </a:rPr>
              <a:t>など</a:t>
            </a:r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の各プロセスを利用</a:t>
            </a:r>
            <a:endParaRPr kumimoji="1"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cxnSp>
        <p:nvCxnSpPr>
          <p:cNvPr id="12" name="直線矢印コネクタ 11"/>
          <p:cNvCxnSpPr>
            <a:stCxn id="9" idx="2"/>
            <a:endCxn id="5" idx="0"/>
          </p:cNvCxnSpPr>
          <p:nvPr/>
        </p:nvCxnSpPr>
        <p:spPr>
          <a:xfrm>
            <a:off x="4608004" y="3356992"/>
            <a:ext cx="36004" cy="288032"/>
          </a:xfrm>
          <a:prstGeom prst="straightConnector1">
            <a:avLst/>
          </a:prstGeom>
          <a:ln>
            <a:prstDash val="sysDot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直線矢印コネクタ 12"/>
          <p:cNvCxnSpPr>
            <a:stCxn id="10" idx="0"/>
            <a:endCxn id="5" idx="2"/>
          </p:cNvCxnSpPr>
          <p:nvPr/>
        </p:nvCxnSpPr>
        <p:spPr>
          <a:xfrm flipV="1">
            <a:off x="4608004" y="5373216"/>
            <a:ext cx="36004" cy="288032"/>
          </a:xfrm>
          <a:prstGeom prst="straightConnector1">
            <a:avLst/>
          </a:prstGeom>
          <a:ln>
            <a:prstDash val="sysDot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直線矢印コネクタ 13"/>
          <p:cNvCxnSpPr>
            <a:stCxn id="4" idx="3"/>
          </p:cNvCxnSpPr>
          <p:nvPr/>
        </p:nvCxnSpPr>
        <p:spPr>
          <a:xfrm>
            <a:off x="1475656" y="3879050"/>
            <a:ext cx="62582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File"/>
          <p:cNvSpPr>
            <a:spLocks noEditPoints="1" noChangeArrowheads="1"/>
          </p:cNvSpPr>
          <p:nvPr/>
        </p:nvSpPr>
        <p:spPr bwMode="auto">
          <a:xfrm>
            <a:off x="323528" y="4509120"/>
            <a:ext cx="1152128" cy="900100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新・旧</a:t>
            </a:r>
            <a:endParaRPr lang="en-US" altLang="ja-JP" dirty="0" smtClean="0">
              <a:latin typeface="Meiryo UI" pitchFamily="50" charset="-128"/>
              <a:ea typeface="Meiryo UI" pitchFamily="50" charset="-128"/>
            </a:endParaRPr>
          </a:p>
          <a:p>
            <a:r>
              <a:rPr lang="ja-JP" altLang="en-US" dirty="0">
                <a:latin typeface="Meiryo UI" pitchFamily="50" charset="-128"/>
                <a:ea typeface="Meiryo UI" pitchFamily="50" charset="-128"/>
              </a:rPr>
              <a:t>基準線</a:t>
            </a:r>
            <a:endParaRPr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467544" y="5435867"/>
            <a:ext cx="864096" cy="369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・</a:t>
            </a:r>
            <a:endParaRPr kumimoji="1" lang="en-US" altLang="ja-JP" dirty="0" smtClean="0"/>
          </a:p>
          <a:p>
            <a:pPr algn="ctr">
              <a:lnSpc>
                <a:spcPts val="20"/>
              </a:lnSpc>
            </a:pPr>
            <a:r>
              <a:rPr lang="ja-JP" altLang="en-US" dirty="0" smtClean="0"/>
              <a:t>・</a:t>
            </a:r>
            <a:endParaRPr lang="en-US" altLang="ja-JP" dirty="0" smtClean="0"/>
          </a:p>
          <a:p>
            <a:pPr algn="ctr">
              <a:lnSpc>
                <a:spcPts val="20"/>
              </a:lnSpc>
            </a:pPr>
            <a:endParaRPr lang="en-US" altLang="ja-JP" dirty="0"/>
          </a:p>
          <a:p>
            <a:pPr algn="ctr">
              <a:lnSpc>
                <a:spcPts val="20"/>
              </a:lnSpc>
            </a:pPr>
            <a:endParaRPr lang="en-US" altLang="ja-JP" dirty="0" smtClean="0"/>
          </a:p>
          <a:p>
            <a:pPr algn="ctr">
              <a:lnSpc>
                <a:spcPts val="20"/>
              </a:lnSpc>
            </a:pPr>
            <a:endParaRPr lang="en-US" altLang="ja-JP" dirty="0" smtClean="0"/>
          </a:p>
        </p:txBody>
      </p:sp>
      <p:cxnSp>
        <p:nvCxnSpPr>
          <p:cNvPr id="39" name="直線矢印コネクタ 38"/>
          <p:cNvCxnSpPr/>
          <p:nvPr/>
        </p:nvCxnSpPr>
        <p:spPr>
          <a:xfrm>
            <a:off x="1475656" y="5013176"/>
            <a:ext cx="62582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3" name="File"/>
          <p:cNvSpPr>
            <a:spLocks noEditPoints="1" noChangeArrowheads="1"/>
          </p:cNvSpPr>
          <p:nvPr/>
        </p:nvSpPr>
        <p:spPr bwMode="auto">
          <a:xfrm>
            <a:off x="7812360" y="3429000"/>
            <a:ext cx="1152128" cy="900100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移行計画</a:t>
            </a:r>
            <a:endParaRPr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54" name="File"/>
          <p:cNvSpPr>
            <a:spLocks noEditPoints="1" noChangeArrowheads="1"/>
          </p:cNvSpPr>
          <p:nvPr/>
        </p:nvSpPr>
        <p:spPr bwMode="auto">
          <a:xfrm>
            <a:off x="7812360" y="4509120"/>
            <a:ext cx="1152128" cy="900100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sz="1600" dirty="0" smtClean="0">
                <a:latin typeface="Meiryo UI" pitchFamily="50" charset="-128"/>
                <a:ea typeface="Meiryo UI" pitchFamily="50" charset="-128"/>
              </a:rPr>
              <a:t>移行しソフトウェア</a:t>
            </a:r>
            <a:endParaRPr lang="ja-JP" altLang="en-US" sz="1600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7956376" y="5435867"/>
            <a:ext cx="864096" cy="369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・</a:t>
            </a:r>
            <a:endParaRPr kumimoji="1" lang="en-US" altLang="ja-JP" dirty="0" smtClean="0"/>
          </a:p>
          <a:p>
            <a:pPr algn="ctr">
              <a:lnSpc>
                <a:spcPts val="20"/>
              </a:lnSpc>
            </a:pPr>
            <a:r>
              <a:rPr lang="ja-JP" altLang="en-US" dirty="0" smtClean="0"/>
              <a:t>・</a:t>
            </a:r>
            <a:endParaRPr lang="en-US" altLang="ja-JP" dirty="0" smtClean="0"/>
          </a:p>
          <a:p>
            <a:pPr algn="ctr">
              <a:lnSpc>
                <a:spcPts val="20"/>
              </a:lnSpc>
            </a:pPr>
            <a:endParaRPr lang="en-US" altLang="ja-JP" dirty="0"/>
          </a:p>
          <a:p>
            <a:pPr algn="ctr">
              <a:lnSpc>
                <a:spcPts val="20"/>
              </a:lnSpc>
            </a:pPr>
            <a:endParaRPr lang="en-US" altLang="ja-JP" dirty="0" smtClean="0"/>
          </a:p>
          <a:p>
            <a:pPr algn="ctr">
              <a:lnSpc>
                <a:spcPts val="20"/>
              </a:lnSpc>
            </a:pPr>
            <a:endParaRPr lang="en-US" altLang="ja-JP" dirty="0" smtClean="0"/>
          </a:p>
        </p:txBody>
      </p:sp>
      <p:cxnSp>
        <p:nvCxnSpPr>
          <p:cNvPr id="56" name="直線矢印コネクタ 55"/>
          <p:cNvCxnSpPr/>
          <p:nvPr/>
        </p:nvCxnSpPr>
        <p:spPr>
          <a:xfrm>
            <a:off x="7164288" y="3861048"/>
            <a:ext cx="62582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7" name="直線矢印コネクタ 56"/>
          <p:cNvCxnSpPr/>
          <p:nvPr/>
        </p:nvCxnSpPr>
        <p:spPr>
          <a:xfrm>
            <a:off x="7164288" y="4995174"/>
            <a:ext cx="62582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正方形/長方形 21"/>
          <p:cNvSpPr/>
          <p:nvPr/>
        </p:nvSpPr>
        <p:spPr>
          <a:xfrm>
            <a:off x="3923928" y="4355658"/>
            <a:ext cx="1368152" cy="9455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運用および教育訓練の実施</a:t>
            </a:r>
            <a:endParaRPr kumimoji="1"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2411760" y="4355658"/>
            <a:ext cx="1368152" cy="9455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移行計画の作成および</a:t>
            </a:r>
            <a:endParaRPr lang="en-US" altLang="ja-JP" dirty="0" smtClean="0">
              <a:latin typeface="Meiryo UI" pitchFamily="50" charset="-128"/>
              <a:ea typeface="Meiryo UI" pitchFamily="50" charset="-128"/>
            </a:endParaRPr>
          </a:p>
          <a:p>
            <a:pPr algn="ctr"/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移行の実施</a:t>
            </a:r>
            <a:endParaRPr lang="en-US" altLang="ja-JP" dirty="0" smtClean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24" name="正方形/長方形 23"/>
          <p:cNvSpPr/>
          <p:nvPr/>
        </p:nvSpPr>
        <p:spPr>
          <a:xfrm>
            <a:off x="5436096" y="4355658"/>
            <a:ext cx="1368152" cy="9455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運用後のレビューおよびデータの保管</a:t>
            </a:r>
            <a:endParaRPr kumimoji="1" lang="ja-JP" altLang="en-US" dirty="0">
              <a:latin typeface="Meiryo UI" pitchFamily="50" charset="-128"/>
              <a:ea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2653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保守プロセス：廃棄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ソフトウェアが経済性に基づく分析の結果，有用でなくなった場合に廃棄</a:t>
            </a:r>
            <a:endParaRPr kumimoji="1" lang="ja-JP" altLang="en-US" dirty="0"/>
          </a:p>
        </p:txBody>
      </p:sp>
      <p:sp>
        <p:nvSpPr>
          <p:cNvPr id="4" name="File"/>
          <p:cNvSpPr>
            <a:spLocks noEditPoints="1" noChangeArrowheads="1"/>
          </p:cNvSpPr>
          <p:nvPr/>
        </p:nvSpPr>
        <p:spPr bwMode="auto">
          <a:xfrm>
            <a:off x="323528" y="3429000"/>
            <a:ext cx="1152128" cy="900100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旧環境・</a:t>
            </a:r>
            <a:endParaRPr lang="en-US" altLang="ja-JP" dirty="0" smtClean="0">
              <a:latin typeface="Meiryo UI" pitchFamily="50" charset="-128"/>
              <a:ea typeface="Meiryo UI" pitchFamily="50" charset="-128"/>
            </a:endParaRPr>
          </a:p>
          <a:p>
            <a:r>
              <a:rPr lang="ja-JP" altLang="en-US" dirty="0">
                <a:latin typeface="Meiryo UI" pitchFamily="50" charset="-128"/>
                <a:ea typeface="Meiryo UI" pitchFamily="50" charset="-128"/>
              </a:rPr>
              <a:t>基準線</a:t>
            </a:r>
            <a:endParaRPr lang="en-US" altLang="ja-JP" dirty="0" smtClean="0">
              <a:latin typeface="Meiryo UI" pitchFamily="50" charset="-128"/>
              <a:ea typeface="Meiryo UI" pitchFamily="50" charset="-128"/>
            </a:endParaRPr>
          </a:p>
          <a:p>
            <a:endParaRPr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2123728" y="3645024"/>
            <a:ext cx="5040560" cy="17281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b="1" dirty="0" smtClean="0"/>
              <a:t>廃棄計画の策定・データ保管の実施</a:t>
            </a:r>
            <a:endParaRPr lang="en-US" altLang="ja-JP" b="1" dirty="0" smtClean="0"/>
          </a:p>
          <a:p>
            <a:pPr algn="ctr"/>
            <a:endParaRPr lang="en-US" altLang="ja-JP" dirty="0" smtClean="0"/>
          </a:p>
          <a:p>
            <a:pPr algn="ctr"/>
            <a:endParaRPr lang="en-US" altLang="ja-JP" dirty="0" smtClean="0"/>
          </a:p>
          <a:p>
            <a:pPr algn="ctr"/>
            <a:endParaRPr kumimoji="1" lang="en-US" altLang="ja-JP" dirty="0" smtClean="0"/>
          </a:p>
        </p:txBody>
      </p:sp>
      <p:sp>
        <p:nvSpPr>
          <p:cNvPr id="9" name="正方形/長方形 8"/>
          <p:cNvSpPr/>
          <p:nvPr/>
        </p:nvSpPr>
        <p:spPr>
          <a:xfrm>
            <a:off x="2267744" y="2852936"/>
            <a:ext cx="4680520" cy="50405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latin typeface="Meiryo UI" pitchFamily="50" charset="-128"/>
                <a:ea typeface="Meiryo UI" pitchFamily="50" charset="-128"/>
              </a:rPr>
              <a:t>ISO12207</a:t>
            </a:r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の共同レビュープロセスを実施</a:t>
            </a:r>
            <a:endParaRPr kumimoji="1"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2267744" y="5661248"/>
            <a:ext cx="4680520" cy="50405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latin typeface="Meiryo UI" pitchFamily="50" charset="-128"/>
                <a:ea typeface="Meiryo UI" pitchFamily="50" charset="-128"/>
              </a:rPr>
              <a:t>ISO12207</a:t>
            </a:r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の文書化・構成管理・品質保証・</a:t>
            </a:r>
            <a:endParaRPr kumimoji="1" lang="en-US" altLang="ja-JP" dirty="0" smtClean="0">
              <a:latin typeface="Meiryo UI" pitchFamily="50" charset="-128"/>
              <a:ea typeface="Meiryo UI" pitchFamily="50" charset="-128"/>
            </a:endParaRPr>
          </a:p>
          <a:p>
            <a:pPr algn="ctr"/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共同レビュー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・監査</a:t>
            </a:r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の各プロセスを利用</a:t>
            </a:r>
            <a:endParaRPr kumimoji="1"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cxnSp>
        <p:nvCxnSpPr>
          <p:cNvPr id="12" name="直線矢印コネクタ 11"/>
          <p:cNvCxnSpPr>
            <a:stCxn id="9" idx="2"/>
            <a:endCxn id="5" idx="0"/>
          </p:cNvCxnSpPr>
          <p:nvPr/>
        </p:nvCxnSpPr>
        <p:spPr>
          <a:xfrm>
            <a:off x="4608004" y="3356992"/>
            <a:ext cx="36004" cy="288032"/>
          </a:xfrm>
          <a:prstGeom prst="straightConnector1">
            <a:avLst/>
          </a:prstGeom>
          <a:ln>
            <a:prstDash val="sysDot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直線矢印コネクタ 12"/>
          <p:cNvCxnSpPr>
            <a:stCxn id="10" idx="0"/>
            <a:endCxn id="5" idx="2"/>
          </p:cNvCxnSpPr>
          <p:nvPr/>
        </p:nvCxnSpPr>
        <p:spPr>
          <a:xfrm flipV="1">
            <a:off x="4608004" y="5373216"/>
            <a:ext cx="36004" cy="288032"/>
          </a:xfrm>
          <a:prstGeom prst="straightConnector1">
            <a:avLst/>
          </a:prstGeom>
          <a:ln>
            <a:prstDash val="sysDot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直線矢印コネクタ 13"/>
          <p:cNvCxnSpPr>
            <a:stCxn id="4" idx="3"/>
          </p:cNvCxnSpPr>
          <p:nvPr/>
        </p:nvCxnSpPr>
        <p:spPr>
          <a:xfrm>
            <a:off x="1475656" y="3879050"/>
            <a:ext cx="62582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File"/>
          <p:cNvSpPr>
            <a:spLocks noEditPoints="1" noChangeArrowheads="1"/>
          </p:cNvSpPr>
          <p:nvPr/>
        </p:nvSpPr>
        <p:spPr bwMode="auto">
          <a:xfrm>
            <a:off x="323528" y="4509120"/>
            <a:ext cx="1152128" cy="900100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新ソフトウェア</a:t>
            </a:r>
            <a:endParaRPr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467544" y="5435867"/>
            <a:ext cx="864096" cy="369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・</a:t>
            </a:r>
            <a:endParaRPr kumimoji="1" lang="en-US" altLang="ja-JP" dirty="0" smtClean="0"/>
          </a:p>
          <a:p>
            <a:pPr algn="ctr">
              <a:lnSpc>
                <a:spcPts val="20"/>
              </a:lnSpc>
            </a:pPr>
            <a:r>
              <a:rPr lang="ja-JP" altLang="en-US" dirty="0" smtClean="0"/>
              <a:t>・</a:t>
            </a:r>
            <a:endParaRPr lang="en-US" altLang="ja-JP" dirty="0" smtClean="0"/>
          </a:p>
          <a:p>
            <a:pPr algn="ctr">
              <a:lnSpc>
                <a:spcPts val="20"/>
              </a:lnSpc>
            </a:pPr>
            <a:endParaRPr lang="en-US" altLang="ja-JP" dirty="0"/>
          </a:p>
          <a:p>
            <a:pPr algn="ctr">
              <a:lnSpc>
                <a:spcPts val="20"/>
              </a:lnSpc>
            </a:pPr>
            <a:endParaRPr lang="en-US" altLang="ja-JP" dirty="0" smtClean="0"/>
          </a:p>
          <a:p>
            <a:pPr algn="ctr">
              <a:lnSpc>
                <a:spcPts val="20"/>
              </a:lnSpc>
            </a:pPr>
            <a:endParaRPr lang="en-US" altLang="ja-JP" dirty="0" smtClean="0"/>
          </a:p>
        </p:txBody>
      </p:sp>
      <p:cxnSp>
        <p:nvCxnSpPr>
          <p:cNvPr id="39" name="直線矢印コネクタ 38"/>
          <p:cNvCxnSpPr/>
          <p:nvPr/>
        </p:nvCxnSpPr>
        <p:spPr>
          <a:xfrm>
            <a:off x="1475656" y="5013176"/>
            <a:ext cx="62582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3" name="File"/>
          <p:cNvSpPr>
            <a:spLocks noEditPoints="1" noChangeArrowheads="1"/>
          </p:cNvSpPr>
          <p:nvPr/>
        </p:nvSpPr>
        <p:spPr bwMode="auto">
          <a:xfrm>
            <a:off x="7812360" y="3429000"/>
            <a:ext cx="1152128" cy="900100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廃棄計画</a:t>
            </a:r>
            <a:endParaRPr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54" name="File"/>
          <p:cNvSpPr>
            <a:spLocks noEditPoints="1" noChangeArrowheads="1"/>
          </p:cNvSpPr>
          <p:nvPr/>
        </p:nvSpPr>
        <p:spPr bwMode="auto">
          <a:xfrm>
            <a:off x="7812360" y="4509120"/>
            <a:ext cx="1152128" cy="900100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sz="1600" dirty="0" smtClean="0">
                <a:latin typeface="Meiryo UI" pitchFamily="50" charset="-128"/>
                <a:ea typeface="Meiryo UI" pitchFamily="50" charset="-128"/>
              </a:rPr>
              <a:t>保管</a:t>
            </a:r>
            <a:r>
              <a:rPr lang="ja-JP" altLang="en-US" sz="1600" dirty="0" smtClean="0">
                <a:latin typeface="Meiryo UI" pitchFamily="50" charset="-128"/>
                <a:ea typeface="Meiryo UI" pitchFamily="50" charset="-128"/>
              </a:rPr>
              <a:t>データ</a:t>
            </a:r>
            <a:endParaRPr lang="ja-JP" altLang="en-US" sz="1600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7956376" y="5435867"/>
            <a:ext cx="864096" cy="369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・</a:t>
            </a:r>
            <a:endParaRPr kumimoji="1" lang="en-US" altLang="ja-JP" dirty="0" smtClean="0"/>
          </a:p>
          <a:p>
            <a:pPr algn="ctr">
              <a:lnSpc>
                <a:spcPts val="20"/>
              </a:lnSpc>
            </a:pPr>
            <a:r>
              <a:rPr lang="ja-JP" altLang="en-US" dirty="0" smtClean="0"/>
              <a:t>・</a:t>
            </a:r>
            <a:endParaRPr lang="en-US" altLang="ja-JP" dirty="0" smtClean="0"/>
          </a:p>
          <a:p>
            <a:pPr algn="ctr">
              <a:lnSpc>
                <a:spcPts val="20"/>
              </a:lnSpc>
            </a:pPr>
            <a:endParaRPr lang="en-US" altLang="ja-JP" dirty="0"/>
          </a:p>
          <a:p>
            <a:pPr algn="ctr">
              <a:lnSpc>
                <a:spcPts val="20"/>
              </a:lnSpc>
            </a:pPr>
            <a:endParaRPr lang="en-US" altLang="ja-JP" dirty="0" smtClean="0"/>
          </a:p>
          <a:p>
            <a:pPr algn="ctr">
              <a:lnSpc>
                <a:spcPts val="20"/>
              </a:lnSpc>
            </a:pPr>
            <a:endParaRPr lang="en-US" altLang="ja-JP" dirty="0" smtClean="0"/>
          </a:p>
        </p:txBody>
      </p:sp>
      <p:cxnSp>
        <p:nvCxnSpPr>
          <p:cNvPr id="56" name="直線矢印コネクタ 55"/>
          <p:cNvCxnSpPr/>
          <p:nvPr/>
        </p:nvCxnSpPr>
        <p:spPr>
          <a:xfrm>
            <a:off x="7164288" y="3861048"/>
            <a:ext cx="62582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7" name="直線矢印コネクタ 56"/>
          <p:cNvCxnSpPr/>
          <p:nvPr/>
        </p:nvCxnSpPr>
        <p:spPr>
          <a:xfrm>
            <a:off x="7164288" y="4995174"/>
            <a:ext cx="62582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正方形/長方形 21"/>
          <p:cNvSpPr/>
          <p:nvPr/>
        </p:nvSpPr>
        <p:spPr>
          <a:xfrm>
            <a:off x="3923928" y="4355658"/>
            <a:ext cx="1368152" cy="9455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並行運用・教育訓練の実施</a:t>
            </a:r>
            <a:endParaRPr kumimoji="1"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2411760" y="4355658"/>
            <a:ext cx="1368152" cy="9455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廃棄計画の策定および目的の通告</a:t>
            </a:r>
            <a:endParaRPr lang="en-US" altLang="ja-JP" dirty="0" smtClean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24" name="正方形/長方形 23"/>
          <p:cNvSpPr/>
          <p:nvPr/>
        </p:nvSpPr>
        <p:spPr>
          <a:xfrm>
            <a:off x="5436096" y="4355658"/>
            <a:ext cx="1368152" cy="9455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廃棄完了の通知および</a:t>
            </a:r>
            <a:endParaRPr lang="en-US" altLang="ja-JP" dirty="0" smtClean="0">
              <a:latin typeface="Meiryo UI" pitchFamily="50" charset="-128"/>
              <a:ea typeface="Meiryo UI" pitchFamily="50" charset="-128"/>
            </a:endParaRPr>
          </a:p>
          <a:p>
            <a:pPr algn="ctr"/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データ保管</a:t>
            </a:r>
            <a:endParaRPr kumimoji="1" lang="ja-JP" altLang="en-US" dirty="0">
              <a:latin typeface="Meiryo UI" pitchFamily="50" charset="-128"/>
              <a:ea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0692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再掲：</a:t>
            </a:r>
            <a:r>
              <a:rPr lang="en-US" altLang="ja-JP" dirty="0" smtClean="0"/>
              <a:t>ISO14764</a:t>
            </a:r>
            <a:r>
              <a:rPr lang="ja-JP" altLang="en-US" dirty="0" smtClean="0"/>
              <a:t>の全体の構成</a:t>
            </a:r>
            <a:endParaRPr kumimoji="1" lang="ja-JP" altLang="en-US" dirty="0"/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1929425"/>
              </p:ext>
            </p:extLst>
          </p:nvPr>
        </p:nvGraphicFramePr>
        <p:xfrm>
          <a:off x="457200" y="1600200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80"/>
                <a:gridCol w="3528392"/>
                <a:gridCol w="346672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章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1999</a:t>
                      </a:r>
                      <a:r>
                        <a:rPr kumimoji="1" lang="ja-JP" altLang="en-US" sz="2400" dirty="0" smtClean="0"/>
                        <a:t>年版</a:t>
                      </a:r>
                      <a:endParaRPr kumimoji="1" lang="en-US" altLang="ja-JP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2006</a:t>
                      </a:r>
                      <a:r>
                        <a:rPr kumimoji="1" lang="ja-JP" altLang="en-US" sz="2400" dirty="0" smtClean="0"/>
                        <a:t>年版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 1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適用範囲</a:t>
                      </a:r>
                      <a:endParaRPr kumimoji="1" lang="en-US" altLang="ja-JP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概要（適用範囲）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2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適合性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引用規格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3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引用規格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定義と用語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4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定義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規格の適用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5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規格の適用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保守プロセス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6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実現時の考慮事項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実施時の考慮事項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7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ソフトウェア保守の戦略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ソフトウェア保守の戦略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8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保守プロセス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正方形/長方形 4"/>
          <p:cNvSpPr/>
          <p:nvPr/>
        </p:nvSpPr>
        <p:spPr>
          <a:xfrm>
            <a:off x="5220072" y="4293096"/>
            <a:ext cx="3456384" cy="936104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7827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ISO14764</a:t>
            </a:r>
            <a:r>
              <a:rPr kumimoji="1" lang="ja-JP" altLang="en-US" dirty="0" smtClean="0"/>
              <a:t>の</a:t>
            </a:r>
            <a:r>
              <a:rPr kumimoji="1" lang="en-US" altLang="ja-JP" dirty="0" smtClean="0"/>
              <a:t>6</a:t>
            </a:r>
            <a:r>
              <a:rPr kumimoji="1" lang="ja-JP" altLang="en-US" dirty="0" smtClean="0"/>
              <a:t>章・</a:t>
            </a:r>
            <a:r>
              <a:rPr kumimoji="1" lang="en-US" altLang="ja-JP" dirty="0" smtClean="0"/>
              <a:t>7</a:t>
            </a:r>
            <a:r>
              <a:rPr kumimoji="1" lang="ja-JP" altLang="en-US" dirty="0" smtClean="0"/>
              <a:t>章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6</a:t>
            </a:r>
            <a:r>
              <a:rPr lang="ja-JP" altLang="en-US" dirty="0"/>
              <a:t>章：実施時の考慮</a:t>
            </a:r>
            <a:r>
              <a:rPr lang="ja-JP" altLang="en-US" dirty="0" smtClean="0"/>
              <a:t>事項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ソフトウェア保守の必要性，保守ツール，プロセスの文書化，開発への早期参加，引き継ぎ，など</a:t>
            </a:r>
            <a:endParaRPr lang="en-US" altLang="ja-JP" dirty="0" smtClean="0"/>
          </a:p>
          <a:p>
            <a:pPr lvl="8"/>
            <a:endParaRPr kumimoji="1" lang="en-US" altLang="ja-JP" dirty="0" smtClean="0"/>
          </a:p>
          <a:p>
            <a:r>
              <a:rPr kumimoji="1" lang="en-US" altLang="ja-JP" dirty="0" smtClean="0"/>
              <a:t>7</a:t>
            </a:r>
            <a:r>
              <a:rPr lang="ja-JP" altLang="en-US" dirty="0"/>
              <a:t>章：ソフトウェア保守の戦略</a:t>
            </a:r>
          </a:p>
          <a:p>
            <a:pPr lvl="1"/>
            <a:r>
              <a:rPr kumimoji="1" lang="ja-JP" altLang="en-US" dirty="0" smtClean="0"/>
              <a:t>保守概念の確立，計画の策定，必要な資源（ヒトモノカネ）の分析，など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25428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ISO14764</a:t>
            </a:r>
            <a:r>
              <a:rPr kumimoji="1" lang="ja-JP" altLang="en-US" dirty="0" smtClean="0"/>
              <a:t>の構成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特に</a:t>
            </a:r>
            <a:r>
              <a:rPr kumimoji="1" lang="en-US" altLang="ja-JP" dirty="0" smtClean="0"/>
              <a:t>5</a:t>
            </a:r>
            <a:r>
              <a:rPr kumimoji="1" lang="ja-JP" altLang="en-US" dirty="0" smtClean="0"/>
              <a:t>章の保守プロセスが大事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保守プロセス</a:t>
            </a:r>
            <a:r>
              <a:rPr lang="ja-JP" altLang="en-US" dirty="0" smtClean="0"/>
              <a:t>の</a:t>
            </a:r>
            <a:r>
              <a:rPr lang="en-US" altLang="ja-JP" dirty="0" smtClean="0"/>
              <a:t>6</a:t>
            </a:r>
            <a:r>
              <a:rPr lang="ja-JP" altLang="en-US" dirty="0" smtClean="0"/>
              <a:t>個のアクティビティ</a:t>
            </a:r>
            <a:endParaRPr lang="en-US" altLang="ja-JP" dirty="0" smtClean="0"/>
          </a:p>
          <a:p>
            <a:pPr marL="1371600" lvl="2" indent="-514350">
              <a:buFont typeface="+mj-lt"/>
              <a:buAutoNum type="arabicPeriod"/>
            </a:pPr>
            <a:r>
              <a:rPr lang="ja-JP" altLang="en-US" dirty="0" smtClean="0"/>
              <a:t>プロセス実装</a:t>
            </a:r>
            <a:endParaRPr lang="en-US" altLang="ja-JP" dirty="0" smtClean="0"/>
          </a:p>
          <a:p>
            <a:pPr marL="1371600" lvl="2" indent="-514350">
              <a:buFont typeface="+mj-lt"/>
              <a:buAutoNum type="arabicPeriod"/>
            </a:pPr>
            <a:r>
              <a:rPr lang="ja-JP" altLang="en-US" dirty="0" smtClean="0"/>
              <a:t>問題分析および修正分析</a:t>
            </a:r>
            <a:endParaRPr lang="en-US" altLang="ja-JP" dirty="0" smtClean="0"/>
          </a:p>
          <a:p>
            <a:pPr marL="1371600" lvl="2" indent="-514350">
              <a:buFont typeface="+mj-lt"/>
              <a:buAutoNum type="arabicPeriod"/>
            </a:pPr>
            <a:r>
              <a:rPr lang="ja-JP" altLang="en-US" dirty="0"/>
              <a:t>修正の実施</a:t>
            </a:r>
            <a:endParaRPr lang="en-US" altLang="ja-JP" dirty="0"/>
          </a:p>
          <a:p>
            <a:pPr marL="1371600" lvl="2" indent="-514350">
              <a:buFont typeface="+mj-lt"/>
              <a:buAutoNum type="arabicPeriod"/>
            </a:pPr>
            <a:r>
              <a:rPr lang="ja-JP" altLang="en-US" dirty="0" smtClean="0"/>
              <a:t>保守レビューおよび受け入れ</a:t>
            </a:r>
            <a:endParaRPr lang="en-US" altLang="ja-JP" dirty="0" smtClean="0"/>
          </a:p>
          <a:p>
            <a:pPr marL="1371600" lvl="2" indent="-514350">
              <a:buFont typeface="+mj-lt"/>
              <a:buAutoNum type="arabicPeriod"/>
            </a:pPr>
            <a:r>
              <a:rPr lang="ja-JP" altLang="en-US" dirty="0"/>
              <a:t>移行</a:t>
            </a:r>
            <a:endParaRPr lang="en-US" altLang="ja-JP" dirty="0"/>
          </a:p>
          <a:p>
            <a:pPr marL="1371600" lvl="2" indent="-514350">
              <a:buFont typeface="+mj-lt"/>
              <a:buAutoNum type="arabicPeriod"/>
            </a:pPr>
            <a:r>
              <a:rPr lang="ja-JP" altLang="en-US" dirty="0" smtClean="0"/>
              <a:t>廃棄</a:t>
            </a:r>
            <a:endParaRPr lang="ja-JP" altLang="en-US" dirty="0"/>
          </a:p>
          <a:p>
            <a:pPr lvl="2"/>
            <a:endParaRPr kumimoji="1" lang="en-US" altLang="ja-JP" dirty="0" smtClean="0"/>
          </a:p>
          <a:p>
            <a:pPr lvl="2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33422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</TotalTime>
  <Words>887</Words>
  <Application>Microsoft Office PowerPoint</Application>
  <PresentationFormat>画面に合わせる (4:3)</PresentationFormat>
  <Paragraphs>254</Paragraphs>
  <Slides>14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15" baseType="lpstr">
      <vt:lpstr>Office ​​テーマ</vt:lpstr>
      <vt:lpstr>～ISO14764による～ ソフトウェア保守開発</vt:lpstr>
      <vt:lpstr>はじめに</vt:lpstr>
      <vt:lpstr>ISO14764の全体の構成</vt:lpstr>
      <vt:lpstr>ISO14764の構成：保守プロセス</vt:lpstr>
      <vt:lpstr>再掲：ソフトウェアプロセスの概念</vt:lpstr>
      <vt:lpstr>保守プロセス：プロセス実装</vt:lpstr>
      <vt:lpstr>保守プロセス：問題分析・修正分析</vt:lpstr>
      <vt:lpstr>保守プロセス：修正の実施</vt:lpstr>
      <vt:lpstr>保守プロセス：保守レビュー・受入</vt:lpstr>
      <vt:lpstr>保守プロセス：移行</vt:lpstr>
      <vt:lpstr>保守プロセス：廃棄</vt:lpstr>
      <vt:lpstr>再掲：ISO14764の全体の構成</vt:lpstr>
      <vt:lpstr>ISO14764の6章・7章</vt:lpstr>
      <vt:lpstr>まとめ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Yamatani</dc:creator>
  <cp:lastModifiedBy>Yamatani</cp:lastModifiedBy>
  <cp:revision>22</cp:revision>
  <dcterms:created xsi:type="dcterms:W3CDTF">2014-10-30T02:27:52Z</dcterms:created>
  <dcterms:modified xsi:type="dcterms:W3CDTF">2014-10-30T10:36:22Z</dcterms:modified>
</cp:coreProperties>
</file>