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8"/>
  </p:notesMasterIdLst>
  <p:handoutMasterIdLst>
    <p:handoutMasterId r:id="rId19"/>
  </p:handoutMasterIdLst>
  <p:sldIdLst>
    <p:sldId id="256" r:id="rId2"/>
    <p:sldId id="260" r:id="rId3"/>
    <p:sldId id="261" r:id="rId4"/>
    <p:sldId id="273" r:id="rId5"/>
    <p:sldId id="283" r:id="rId6"/>
    <p:sldId id="287" r:id="rId7"/>
    <p:sldId id="284" r:id="rId8"/>
    <p:sldId id="259" r:id="rId9"/>
    <p:sldId id="270" r:id="rId10"/>
    <p:sldId id="288" r:id="rId11"/>
    <p:sldId id="264" r:id="rId12"/>
    <p:sldId id="265" r:id="rId13"/>
    <p:sldId id="279" r:id="rId14"/>
    <p:sldId id="285" r:id="rId15"/>
    <p:sldId id="286" r:id="rId16"/>
    <p:sldId id="269" r:id="rId17"/>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6666FF"/>
    <a:srgbClr val="0000FF"/>
    <a:srgbClr val="FFFFCC"/>
    <a:srgbClr val="99CCFF"/>
    <a:srgbClr val="FFFF66"/>
    <a:srgbClr val="FF9999"/>
    <a:srgbClr val="969696"/>
    <a:srgbClr val="FFCC66"/>
    <a:srgbClr val="33333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8236" autoAdjust="0"/>
  </p:normalViewPr>
  <p:slideViewPr>
    <p:cSldViewPr>
      <p:cViewPr varScale="1">
        <p:scale>
          <a:sx n="73" d="100"/>
          <a:sy n="73" d="100"/>
        </p:scale>
        <p:origin x="-444" y="-96"/>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3075" name="Rectangle 3"/>
          <p:cNvSpPr>
            <a:spLocks noGrp="1" noChangeArrowheads="1"/>
          </p:cNvSpPr>
          <p:nvPr>
            <p:ph type="dt" sz="quarter"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3076" name="Rectangle 4"/>
          <p:cNvSpPr>
            <a:spLocks noGrp="1" noChangeArrowheads="1"/>
          </p:cNvSpPr>
          <p:nvPr>
            <p:ph type="ftr" sz="quarter" idx="2"/>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3077" name="Rectangle 5"/>
          <p:cNvSpPr>
            <a:spLocks noGrp="1" noChangeArrowheads="1"/>
          </p:cNvSpPr>
          <p:nvPr>
            <p:ph type="sldNum" sz="quarter" idx="3"/>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5BFF067-14B9-4D58-82DE-6EE3D2228B37}" type="slidenum">
              <a:rPr lang="en-US" altLang="ja-JP"/>
              <a:pPr/>
              <a:t>&lt;#&gt;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7171"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7172"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174"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7175"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29E94B7-4631-444E-B536-B3F1D5728DDB}"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0</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近年，</a:t>
            </a:r>
            <a:r>
              <a:rPr kumimoji="1" lang="en-US" altLang="ja-JP" dirty="0" smtClean="0"/>
              <a:t>Apache</a:t>
            </a:r>
            <a:r>
              <a:rPr kumimoji="1" lang="ja-JP" altLang="en-US" dirty="0" smtClean="0"/>
              <a:t>や</a:t>
            </a:r>
            <a:r>
              <a:rPr kumimoji="1" lang="en-US" altLang="ja-JP" dirty="0" smtClean="0"/>
              <a:t>Linux</a:t>
            </a:r>
            <a:r>
              <a:rPr kumimoji="1" lang="ja-JP" altLang="en-US" dirty="0" smtClean="0"/>
              <a:t>をはじめとして，オープンソースソフトウェアが広く普及し，需要が高まってきております．</a:t>
            </a:r>
            <a:endParaRPr kumimoji="1" lang="en-US" altLang="ja-JP" dirty="0" smtClean="0"/>
          </a:p>
          <a:p>
            <a:endParaRPr kumimoji="1" lang="en-US" altLang="ja-JP" dirty="0" smtClean="0"/>
          </a:p>
          <a:p>
            <a:r>
              <a:rPr kumimoji="1" lang="en-US" altLang="ja-JP" dirty="0" smtClean="0"/>
              <a:t>OSS</a:t>
            </a:r>
            <a:r>
              <a:rPr kumimoji="1" lang="ja-JP" altLang="en-US" dirty="0" smtClean="0"/>
              <a:t>が企業や官公庁などで利用されている例も多く，</a:t>
            </a:r>
            <a:endParaRPr kumimoji="1" lang="en-US" altLang="ja-JP" dirty="0" smtClean="0"/>
          </a:p>
          <a:p>
            <a:r>
              <a:rPr kumimoji="1" lang="ja-JP" altLang="en-US" dirty="0" smtClean="0"/>
              <a:t>需要が高くなるに従って高品質な</a:t>
            </a:r>
            <a:r>
              <a:rPr kumimoji="1" lang="en-US" altLang="ja-JP" dirty="0" smtClean="0"/>
              <a:t>OSS</a:t>
            </a:r>
            <a:r>
              <a:rPr kumimoji="1" lang="ja-JP" altLang="en-US" dirty="0" smtClean="0"/>
              <a:t>が求められており，そのためには不具合への迅速な対応が重要となってきます．</a:t>
            </a:r>
            <a:endParaRPr kumimoji="1" lang="en-US" altLang="ja-JP" dirty="0" smtClean="0"/>
          </a:p>
          <a:p>
            <a:endParaRPr kumimoji="1" lang="en-US" altLang="ja-JP" dirty="0" smtClean="0"/>
          </a:p>
          <a:p>
            <a:r>
              <a:rPr kumimoji="1" lang="ja-JP" altLang="en-US" dirty="0" smtClean="0"/>
              <a:t>しかし，</a:t>
            </a:r>
            <a:r>
              <a:rPr kumimoji="1" lang="en-US" altLang="ja-JP" dirty="0" smtClean="0"/>
              <a:t>OSS</a:t>
            </a:r>
            <a:r>
              <a:rPr kumimoji="1" lang="ja-JP" altLang="en-US" dirty="0" err="1" smtClean="0"/>
              <a:t>には</a:t>
            </a:r>
            <a:r>
              <a:rPr kumimoji="1" lang="ja-JP" altLang="en-US" dirty="0" smtClean="0"/>
              <a:t>膨大な数の不具合が報告されており，効率よく不具合の修正を行うことは困難です．</a:t>
            </a:r>
            <a:endParaRPr kumimoji="1" lang="en-US" altLang="ja-JP" dirty="0" smtClean="0"/>
          </a:p>
          <a:p>
            <a:endParaRPr kumimoji="1"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ja-JP" altLang="en-US" dirty="0" smtClean="0"/>
              <a:t>不具合修正はパッチが投稿され，レビューを受けプロダクトに反映されるパッチレビュープロセスを通して行われています．</a:t>
            </a:r>
            <a:endParaRPr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ここで，</a:t>
            </a:r>
            <a:r>
              <a:rPr kumimoji="1" lang="en-US" altLang="ja-JP" dirty="0" smtClean="0"/>
              <a:t>OSS</a:t>
            </a:r>
            <a:r>
              <a:rPr kumimoji="1" lang="ja-JP" altLang="en-US" dirty="0" smtClean="0"/>
              <a:t>開発におけるパッチレビュープロセスについて説明します．</a:t>
            </a:r>
            <a:endParaRPr kumimoji="1" lang="en-US" altLang="ja-JP" dirty="0" smtClean="0"/>
          </a:p>
          <a:p>
            <a:endParaRPr kumimoji="1" lang="en-US" altLang="ja-JP" dirty="0" smtClean="0"/>
          </a:p>
          <a:p>
            <a:r>
              <a:rPr kumimoji="1" lang="ja-JP" altLang="en-US" dirty="0" smtClean="0"/>
              <a:t>こちらの図は，パッチが投稿されてからプロダクトに反映されるまでのパッチレビュープロセスを示しています．</a:t>
            </a:r>
            <a:endParaRPr kumimoji="1" lang="en-US" altLang="ja-JP" dirty="0" smtClean="0"/>
          </a:p>
          <a:p>
            <a:r>
              <a:rPr kumimoji="1" lang="ja-JP" altLang="en-US" dirty="0" smtClean="0"/>
              <a:t>横軸は時間経過を，縦軸にはパッチレビュープロセスに登場するアクターを示します．</a:t>
            </a:r>
            <a:endParaRPr kumimoji="1" lang="en-US" altLang="ja-JP" dirty="0" smtClean="0"/>
          </a:p>
          <a:p>
            <a:endParaRPr kumimoji="1" lang="en-US" altLang="ja-JP" dirty="0" smtClean="0"/>
          </a:p>
          <a:p>
            <a:r>
              <a:rPr kumimoji="1" lang="ja-JP" altLang="en-US" dirty="0" smtClean="0"/>
              <a:t>１：まず，報告された不具合に対して開発者がパッチを作成・投稿します．</a:t>
            </a:r>
            <a:endParaRPr kumimoji="1" lang="en-US" altLang="ja-JP" dirty="0" smtClean="0"/>
          </a:p>
          <a:p>
            <a:r>
              <a:rPr kumimoji="1" lang="ja-JP" altLang="en-US" dirty="0" smtClean="0"/>
              <a:t>２：投稿者以外の任意の開発者がレビュアーとなり，パッチに対してレビューを行います．</a:t>
            </a:r>
            <a:endParaRPr kumimoji="1" lang="en-US" altLang="ja-JP" dirty="0" smtClean="0"/>
          </a:p>
          <a:p>
            <a:r>
              <a:rPr kumimoji="1" lang="ja-JP" altLang="en-US" dirty="0" smtClean="0"/>
              <a:t>３：・パッチがレビューを受け，適切であると判断された場合には，構成管理ツールへのコミット権限をもつコミッター</a:t>
            </a:r>
            <a:endParaRPr kumimoji="1" lang="en-US" altLang="ja-JP" dirty="0" smtClean="0"/>
          </a:p>
          <a:p>
            <a:r>
              <a:rPr kumimoji="1" lang="ja-JP" altLang="en-US" dirty="0" smtClean="0"/>
              <a:t>によってパッチの適用されたソースファイルが</a:t>
            </a:r>
            <a:r>
              <a:rPr kumimoji="1" lang="en-US" altLang="ja-JP" dirty="0" smtClean="0"/>
              <a:t>CVS</a:t>
            </a:r>
            <a:r>
              <a:rPr kumimoji="1" lang="ja-JP" altLang="en-US" dirty="0" smtClean="0"/>
              <a:t>や</a:t>
            </a:r>
            <a:r>
              <a:rPr kumimoji="1" lang="en-US" altLang="ja-JP" dirty="0" smtClean="0"/>
              <a:t>Subversion</a:t>
            </a:r>
            <a:r>
              <a:rPr kumimoji="1" lang="ja-JP" altLang="en-US" dirty="0" smtClean="0"/>
              <a:t>などの構成管理ツールへコミットされ，プロダクトへ反映されます．</a:t>
            </a:r>
            <a:endParaRPr kumimoji="1" lang="en-US" altLang="ja-JP" dirty="0" smtClean="0"/>
          </a:p>
          <a:p>
            <a:r>
              <a:rPr kumimoji="1" lang="ja-JP" altLang="en-US" dirty="0" smtClean="0"/>
              <a:t>・パッチが不十分あるいは不適切であると判断された場合には，レビュアーからパッチに対するフィードバックが返されます．</a:t>
            </a:r>
            <a:endParaRPr kumimoji="1" lang="en-US" altLang="ja-JP" dirty="0" smtClean="0"/>
          </a:p>
          <a:p>
            <a:r>
              <a:rPr kumimoji="1" lang="ja-JP" altLang="en-US" dirty="0" smtClean="0"/>
              <a:t>４：そして，返されたフィードバックをもとに開発者は再度パッチを編集・投稿する場合もあります．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このときに，パッチが投稿されてから，レビューされ妥当性が確認されるまでの時間をレビュー時間，</a:t>
            </a:r>
            <a:endParaRPr kumimoji="1" lang="en-US" altLang="ja-JP" dirty="0" smtClean="0"/>
          </a:p>
          <a:p>
            <a:endParaRPr kumimoji="1" lang="en-US" altLang="ja-JP" dirty="0" smtClean="0"/>
          </a:p>
          <a:p>
            <a:r>
              <a:rPr kumimoji="1" lang="ja-JP" altLang="en-US" dirty="0" smtClean="0"/>
              <a:t>投稿されたパッチがフィードバックを受けてから，再び投稿されるまでの時間をパッチ編集時間と定義します．</a:t>
            </a:r>
            <a:endParaRPr kumimoji="1" lang="en-US" altLang="ja-JP" dirty="0" smtClean="0"/>
          </a:p>
          <a:p>
            <a:endParaRPr kumimoji="1" lang="en-US" altLang="ja-JP" dirty="0" smtClean="0"/>
          </a:p>
          <a:p>
            <a:r>
              <a:rPr kumimoji="1" lang="ja-JP" altLang="en-US" dirty="0" smtClean="0"/>
              <a:t>この図では</a:t>
            </a:r>
            <a:r>
              <a:rPr kumimoji="1" lang="en-US" altLang="ja-JP" dirty="0" smtClean="0"/>
              <a:t>1</a:t>
            </a:r>
            <a:r>
              <a:rPr kumimoji="1" lang="ja-JP" altLang="en-US" dirty="0" smtClean="0"/>
              <a:t>人の開発者がパッチを投稿し，</a:t>
            </a:r>
            <a:r>
              <a:rPr kumimoji="1" lang="en-US" altLang="ja-JP" dirty="0" smtClean="0"/>
              <a:t>1</a:t>
            </a:r>
            <a:r>
              <a:rPr kumimoji="1" lang="ja-JP" altLang="en-US" dirty="0" smtClean="0"/>
              <a:t>人のレビュアーがレビューしている例を示していますが</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実際には下の図のように，多くのパッチが開発者によって投稿されているため，</a:t>
            </a:r>
            <a:endParaRPr kumimoji="1" lang="en-US" altLang="ja-JP" dirty="0" smtClean="0"/>
          </a:p>
          <a:p>
            <a:endParaRPr kumimoji="1" lang="en-US" altLang="ja-JP" dirty="0" smtClean="0"/>
          </a:p>
          <a:p>
            <a:r>
              <a:rPr kumimoji="1" lang="ja-JP" altLang="en-US" dirty="0" smtClean="0"/>
              <a:t>少数のコミッターでは，パッチに対応しきれなかったり，レビューされるまでに時間がかかり</a:t>
            </a:r>
            <a:endParaRPr kumimoji="1" lang="en-US" altLang="ja-JP" dirty="0" smtClean="0"/>
          </a:p>
          <a:p>
            <a:r>
              <a:rPr kumimoji="1" lang="ja-JP" altLang="en-US" dirty="0" smtClean="0"/>
              <a:t>結果としてレビュー時間が長引いていることが問題です</a:t>
            </a:r>
            <a:endParaRPr kumimoji="1" lang="en-US" altLang="ja-JP" dirty="0" smtClean="0"/>
          </a:p>
          <a:p>
            <a:endParaRPr kumimoji="1" lang="en-US" altLang="ja-JP" dirty="0" smtClean="0"/>
          </a:p>
          <a:p>
            <a:r>
              <a:rPr kumimoji="1" lang="ja-JP" altLang="en-US" dirty="0" smtClean="0"/>
              <a:t>この時，パッチを投稿していた開発者が</a:t>
            </a:r>
            <a:r>
              <a:rPr kumimoji="1" lang="en-US" altLang="ja-JP" dirty="0" smtClean="0"/>
              <a:t>OSS</a:t>
            </a:r>
            <a:r>
              <a:rPr kumimoji="1" lang="ja-JP" altLang="en-US" dirty="0" smtClean="0"/>
              <a:t>プロジェクトにとって信頼のおける開発者だった場合，</a:t>
            </a:r>
            <a:endParaRPr kumimoji="1" lang="en-US" altLang="ja-JP" dirty="0" smtClean="0"/>
          </a:p>
          <a:p>
            <a:r>
              <a:rPr kumimoji="1" lang="ja-JP" altLang="en-US" dirty="0" smtClean="0"/>
              <a:t>コミット権限を与える，すなわちコミッターに昇格していれば，</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レビューされずに放置されているパッチを削減することによって</a:t>
            </a:r>
            <a:endParaRPr kumimoji="1" lang="en-US" altLang="ja-JP" dirty="0" smtClean="0"/>
          </a:p>
          <a:p>
            <a:r>
              <a:rPr kumimoji="1" lang="ja-JP" altLang="en-US" dirty="0" smtClean="0"/>
              <a:t>レビュー時間の短縮化や</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また，コミッターが作成したパッチを直接構成管理ツールへコミットすることで，</a:t>
            </a:r>
            <a:endParaRPr kumimoji="1" lang="en-US" altLang="ja-JP" dirty="0" smtClean="0"/>
          </a:p>
          <a:p>
            <a:r>
              <a:rPr kumimoji="1" lang="ja-JP" altLang="en-US" dirty="0" smtClean="0"/>
              <a:t>レビュープロセスそのものを省略することができ，効率化することができます．</a:t>
            </a:r>
            <a:endParaRPr kumimoji="1" lang="en-US" altLang="ja-JP" dirty="0" smtClean="0"/>
          </a:p>
          <a:p>
            <a:endParaRPr kumimoji="1" lang="en-US" altLang="ja-JP" dirty="0" smtClean="0"/>
          </a:p>
          <a:p>
            <a:r>
              <a:rPr kumimoji="1" lang="ja-JP" altLang="en-US" dirty="0" smtClean="0"/>
              <a:t>しかし，コミッターは</a:t>
            </a:r>
            <a:r>
              <a:rPr kumimoji="1" lang="en-US" altLang="ja-JP" dirty="0" smtClean="0"/>
              <a:t>OSS</a:t>
            </a:r>
            <a:r>
              <a:rPr kumimoji="1" lang="ja-JP" altLang="en-US" dirty="0" smtClean="0"/>
              <a:t>プロダクトに大きな影響を与える重要な役割であることから，</a:t>
            </a:r>
            <a:endParaRPr kumimoji="1" lang="en-US" altLang="ja-JP" dirty="0" smtClean="0"/>
          </a:p>
          <a:p>
            <a:r>
              <a:rPr kumimoji="1" lang="en-US" altLang="ja-JP" dirty="0" smtClean="0"/>
              <a:t>OSS</a:t>
            </a:r>
            <a:r>
              <a:rPr kumimoji="1" lang="ja-JP" altLang="en-US" dirty="0" smtClean="0"/>
              <a:t>の品質を保つ上で，信頼のおける開発者にしかコミット権限を与えてはいけません</a:t>
            </a:r>
            <a:endParaRPr kumimoji="1" lang="en-US" altLang="ja-JP" dirty="0" smtClean="0"/>
          </a:p>
          <a:p>
            <a:endParaRPr kumimoji="1" lang="en-US" altLang="ja-JP" dirty="0" smtClean="0"/>
          </a:p>
          <a:p>
            <a:r>
              <a:rPr kumimoji="1" lang="ja-JP" altLang="en-US" dirty="0" smtClean="0"/>
              <a:t>そこで，信頼のおける開発者（コミッターと成り得る人材）を見つけ出すことが重要となってきます．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そこで，本研究の目的は，</a:t>
            </a:r>
            <a:endParaRPr kumimoji="1" lang="en-US" altLang="ja-JP" dirty="0" smtClean="0"/>
          </a:p>
          <a:p>
            <a:endParaRPr kumimoji="1" lang="en-US" altLang="ja-JP" dirty="0" smtClean="0"/>
          </a:p>
          <a:p>
            <a:r>
              <a:rPr kumimoji="1" lang="ja-JP" altLang="en-US" dirty="0" smtClean="0"/>
              <a:t>パッチレビュープロセスの効率化することです．</a:t>
            </a:r>
            <a:endParaRPr kumimoji="1" lang="en-US" altLang="ja-JP" dirty="0" smtClean="0"/>
          </a:p>
          <a:p>
            <a:r>
              <a:rPr kumimoji="1" lang="ja-JP" altLang="en-US" dirty="0" smtClean="0"/>
              <a:t>そのために，パッチレビュープロセスの効率化に影響をもつコミッターを選出します．</a:t>
            </a:r>
            <a:endParaRPr kumimoji="1" lang="en-US" altLang="ja-JP" dirty="0" smtClean="0"/>
          </a:p>
          <a:p>
            <a:endParaRPr kumimoji="1" lang="en-US" altLang="ja-JP" dirty="0" smtClean="0"/>
          </a:p>
          <a:p>
            <a:r>
              <a:rPr kumimoji="1" lang="ja-JP" altLang="en-US" dirty="0" smtClean="0"/>
              <a:t>選出の際に，調査する項目は</a:t>
            </a:r>
            <a:endParaRPr kumimoji="1" lang="en-US" altLang="ja-JP" dirty="0" smtClean="0"/>
          </a:p>
          <a:p>
            <a:endParaRPr kumimoji="1" lang="en-US" altLang="ja-JP" dirty="0" smtClean="0"/>
          </a:p>
          <a:p>
            <a:r>
              <a:rPr kumimoji="1" lang="ja-JP" altLang="en-US" dirty="0" smtClean="0"/>
              <a:t>それぞれにかかった時間として，</a:t>
            </a:r>
            <a:r>
              <a:rPr kumimoji="1" lang="en-US" altLang="ja-JP" dirty="0" smtClean="0"/>
              <a:t>RQ1</a:t>
            </a:r>
            <a:r>
              <a:rPr kumimoji="1" lang="ja-JP" altLang="en-US" dirty="0" smtClean="0"/>
              <a:t>を調べます</a:t>
            </a:r>
            <a:endParaRPr kumimoji="1" lang="en-US" altLang="ja-JP" dirty="0" smtClean="0"/>
          </a:p>
          <a:p>
            <a:r>
              <a:rPr kumimoji="1" lang="ja-JP" altLang="en-US" dirty="0" smtClean="0"/>
              <a:t>次に回数を</a:t>
            </a:r>
            <a:r>
              <a:rPr kumimoji="1" lang="en-US" altLang="ja-JP" dirty="0" smtClean="0"/>
              <a:t>RQ</a:t>
            </a:r>
            <a:r>
              <a:rPr kumimoji="1" lang="ja-JP" altLang="en-US" dirty="0" smtClean="0"/>
              <a:t>２で調べます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に答えることによって，</a:t>
            </a:r>
            <a:r>
              <a:rPr kumimoji="1" lang="en-US" altLang="ja-JP" dirty="0" smtClean="0"/>
              <a:t>OSS</a:t>
            </a:r>
            <a:r>
              <a:rPr kumimoji="1" lang="ja-JP" altLang="en-US" dirty="0" smtClean="0"/>
              <a:t>開発者のコミッターと非コミッターの貢献を把握し，</a:t>
            </a:r>
            <a:endParaRPr kumimoji="1" lang="en-US" altLang="ja-JP" dirty="0" smtClean="0"/>
          </a:p>
          <a:p>
            <a:r>
              <a:rPr kumimoji="1" lang="ja-JP" altLang="en-US" dirty="0" smtClean="0"/>
              <a:t>それらを結果を踏まえて，</a:t>
            </a:r>
            <a:r>
              <a:rPr kumimoji="1" lang="en-US" altLang="ja-JP" dirty="0" smtClean="0"/>
              <a:t>RQ3</a:t>
            </a:r>
            <a:r>
              <a:rPr kumimoji="1" lang="ja-JP" altLang="en-US" dirty="0" smtClean="0"/>
              <a:t>でコミッターのレビューとパッチ編集の関係を調査し，</a:t>
            </a:r>
            <a:endParaRPr kumimoji="1" lang="en-US" altLang="ja-JP" dirty="0" smtClean="0"/>
          </a:p>
          <a:p>
            <a:r>
              <a:rPr kumimoji="1" lang="ja-JP" altLang="en-US" dirty="0" smtClean="0"/>
              <a:t>コミッターのタイプわけを行います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分析方法を説明します．</a:t>
            </a:r>
            <a:endParaRPr kumimoji="1" lang="en-US" altLang="ja-JP" dirty="0" smtClean="0"/>
          </a:p>
          <a:p>
            <a:endParaRPr kumimoji="1" lang="en-US" altLang="ja-JP" dirty="0" smtClean="0"/>
          </a:p>
          <a:p>
            <a:r>
              <a:rPr kumimoji="1" lang="ja-JP" altLang="en-US" dirty="0" smtClean="0"/>
              <a:t>多くの</a:t>
            </a:r>
            <a:r>
              <a:rPr kumimoji="1" lang="en-US" altLang="ja-JP" dirty="0" smtClean="0"/>
              <a:t>OSS</a:t>
            </a:r>
            <a:r>
              <a:rPr kumimoji="1" lang="ja-JP" altLang="en-US" dirty="0" smtClean="0"/>
              <a:t>プロジェクトでパッチの投稿先として利用されている，</a:t>
            </a:r>
            <a:endParaRPr kumimoji="1" lang="en-US" altLang="ja-JP" dirty="0" smtClean="0"/>
          </a:p>
          <a:p>
            <a:r>
              <a:rPr kumimoji="1" lang="en-US" altLang="ja-JP" dirty="0" smtClean="0"/>
              <a:t>ML</a:t>
            </a:r>
            <a:r>
              <a:rPr kumimoji="1" lang="ja-JP" altLang="en-US" dirty="0" smtClean="0"/>
              <a:t>や</a:t>
            </a:r>
            <a:r>
              <a:rPr kumimoji="1" lang="en-US" altLang="ja-JP" dirty="0" smtClean="0"/>
              <a:t>BTS</a:t>
            </a:r>
            <a:r>
              <a:rPr kumimoji="1" lang="ja-JP" altLang="en-US" dirty="0" smtClean="0"/>
              <a:t>に投稿されるパッチとパッチへのレビューに関してかかった時間と回数を調査します．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では，それぞれコミッターと非コミッターで比較，</a:t>
            </a:r>
            <a:endParaRPr kumimoji="1" lang="en-US" altLang="ja-JP" dirty="0" smtClean="0"/>
          </a:p>
          <a:p>
            <a:r>
              <a:rPr kumimoji="1" lang="ja-JP" altLang="en-US" dirty="0" smtClean="0"/>
              <a:t>違いがあるかを分析することで，コミッター選出の指標に成り得るかをどうかを調べます．</a:t>
            </a:r>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RQ</a:t>
            </a:r>
            <a:r>
              <a:rPr kumimoji="1" lang="ja-JP" altLang="en-US" dirty="0" smtClean="0"/>
              <a:t>３では，</a:t>
            </a:r>
            <a:endParaRPr kumimoji="1" lang="en-US" altLang="ja-JP" dirty="0" smtClean="0"/>
          </a:p>
          <a:p>
            <a:r>
              <a:rPr kumimoji="1" lang="ja-JP" altLang="en-US" dirty="0" smtClean="0"/>
              <a:t>コミッター・非コミッターを両方含めた全開発者のレビュー時間の中央値とパッチ編集時間の中央値をもとにコミッターを分類</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全開発者のレビュー回数の中央値とパッチ編集回数の中央値をもとにコミッターを分類します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これらによってどういう開発者がコミッターとなっているかのタイプ分けを行います．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下の図の分析結果の例です．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例えばこの場合，パッチの編集時間は長く，レビュー時間の短いようなコミッターが多いとわかれば，</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全開発者の中からコミッター候補としてあげられるタイプとしてこのようなタイプがあげられます．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smtClean="0"/>
              <a:t>以上のような分析方法で，３つ</a:t>
            </a:r>
            <a:r>
              <a:rPr kumimoji="1" lang="ja-JP" altLang="en-US" dirty="0" smtClean="0"/>
              <a:t>の</a:t>
            </a:r>
            <a:r>
              <a:rPr kumimoji="1" lang="en-US" altLang="ja-JP" dirty="0" smtClean="0"/>
              <a:t>RQ</a:t>
            </a:r>
            <a:r>
              <a:rPr kumimoji="1" lang="ja-JP" altLang="en-US" dirty="0" smtClean="0"/>
              <a:t>に答えます．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r>
              <a:rPr kumimoji="1" lang="en-US" altLang="ja-JP" dirty="0" err="1" smtClean="0"/>
              <a:t>PostgreSQL</a:t>
            </a:r>
            <a:r>
              <a:rPr kumimoji="1" lang="ja-JP" altLang="en-US" dirty="0" smtClean="0"/>
              <a:t>でパッチの投稿を扱っている</a:t>
            </a:r>
            <a:r>
              <a:rPr kumimoji="1" lang="en-US" altLang="ja-JP" dirty="0" smtClean="0"/>
              <a:t>2</a:t>
            </a:r>
            <a:r>
              <a:rPr kumimoji="1" lang="ja-JP" altLang="en-US" dirty="0" err="1" smtClean="0"/>
              <a:t>つの</a:t>
            </a:r>
            <a:r>
              <a:rPr kumimoji="1" lang="ja-JP" altLang="en-US" dirty="0" smtClean="0"/>
              <a:t>メーリングリストのアーカイブを対象に分析を行います．</a:t>
            </a:r>
            <a:endParaRPr kumimoji="1" lang="en-US" altLang="ja-JP" dirty="0" smtClean="0"/>
          </a:p>
          <a:p>
            <a:endParaRPr kumimoji="1" lang="en-US" altLang="ja-JP" dirty="0" smtClean="0"/>
          </a:p>
          <a:p>
            <a:r>
              <a:rPr kumimoji="1" lang="ja-JP" altLang="en-US" dirty="0" smtClean="0"/>
              <a:t>分析期間は</a:t>
            </a:r>
            <a:r>
              <a:rPr kumimoji="1" lang="en-US" altLang="ja-JP" dirty="0" smtClean="0"/>
              <a:t>2001/01/01</a:t>
            </a:r>
            <a:r>
              <a:rPr kumimoji="1" lang="ja-JP" altLang="en-US" dirty="0" smtClean="0"/>
              <a:t>～</a:t>
            </a:r>
            <a:r>
              <a:rPr kumimoji="1" lang="en-US" altLang="ja-JP" dirty="0" smtClean="0"/>
              <a:t>2008/12/31</a:t>
            </a:r>
            <a:r>
              <a:rPr kumimoji="1" lang="ja-JP" altLang="en-US" dirty="0" smtClean="0"/>
              <a:t>の</a:t>
            </a:r>
            <a:r>
              <a:rPr kumimoji="1" lang="en-US" altLang="ja-JP" dirty="0" smtClean="0"/>
              <a:t>8</a:t>
            </a:r>
            <a:r>
              <a:rPr kumimoji="1" lang="ja-JP" altLang="en-US" dirty="0" smtClean="0"/>
              <a:t>年間で</a:t>
            </a:r>
            <a:endParaRPr kumimoji="1" lang="en-US" altLang="ja-JP" dirty="0" smtClean="0"/>
          </a:p>
          <a:p>
            <a:r>
              <a:rPr kumimoji="1" lang="ja-JP" altLang="en-US" dirty="0" smtClean="0"/>
              <a:t>その間の総レビュー数は</a:t>
            </a:r>
            <a:r>
              <a:rPr kumimoji="1" lang="en-US" altLang="ja-JP" dirty="0" smtClean="0"/>
              <a:t>3352</a:t>
            </a:r>
            <a:r>
              <a:rPr kumimoji="1" lang="ja-JP" altLang="en-US" dirty="0" smtClean="0"/>
              <a:t>件，総パッチ編集数は</a:t>
            </a:r>
            <a:r>
              <a:rPr kumimoji="1" lang="en-US" altLang="ja-JP" dirty="0" smtClean="0"/>
              <a:t>1848</a:t>
            </a:r>
            <a:r>
              <a:rPr kumimoji="1" lang="ja-JP" altLang="en-US" dirty="0" smtClean="0"/>
              <a:t>件です．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左の図がコミッター・非コミッターそれぞれのレビュー時間の分布を，</a:t>
            </a:r>
            <a:endParaRPr kumimoji="1" lang="en-US" altLang="ja-JP" dirty="0" smtClean="0"/>
          </a:p>
          <a:p>
            <a:r>
              <a:rPr kumimoji="1" lang="ja-JP" altLang="en-US" dirty="0" smtClean="0"/>
              <a:t>右の図は，パッチ編集時間の分布を表しています．</a:t>
            </a:r>
            <a:endParaRPr kumimoji="1" lang="en-US" altLang="ja-JP" dirty="0" smtClean="0"/>
          </a:p>
          <a:p>
            <a:endParaRPr kumimoji="1" lang="en-US" altLang="ja-JP" dirty="0" smtClean="0"/>
          </a:p>
          <a:p>
            <a:r>
              <a:rPr kumimoji="1" lang="ja-JP" altLang="en-US" dirty="0" smtClean="0"/>
              <a:t>それぞれの図の左側がコミッター，右側が非コミッターを示し，</a:t>
            </a:r>
            <a:endParaRPr kumimoji="1" lang="en-US" altLang="ja-JP" dirty="0" smtClean="0"/>
          </a:p>
          <a:p>
            <a:r>
              <a:rPr kumimoji="1" lang="ja-JP" altLang="en-US" dirty="0" smtClean="0"/>
              <a:t>縦軸は時間（分）を示しています．</a:t>
            </a:r>
            <a:endParaRPr kumimoji="1" lang="en-US" altLang="ja-JP" dirty="0" smtClean="0"/>
          </a:p>
          <a:p>
            <a:endParaRPr kumimoji="1" lang="en-US" altLang="ja-JP" dirty="0" smtClean="0"/>
          </a:p>
          <a:p>
            <a:r>
              <a:rPr kumimoji="1" lang="ja-JP" altLang="en-US" dirty="0" smtClean="0"/>
              <a:t>この結果からは，コミッター・非コミッターに大きな差はなく</a:t>
            </a:r>
            <a:endParaRPr kumimoji="1" lang="en-US" altLang="ja-JP" dirty="0" smtClean="0"/>
          </a:p>
          <a:p>
            <a:r>
              <a:rPr kumimoji="1" lang="ja-JP" altLang="en-US" dirty="0" smtClean="0"/>
              <a:t>レビュー時間・パッチ編集時間ともに，統計的有意差がないため，</a:t>
            </a:r>
            <a:endParaRPr kumimoji="1" lang="en-US" altLang="ja-JP" dirty="0" smtClean="0"/>
          </a:p>
          <a:p>
            <a:r>
              <a:rPr kumimoji="1" lang="ja-JP" altLang="en-US" dirty="0" smtClean="0"/>
              <a:t>コミッター・非コミッター間でかかっている時間に違いはないと言えます．</a:t>
            </a:r>
            <a:endParaRPr kumimoji="1" lang="en-US" altLang="ja-JP" dirty="0" smtClean="0"/>
          </a:p>
          <a:p>
            <a:endParaRPr kumimoji="1" lang="en-US" altLang="ja-JP" dirty="0" smtClean="0"/>
          </a:p>
          <a:p>
            <a:r>
              <a:rPr kumimoji="1" lang="ja-JP" altLang="en-US" dirty="0" smtClean="0"/>
              <a:t>このことから，レビュー時間・パッチ編集時間はコミッター選出の際の指標にはならないということが言えます．</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RQ2</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左の図がコミッター・非コミッターそれぞれのレビュー回数の分布を，</a:t>
            </a:r>
            <a:endParaRPr kumimoji="1" lang="en-US" altLang="ja-JP" dirty="0" smtClean="0"/>
          </a:p>
          <a:p>
            <a:r>
              <a:rPr kumimoji="1" lang="ja-JP" altLang="en-US" dirty="0" smtClean="0"/>
              <a:t>右の図は，パッチ編集回数の分布を表しています．</a:t>
            </a:r>
            <a:endParaRPr kumimoji="1" lang="en-US" altLang="ja-JP" dirty="0" smtClean="0"/>
          </a:p>
          <a:p>
            <a:endParaRPr kumimoji="1" lang="en-US" altLang="ja-JP" dirty="0" smtClean="0"/>
          </a:p>
          <a:p>
            <a:r>
              <a:rPr kumimoji="1" lang="en-US" altLang="ja-JP" dirty="0" smtClean="0"/>
              <a:t>RQ</a:t>
            </a:r>
            <a:r>
              <a:rPr kumimoji="1" lang="ja-JP" altLang="en-US" dirty="0" smtClean="0"/>
              <a:t>１の結果の図と同様，それぞれの図の左側がコミッター，右側が非コミッターを示し，</a:t>
            </a:r>
            <a:endParaRPr kumimoji="1" lang="en-US" altLang="ja-JP" dirty="0" smtClean="0"/>
          </a:p>
          <a:p>
            <a:r>
              <a:rPr kumimoji="1" lang="ja-JP" altLang="en-US" dirty="0" smtClean="0"/>
              <a:t>縦軸は回数を対数でとったものを示しています．</a:t>
            </a:r>
            <a:endParaRPr kumimoji="1" lang="en-US" altLang="ja-JP" dirty="0" smtClean="0"/>
          </a:p>
          <a:p>
            <a:endParaRPr kumimoji="1" lang="en-US" altLang="ja-JP" dirty="0" smtClean="0"/>
          </a:p>
          <a:p>
            <a:r>
              <a:rPr kumimoji="1" lang="ja-JP" altLang="en-US" dirty="0" smtClean="0"/>
              <a:t>この結果より，レビュー回数・パッチ編集回数ともに，</a:t>
            </a:r>
            <a:endParaRPr kumimoji="1" lang="en-US" altLang="ja-JP" dirty="0" smtClean="0"/>
          </a:p>
          <a:p>
            <a:r>
              <a:rPr kumimoji="1" lang="ja-JP" altLang="en-US" dirty="0" smtClean="0"/>
              <a:t>コミッターが非コミッターを大きく上回っており，統計的にも有意差があります．</a:t>
            </a:r>
            <a:endParaRPr kumimoji="1" lang="en-US" altLang="ja-JP" dirty="0" smtClean="0"/>
          </a:p>
          <a:p>
            <a:endParaRPr kumimoji="1" lang="en-US" altLang="ja-JP" dirty="0" smtClean="0"/>
          </a:p>
          <a:p>
            <a:r>
              <a:rPr kumimoji="1" lang="ja-JP" altLang="en-US" dirty="0" smtClean="0"/>
              <a:t>このことより，レビューやパッチの編集を行う回数はコミッター選出の際の指標の１つに成り得ると考えられます．</a:t>
            </a:r>
            <a:endParaRPr kumimoji="1" lang="en-US" altLang="ja-JP" dirty="0" smtClean="0"/>
          </a:p>
          <a:p>
            <a:endParaRPr kumimoji="1" lang="en-US" altLang="ja-JP" dirty="0" smtClean="0"/>
          </a:p>
          <a:p>
            <a:r>
              <a:rPr kumimoji="1" lang="ja-JP" altLang="en-US" dirty="0" smtClean="0"/>
              <a:t>また，この観点より赤丸で囲ってある開発者のように</a:t>
            </a:r>
            <a:endParaRPr kumimoji="1" lang="en-US" altLang="ja-JP" dirty="0" smtClean="0"/>
          </a:p>
          <a:p>
            <a:r>
              <a:rPr kumimoji="1" lang="ja-JP" altLang="en-US" dirty="0" smtClean="0"/>
              <a:t>非コミッターの中でもコミッターと同程度のパフォーマンスを示している開発者が存在しており，</a:t>
            </a:r>
            <a:endParaRPr kumimoji="1" lang="en-US" altLang="ja-JP" dirty="0" smtClean="0"/>
          </a:p>
          <a:p>
            <a:r>
              <a:rPr kumimoji="1" lang="ja-JP" altLang="en-US" dirty="0" smtClean="0"/>
              <a:t>彼らはコミッター候補として挙げられると考えられます．</a:t>
            </a:r>
            <a:endParaRPr kumimoji="1" lang="en-US" altLang="ja-JP" dirty="0" smtClean="0"/>
          </a:p>
          <a:p>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r>
              <a:rPr kumimoji="1" lang="ja-JP" altLang="en-US" dirty="0" smtClean="0"/>
              <a:t>次に</a:t>
            </a:r>
            <a:r>
              <a:rPr kumimoji="1" lang="en-US" altLang="ja-JP" dirty="0" smtClean="0"/>
              <a:t>RQ1,2</a:t>
            </a:r>
            <a:r>
              <a:rPr kumimoji="1" lang="ja-JP" altLang="en-US" dirty="0" smtClean="0"/>
              <a:t>の結果を踏まえて，</a:t>
            </a:r>
            <a:endParaRPr kumimoji="1" lang="en-US" altLang="ja-JP" dirty="0" smtClean="0"/>
          </a:p>
          <a:p>
            <a:r>
              <a:rPr kumimoji="1" lang="ja-JP" altLang="en-US" dirty="0" smtClean="0"/>
              <a:t>コミッターのレビューとパッチ編集の関係から，コミッターの分類を行った結果について説明します．</a:t>
            </a:r>
            <a:endParaRPr kumimoji="1" lang="en-US" altLang="ja-JP" dirty="0" smtClean="0"/>
          </a:p>
          <a:p>
            <a:endParaRPr kumimoji="1" lang="en-US" altLang="ja-JP" dirty="0" smtClean="0"/>
          </a:p>
          <a:p>
            <a:r>
              <a:rPr kumimoji="1" lang="ja-JP" altLang="en-US" dirty="0" smtClean="0"/>
              <a:t>左の図はコミッターのレビュー時間とパッチ編集時間の関係を示した図，</a:t>
            </a:r>
            <a:endParaRPr kumimoji="1" lang="en-US" altLang="ja-JP" dirty="0" smtClean="0"/>
          </a:p>
          <a:p>
            <a:r>
              <a:rPr kumimoji="1" lang="ja-JP" altLang="en-US" dirty="0" smtClean="0"/>
              <a:t>右の図はコミッターのレビュー回数とパッチ編集回数の関係を示した図です．</a:t>
            </a:r>
            <a:endParaRPr kumimoji="1" lang="en-US" altLang="ja-JP" dirty="0" smtClean="0"/>
          </a:p>
          <a:p>
            <a:endParaRPr kumimoji="1" lang="en-US" altLang="ja-JP" dirty="0" smtClean="0"/>
          </a:p>
          <a:p>
            <a:r>
              <a:rPr kumimoji="1" lang="ja-JP" altLang="en-US" dirty="0" smtClean="0"/>
              <a:t>左の図の横軸はパッチ編集時間（分），縦軸はレビュー時間（分）を示しており，</a:t>
            </a:r>
            <a:endParaRPr kumimoji="1" lang="en-US" altLang="ja-JP" dirty="0" smtClean="0"/>
          </a:p>
          <a:p>
            <a:r>
              <a:rPr kumimoji="1" lang="ja-JP" altLang="en-US" dirty="0" smtClean="0"/>
              <a:t>１つの点が１人のコミッターを示しています．</a:t>
            </a:r>
            <a:endParaRPr kumimoji="1" lang="en-US" altLang="ja-JP" dirty="0" smtClean="0"/>
          </a:p>
          <a:p>
            <a:r>
              <a:rPr kumimoji="1" lang="ja-JP" altLang="en-US" dirty="0" smtClean="0"/>
              <a:t>また，全開発者のパッチ編集時間の中央値，レビュー時間の中央値を基準値とし，それぞれ図中に縦線・横線で示しています．</a:t>
            </a:r>
            <a:endParaRPr kumimoji="1" lang="en-US" altLang="ja-JP" dirty="0" smtClean="0"/>
          </a:p>
          <a:p>
            <a:endParaRPr kumimoji="1" lang="en-US" altLang="ja-JP" dirty="0" smtClean="0"/>
          </a:p>
          <a:p>
            <a:r>
              <a:rPr kumimoji="1" lang="ja-JP" altLang="en-US" dirty="0" smtClean="0"/>
              <a:t>しかし，レビュー時間・パッチ編集時間ともに基準値より長いコミッターと短いコミッターが混在していることから，</a:t>
            </a:r>
            <a:endParaRPr kumimoji="1" lang="en-US" altLang="ja-JP" dirty="0" smtClean="0"/>
          </a:p>
          <a:p>
            <a:r>
              <a:rPr kumimoji="1" lang="ja-JP" altLang="en-US" dirty="0" smtClean="0"/>
              <a:t>時間の観点において，コミッター選出の指標を作るのは困難であるといえます．</a:t>
            </a:r>
            <a:endParaRPr kumimoji="1" lang="en-US" altLang="ja-JP" dirty="0" smtClean="0"/>
          </a:p>
          <a:p>
            <a:endParaRPr kumimoji="1" lang="en-US" altLang="ja-JP" dirty="0" smtClean="0"/>
          </a:p>
          <a:p>
            <a:r>
              <a:rPr kumimoji="1" lang="ja-JP" altLang="en-US" dirty="0" smtClean="0"/>
              <a:t>右の図の横軸はパッチ編集回数（対数），縦軸はレビュー回数（対数）を示しており，</a:t>
            </a:r>
            <a:endParaRPr kumimoji="1" lang="en-US" altLang="ja-JP" dirty="0" smtClean="0"/>
          </a:p>
          <a:p>
            <a:r>
              <a:rPr kumimoji="1" lang="ja-JP" altLang="en-US" dirty="0" smtClean="0"/>
              <a:t>１つの点が１人のコミッターを示しています．</a:t>
            </a:r>
            <a:endParaRPr kumimoji="1" lang="en-US" altLang="ja-JP" dirty="0" smtClean="0"/>
          </a:p>
          <a:p>
            <a:r>
              <a:rPr kumimoji="1" lang="ja-JP" altLang="en-US" dirty="0" smtClean="0"/>
              <a:t>また，全開発者のパッチ編集回数の中央値，レビュー回数の中央値を基準値とし，それぞれ図中に縦線・横線で示しています．</a:t>
            </a:r>
            <a:endParaRPr kumimoji="1" lang="en-US" altLang="ja-JP" dirty="0" smtClean="0"/>
          </a:p>
          <a:p>
            <a:r>
              <a:rPr kumimoji="1" lang="ja-JP" altLang="en-US" dirty="0" smtClean="0"/>
              <a:t>図より，全てのコミッターがレビュー回数・パッチ編集回数ともに，基準値以上であることがわかります．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このことから，レビュー回数・パッチ編集回数共に基準値を超えている開発者はコミッター候補として挙げられます．</a:t>
            </a:r>
            <a:endParaRPr lang="en-US" altLang="ja-JP" sz="1100"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右の図の横軸はパッチ編集回数（対数），縦軸はレビュー回数（対数）を示しており，</a:t>
            </a:r>
            <a:endParaRPr kumimoji="1" lang="en-US" altLang="ja-JP" dirty="0" smtClean="0"/>
          </a:p>
          <a:p>
            <a:r>
              <a:rPr kumimoji="1" lang="ja-JP" altLang="en-US" dirty="0" smtClean="0"/>
              <a:t>１つの点が１人のコミッターを示しています．</a:t>
            </a:r>
            <a:endParaRPr kumimoji="1" lang="en-US" altLang="ja-JP" dirty="0" smtClean="0"/>
          </a:p>
          <a:p>
            <a:r>
              <a:rPr kumimoji="1" lang="ja-JP" altLang="en-US" dirty="0" smtClean="0"/>
              <a:t>また，全開発者のパッチ編集回数の中央値，レビュー回数の中央値を基準値とし，それぞれ図中に縦線・横線で示しています．</a:t>
            </a:r>
            <a:endParaRPr kumimoji="1" lang="en-US" altLang="ja-JP" dirty="0" smtClean="0"/>
          </a:p>
          <a:p>
            <a:r>
              <a:rPr kumimoji="1" lang="ja-JP" altLang="en-US" dirty="0" smtClean="0"/>
              <a:t>この結果より，全てのコミッターがレビュー回数・パッチ編集回数ともに，基準値以上であることがわかります．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このことから，レビュー回数・パッチ編集回数共に基準値を超えている開発者はコミッター候補として挙げられます．</a:t>
            </a:r>
            <a:endParaRPr lang="en-US" altLang="ja-JP" sz="1100"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まとめ</a:t>
            </a:r>
          </a:p>
          <a:p>
            <a:r>
              <a:rPr kumimoji="1" lang="en-US" altLang="ja-JP" dirty="0" err="1" smtClean="0"/>
              <a:t>PostgreSQL</a:t>
            </a:r>
            <a:r>
              <a:rPr kumimoji="1" lang="ja-JP" altLang="en-US" dirty="0" smtClean="0"/>
              <a:t>のパッチレビュープロセスにおけるコミッターの活動について分析を行い，以下の知見が得られた</a:t>
            </a:r>
          </a:p>
          <a:p>
            <a:r>
              <a:rPr kumimoji="1" lang="ja-JP" altLang="en-US" dirty="0" smtClean="0"/>
              <a:t>レビュー時間とパッチ編集時間において，コミッターと非コミッター間に違いは見られず，コミッター選出の指標とならない</a:t>
            </a:r>
          </a:p>
          <a:p>
            <a:r>
              <a:rPr kumimoji="1" lang="ja-JP" altLang="en-US" dirty="0" smtClean="0"/>
              <a:t>レビュー回数とパッチ編集回数は，コミッターと非コミッター間に違いがあり，コミッターを選出する際の指標の１つと成り得る</a:t>
            </a:r>
          </a:p>
          <a:p>
            <a:r>
              <a:rPr kumimoji="1" lang="ja-JP" altLang="en-US" dirty="0" smtClean="0"/>
              <a:t>レビュー回数・パッチ編集回数ともに，全開発者の中央値を超えていれば，コミッター候補として挙げられる</a:t>
            </a:r>
          </a:p>
          <a:p>
            <a:endParaRPr kumimoji="1" lang="ja-JP" altLang="en-US" dirty="0" smtClean="0"/>
          </a:p>
          <a:p>
            <a:r>
              <a:rPr kumimoji="1" lang="ja-JP" altLang="en-US" dirty="0" smtClean="0"/>
              <a:t>今後の課題として</a:t>
            </a:r>
            <a:endParaRPr kumimoji="1" lang="en-US" altLang="ja-JP" dirty="0" smtClean="0"/>
          </a:p>
          <a:p>
            <a:r>
              <a:rPr kumimoji="1" lang="ja-JP" altLang="en-US" dirty="0" smtClean="0"/>
              <a:t>投稿されたパッチの品質によって，信頼できるコミッター選出ができるか考慮して分析を行います</a:t>
            </a:r>
            <a:endParaRPr kumimoji="1" lang="en-US" altLang="ja-JP" dirty="0" smtClean="0"/>
          </a:p>
          <a:p>
            <a:r>
              <a:rPr kumimoji="1" lang="ja-JP" altLang="en-US" dirty="0" smtClean="0"/>
              <a:t>この時の品質とはパッチに混入しているバグの数や可読性などです．</a:t>
            </a:r>
            <a:endParaRPr kumimoji="1" lang="en-US" altLang="ja-JP" dirty="0" smtClean="0"/>
          </a:p>
          <a:p>
            <a:endParaRPr kumimoji="1" lang="en-US" altLang="ja-JP" dirty="0" smtClean="0"/>
          </a:p>
          <a:p>
            <a:r>
              <a:rPr kumimoji="1" lang="ja-JP" altLang="en-US" dirty="0" smtClean="0"/>
              <a:t>また，今回は</a:t>
            </a:r>
            <a:r>
              <a:rPr kumimoji="1" lang="en-US" altLang="ja-JP" dirty="0" err="1" smtClean="0"/>
              <a:t>PostgreSQL</a:t>
            </a:r>
            <a:r>
              <a:rPr kumimoji="1" lang="ja-JP" altLang="en-US" dirty="0" smtClean="0"/>
              <a:t>のみを対象としてケーススタディを行いましたが，</a:t>
            </a:r>
          </a:p>
          <a:p>
            <a:r>
              <a:rPr kumimoji="1" lang="ja-JP" altLang="en-US" dirty="0" smtClean="0"/>
              <a:t>分析結果の一般性をもたせるため，複数プロジェクトでのケーススタディを行います．</a:t>
            </a:r>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15</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130" name="Rectangle 10"/>
          <p:cNvSpPr>
            <a:spLocks noChangeArrowheads="1"/>
          </p:cNvSpPr>
          <p:nvPr/>
        </p:nvSpPr>
        <p:spPr bwMode="gray">
          <a:xfrm>
            <a:off x="0" y="1052513"/>
            <a:ext cx="9144000" cy="2736850"/>
          </a:xfrm>
          <a:prstGeom prst="rect">
            <a:avLst/>
          </a:prstGeom>
          <a:gradFill rotWithShape="0">
            <a:gsLst>
              <a:gs pos="6100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5131" name="Rectangle 11"/>
          <p:cNvSpPr>
            <a:spLocks noChangeArrowheads="1"/>
          </p:cNvSpPr>
          <p:nvPr/>
        </p:nvSpPr>
        <p:spPr bwMode="gray">
          <a:xfrm>
            <a:off x="0" y="3789363"/>
            <a:ext cx="9144000" cy="1282712"/>
          </a:xfrm>
          <a:prstGeom prst="rect">
            <a:avLst/>
          </a:prstGeom>
          <a:solidFill>
            <a:srgbClr val="51B9AD"/>
          </a:solidFill>
          <a:ln w="9525" algn="ctr">
            <a:noFill/>
            <a:miter lim="800000"/>
            <a:headEnd/>
            <a:tailEnd/>
          </a:ln>
          <a:effectLst/>
        </p:spPr>
        <p:txBody>
          <a:bodyPr wrap="none" anchor="ctr"/>
          <a:lstStyle/>
          <a:p>
            <a:endParaRPr lang="ja-JP" altLang="en-US"/>
          </a:p>
        </p:txBody>
      </p:sp>
      <p:sp>
        <p:nvSpPr>
          <p:cNvPr id="5122" name="Rectangle 2"/>
          <p:cNvSpPr>
            <a:spLocks noGrp="1" noChangeArrowheads="1"/>
          </p:cNvSpPr>
          <p:nvPr>
            <p:ph type="ctrTitle"/>
          </p:nvPr>
        </p:nvSpPr>
        <p:spPr>
          <a:xfrm>
            <a:off x="684213" y="2130425"/>
            <a:ext cx="7772400" cy="1470025"/>
          </a:xfrm>
        </p:spPr>
        <p:txBody>
          <a:bodyPr/>
          <a:lstStyle>
            <a:lvl1pPr algn="ctr">
              <a:defRPr sz="4400">
                <a:solidFill>
                  <a:schemeClr val="tx1"/>
                </a:solidFill>
              </a:defRPr>
            </a:lvl1pPr>
          </a:lstStyle>
          <a:p>
            <a:r>
              <a:rPr lang="ja-JP" altLang="en-US" dirty="0" smtClean="0"/>
              <a:t>マスタ タイトルの書式設定</a:t>
            </a:r>
            <a:endParaRPr lang="ja-JP" altLang="en-US" dirty="0"/>
          </a:p>
        </p:txBody>
      </p:sp>
      <p:sp>
        <p:nvSpPr>
          <p:cNvPr id="5123" name="Rectangle 3"/>
          <p:cNvSpPr>
            <a:spLocks noGrp="1" noChangeArrowheads="1"/>
          </p:cNvSpPr>
          <p:nvPr>
            <p:ph type="subTitle" idx="1"/>
          </p:nvPr>
        </p:nvSpPr>
        <p:spPr>
          <a:xfrm>
            <a:off x="1370013" y="4005263"/>
            <a:ext cx="6400800" cy="431800"/>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5124" name="Rectangle 4"/>
          <p:cNvSpPr>
            <a:spLocks noGrp="1" noChangeArrowheads="1"/>
          </p:cNvSpPr>
          <p:nvPr>
            <p:ph type="dt" sz="half" idx="2"/>
          </p:nvPr>
        </p:nvSpPr>
        <p:spPr>
          <a:xfrm>
            <a:off x="3503613" y="5373688"/>
            <a:ext cx="2133600" cy="360362"/>
          </a:xfrm>
        </p:spPr>
        <p:txBody>
          <a:bodyPr anchorCtr="1"/>
          <a:lstStyle>
            <a:lvl1pPr algn="ctr">
              <a:defRPr/>
            </a:lvl1pPr>
          </a:lstStyle>
          <a:p>
            <a:fld id="{1C417670-3657-4E7F-A4C4-5D810593812A}" type="datetime1">
              <a:rPr lang="ja-JP" altLang="en-US" smtClean="0"/>
              <a:pPr/>
              <a:t>2010/9/13</a:t>
            </a:fld>
            <a:endParaRPr lang="en-US" altLang="ja-JP"/>
          </a:p>
        </p:txBody>
      </p:sp>
      <p:sp>
        <p:nvSpPr>
          <p:cNvPr id="5125" name="Rectangle 5"/>
          <p:cNvSpPr>
            <a:spLocks noGrp="1" noChangeArrowheads="1"/>
          </p:cNvSpPr>
          <p:nvPr>
            <p:ph type="ftr" sz="quarter" idx="3"/>
          </p:nvPr>
        </p:nvSpPr>
        <p:spPr>
          <a:xfrm>
            <a:off x="3122613" y="5014913"/>
            <a:ext cx="2895600" cy="287337"/>
          </a:xfrm>
        </p:spPr>
        <p:txBody>
          <a:bodyPr anchor="ctr" anchorCtr="1"/>
          <a:lstStyle>
            <a:lvl1pPr algn="ctr">
              <a:defRPr>
                <a:solidFill>
                  <a:schemeClr val="tx1"/>
                </a:solidFill>
              </a:defRPr>
            </a:lvl1p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400"/>
            </a:lvl1pPr>
            <a:lvl2pPr>
              <a:defRPr sz="2400"/>
            </a:lvl2pPr>
            <a:lvl3pPr>
              <a:defRPr sz="2000"/>
            </a:lvl3pPr>
            <a:lvl4pPr>
              <a:defRPr sz="18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fld id="{E0821AA3-43C2-4B7C-905F-6EAC9A56C9BD}" type="datetime1">
              <a:rPr lang="ja-JP" altLang="en-US" smtClean="0"/>
              <a:pPr/>
              <a:t>2010/9/13</a:t>
            </a:fld>
            <a:endParaRPr lang="en-US" altLang="ja-JP" dirty="0"/>
          </a:p>
        </p:txBody>
      </p:sp>
      <p:sp>
        <p:nvSpPr>
          <p:cNvPr id="5" name="フッター プレースホルダ 4"/>
          <p:cNvSpPr>
            <a:spLocks noGrp="1"/>
          </p:cNvSpPr>
          <p:nvPr>
            <p:ph type="ftr" sz="quarter" idx="11"/>
          </p:nvPr>
        </p:nvSpPr>
        <p:spPr>
          <a:xfrm>
            <a:off x="1142976" y="6572272"/>
            <a:ext cx="5429288" cy="285728"/>
          </a:xfrm>
        </p:spPr>
        <p:txBody>
          <a:bodyPr/>
          <a:lstStyle>
            <a:lvl1pPr>
              <a:defRPr sz="1200"/>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92429EF-CC36-4027-8A23-5B262E590B44}" type="slidenum">
              <a:rPr lang="en-US" altLang="ja-JP"/>
              <a:pPr/>
              <a:t>&lt;#&gt;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4E423560-A13B-48F4-8396-416B8821AB95}" type="datetime1">
              <a:rPr lang="ja-JP" altLang="en-US" smtClean="0"/>
              <a:pPr/>
              <a:t>2010/9/13</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D3146D06-20FC-4996-B494-BA2FB1624F46}"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C7026D69-57CC-4F77-BBB4-0D0F8E3185E4}" type="datetime1">
              <a:rPr lang="ja-JP" altLang="en-US" smtClean="0"/>
              <a:pPr/>
              <a:t>2010/9/13</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24730116-8819-4D6B-9F75-FF7168137FD2}"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438386F5-7659-450A-944D-81FF666C1A12}" type="datetime1">
              <a:rPr lang="ja-JP" altLang="en-US" smtClean="0"/>
              <a:pPr/>
              <a:t>2010/9/13</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A5E5D3B3-8775-452B-81C2-4AA204F27979}"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0365D615-D1AF-430D-87A3-EBD591B5A61D}" type="datetime1">
              <a:rPr lang="ja-JP" altLang="en-US" smtClean="0"/>
              <a:pPr/>
              <a:t>2010/9/13</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19C1F62F-4A46-4D5C-8CB5-D23ED30DC41B}"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14BEC27B-DF1F-41EF-81F5-C7394E8C76E0}" type="datetime1">
              <a:rPr lang="ja-JP" altLang="en-US" smtClean="0"/>
              <a:pPr/>
              <a:t>2010/9/13</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7D76663C-AB62-46EA-B163-D03BD04A1394}"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78860DC0-5E2C-44C3-834B-7122F523A830}" type="datetime1">
              <a:rPr lang="ja-JP" altLang="en-US" smtClean="0"/>
              <a:pPr/>
              <a:t>2010/9/13</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84053BF-7FC4-42DD-B8C1-A1DD98B404D5}"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2AA6BAB3-79D8-46E9-AB2D-8398DB747B90}" type="datetime1">
              <a:rPr lang="ja-JP" altLang="en-US" smtClean="0"/>
              <a:pPr/>
              <a:t>2010/9/13</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B12D7857-481B-474A-8A4C-59CFC192D4C0}"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4D0EFD1C-12DF-4556-91A6-A72C9B0B3D1D}" type="datetime1">
              <a:rPr lang="ja-JP" altLang="en-US" smtClean="0"/>
              <a:pPr/>
              <a:t>2010/9/13</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53B271B0-10F7-4FF8-BF1D-7285A4B1EA3B}"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8600" y="130175"/>
            <a:ext cx="2108200" cy="60356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30175"/>
            <a:ext cx="6173787" cy="60356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E88A38BE-CA03-4C9D-869A-F705F91AD8B4}" type="datetime1">
              <a:rPr lang="ja-JP" altLang="en-US" smtClean="0"/>
              <a:pPr/>
              <a:t>2010/9/13</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B17589B6-5381-455A-911B-DE3DD83352CF}"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p:nvSpPr>
        <p:spPr bwMode="gray">
          <a:xfrm>
            <a:off x="0" y="6524625"/>
            <a:ext cx="9144000" cy="360363"/>
          </a:xfrm>
          <a:prstGeom prst="rect">
            <a:avLst/>
          </a:prstGeom>
          <a:solidFill>
            <a:srgbClr val="C0C0C0"/>
          </a:solidFill>
          <a:ln w="9525">
            <a:noFill/>
            <a:miter lim="800000"/>
            <a:headEnd/>
            <a:tailEnd/>
          </a:ln>
          <a:effectLst/>
        </p:spPr>
        <p:txBody>
          <a:bodyPr wrap="none" anchor="ctr"/>
          <a:lstStyle/>
          <a:p>
            <a:endParaRPr lang="ja-JP" altLang="en-US"/>
          </a:p>
        </p:txBody>
      </p:sp>
      <p:sp>
        <p:nvSpPr>
          <p:cNvPr id="1039" name="Rectangle 15"/>
          <p:cNvSpPr>
            <a:spLocks noChangeArrowheads="1"/>
          </p:cNvSpPr>
          <p:nvPr/>
        </p:nvSpPr>
        <p:spPr bwMode="gray">
          <a:xfrm>
            <a:off x="0" y="0"/>
            <a:ext cx="9144000" cy="765175"/>
          </a:xfrm>
          <a:prstGeom prst="rect">
            <a:avLst/>
          </a:prstGeom>
          <a:gradFill rotWithShape="1">
            <a:gsLst>
              <a:gs pos="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gray">
          <a:xfrm>
            <a:off x="252412" y="130175"/>
            <a:ext cx="8462991" cy="490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gray">
          <a:xfrm>
            <a:off x="457200" y="1020763"/>
            <a:ext cx="8229600" cy="5145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gray">
          <a:xfrm>
            <a:off x="252413" y="6616700"/>
            <a:ext cx="1176315" cy="24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a:lvl1pPr>
          </a:lstStyle>
          <a:p>
            <a:fld id="{E47831FB-830A-480A-A362-FDC728BAF944}" type="datetime1">
              <a:rPr lang="ja-JP" altLang="en-US" smtClean="0"/>
              <a:pPr/>
              <a:t>2010/9/13</a:t>
            </a:fld>
            <a:endParaRPr lang="en-US" altLang="ja-JP"/>
          </a:p>
        </p:txBody>
      </p:sp>
      <p:sp>
        <p:nvSpPr>
          <p:cNvPr id="1029" name="Rectangle 5"/>
          <p:cNvSpPr>
            <a:spLocks noGrp="1" noChangeArrowheads="1"/>
          </p:cNvSpPr>
          <p:nvPr>
            <p:ph type="ftr" sz="quarter" idx="3"/>
          </p:nvPr>
        </p:nvSpPr>
        <p:spPr bwMode="gray">
          <a:xfrm>
            <a:off x="1643042" y="6572272"/>
            <a:ext cx="4929222" cy="28572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2">
                    <a:lumMod val="75000"/>
                    <a:lumOff val="25000"/>
                  </a:schemeClr>
                </a:solidFill>
              </a:defRPr>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1030" name="Rectangle 6"/>
          <p:cNvSpPr>
            <a:spLocks noGrp="1" noChangeArrowheads="1"/>
          </p:cNvSpPr>
          <p:nvPr>
            <p:ph type="sldNum" sz="quarter" idx="4"/>
          </p:nvPr>
        </p:nvSpPr>
        <p:spPr bwMode="gray">
          <a:xfrm>
            <a:off x="6757988" y="6616700"/>
            <a:ext cx="21336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vl1pPr>
          </a:lstStyle>
          <a:p>
            <a:fld id="{45B15798-D12C-464C-8BBF-855AE1640749}" type="slidenum">
              <a:rPr lang="en-US" altLang="ja-JP"/>
              <a:pPr/>
              <a:t>&lt;#&gt;</a:t>
            </a:fld>
            <a:endParaRPr lang="en-US" altLang="ja-JP"/>
          </a:p>
        </p:txBody>
      </p:sp>
      <p:sp>
        <p:nvSpPr>
          <p:cNvPr id="1040" name="Rectangle 16"/>
          <p:cNvSpPr>
            <a:spLocks noChangeArrowheads="1"/>
          </p:cNvSpPr>
          <p:nvPr/>
        </p:nvSpPr>
        <p:spPr bwMode="gray">
          <a:xfrm>
            <a:off x="0" y="765175"/>
            <a:ext cx="9144000" cy="71438"/>
          </a:xfrm>
          <a:prstGeom prst="rect">
            <a:avLst/>
          </a:prstGeom>
          <a:solidFill>
            <a:srgbClr val="51B9AD"/>
          </a:solidFill>
          <a:ln w="9525" algn="ctr">
            <a:noFill/>
            <a:miter lim="800000"/>
            <a:headEnd/>
            <a:tailEnd/>
          </a:ln>
          <a:effectLst/>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rtl="0" eaLnBrk="1" fontAlgn="base" hangingPunct="1">
        <a:spcBef>
          <a:spcPct val="0"/>
        </a:spcBef>
        <a:spcAft>
          <a:spcPct val="0"/>
        </a:spcAft>
        <a:defRPr kumimoji="1" sz="2800" b="1">
          <a:solidFill>
            <a:schemeClr val="tx1"/>
          </a:solidFill>
          <a:latin typeface="+mj-lt"/>
          <a:ea typeface="+mj-ea"/>
          <a:cs typeface="+mj-cs"/>
        </a:defRPr>
      </a:lvl1pPr>
      <a:lvl2pPr algn="l" rtl="0" eaLnBrk="1" fontAlgn="base" hangingPunct="1">
        <a:spcBef>
          <a:spcPct val="0"/>
        </a:spcBef>
        <a:spcAft>
          <a:spcPct val="0"/>
        </a:spcAft>
        <a:defRPr kumimoji="1" sz="2800" b="1">
          <a:solidFill>
            <a:schemeClr val="bg1"/>
          </a:solidFill>
          <a:latin typeface="Arial" charset="0"/>
          <a:ea typeface="ＭＳ Ｐゴシック" charset="-128"/>
        </a:defRPr>
      </a:lvl2pPr>
      <a:lvl3pPr algn="l" rtl="0" eaLnBrk="1" fontAlgn="base" hangingPunct="1">
        <a:spcBef>
          <a:spcPct val="0"/>
        </a:spcBef>
        <a:spcAft>
          <a:spcPct val="0"/>
        </a:spcAft>
        <a:defRPr kumimoji="1" sz="2800" b="1">
          <a:solidFill>
            <a:schemeClr val="bg1"/>
          </a:solidFill>
          <a:latin typeface="Arial" charset="0"/>
          <a:ea typeface="ＭＳ Ｐゴシック" charset="-128"/>
        </a:defRPr>
      </a:lvl3pPr>
      <a:lvl4pPr algn="l" rtl="0" eaLnBrk="1" fontAlgn="base" hangingPunct="1">
        <a:spcBef>
          <a:spcPct val="0"/>
        </a:spcBef>
        <a:spcAft>
          <a:spcPct val="0"/>
        </a:spcAft>
        <a:defRPr kumimoji="1" sz="2800" b="1">
          <a:solidFill>
            <a:schemeClr val="bg1"/>
          </a:solidFill>
          <a:latin typeface="Arial" charset="0"/>
          <a:ea typeface="ＭＳ Ｐゴシック" charset="-128"/>
        </a:defRPr>
      </a:lvl4pPr>
      <a:lvl5pPr algn="l" rtl="0" eaLnBrk="1" fontAlgn="base" hangingPunct="1">
        <a:spcBef>
          <a:spcPct val="0"/>
        </a:spcBef>
        <a:spcAft>
          <a:spcPct val="0"/>
        </a:spcAft>
        <a:defRPr kumimoji="1" sz="2800" b="1">
          <a:solidFill>
            <a:schemeClr val="bg1"/>
          </a:solidFill>
          <a:latin typeface="Arial" charset="0"/>
          <a:ea typeface="ＭＳ Ｐゴシック" charset="-128"/>
        </a:defRPr>
      </a:lvl5pPr>
      <a:lvl6pPr marL="457200" algn="l" rtl="0" eaLnBrk="1" fontAlgn="base" hangingPunct="1">
        <a:spcBef>
          <a:spcPct val="0"/>
        </a:spcBef>
        <a:spcAft>
          <a:spcPct val="0"/>
        </a:spcAft>
        <a:defRPr kumimoji="1" sz="2800" b="1">
          <a:solidFill>
            <a:schemeClr val="bg1"/>
          </a:solidFill>
          <a:latin typeface="Arial" charset="0"/>
          <a:ea typeface="ＭＳ Ｐゴシック" charset="-128"/>
        </a:defRPr>
      </a:lvl6pPr>
      <a:lvl7pPr marL="914400" algn="l" rtl="0" eaLnBrk="1" fontAlgn="base" hangingPunct="1">
        <a:spcBef>
          <a:spcPct val="0"/>
        </a:spcBef>
        <a:spcAft>
          <a:spcPct val="0"/>
        </a:spcAft>
        <a:defRPr kumimoji="1" sz="2800" b="1">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2800" b="1">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2800" b="1">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1816099"/>
            <a:ext cx="8429684" cy="1470025"/>
          </a:xfrm>
        </p:spPr>
        <p:txBody>
          <a:bodyPr/>
          <a:lstStyle/>
          <a:p>
            <a:r>
              <a:rPr lang="en-US" altLang="ja-JP" sz="3600" dirty="0" smtClean="0"/>
              <a:t>OSS</a:t>
            </a:r>
            <a:r>
              <a:rPr lang="ja-JP" altLang="en-US" sz="3600" dirty="0" smtClean="0"/>
              <a:t>開発におけるパッチレビュープロセスの効率化に向けたコミッターの分類</a:t>
            </a:r>
            <a:endParaRPr lang="ja-JP" altLang="ja-JP" sz="3600" dirty="0"/>
          </a:p>
        </p:txBody>
      </p:sp>
      <p:sp>
        <p:nvSpPr>
          <p:cNvPr id="2051" name="Rectangle 3"/>
          <p:cNvSpPr>
            <a:spLocks noGrp="1" noChangeArrowheads="1"/>
          </p:cNvSpPr>
          <p:nvPr>
            <p:ph type="subTitle" idx="1"/>
          </p:nvPr>
        </p:nvSpPr>
        <p:spPr>
          <a:xfrm>
            <a:off x="2671794" y="3786190"/>
            <a:ext cx="6400800" cy="1285884"/>
          </a:xfrm>
        </p:spPr>
        <p:txBody>
          <a:bodyPr/>
          <a:lstStyle/>
          <a:p>
            <a:pPr algn="r">
              <a:lnSpc>
                <a:spcPct val="90000"/>
              </a:lnSpc>
            </a:pPr>
            <a:r>
              <a:rPr lang="ja-JP" altLang="en-US" dirty="0" smtClean="0">
                <a:solidFill>
                  <a:schemeClr val="tx2">
                    <a:lumMod val="75000"/>
                    <a:lumOff val="25000"/>
                  </a:schemeClr>
                </a:solidFill>
              </a:rPr>
              <a:t>奈良先端科学技術大学院大学</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情報科学研究科</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◎藤田 将司，伊原 彰紀，大平 雅雄，松本 健一</a:t>
            </a:r>
            <a:endParaRPr lang="ja-JP" altLang="ja-JP" dirty="0">
              <a:solidFill>
                <a:schemeClr val="tx2">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近年，オープンソースソフトウェア（</a:t>
            </a:r>
            <a:r>
              <a:rPr kumimoji="1" lang="en-US" altLang="ja-JP" dirty="0" smtClean="0"/>
              <a:t>OSS</a:t>
            </a:r>
            <a:r>
              <a:rPr kumimoji="1" lang="ja-JP" altLang="en-US" dirty="0" smtClean="0"/>
              <a:t>）が普及し，需要が高まってきている</a:t>
            </a:r>
            <a:endParaRPr lang="en-US" altLang="ja-JP" dirty="0" smtClean="0"/>
          </a:p>
          <a:p>
            <a:pPr lvl="1"/>
            <a:r>
              <a:rPr kumimoji="1" lang="ja-JP" altLang="en-US" dirty="0" smtClean="0"/>
              <a:t>需要に伴い，高品質な</a:t>
            </a:r>
            <a:r>
              <a:rPr kumimoji="1" lang="en-US" altLang="ja-JP" dirty="0" smtClean="0"/>
              <a:t>OSS</a:t>
            </a:r>
            <a:r>
              <a:rPr kumimoji="1" lang="ja-JP" altLang="en-US" dirty="0" smtClean="0"/>
              <a:t>が求められており，不具合への迅速な対応が重要である</a:t>
            </a:r>
            <a:endParaRPr kumimoji="1" lang="en-US" altLang="ja-JP" dirty="0" smtClean="0"/>
          </a:p>
          <a:p>
            <a:endParaRPr kumimoji="1" lang="en-US" altLang="ja-JP" sz="2800" dirty="0" smtClean="0"/>
          </a:p>
          <a:p>
            <a:r>
              <a:rPr kumimoji="1" lang="en-US" altLang="ja-JP" dirty="0" smtClean="0"/>
              <a:t>OSS</a:t>
            </a:r>
            <a:r>
              <a:rPr kumimoji="1" lang="ja-JP" altLang="en-US" dirty="0" smtClean="0"/>
              <a:t>に膨大な数の不具合が報告されており</a:t>
            </a:r>
            <a:r>
              <a:rPr kumimoji="1" lang="en-US" altLang="ja-JP" dirty="0" smtClean="0"/>
              <a:t>*</a:t>
            </a:r>
            <a:r>
              <a:rPr kumimoji="1" lang="ja-JP" altLang="en-US" dirty="0" smtClean="0"/>
              <a:t>効率よく不具合の修正を行うことが困難である</a:t>
            </a:r>
            <a:endParaRPr kumimoji="1" lang="en-US" altLang="ja-JP" dirty="0" smtClean="0"/>
          </a:p>
          <a:p>
            <a:pPr lvl="1"/>
            <a:r>
              <a:rPr lang="ja-JP" altLang="en-US" dirty="0" smtClean="0"/>
              <a:t>不具合修正はパッチレビュープロセスを通して行われる</a:t>
            </a:r>
            <a:endParaRPr kumimoji="1" lang="en-US" altLang="ja-JP" dirty="0" smtClean="0"/>
          </a:p>
          <a:p>
            <a:endParaRPr kumimoji="1" lang="en-US" altLang="ja-JP" dirty="0" smtClean="0"/>
          </a:p>
          <a:p>
            <a:pPr lvl="1"/>
            <a:endParaRPr kumimoji="1" lang="en-US" altLang="ja-JP" sz="2400" dirty="0" smtClean="0"/>
          </a:p>
        </p:txBody>
      </p:sp>
      <p:sp>
        <p:nvSpPr>
          <p:cNvPr id="5" name="テキスト ボックス 4"/>
          <p:cNvSpPr txBox="1"/>
          <p:nvPr/>
        </p:nvSpPr>
        <p:spPr>
          <a:xfrm>
            <a:off x="428596" y="6143644"/>
            <a:ext cx="7814383" cy="276999"/>
          </a:xfrm>
          <a:prstGeom prst="rect">
            <a:avLst/>
          </a:prstGeom>
          <a:noFill/>
        </p:spPr>
        <p:txBody>
          <a:bodyPr wrap="none" rtlCol="0">
            <a:spAutoFit/>
          </a:bodyPr>
          <a:lstStyle/>
          <a:p>
            <a:r>
              <a:rPr kumimoji="1" lang="en-US" altLang="ja-JP" sz="1200" dirty="0" smtClean="0"/>
              <a:t>* </a:t>
            </a:r>
            <a:r>
              <a:rPr lang="en-US" altLang="ja-JP" sz="1200" dirty="0" err="1" smtClean="0"/>
              <a:t>Hailpern</a:t>
            </a:r>
            <a:r>
              <a:rPr lang="en-US" altLang="ja-JP" sz="1200" dirty="0" smtClean="0"/>
              <a:t> B., </a:t>
            </a:r>
            <a:r>
              <a:rPr lang="en-US" altLang="ja-JP" sz="1200" dirty="0" err="1" smtClean="0"/>
              <a:t>Santhanam</a:t>
            </a:r>
            <a:r>
              <a:rPr lang="en-US" altLang="ja-JP" sz="1200" dirty="0" smtClean="0"/>
              <a:t> P.: Software debugging, testing, and verification, IBM Systems </a:t>
            </a:r>
            <a:r>
              <a:rPr lang="en-US" altLang="ja-JP" sz="1200" dirty="0" err="1" smtClean="0"/>
              <a:t>fournal</a:t>
            </a:r>
            <a:r>
              <a:rPr lang="en-US" altLang="ja-JP" sz="1200" dirty="0" smtClean="0"/>
              <a:t>, pp.4-12, 2002. </a:t>
            </a:r>
            <a:endParaRPr kumimoji="1" lang="ja-JP" altLang="en-US" sz="1200" dirty="0"/>
          </a:p>
        </p:txBody>
      </p:sp>
      <p:sp>
        <p:nvSpPr>
          <p:cNvPr id="6" name="フッター プレースホルダ 5"/>
          <p:cNvSpPr>
            <a:spLocks noGrp="1"/>
          </p:cNvSpPr>
          <p:nvPr>
            <p:ph type="ftr" sz="quarter" idx="11"/>
          </p:nvPr>
        </p:nvSpPr>
        <p:spPr>
          <a:xfrm>
            <a:off x="428596" y="6572272"/>
            <a:ext cx="6143668" cy="285728"/>
          </a:xfrm>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sp>
        <p:nvSpPr>
          <p:cNvPr id="65" name="テキスト ボックス 64"/>
          <p:cNvSpPr txBox="1"/>
          <p:nvPr/>
        </p:nvSpPr>
        <p:spPr>
          <a:xfrm>
            <a:off x="-32" y="4857760"/>
            <a:ext cx="8429684" cy="1631216"/>
          </a:xfrm>
          <a:prstGeom prst="rect">
            <a:avLst/>
          </a:prstGeom>
          <a:noFill/>
        </p:spPr>
        <p:txBody>
          <a:bodyPr wrap="square" rtlCol="0">
            <a:spAutoFit/>
          </a:bodyPr>
          <a:lstStyle/>
          <a:p>
            <a:pPr lvl="1"/>
            <a:r>
              <a:rPr lang="ja-JP" altLang="en-US" sz="2000" dirty="0" smtClean="0"/>
              <a:t>①パッチの作成・投稿</a:t>
            </a:r>
            <a:endParaRPr lang="en-US" altLang="ja-JP" sz="2000" dirty="0" smtClean="0"/>
          </a:p>
          <a:p>
            <a:pPr lvl="1"/>
            <a:r>
              <a:rPr lang="ja-JP" altLang="en-US" sz="2000" dirty="0" smtClean="0"/>
              <a:t>②投稿されたパッチへのレビュー</a:t>
            </a:r>
            <a:endParaRPr lang="en-US" altLang="ja-JP" sz="2000" dirty="0" smtClean="0"/>
          </a:p>
          <a:p>
            <a:pPr lvl="1"/>
            <a:r>
              <a:rPr lang="ja-JP" altLang="en-US" sz="2000" dirty="0" smtClean="0"/>
              <a:t>③パッチが承認されればプロダクトに反映（コミット）</a:t>
            </a:r>
            <a:endParaRPr lang="en-US" altLang="ja-JP" sz="2000" dirty="0" smtClean="0"/>
          </a:p>
          <a:p>
            <a:pPr lvl="1"/>
            <a:r>
              <a:rPr lang="ja-JP" altLang="en-US" sz="2000" dirty="0" smtClean="0"/>
              <a:t>　 パッチが不十分または不適切だと判断されれば，フィードバックを返す</a:t>
            </a:r>
            <a:endParaRPr lang="en-US" altLang="ja-JP" sz="2000" dirty="0" smtClean="0"/>
          </a:p>
          <a:p>
            <a:pPr lvl="1"/>
            <a:r>
              <a:rPr lang="ja-JP" altLang="en-US" sz="2000" dirty="0" smtClean="0"/>
              <a:t>④フィードバックをもとにパッチの編集・再投稿</a:t>
            </a:r>
            <a:endParaRPr lang="en-US" altLang="ja-JP" sz="2000" dirty="0" smtClean="0"/>
          </a:p>
        </p:txBody>
      </p:sp>
      <p:grpSp>
        <p:nvGrpSpPr>
          <p:cNvPr id="111"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862737" cy="276999"/>
            </a:xfrm>
            <a:prstGeom prst="rect">
              <a:avLst/>
            </a:prstGeom>
            <a:noFill/>
          </p:spPr>
          <p:txBody>
            <a:bodyPr wrap="none" rtlCol="0">
              <a:spAutoFit/>
            </a:bodyPr>
            <a:lstStyle/>
            <a:p>
              <a:r>
                <a:rPr lang="ja-JP" altLang="en-US" sz="1200" b="1" dirty="0" smtClean="0"/>
                <a:t>レビュアー</a:t>
              </a:r>
              <a:endParaRPr kumimoji="1" lang="ja-JP" altLang="en-US" sz="1200" b="1" dirty="0"/>
            </a:p>
          </p:txBody>
        </p:sp>
        <p:grpSp>
          <p:nvGrpSpPr>
            <p:cNvPr id="78"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80"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②</a:t>
              </a: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1107996" cy="338554"/>
            </a:xfrm>
            <a:prstGeom prst="rect">
              <a:avLst/>
            </a:prstGeom>
            <a:noFill/>
          </p:spPr>
          <p:txBody>
            <a:bodyPr wrap="none" rtlCol="0">
              <a:spAutoFit/>
            </a:bodyPr>
            <a:lstStyle/>
            <a:p>
              <a:r>
                <a:rPr kumimoji="1" lang="ja-JP" altLang="en-US" sz="1600" b="1" dirty="0" smtClean="0"/>
                <a:t>①</a:t>
              </a:r>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833883" cy="338554"/>
            </a:xfrm>
            <a:prstGeom prst="rect">
              <a:avLst/>
            </a:prstGeom>
            <a:noFill/>
          </p:spPr>
          <p:txBody>
            <a:bodyPr wrap="none" rtlCol="0">
              <a:spAutoFit/>
            </a:bodyPr>
            <a:lstStyle/>
            <a:p>
              <a:r>
                <a:rPr kumimoji="1" lang="ja-JP" altLang="en-US" sz="1600" b="1" dirty="0" smtClean="0"/>
                <a:t>③</a:t>
              </a:r>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268296" cy="338554"/>
            </a:xfrm>
            <a:prstGeom prst="rect">
              <a:avLst/>
            </a:prstGeom>
            <a:noFill/>
          </p:spPr>
          <p:txBody>
            <a:bodyPr wrap="none" rtlCol="0">
              <a:spAutoFit/>
            </a:bodyPr>
            <a:lstStyle/>
            <a:p>
              <a:r>
                <a:rPr kumimoji="1" lang="ja-JP" altLang="en-US" sz="1600" b="1" dirty="0" smtClean="0"/>
                <a:t>③</a:t>
              </a:r>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1107996" cy="338554"/>
            </a:xfrm>
            <a:prstGeom prst="rect">
              <a:avLst/>
            </a:prstGeom>
            <a:noFill/>
          </p:spPr>
          <p:txBody>
            <a:bodyPr wrap="none" rtlCol="0">
              <a:spAutoFit/>
            </a:bodyPr>
            <a:lstStyle/>
            <a:p>
              <a:r>
                <a:rPr kumimoji="1" lang="ja-JP" altLang="en-US" sz="1600" b="1" dirty="0" smtClean="0"/>
                <a:t>④</a:t>
              </a:r>
              <a:r>
                <a:rPr kumimoji="1" lang="ja-JP" altLang="en-US" sz="1200" b="1" dirty="0" smtClean="0"/>
                <a:t>パッチ投稿</a:t>
              </a:r>
              <a:endParaRPr kumimoji="1" lang="ja-JP" altLang="en-US" sz="1200" b="1" dirty="0"/>
            </a:p>
          </p:txBody>
        </p:sp>
      </p:grpSp>
      <p:sp>
        <p:nvSpPr>
          <p:cNvPr id="38" name="フッター プレースホルダ 37"/>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sp>
        <p:nvSpPr>
          <p:cNvPr id="65" name="テキスト ボックス 64"/>
          <p:cNvSpPr txBox="1"/>
          <p:nvPr/>
        </p:nvSpPr>
        <p:spPr>
          <a:xfrm>
            <a:off x="428596" y="4786322"/>
            <a:ext cx="8429684" cy="1631216"/>
          </a:xfrm>
          <a:prstGeom prst="rect">
            <a:avLst/>
          </a:prstGeom>
          <a:noFill/>
        </p:spPr>
        <p:txBody>
          <a:bodyPr wrap="square" rtlCol="0">
            <a:spAutoFit/>
          </a:bodyPr>
          <a:lstStyle/>
          <a:p>
            <a:r>
              <a:rPr kumimoji="1" lang="ja-JP" altLang="en-US" sz="2000" dirty="0" smtClean="0"/>
              <a:t>レビュー時間：</a:t>
            </a:r>
            <a:endParaRPr kumimoji="1" lang="en-US" altLang="ja-JP" sz="2000" dirty="0" smtClean="0"/>
          </a:p>
          <a:p>
            <a:r>
              <a:rPr kumimoji="1" lang="ja-JP" altLang="en-US" sz="2000" dirty="0" smtClean="0"/>
              <a:t>パッチが投稿されてから，レビューされ妥当性が確認されるまでの時間</a:t>
            </a:r>
            <a:endParaRPr kumimoji="1" lang="en-US" altLang="ja-JP" sz="2000" dirty="0" smtClean="0"/>
          </a:p>
          <a:p>
            <a:endParaRPr lang="en-US" altLang="ja-JP" sz="2000" dirty="0" smtClean="0"/>
          </a:p>
          <a:p>
            <a:r>
              <a:rPr lang="ja-JP" altLang="en-US" sz="2000" dirty="0" smtClean="0"/>
              <a:t>パッチ編集時間：</a:t>
            </a:r>
            <a:endParaRPr lang="en-US" altLang="ja-JP" sz="2000" dirty="0" smtClean="0"/>
          </a:p>
          <a:p>
            <a:r>
              <a:rPr kumimoji="1" lang="ja-JP" altLang="en-US" sz="2000" dirty="0" smtClean="0"/>
              <a:t>投稿されたパッチがフィードバックを受けてから，再び投稿されるまでの時間</a:t>
            </a:r>
            <a:endParaRPr kumimoji="1" lang="ja-JP" altLang="en-US" sz="2000" dirty="0"/>
          </a:p>
        </p:txBody>
      </p:sp>
      <p:grpSp>
        <p:nvGrpSpPr>
          <p:cNvPr id="3" name="グループ化 108"/>
          <p:cNvGrpSpPr/>
          <p:nvPr/>
        </p:nvGrpSpPr>
        <p:grpSpPr>
          <a:xfrm>
            <a:off x="3286116" y="1000108"/>
            <a:ext cx="5244776" cy="2937643"/>
            <a:chOff x="3259685" y="1134299"/>
            <a:chExt cx="5244776" cy="2937643"/>
          </a:xfrm>
        </p:grpSpPr>
        <p:cxnSp>
          <p:nvCxnSpPr>
            <p:cNvPr id="85" name="直線コネクタ 84"/>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5" name="テキスト ボックス 94"/>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6" name="テキスト ボックス 95"/>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5"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862737" cy="276999"/>
            </a:xfrm>
            <a:prstGeom prst="rect">
              <a:avLst/>
            </a:prstGeom>
            <a:noFill/>
          </p:spPr>
          <p:txBody>
            <a:bodyPr wrap="none" rtlCol="0">
              <a:spAutoFit/>
            </a:bodyPr>
            <a:lstStyle/>
            <a:p>
              <a:r>
                <a:rPr kumimoji="1" lang="ja-JP" altLang="en-US" sz="1200" b="1" dirty="0" smtClean="0"/>
                <a:t>レビュアー</a:t>
              </a:r>
              <a:endParaRPr kumimoji="1" lang="ja-JP" altLang="en-US" sz="1200" b="1" dirty="0"/>
            </a:p>
          </p:txBody>
        </p:sp>
        <p:grpSp>
          <p:nvGrpSpPr>
            <p:cNvPr id="6"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7"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646331" cy="276999"/>
          </a:xfrm>
          <a:prstGeom prst="rect">
            <a:avLst/>
          </a:prstGeom>
          <a:noFill/>
        </p:spPr>
        <p:txBody>
          <a:bodyPr wrap="none" rtlCol="0">
            <a:spAutoFit/>
          </a:bodyPr>
          <a:lstStyle/>
          <a:p>
            <a:r>
              <a:rPr lang="ja-JP" altLang="en-US" sz="1200" b="1" dirty="0" smtClean="0"/>
              <a:t>開発者</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pic>
        <p:nvPicPr>
          <p:cNvPr id="74" name="Picture 23" descr="71"/>
          <p:cNvPicPr>
            <a:picLocks noChangeAspect="1" noChangeArrowheads="1"/>
          </p:cNvPicPr>
          <p:nvPr/>
        </p:nvPicPr>
        <p:blipFill>
          <a:blip r:embed="rId3" cstate="print">
            <a:lum bright="-11000"/>
          </a:blip>
          <a:stretch>
            <a:fillRect/>
          </a:stretch>
        </p:blipFill>
        <p:spPr bwMode="auto">
          <a:xfrm>
            <a:off x="2357422"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3" name="グループ化 182"/>
          <p:cNvGrpSpPr/>
          <p:nvPr/>
        </p:nvGrpSpPr>
        <p:grpSpPr>
          <a:xfrm>
            <a:off x="3286116" y="928670"/>
            <a:ext cx="5643602" cy="3794899"/>
            <a:chOff x="3286116" y="991423"/>
            <a:chExt cx="5643602" cy="3794899"/>
          </a:xfrm>
        </p:grpSpPr>
        <p:grpSp>
          <p:nvGrpSpPr>
            <p:cNvPr id="127" name="グループ化 126"/>
            <p:cNvGrpSpPr/>
            <p:nvPr/>
          </p:nvGrpSpPr>
          <p:grpSpPr>
            <a:xfrm>
              <a:off x="4303141" y="1652613"/>
              <a:ext cx="4626577" cy="3133709"/>
              <a:chOff x="3857620" y="1652613"/>
              <a:chExt cx="4626577" cy="3133709"/>
            </a:xfrm>
          </p:grpSpPr>
          <p:cxnSp>
            <p:nvCxnSpPr>
              <p:cNvPr id="32" name="直線矢印コネクタ 31"/>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37" name="グループ化 74"/>
              <p:cNvGrpSpPr/>
              <p:nvPr/>
            </p:nvGrpSpPr>
            <p:grpSpPr>
              <a:xfrm>
                <a:off x="5214942" y="4037066"/>
                <a:ext cx="1236236" cy="749256"/>
                <a:chOff x="282348" y="3786190"/>
                <a:chExt cx="1236236" cy="749256"/>
              </a:xfrm>
            </p:grpSpPr>
            <p:sp>
              <p:nvSpPr>
                <p:cNvPr id="56" name="円柱 55"/>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39"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54" name="正方形/長方形 53"/>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二等辺三角形 54"/>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角丸四角形 39"/>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41" name="角丸四角形 40"/>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45" name="テキスト ボックス 44"/>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47" name="直線矢印コネクタ 46"/>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endCxn id="49"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49"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50" name="角丸四角形 49"/>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51" name="直線矢印コネクタ 50"/>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53" name="テキスト ボックス 52"/>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grpSp>
          <p:nvGrpSpPr>
            <p:cNvPr id="162" name="グループ化 161"/>
            <p:cNvGrpSpPr/>
            <p:nvPr/>
          </p:nvGrpSpPr>
          <p:grpSpPr>
            <a:xfrm>
              <a:off x="3286116" y="991423"/>
              <a:ext cx="5643602" cy="2937643"/>
              <a:chOff x="3286116" y="3991819"/>
              <a:chExt cx="5643602" cy="2937643"/>
            </a:xfrm>
          </p:grpSpPr>
          <p:cxnSp>
            <p:nvCxnSpPr>
              <p:cNvPr id="129" name="直線コネクタ 128"/>
              <p:cNvCxnSpPr/>
              <p:nvPr/>
            </p:nvCxnSpPr>
            <p:spPr>
              <a:xfrm rot="5400000">
                <a:off x="1882116" y="552546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4025256" y="552546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5808396" y="552546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rot="5400000">
                <a:off x="7525718" y="552546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直線矢印コネクタ 132"/>
              <p:cNvCxnSpPr/>
              <p:nvPr/>
            </p:nvCxnSpPr>
            <p:spPr>
              <a:xfrm>
                <a:off x="3315918" y="4286256"/>
                <a:ext cx="2041900"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p:cNvCxnSpPr/>
              <p:nvPr/>
            </p:nvCxnSpPr>
            <p:spPr>
              <a:xfrm>
                <a:off x="5429256" y="428625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5" name="直線矢印コネクタ 134"/>
              <p:cNvCxnSpPr/>
              <p:nvPr/>
            </p:nvCxnSpPr>
            <p:spPr>
              <a:xfrm>
                <a:off x="7286644" y="428625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テキスト ボックス 135"/>
              <p:cNvSpPr txBox="1"/>
              <p:nvPr/>
            </p:nvSpPr>
            <p:spPr>
              <a:xfrm>
                <a:off x="3826701" y="400057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137" name="テキスト ボックス 136"/>
              <p:cNvSpPr txBox="1"/>
              <p:nvPr/>
            </p:nvSpPr>
            <p:spPr>
              <a:xfrm>
                <a:off x="7572396" y="399181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138" name="テキスト ボックス 137"/>
              <p:cNvSpPr txBox="1"/>
              <p:nvPr/>
            </p:nvSpPr>
            <p:spPr>
              <a:xfrm>
                <a:off x="5717098" y="399181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9" name="円/楕円 78"/>
          <p:cNvSpPr/>
          <p:nvPr/>
        </p:nvSpPr>
        <p:spPr>
          <a:xfrm>
            <a:off x="3929058" y="3429000"/>
            <a:ext cx="357190" cy="500066"/>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テキスト ボックス 80"/>
          <p:cNvSpPr txBox="1"/>
          <p:nvPr/>
        </p:nvSpPr>
        <p:spPr>
          <a:xfrm>
            <a:off x="2857488" y="3929066"/>
            <a:ext cx="2454518" cy="276999"/>
          </a:xfrm>
          <a:prstGeom prst="rect">
            <a:avLst/>
          </a:prstGeom>
          <a:noFill/>
        </p:spPr>
        <p:txBody>
          <a:bodyPr wrap="none" rtlCol="0">
            <a:spAutoFit/>
          </a:bodyPr>
          <a:lstStyle/>
          <a:p>
            <a:r>
              <a:rPr lang="ja-JP" altLang="en-US" sz="1200" b="1" dirty="0" smtClean="0">
                <a:solidFill>
                  <a:srgbClr val="FF0000"/>
                </a:solidFill>
              </a:rPr>
              <a:t>レビューされるまでに時間がかかる</a:t>
            </a:r>
            <a:endParaRPr kumimoji="1" lang="ja-JP" altLang="en-US" sz="1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1.88758E-6 L 0.15746 -0.02105 " pathEditMode="relative" ptsTypes="AA">
                                      <p:cBhvr>
                                        <p:cTn id="6" dur="1000" fill="hold"/>
                                        <p:tgtEl>
                                          <p:spTgt spid="74"/>
                                        </p:tgtEl>
                                        <p:attrNameLst>
                                          <p:attrName>ppt_x</p:attrName>
                                          <p:attrName>ppt_y</p:attrName>
                                        </p:attrNameLst>
                                      </p:cBhvr>
                                    </p:animMotion>
                                  </p:childTnLst>
                                </p:cTn>
                              </p:par>
                            </p:childTnLst>
                          </p:cTn>
                        </p:par>
                        <p:par>
                          <p:cTn id="7" fill="hold">
                            <p:stCondLst>
                              <p:cond delay="1000"/>
                            </p:stCondLst>
                            <p:childTnLst>
                              <p:par>
                                <p:cTn id="8" presetID="1" presetClass="exit" presetSubtype="0" fill="hold" nodeType="after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947695" cy="276999"/>
          </a:xfrm>
          <a:prstGeom prst="rect">
            <a:avLst/>
          </a:prstGeom>
          <a:noFill/>
        </p:spPr>
        <p:txBody>
          <a:bodyPr wrap="none" rtlCol="0">
            <a:spAutoFit/>
          </a:bodyPr>
          <a:lstStyle/>
          <a:p>
            <a:r>
              <a:rPr kumimoji="1" lang="ja-JP" altLang="en-US" sz="1200" b="1" dirty="0" smtClean="0"/>
              <a:t>非コミッター</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83"/>
          <p:cNvGrpSpPr/>
          <p:nvPr/>
        </p:nvGrpSpPr>
        <p:grpSpPr>
          <a:xfrm>
            <a:off x="3286116" y="928670"/>
            <a:ext cx="5244776" cy="3786214"/>
            <a:chOff x="3286116" y="928670"/>
            <a:chExt cx="5244776" cy="3786214"/>
          </a:xfrm>
        </p:grpSpPr>
        <p:grpSp>
          <p:nvGrpSpPr>
            <p:cNvPr id="13" name="グループ化 108"/>
            <p:cNvGrpSpPr/>
            <p:nvPr/>
          </p:nvGrpSpPr>
          <p:grpSpPr>
            <a:xfrm>
              <a:off x="3286116" y="928670"/>
              <a:ext cx="5244776" cy="2937643"/>
              <a:chOff x="3259685" y="1134299"/>
              <a:chExt cx="5244776" cy="2937643"/>
            </a:xfrm>
          </p:grpSpPr>
          <p:cxnSp>
            <p:nvCxnSpPr>
              <p:cNvPr id="59" name="直線コネクタ 58"/>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7" name="テキスト ボックス 66"/>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8" name="テキスト ボックス 67"/>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14" name="グループ化 163"/>
            <p:cNvGrpSpPr/>
            <p:nvPr/>
          </p:nvGrpSpPr>
          <p:grpSpPr>
            <a:xfrm>
              <a:off x="3857620" y="1581175"/>
              <a:ext cx="4626577" cy="3133709"/>
              <a:chOff x="3857620" y="1652613"/>
              <a:chExt cx="4626577" cy="3133709"/>
            </a:xfrm>
          </p:grpSpPr>
          <p:cxnSp>
            <p:nvCxnSpPr>
              <p:cNvPr id="165" name="直線矢印コネクタ 164"/>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15" name="グループ化 74"/>
              <p:cNvGrpSpPr/>
              <p:nvPr/>
            </p:nvGrpSpPr>
            <p:grpSpPr>
              <a:xfrm>
                <a:off x="5214942" y="4037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16"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79" name="正方形/長方形 178"/>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二等辺三角形 179"/>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9" name="角丸四角形 168"/>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170" name="角丸四角形 169"/>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171" name="テキスト ボックス 170"/>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172" name="直線矢印コネクタ 171"/>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a:endCxn id="174"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74"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75" name="角丸四角形 174"/>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76" name="直線矢印コネクタ 175"/>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77" name="テキスト ボックス 176"/>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78" name="テキスト ボックス 177"/>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grpSp>
      <p:sp>
        <p:nvSpPr>
          <p:cNvPr id="110" name="角丸四角形 109"/>
          <p:cNvSpPr/>
          <p:nvPr/>
        </p:nvSpPr>
        <p:spPr>
          <a:xfrm>
            <a:off x="2071670" y="4143380"/>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レビュー時間の短縮</a:t>
            </a:r>
            <a:endParaRPr lang="ja-JP" altLang="en-US" sz="2400" b="1" dirty="0">
              <a:solidFill>
                <a:schemeClr val="tx1"/>
              </a:solidFill>
            </a:endParaRPr>
          </a:p>
        </p:txBody>
      </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sp>
        <p:nvSpPr>
          <p:cNvPr id="29" name="右矢印 28"/>
          <p:cNvSpPr/>
          <p:nvPr/>
        </p:nvSpPr>
        <p:spPr>
          <a:xfrm>
            <a:off x="1586842" y="268042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4" cstate="print"/>
          <a:stretch>
            <a:fillRect/>
          </a:stretch>
        </p:blipFill>
        <p:spPr>
          <a:xfrm>
            <a:off x="214282" y="2438430"/>
            <a:ext cx="393185" cy="574418"/>
          </a:xfrm>
          <a:prstGeom prst="rect">
            <a:avLst/>
          </a:prstGeom>
        </p:spPr>
      </p:pic>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947695" cy="276999"/>
          </a:xfrm>
          <a:prstGeom prst="rect">
            <a:avLst/>
          </a:prstGeom>
          <a:noFill/>
        </p:spPr>
        <p:txBody>
          <a:bodyPr wrap="none" rtlCol="0">
            <a:spAutoFit/>
          </a:bodyPr>
          <a:lstStyle/>
          <a:p>
            <a:r>
              <a:rPr kumimoji="1" lang="ja-JP" altLang="en-US" sz="1200" b="1" dirty="0" smtClean="0"/>
              <a:t>非コミッター</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74"/>
          <p:cNvGrpSpPr/>
          <p:nvPr/>
        </p:nvGrpSpPr>
        <p:grpSpPr>
          <a:xfrm>
            <a:off x="3357554" y="3929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171" name="テキスト ボックス 170"/>
          <p:cNvSpPr txBox="1"/>
          <p:nvPr/>
        </p:nvSpPr>
        <p:spPr>
          <a:xfrm>
            <a:off x="3500430" y="2714620"/>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28" name="直線矢印コネクタ 27"/>
          <p:cNvCxnSpPr/>
          <p:nvPr/>
        </p:nvCxnSpPr>
        <p:spPr>
          <a:xfrm rot="16200000" flipH="1">
            <a:off x="2578201" y="2578209"/>
            <a:ext cx="1990702" cy="56813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14" name="角丸四角形 113"/>
          <p:cNvSpPr/>
          <p:nvPr/>
        </p:nvSpPr>
        <p:spPr>
          <a:xfrm>
            <a:off x="428596" y="3214686"/>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コミッターに昇格すべき開発者を見つけ出したい</a:t>
            </a:r>
            <a:endParaRPr lang="ja-JP" altLang="en-US" sz="2400" b="1" dirty="0">
              <a:solidFill>
                <a:schemeClr val="tx1"/>
              </a:solidFill>
            </a:endParaRPr>
          </a:p>
        </p:txBody>
      </p:sp>
      <p:sp>
        <p:nvSpPr>
          <p:cNvPr id="48" name="角丸四角形 47"/>
          <p:cNvSpPr/>
          <p:nvPr/>
        </p:nvSpPr>
        <p:spPr>
          <a:xfrm>
            <a:off x="3929058" y="2071678"/>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レビュープロセスの省略</a:t>
            </a:r>
            <a:endParaRPr lang="ja-JP" altLang="en-US" sz="2400" b="1" dirty="0">
              <a:solidFill>
                <a:schemeClr val="tx1"/>
              </a:solidFill>
            </a:endParaRPr>
          </a:p>
        </p:txBody>
      </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48" grpId="0" animBg="1"/>
      <p:bldP spid="4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a:t>
            </a:r>
            <a:r>
              <a:rPr kumimoji="1" lang="en-US" altLang="ja-JP" dirty="0" smtClean="0"/>
              <a:t>Research Questions</a:t>
            </a:r>
            <a:endParaRPr kumimoji="1" lang="ja-JP" altLang="en-US" dirty="0"/>
          </a:p>
        </p:txBody>
      </p:sp>
      <p:sp>
        <p:nvSpPr>
          <p:cNvPr id="3" name="コンテンツ プレースホルダ 2"/>
          <p:cNvSpPr>
            <a:spLocks noGrp="1"/>
          </p:cNvSpPr>
          <p:nvPr>
            <p:ph idx="1"/>
          </p:nvPr>
        </p:nvSpPr>
        <p:spPr>
          <a:xfrm>
            <a:off x="457200" y="1020763"/>
            <a:ext cx="8229600" cy="1336667"/>
          </a:xfrm>
        </p:spPr>
        <p:txBody>
          <a:bodyPr/>
          <a:lstStyle/>
          <a:p>
            <a:r>
              <a:rPr kumimoji="1" lang="ja-JP" altLang="en-US" dirty="0" smtClean="0"/>
              <a:t>パッチレビュープロセスの効率化</a:t>
            </a:r>
            <a:endParaRPr kumimoji="1" lang="en-US" altLang="ja-JP" dirty="0" smtClean="0"/>
          </a:p>
          <a:p>
            <a:pPr lvl="1"/>
            <a:r>
              <a:rPr lang="ja-JP" altLang="en-US" dirty="0" smtClean="0"/>
              <a:t>パッチレビュープロセスの効率化に影響を持つコミッターを選出する</a:t>
            </a:r>
            <a:endParaRPr lang="en-US" altLang="ja-JP" dirty="0" smtClean="0"/>
          </a:p>
        </p:txBody>
      </p:sp>
      <p:grpSp>
        <p:nvGrpSpPr>
          <p:cNvPr id="8" name="グループ化 7"/>
          <p:cNvGrpSpPr/>
          <p:nvPr/>
        </p:nvGrpSpPr>
        <p:grpSpPr>
          <a:xfrm>
            <a:off x="214282" y="2500306"/>
            <a:ext cx="8786874" cy="1000132"/>
            <a:chOff x="2143108" y="-197792"/>
            <a:chExt cx="8786874" cy="1357324"/>
          </a:xfrm>
        </p:grpSpPr>
        <p:sp>
          <p:nvSpPr>
            <p:cNvPr id="6" name="角丸四角形 5"/>
            <p:cNvSpPr/>
            <p:nvPr/>
          </p:nvSpPr>
          <p:spPr>
            <a:xfrm>
              <a:off x="2143108" y="-197792"/>
              <a:ext cx="8786874" cy="135732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 2"/>
            <p:cNvSpPr txBox="1">
              <a:spLocks/>
            </p:cNvSpPr>
            <p:nvPr/>
          </p:nvSpPr>
          <p:spPr bwMode="gray">
            <a:xfrm>
              <a:off x="2214546" y="-126353"/>
              <a:ext cx="8715436" cy="12858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ja-JP" altLang="en-US" sz="2400" b="1" i="0" u="none" strike="noStrike" kern="0" cap="none" spc="0" normalizeH="0" baseline="0" noProof="0" dirty="0" smtClean="0">
                  <a:ln>
                    <a:noFill/>
                  </a:ln>
                  <a:solidFill>
                    <a:schemeClr val="tx1"/>
                  </a:solidFill>
                  <a:effectLst/>
                  <a:uLnTx/>
                  <a:uFillTx/>
                  <a:latin typeface="+mn-lt"/>
                  <a:ea typeface="+mn-ea"/>
                  <a:cs typeface="+mn-cs"/>
                </a:rPr>
                <a:t>時間</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RQ1</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：コミッターと非コミッターでレビュー時間・パッチ編集時間に違いはあるか？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
        <p:nvSpPr>
          <p:cNvPr id="7" name="フッター プレースホルダ 6"/>
          <p:cNvSpPr>
            <a:spLocks noGrp="1"/>
          </p:cNvSpPr>
          <p:nvPr>
            <p:ph type="ftr" sz="quarter" idx="11"/>
          </p:nvPr>
        </p:nvSpPr>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grpSp>
        <p:nvGrpSpPr>
          <p:cNvPr id="13" name="グループ化 12"/>
          <p:cNvGrpSpPr/>
          <p:nvPr/>
        </p:nvGrpSpPr>
        <p:grpSpPr>
          <a:xfrm>
            <a:off x="214282" y="3643314"/>
            <a:ext cx="8786874" cy="1000132"/>
            <a:chOff x="214282" y="3643314"/>
            <a:chExt cx="8786874" cy="1000132"/>
          </a:xfrm>
        </p:grpSpPr>
        <p:sp>
          <p:nvSpPr>
            <p:cNvPr id="9" name="角丸四角形 8"/>
            <p:cNvSpPr/>
            <p:nvPr/>
          </p:nvSpPr>
          <p:spPr>
            <a:xfrm>
              <a:off x="214282" y="3643314"/>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 2"/>
            <p:cNvSpPr txBox="1">
              <a:spLocks/>
            </p:cNvSpPr>
            <p:nvPr/>
          </p:nvSpPr>
          <p:spPr bwMode="gray">
            <a:xfrm>
              <a:off x="285720" y="3695953"/>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回数</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RQ2</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：コミッターと非コミッターでレビュー回数・パッチ編集回数に違いはあるか？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grpSp>
        <p:nvGrpSpPr>
          <p:cNvPr id="14" name="グループ化 13"/>
          <p:cNvGrpSpPr/>
          <p:nvPr/>
        </p:nvGrpSpPr>
        <p:grpSpPr>
          <a:xfrm>
            <a:off x="214282" y="4786322"/>
            <a:ext cx="8786874" cy="1000132"/>
            <a:chOff x="214282" y="4786322"/>
            <a:chExt cx="8786874" cy="1000132"/>
          </a:xfrm>
        </p:grpSpPr>
        <p:sp>
          <p:nvSpPr>
            <p:cNvPr id="11" name="角丸四角形 10"/>
            <p:cNvSpPr/>
            <p:nvPr/>
          </p:nvSpPr>
          <p:spPr>
            <a:xfrm>
              <a:off x="214282" y="4786322"/>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 2"/>
            <p:cNvSpPr txBox="1">
              <a:spLocks/>
            </p:cNvSpPr>
            <p:nvPr/>
          </p:nvSpPr>
          <p:spPr bwMode="gray">
            <a:xfrm>
              <a:off x="285720" y="4838961"/>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コミッターのタイプ</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RQ3</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：コミッターのレビューとパッチ編集にはどのような関係があるか？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a:xfrm>
            <a:off x="457200" y="1020763"/>
            <a:ext cx="8543956" cy="5145087"/>
          </a:xfrm>
        </p:spPr>
        <p:txBody>
          <a:bodyPr/>
          <a:lstStyle/>
          <a:p>
            <a:r>
              <a:rPr kumimoji="1" lang="en-US" altLang="ja-JP" dirty="0" smtClean="0"/>
              <a:t>ML</a:t>
            </a:r>
            <a:r>
              <a:rPr kumimoji="1" lang="ja-JP" altLang="en-US" dirty="0" err="1" smtClean="0"/>
              <a:t>，</a:t>
            </a:r>
            <a:r>
              <a:rPr kumimoji="1" lang="en-US" altLang="ja-JP" dirty="0" smtClean="0"/>
              <a:t>BTS</a:t>
            </a:r>
            <a:r>
              <a:rPr kumimoji="1" lang="ja-JP" altLang="en-US" dirty="0" smtClean="0"/>
              <a:t>に投稿されたパッチへのレビュー，パッチの編集にかかった時間と回数を調査する．</a:t>
            </a:r>
            <a:endParaRPr kumimoji="1" lang="en-US" altLang="ja-JP" dirty="0" smtClean="0"/>
          </a:p>
          <a:p>
            <a:pPr lvl="1"/>
            <a:r>
              <a:rPr kumimoji="1" lang="en-US" altLang="ja-JP" dirty="0" smtClean="0"/>
              <a:t>RQ</a:t>
            </a:r>
            <a:r>
              <a:rPr kumimoji="1" lang="ja-JP" altLang="en-US" dirty="0" smtClean="0"/>
              <a:t>１：レビュー時間とパッチ編集時間</a:t>
            </a:r>
            <a:endParaRPr lang="en-US" altLang="ja-JP" dirty="0" smtClean="0"/>
          </a:p>
          <a:p>
            <a:pPr lvl="2"/>
            <a:r>
              <a:rPr lang="ja-JP" altLang="en-US" dirty="0" smtClean="0"/>
              <a:t>コミッターのレビュー時間と非コミッターのレビュー時間を比較</a:t>
            </a:r>
            <a:endParaRPr lang="en-US" altLang="ja-JP" dirty="0" smtClean="0"/>
          </a:p>
          <a:p>
            <a:pPr lvl="2"/>
            <a:r>
              <a:rPr lang="ja-JP" altLang="en-US" dirty="0" smtClean="0"/>
              <a:t>コミッターのパッチ編集時間と非コミッターのパッチ編集時間を比較</a:t>
            </a:r>
            <a:endParaRPr kumimoji="1" lang="en-US" altLang="ja-JP" dirty="0" smtClean="0"/>
          </a:p>
          <a:p>
            <a:pPr lvl="1"/>
            <a:r>
              <a:rPr lang="en-US" altLang="ja-JP" dirty="0" smtClean="0"/>
              <a:t>RQ2</a:t>
            </a:r>
            <a:r>
              <a:rPr lang="ja-JP" altLang="en-US" dirty="0" smtClean="0"/>
              <a:t>：レビュー回数とパッチ編集回数</a:t>
            </a:r>
            <a:endParaRPr lang="en-US" altLang="ja-JP" dirty="0" smtClean="0"/>
          </a:p>
          <a:p>
            <a:pPr lvl="2"/>
            <a:r>
              <a:rPr lang="ja-JP" altLang="en-US" dirty="0" smtClean="0"/>
              <a:t>コミッターのレビュー回数と非コミッターのレビュー回数を比較</a:t>
            </a:r>
            <a:endParaRPr lang="en-US" altLang="ja-JP" dirty="0" smtClean="0"/>
          </a:p>
          <a:p>
            <a:pPr lvl="2"/>
            <a:r>
              <a:rPr lang="ja-JP" altLang="en-US" dirty="0" smtClean="0"/>
              <a:t>コミッターのパッチ編集回数と非コミッターのパッチ編集回数を比較</a:t>
            </a:r>
            <a:endParaRPr lang="en-US" altLang="ja-JP"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a:xfrm>
            <a:off x="457200" y="1020763"/>
            <a:ext cx="8543956" cy="2696269"/>
          </a:xfrm>
        </p:spPr>
        <p:txBody>
          <a:bodyPr/>
          <a:lstStyle/>
          <a:p>
            <a:r>
              <a:rPr kumimoji="1" lang="en-US" altLang="ja-JP" dirty="0" smtClean="0"/>
              <a:t>ML</a:t>
            </a:r>
            <a:r>
              <a:rPr kumimoji="1" lang="ja-JP" altLang="en-US" dirty="0" err="1" smtClean="0"/>
              <a:t>，</a:t>
            </a:r>
            <a:r>
              <a:rPr kumimoji="1" lang="en-US" altLang="ja-JP" dirty="0" smtClean="0"/>
              <a:t>BTS</a:t>
            </a:r>
            <a:r>
              <a:rPr kumimoji="1" lang="ja-JP" altLang="en-US" dirty="0" smtClean="0"/>
              <a:t>に投稿されたパッチへのレビュー，パッチの編集にかかった時間と回数を調査する．</a:t>
            </a:r>
            <a:endParaRPr kumimoji="1" lang="en-US" altLang="ja-JP" dirty="0" smtClean="0"/>
          </a:p>
          <a:p>
            <a:pPr lvl="1"/>
            <a:r>
              <a:rPr lang="en-US" altLang="ja-JP" dirty="0" smtClean="0"/>
              <a:t>RQ3</a:t>
            </a:r>
            <a:r>
              <a:rPr lang="ja-JP" altLang="en-US" dirty="0" smtClean="0"/>
              <a:t>：コミッターのレビューとパッチ編集の関係</a:t>
            </a:r>
            <a:endParaRPr lang="en-US" altLang="ja-JP" dirty="0" smtClean="0"/>
          </a:p>
          <a:p>
            <a:pPr lvl="2"/>
            <a:r>
              <a:rPr lang="ja-JP" altLang="en-US" dirty="0" smtClean="0"/>
              <a:t>全開発者のレビュー時間の中央値とパッチ編集時間の中央値をもとにコミッターを分類</a:t>
            </a:r>
            <a:endParaRPr lang="en-US" altLang="ja-JP" dirty="0" smtClean="0"/>
          </a:p>
          <a:p>
            <a:pPr lvl="2"/>
            <a:r>
              <a:rPr lang="ja-JP" altLang="en-US" dirty="0" smtClean="0"/>
              <a:t>全開発者のレビュー回数の中央値とパッチ編集回数の中央値をもとにコミッターを分類</a:t>
            </a:r>
            <a:endParaRPr kumimoji="1" lang="ja-JP" altLang="en-US" dirty="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pic>
        <p:nvPicPr>
          <p:cNvPr id="2051" name="Picture 3"/>
          <p:cNvPicPr>
            <a:picLocks noChangeAspect="1" noChangeArrowheads="1"/>
          </p:cNvPicPr>
          <p:nvPr/>
        </p:nvPicPr>
        <p:blipFill>
          <a:blip r:embed="rId3" cstate="print"/>
          <a:srcRect/>
          <a:stretch>
            <a:fillRect/>
          </a:stretch>
        </p:blipFill>
        <p:spPr bwMode="auto">
          <a:xfrm>
            <a:off x="3286116" y="3714752"/>
            <a:ext cx="2433641" cy="2307480"/>
          </a:xfrm>
          <a:prstGeom prst="rect">
            <a:avLst/>
          </a:prstGeom>
          <a:noFill/>
          <a:ln w="9525">
            <a:noFill/>
            <a:miter lim="800000"/>
            <a:headEnd/>
            <a:tailEnd/>
          </a:ln>
          <a:effectLst/>
        </p:spPr>
      </p:pic>
      <p:sp>
        <p:nvSpPr>
          <p:cNvPr id="7" name="テキスト ボックス 6"/>
          <p:cNvSpPr txBox="1"/>
          <p:nvPr/>
        </p:nvSpPr>
        <p:spPr>
          <a:xfrm rot="16200000">
            <a:off x="1832650" y="4596715"/>
            <a:ext cx="2214579" cy="307777"/>
          </a:xfrm>
          <a:prstGeom prst="rect">
            <a:avLst/>
          </a:prstGeom>
          <a:solidFill>
            <a:schemeClr val="bg1"/>
          </a:solidFill>
        </p:spPr>
        <p:txBody>
          <a:bodyPr wrap="square" rtlCol="0">
            <a:spAutoFit/>
          </a:bodyPr>
          <a:lstStyle/>
          <a:p>
            <a:pPr algn="ctr"/>
            <a:r>
              <a:rPr lang="ja-JP" altLang="en-US" sz="1400" dirty="0" smtClean="0"/>
              <a:t>レビュー</a:t>
            </a:r>
            <a:r>
              <a:rPr lang="ja-JP" altLang="en-US" sz="1400" dirty="0" smtClean="0"/>
              <a:t>時間</a:t>
            </a:r>
            <a:endParaRPr kumimoji="1" lang="ja-JP" altLang="en-US" sz="1200" dirty="0"/>
          </a:p>
        </p:txBody>
      </p:sp>
      <p:sp>
        <p:nvSpPr>
          <p:cNvPr id="8" name="テキスト ボックス 7"/>
          <p:cNvSpPr txBox="1"/>
          <p:nvPr/>
        </p:nvSpPr>
        <p:spPr>
          <a:xfrm>
            <a:off x="3143240" y="6121619"/>
            <a:ext cx="2786082" cy="307777"/>
          </a:xfrm>
          <a:prstGeom prst="rect">
            <a:avLst/>
          </a:prstGeom>
          <a:solidFill>
            <a:schemeClr val="bg1"/>
          </a:solidFill>
        </p:spPr>
        <p:txBody>
          <a:bodyPr wrap="square" rtlCol="0">
            <a:spAutoFit/>
          </a:bodyPr>
          <a:lstStyle/>
          <a:p>
            <a:pPr algn="ctr"/>
            <a:r>
              <a:rPr lang="ja-JP" altLang="en-US" sz="1400" dirty="0" smtClean="0"/>
              <a:t>パッチ編集時間</a:t>
            </a:r>
            <a:endParaRPr kumimoji="1" lang="ja-JP" altLang="en-US" sz="1400" dirty="0"/>
          </a:p>
        </p:txBody>
      </p:sp>
      <p:cxnSp>
        <p:nvCxnSpPr>
          <p:cNvPr id="11" name="直線コネクタ 10"/>
          <p:cNvCxnSpPr/>
          <p:nvPr/>
        </p:nvCxnSpPr>
        <p:spPr>
          <a:xfrm rot="5400000">
            <a:off x="3499636" y="4857760"/>
            <a:ext cx="2286810" cy="794"/>
          </a:xfrm>
          <a:prstGeom prst="line">
            <a:avLst/>
          </a:prstGeom>
          <a:ln w="19050">
            <a:solidFill>
              <a:srgbClr val="3366FF"/>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rot="10800000">
            <a:off x="3286116" y="4929198"/>
            <a:ext cx="2357422" cy="1588"/>
          </a:xfrm>
          <a:prstGeom prst="line">
            <a:avLst/>
          </a:prstGeom>
          <a:ln w="19050">
            <a:solidFill>
              <a:srgbClr val="3366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1020763"/>
            <a:ext cx="8229600" cy="4765691"/>
          </a:xfrm>
        </p:spPr>
        <p:txBody>
          <a:bodyPr/>
          <a:lstStyle/>
          <a:p>
            <a:r>
              <a:rPr lang="ja-JP" altLang="en-US" dirty="0" smtClean="0"/>
              <a:t>対象プロジェクト</a:t>
            </a:r>
            <a:endParaRPr lang="en-US" altLang="ja-JP" dirty="0" smtClean="0"/>
          </a:p>
          <a:p>
            <a:pPr lvl="1"/>
            <a:r>
              <a:rPr lang="en-US" altLang="ja-JP" dirty="0" err="1" smtClean="0"/>
              <a:t>PostgreSQL</a:t>
            </a:r>
            <a:endParaRPr lang="en-US" altLang="ja-JP" dirty="0" smtClean="0"/>
          </a:p>
          <a:p>
            <a:r>
              <a:rPr lang="ja-JP" altLang="en-US" dirty="0" smtClean="0"/>
              <a:t>対象データ</a:t>
            </a:r>
            <a:endParaRPr lang="en-US" altLang="ja-JP" dirty="0" smtClean="0"/>
          </a:p>
          <a:p>
            <a:pPr lvl="1"/>
            <a:r>
              <a:rPr lang="en-US" altLang="ja-JP" dirty="0" smtClean="0"/>
              <a:t>ML</a:t>
            </a:r>
            <a:r>
              <a:rPr lang="ja-JP" altLang="en-US" dirty="0" smtClean="0"/>
              <a:t>アーカイブ（</a:t>
            </a:r>
            <a:r>
              <a:rPr lang="en-US" altLang="ja-JP" dirty="0" err="1" smtClean="0"/>
              <a:t>pgsql</a:t>
            </a:r>
            <a:r>
              <a:rPr lang="en-US" altLang="ja-JP" dirty="0" smtClean="0"/>
              <a:t>-hackers, </a:t>
            </a:r>
            <a:r>
              <a:rPr lang="en-US" altLang="ja-JP" dirty="0" err="1" smtClean="0"/>
              <a:t>pgsql</a:t>
            </a:r>
            <a:r>
              <a:rPr lang="en-US" altLang="ja-JP" dirty="0" smtClean="0"/>
              <a:t>-patches</a:t>
            </a:r>
            <a:r>
              <a:rPr lang="ja-JP" altLang="en-US" dirty="0" smtClean="0"/>
              <a:t>）</a:t>
            </a:r>
            <a:endParaRPr lang="en-US" altLang="ja-JP" dirty="0" smtClean="0"/>
          </a:p>
          <a:p>
            <a:r>
              <a:rPr lang="ja-JP" altLang="en-US" dirty="0" smtClean="0"/>
              <a:t>対象期間</a:t>
            </a:r>
            <a:endParaRPr lang="en-US" altLang="ja-JP" dirty="0" smtClean="0"/>
          </a:p>
          <a:p>
            <a:pPr lvl="1"/>
            <a:r>
              <a:rPr lang="en-US" altLang="ja-JP" dirty="0" smtClean="0"/>
              <a:t>2001/01/01</a:t>
            </a:r>
            <a:r>
              <a:rPr lang="ja-JP" altLang="en-US" dirty="0" smtClean="0"/>
              <a:t>～</a:t>
            </a:r>
            <a:r>
              <a:rPr lang="en-US" altLang="ja-JP" dirty="0" smtClean="0"/>
              <a:t>2008/12/31</a:t>
            </a:r>
          </a:p>
          <a:p>
            <a:r>
              <a:rPr lang="ja-JP" altLang="en-US" dirty="0" smtClean="0"/>
              <a:t>総レビュー数</a:t>
            </a:r>
            <a:endParaRPr lang="en-US" altLang="ja-JP" dirty="0" smtClean="0"/>
          </a:p>
          <a:p>
            <a:pPr lvl="1"/>
            <a:r>
              <a:rPr lang="en-US" altLang="ja-JP" dirty="0" smtClean="0"/>
              <a:t>3352</a:t>
            </a:r>
            <a:r>
              <a:rPr lang="ja-JP" altLang="en-US" dirty="0" smtClean="0"/>
              <a:t>件</a:t>
            </a:r>
            <a:endParaRPr lang="en-US" altLang="ja-JP" dirty="0" smtClean="0"/>
          </a:p>
          <a:p>
            <a:r>
              <a:rPr lang="ja-JP" altLang="en-US" dirty="0" smtClean="0"/>
              <a:t>総パッチ編集数</a:t>
            </a:r>
            <a:endParaRPr lang="en-US" altLang="ja-JP" dirty="0" smtClean="0"/>
          </a:p>
          <a:p>
            <a:pPr lvl="1"/>
            <a:r>
              <a:rPr lang="en-US" altLang="ja-JP" dirty="0" smtClean="0"/>
              <a:t>1848</a:t>
            </a:r>
            <a:r>
              <a:rPr lang="ja-JP" altLang="en-US" dirty="0" smtClean="0"/>
              <a:t>件</a:t>
            </a:r>
            <a:endParaRPr lang="en-US" altLang="ja-JP" dirty="0" smtClean="0"/>
          </a:p>
        </p:txBody>
      </p:sp>
      <p:pic>
        <p:nvPicPr>
          <p:cNvPr id="5" name="図 4" descr="150px-Pg_logo.png"/>
          <p:cNvPicPr>
            <a:picLocks noChangeAspect="1"/>
          </p:cNvPicPr>
          <p:nvPr/>
        </p:nvPicPr>
        <p:blipFill>
          <a:blip r:embed="rId3" cstate="print"/>
          <a:stretch>
            <a:fillRect/>
          </a:stretch>
        </p:blipFill>
        <p:spPr>
          <a:xfrm>
            <a:off x="3071802" y="1285860"/>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RQ1</a:t>
            </a:r>
            <a:r>
              <a:rPr lang="ja-JP" altLang="en-US" dirty="0" smtClean="0"/>
              <a:t>結果</a:t>
            </a:r>
            <a:r>
              <a:rPr kumimoji="1" lang="ja-JP" altLang="en-US" dirty="0" smtClean="0"/>
              <a:t>：レビュー時間とパッチ編集時間</a:t>
            </a:r>
            <a:endParaRPr kumimoji="1" lang="ja-JP" altLang="en-US" dirty="0"/>
          </a:p>
        </p:txBody>
      </p:sp>
      <p:sp>
        <p:nvSpPr>
          <p:cNvPr id="3" name="コンテンツ プレースホルダ 2"/>
          <p:cNvSpPr>
            <a:spLocks noGrp="1"/>
          </p:cNvSpPr>
          <p:nvPr>
            <p:ph idx="1"/>
          </p:nvPr>
        </p:nvSpPr>
        <p:spPr>
          <a:xfrm>
            <a:off x="214282" y="5143512"/>
            <a:ext cx="8501122" cy="1000132"/>
          </a:xfrm>
        </p:spPr>
        <p:txBody>
          <a:bodyPr/>
          <a:lstStyle/>
          <a:p>
            <a:r>
              <a:rPr kumimoji="1" lang="ja-JP" altLang="en-US" dirty="0" smtClean="0"/>
              <a:t>レビュー時間・パッチ編集時間はコミッター選出の指標にならない</a:t>
            </a:r>
            <a:endParaRPr lang="en-US" altLang="ja-JP" sz="2000" dirty="0" smtClean="0"/>
          </a:p>
        </p:txBody>
      </p:sp>
      <p:pic>
        <p:nvPicPr>
          <p:cNvPr id="1026" name="Picture 2" descr="C:\shoji-f\SNA\IPSJ-Kansai2010\発表資料\PRT.png"/>
          <p:cNvPicPr>
            <a:picLocks noChangeAspect="1" noChangeArrowheads="1"/>
          </p:cNvPicPr>
          <p:nvPr/>
        </p:nvPicPr>
        <p:blipFill>
          <a:blip r:embed="rId3" cstate="print"/>
          <a:srcRect/>
          <a:stretch>
            <a:fillRect/>
          </a:stretch>
        </p:blipFill>
        <p:spPr bwMode="auto">
          <a:xfrm>
            <a:off x="714348" y="857232"/>
            <a:ext cx="3424953" cy="3419482"/>
          </a:xfrm>
          <a:prstGeom prst="rect">
            <a:avLst/>
          </a:prstGeom>
          <a:noFill/>
        </p:spPr>
      </p:pic>
      <p:pic>
        <p:nvPicPr>
          <p:cNvPr id="5" name="Picture 3" descr="C:\shoji-f\SNA\IPSJ-Kansai2010\発表資料\PET.png"/>
          <p:cNvPicPr>
            <a:picLocks noChangeAspect="1" noChangeArrowheads="1"/>
          </p:cNvPicPr>
          <p:nvPr/>
        </p:nvPicPr>
        <p:blipFill>
          <a:blip r:embed="rId4" cstate="print"/>
          <a:srcRect/>
          <a:stretch>
            <a:fillRect/>
          </a:stretch>
        </p:blipFill>
        <p:spPr bwMode="auto">
          <a:xfrm>
            <a:off x="4786314" y="857232"/>
            <a:ext cx="3434511" cy="3429024"/>
          </a:xfrm>
          <a:prstGeom prst="rect">
            <a:avLst/>
          </a:prstGeom>
          <a:noFill/>
        </p:spPr>
      </p:pic>
      <p:sp>
        <p:nvSpPr>
          <p:cNvPr id="9"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レビュー時間</a:t>
            </a: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パッチ編集時間</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コミッター・非コミッター間に違いはない</a:t>
            </a:r>
            <a:endParaRPr kumimoji="1" lang="ja-JP" altLang="en-US" sz="2400" dirty="0">
              <a:solidFill>
                <a:schemeClr val="tx1"/>
              </a:solidFill>
            </a:endParaRPr>
          </a:p>
        </p:txBody>
      </p:sp>
      <p:sp>
        <p:nvSpPr>
          <p:cNvPr id="11" name="テキスト ボックス 10"/>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0.65(&gt;0.05)</a:t>
            </a:r>
            <a:endParaRPr kumimoji="1" lang="ja-JP" altLang="en-US" dirty="0">
              <a:solidFill>
                <a:srgbClr val="FF0000"/>
              </a:solidFill>
            </a:endParaRPr>
          </a:p>
        </p:txBody>
      </p:sp>
      <p:sp>
        <p:nvSpPr>
          <p:cNvPr id="12" name="テキスト ボックス 11"/>
          <p:cNvSpPr txBox="1"/>
          <p:nvPr/>
        </p:nvSpPr>
        <p:spPr>
          <a:xfrm>
            <a:off x="5786446" y="4143380"/>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0.48(&gt;0.05)</a:t>
            </a:r>
            <a:endParaRPr kumimoji="1" lang="ja-JP" altLang="en-US" dirty="0">
              <a:solidFill>
                <a:srgbClr val="FF0000"/>
              </a:solidFill>
            </a:endParaRPr>
          </a:p>
        </p:txBody>
      </p:sp>
      <p:sp>
        <p:nvSpPr>
          <p:cNvPr id="13" name="テキスト ボックス 12"/>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4" name="テキスト ボックス 13"/>
          <p:cNvSpPr txBox="1"/>
          <p:nvPr/>
        </p:nvSpPr>
        <p:spPr>
          <a:xfrm>
            <a:off x="5214942"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17" name="グループ化 16"/>
          <p:cNvGrpSpPr/>
          <p:nvPr/>
        </p:nvGrpSpPr>
        <p:grpSpPr>
          <a:xfrm>
            <a:off x="335132" y="1214422"/>
            <a:ext cx="736406" cy="2786083"/>
            <a:chOff x="335132" y="1214422"/>
            <a:chExt cx="736406" cy="2786083"/>
          </a:xfrm>
        </p:grpSpPr>
        <p:sp>
          <p:nvSpPr>
            <p:cNvPr id="16" name="テキスト ボックス 15"/>
            <p:cNvSpPr txBox="1"/>
            <p:nvPr/>
          </p:nvSpPr>
          <p:spPr>
            <a:xfrm>
              <a:off x="571472" y="1214422"/>
              <a:ext cx="500066" cy="263149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endParaRPr kumimoji="1" lang="ja-JP" altLang="en-US" sz="1100" dirty="0"/>
            </a:p>
          </p:txBody>
        </p:sp>
        <p:sp>
          <p:nvSpPr>
            <p:cNvPr id="15" name="テキスト ボックス 1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レビュー時間（分）</a:t>
              </a:r>
              <a:endParaRPr kumimoji="1" lang="ja-JP" altLang="en-US" sz="1200" dirty="0"/>
            </a:p>
          </p:txBody>
        </p:sp>
      </p:grpSp>
      <p:grpSp>
        <p:nvGrpSpPr>
          <p:cNvPr id="18" name="グループ化 17"/>
          <p:cNvGrpSpPr/>
          <p:nvPr/>
        </p:nvGrpSpPr>
        <p:grpSpPr>
          <a:xfrm>
            <a:off x="4407098" y="1214422"/>
            <a:ext cx="736406" cy="2786083"/>
            <a:chOff x="335132" y="1214422"/>
            <a:chExt cx="736406" cy="2786083"/>
          </a:xfrm>
        </p:grpSpPr>
        <p:sp>
          <p:nvSpPr>
            <p:cNvPr id="19" name="テキスト ボックス 18"/>
            <p:cNvSpPr txBox="1"/>
            <p:nvPr/>
          </p:nvSpPr>
          <p:spPr>
            <a:xfrm>
              <a:off x="571472" y="1214422"/>
              <a:ext cx="500066" cy="263149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endParaRPr kumimoji="1" lang="ja-JP" altLang="en-US" sz="1100" dirty="0"/>
            </a:p>
          </p:txBody>
        </p:sp>
        <p:sp>
          <p:nvSpPr>
            <p:cNvPr id="20" name="テキスト ボックス 19"/>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パッチ編集時間（分）</a:t>
              </a:r>
              <a:endParaRPr kumimoji="1" lang="ja-JP" altLang="en-US" sz="1200" dirty="0"/>
            </a:p>
          </p:txBody>
        </p:sp>
      </p:grpSp>
      <p:sp>
        <p:nvSpPr>
          <p:cNvPr id="21" name="フッター プレースホルダ 2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a:t>
            </a:r>
            <a:r>
              <a:rPr lang="ja-JP" altLang="en-US" dirty="0" smtClean="0"/>
              <a:t>結果</a:t>
            </a:r>
            <a:r>
              <a:rPr kumimoji="1" lang="ja-JP" altLang="en-US" dirty="0" smtClean="0"/>
              <a:t>：レビュー</a:t>
            </a:r>
            <a:r>
              <a:rPr lang="ja-JP" altLang="en-US" dirty="0" smtClean="0"/>
              <a:t>回数</a:t>
            </a:r>
            <a:r>
              <a:rPr kumimoji="1" lang="ja-JP" altLang="en-US" dirty="0" smtClean="0"/>
              <a:t>とパッチ編集</a:t>
            </a:r>
            <a:r>
              <a:rPr lang="ja-JP" altLang="en-US" dirty="0" smtClean="0"/>
              <a:t>回数</a:t>
            </a:r>
            <a:endParaRPr kumimoji="1" lang="ja-JP" altLang="en-US" dirty="0"/>
          </a:p>
        </p:txBody>
      </p:sp>
      <p:pic>
        <p:nvPicPr>
          <p:cNvPr id="1026" name="Picture 2" descr="C:\shoji-f\SNA\IPSJ-Kansai2010\発表資料\PRT.png"/>
          <p:cNvPicPr>
            <a:picLocks noChangeAspect="1" noChangeArrowheads="1"/>
          </p:cNvPicPr>
          <p:nvPr/>
        </p:nvPicPr>
        <p:blipFill>
          <a:blip r:embed="rId3" cstate="print"/>
          <a:stretch>
            <a:fillRect/>
          </a:stretch>
        </p:blipFill>
        <p:spPr bwMode="auto">
          <a:xfrm>
            <a:off x="714348" y="857232"/>
            <a:ext cx="3424953" cy="3419481"/>
          </a:xfrm>
          <a:prstGeom prst="rect">
            <a:avLst/>
          </a:prstGeom>
          <a:noFill/>
        </p:spPr>
      </p:pic>
      <p:pic>
        <p:nvPicPr>
          <p:cNvPr id="5" name="Picture 3" descr="C:\shoji-f\SNA\IPSJ-Kansai2010\発表資料\PET.png"/>
          <p:cNvPicPr>
            <a:picLocks noChangeAspect="1" noChangeArrowheads="1"/>
          </p:cNvPicPr>
          <p:nvPr/>
        </p:nvPicPr>
        <p:blipFill>
          <a:blip r:embed="rId4" cstate="print"/>
          <a:stretch>
            <a:fillRect/>
          </a:stretch>
        </p:blipFill>
        <p:spPr bwMode="auto">
          <a:xfrm>
            <a:off x="4786314" y="857232"/>
            <a:ext cx="3434510" cy="3429024"/>
          </a:xfrm>
          <a:prstGeom prst="rect">
            <a:avLst/>
          </a:prstGeom>
          <a:noFill/>
        </p:spPr>
      </p:pic>
      <p:sp>
        <p:nvSpPr>
          <p:cNvPr id="7"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レビュー回数</a:t>
            </a: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パッチ編集回数</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9" name="コンテンツ プレースホルダ 2"/>
          <p:cNvSpPr txBox="1">
            <a:spLocks/>
          </p:cNvSpPr>
          <p:nvPr/>
        </p:nvSpPr>
        <p:spPr bwMode="gray">
          <a:xfrm>
            <a:off x="214282" y="5143512"/>
            <a:ext cx="8501122" cy="1714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レビュー回数・パッチ編集回数はコミッター選出の指標になる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非コミッターの中にもコミッターの候補に成り得るパフォーマンスを示している開発者がいる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コミッター・非コミッター間に違いがある</a:t>
            </a:r>
            <a:endParaRPr kumimoji="1" lang="ja-JP" altLang="en-US" sz="2400" dirty="0">
              <a:solidFill>
                <a:schemeClr val="tx1"/>
              </a:solidFill>
            </a:endParaRPr>
          </a:p>
        </p:txBody>
      </p:sp>
      <p:sp>
        <p:nvSpPr>
          <p:cNvPr id="13" name="円/楕円 12"/>
          <p:cNvSpPr/>
          <p:nvPr/>
        </p:nvSpPr>
        <p:spPr>
          <a:xfrm>
            <a:off x="7138800" y="1476000"/>
            <a:ext cx="214314" cy="2143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929454" y="2071678"/>
            <a:ext cx="642942"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6" name="テキスト ボックス 15"/>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7" name="テキスト ボックス 16"/>
          <p:cNvSpPr txBox="1"/>
          <p:nvPr/>
        </p:nvSpPr>
        <p:spPr>
          <a:xfrm>
            <a:off x="5643570"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8" name="テキスト ボックス 17"/>
          <p:cNvSpPr txBox="1"/>
          <p:nvPr/>
        </p:nvSpPr>
        <p:spPr>
          <a:xfrm>
            <a:off x="5214942"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22" name="グループ化 21"/>
          <p:cNvGrpSpPr/>
          <p:nvPr/>
        </p:nvGrpSpPr>
        <p:grpSpPr>
          <a:xfrm>
            <a:off x="335132" y="1214422"/>
            <a:ext cx="736406" cy="2786083"/>
            <a:chOff x="335132" y="1214422"/>
            <a:chExt cx="736406" cy="2786083"/>
          </a:xfrm>
        </p:grpSpPr>
        <p:sp>
          <p:nvSpPr>
            <p:cNvPr id="20" name="テキスト ボックス 19"/>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1" name="テキスト ボックス 20"/>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レビュー回数</a:t>
              </a:r>
              <a:endParaRPr kumimoji="1" lang="ja-JP" altLang="en-US" sz="1200" dirty="0"/>
            </a:p>
          </p:txBody>
        </p:sp>
      </p:grpSp>
      <p:grpSp>
        <p:nvGrpSpPr>
          <p:cNvPr id="23" name="グループ化 22"/>
          <p:cNvGrpSpPr/>
          <p:nvPr/>
        </p:nvGrpSpPr>
        <p:grpSpPr>
          <a:xfrm>
            <a:off x="4429124" y="1214422"/>
            <a:ext cx="736406" cy="2786083"/>
            <a:chOff x="335132" y="1214422"/>
            <a:chExt cx="736406" cy="2786083"/>
          </a:xfrm>
        </p:grpSpPr>
        <p:sp>
          <p:nvSpPr>
            <p:cNvPr id="24" name="テキスト ボックス 23"/>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5" name="テキスト ボックス 2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パッチ編集回数</a:t>
              </a:r>
              <a:endParaRPr kumimoji="1" lang="ja-JP" altLang="en-US" sz="1200" dirty="0"/>
            </a:p>
          </p:txBody>
        </p:sp>
      </p:grpSp>
      <p:sp>
        <p:nvSpPr>
          <p:cNvPr id="26" name="フッター プレースホルダ 25"/>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kumimoji="1" lang="ja-JP" altLang="en-US" dirty="0" smtClean="0"/>
              <a:t>：コミッターのレビューとパッチ編集の関係</a:t>
            </a:r>
            <a:endParaRPr kumimoji="1" lang="ja-JP" altLang="en-US" dirty="0"/>
          </a:p>
        </p:txBody>
      </p:sp>
      <p:sp>
        <p:nvSpPr>
          <p:cNvPr id="9" name="角丸四角形 8"/>
          <p:cNvSpPr/>
          <p:nvPr/>
        </p:nvSpPr>
        <p:spPr>
          <a:xfrm>
            <a:off x="357158" y="435769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ct val="20000"/>
              </a:spcBef>
            </a:pPr>
            <a:r>
              <a:rPr lang="ja-JP" altLang="en-US" dirty="0" smtClean="0">
                <a:solidFill>
                  <a:schemeClr val="tx1"/>
                </a:solidFill>
              </a:rPr>
              <a:t>レビュー時間・パッチ編集時間ともに基準より長いコミッターと短いコミッターが混在する</a:t>
            </a:r>
            <a:endParaRPr lang="en-US" altLang="ja-JP" kern="0" dirty="0" smtClean="0">
              <a:solidFill>
                <a:schemeClr val="tx1"/>
              </a:solidFill>
            </a:endParaRPr>
          </a:p>
        </p:txBody>
      </p:sp>
      <p:sp>
        <p:nvSpPr>
          <p:cNvPr id="10" name="テキスト ボックス 9"/>
          <p:cNvSpPr txBox="1"/>
          <p:nvPr/>
        </p:nvSpPr>
        <p:spPr>
          <a:xfrm>
            <a:off x="428596" y="857232"/>
            <a:ext cx="8429684" cy="707886"/>
          </a:xfrm>
          <a:prstGeom prst="rect">
            <a:avLst/>
          </a:prstGeom>
          <a:noFill/>
        </p:spPr>
        <p:txBody>
          <a:bodyPr wrap="square" rtlCol="0">
            <a:spAutoFit/>
          </a:bodyPr>
          <a:lstStyle/>
          <a:p>
            <a:r>
              <a:rPr kumimoji="1" lang="ja-JP" altLang="en-US" sz="2000" dirty="0" smtClean="0"/>
              <a:t>レビュー時間</a:t>
            </a:r>
            <a:r>
              <a:rPr lang="ja-JP" altLang="en-US" sz="2000" dirty="0" smtClean="0"/>
              <a:t>とパッチ編集時間，レビュー回数とパッチ編集回数それぞれの基準値（全開発者の中央値）を基にコミッターを４つに分類した</a:t>
            </a:r>
            <a:endParaRPr kumimoji="1" lang="ja-JP" altLang="en-US" sz="2000" dirty="0"/>
          </a:p>
        </p:txBody>
      </p:sp>
      <p:sp>
        <p:nvSpPr>
          <p:cNvPr id="16" name="コンテンツ プレースホルダ 2"/>
          <p:cNvSpPr>
            <a:spLocks noGrp="1"/>
          </p:cNvSpPr>
          <p:nvPr>
            <p:ph idx="1"/>
          </p:nvPr>
        </p:nvSpPr>
        <p:spPr>
          <a:xfrm>
            <a:off x="214282" y="5072074"/>
            <a:ext cx="8501122" cy="571504"/>
          </a:xfrm>
        </p:spPr>
        <p:txBody>
          <a:bodyPr/>
          <a:lstStyle/>
          <a:p>
            <a:r>
              <a:rPr kumimoji="1" lang="ja-JP" altLang="en-US" dirty="0" smtClean="0"/>
              <a:t>時間はコミッター選出の指標にならない</a:t>
            </a:r>
            <a:endParaRPr lang="en-US" altLang="ja-JP" dirty="0" smtClean="0"/>
          </a:p>
        </p:txBody>
      </p:sp>
      <p:sp>
        <p:nvSpPr>
          <p:cNvPr id="13" name="フッター プレースホルダ 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grpSp>
        <p:nvGrpSpPr>
          <p:cNvPr id="29" name="グループ化 28"/>
          <p:cNvGrpSpPr/>
          <p:nvPr/>
        </p:nvGrpSpPr>
        <p:grpSpPr>
          <a:xfrm>
            <a:off x="1000101" y="1500174"/>
            <a:ext cx="3500461" cy="2740659"/>
            <a:chOff x="1000101" y="1500174"/>
            <a:chExt cx="3500461" cy="2740659"/>
          </a:xfrm>
        </p:grpSpPr>
        <p:pic>
          <p:nvPicPr>
            <p:cNvPr id="1026" name="Picture 2"/>
            <p:cNvPicPr>
              <a:picLocks noChangeAspect="1" noChangeArrowheads="1"/>
            </p:cNvPicPr>
            <p:nvPr/>
          </p:nvPicPr>
          <p:blipFill>
            <a:blip r:embed="rId3" cstate="print"/>
            <a:srcRect/>
            <a:stretch>
              <a:fillRect/>
            </a:stretch>
          </p:blipFill>
          <p:spPr bwMode="auto">
            <a:xfrm>
              <a:off x="1428727" y="1643050"/>
              <a:ext cx="2654165" cy="2500330"/>
            </a:xfrm>
            <a:prstGeom prst="rect">
              <a:avLst/>
            </a:prstGeom>
            <a:noFill/>
            <a:ln w="9525">
              <a:noFill/>
              <a:miter lim="800000"/>
              <a:headEnd/>
              <a:tailEnd/>
            </a:ln>
            <a:effectLst/>
          </p:spPr>
        </p:pic>
        <p:grpSp>
          <p:nvGrpSpPr>
            <p:cNvPr id="15" name="グループ化 14"/>
            <p:cNvGrpSpPr/>
            <p:nvPr/>
          </p:nvGrpSpPr>
          <p:grpSpPr>
            <a:xfrm>
              <a:off x="1000101" y="1500174"/>
              <a:ext cx="785817" cy="2328090"/>
              <a:chOff x="1000101" y="1500174"/>
              <a:chExt cx="785817" cy="2328090"/>
            </a:xfrm>
          </p:grpSpPr>
          <p:sp>
            <p:nvSpPr>
              <p:cNvPr id="11" name="テキスト ボックス 10"/>
              <p:cNvSpPr txBox="1"/>
              <p:nvPr/>
            </p:nvSpPr>
            <p:spPr>
              <a:xfrm rot="16200000">
                <a:off x="46700" y="2453575"/>
                <a:ext cx="2214579" cy="307777"/>
              </a:xfrm>
              <a:prstGeom prst="rect">
                <a:avLst/>
              </a:prstGeom>
              <a:solidFill>
                <a:schemeClr val="bg1"/>
              </a:solidFill>
            </p:spPr>
            <p:txBody>
              <a:bodyPr wrap="square" rtlCol="0">
                <a:spAutoFit/>
              </a:bodyPr>
              <a:lstStyle/>
              <a:p>
                <a:pPr algn="ctr"/>
                <a:r>
                  <a:rPr lang="ja-JP" altLang="en-US" sz="1400" dirty="0" smtClean="0"/>
                  <a:t>レビュー時間（分）</a:t>
                </a:r>
                <a:endParaRPr kumimoji="1" lang="ja-JP" altLang="en-US" sz="1200" dirty="0"/>
              </a:p>
            </p:txBody>
          </p:sp>
          <p:sp>
            <p:nvSpPr>
              <p:cNvPr id="14" name="テキスト ボックス 13"/>
              <p:cNvSpPr txBox="1"/>
              <p:nvPr/>
            </p:nvSpPr>
            <p:spPr>
              <a:xfrm>
                <a:off x="1285852" y="1643050"/>
                <a:ext cx="500066" cy="2185214"/>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dirty="0" smtClean="0"/>
              </a:p>
              <a:p>
                <a:pPr algn="ctr"/>
                <a:r>
                  <a:rPr kumimoji="1" lang="en-US" altLang="ja-JP" sz="1100" dirty="0" smtClean="0"/>
                  <a:t>1000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lang="en-US" altLang="ja-JP" sz="800" dirty="0" smtClean="0"/>
              </a:p>
              <a:p>
                <a:pPr algn="ctr"/>
                <a:r>
                  <a:rPr kumimoji="1" lang="en-US" altLang="ja-JP" sz="1100" dirty="0" smtClean="0"/>
                  <a:t>10</a:t>
                </a:r>
                <a:endParaRPr kumimoji="1" lang="ja-JP" altLang="en-US" sz="1100" dirty="0"/>
              </a:p>
            </p:txBody>
          </p:sp>
        </p:grpSp>
        <p:grpSp>
          <p:nvGrpSpPr>
            <p:cNvPr id="24" name="グループ化 23"/>
            <p:cNvGrpSpPr/>
            <p:nvPr/>
          </p:nvGrpSpPr>
          <p:grpSpPr>
            <a:xfrm>
              <a:off x="1643042" y="3714752"/>
              <a:ext cx="2857520" cy="526081"/>
              <a:chOff x="1643042" y="3714752"/>
              <a:chExt cx="2857520" cy="526081"/>
            </a:xfrm>
          </p:grpSpPr>
          <p:sp>
            <p:nvSpPr>
              <p:cNvPr id="22" name="テキスト ボックス 21"/>
              <p:cNvSpPr txBox="1"/>
              <p:nvPr/>
            </p:nvSpPr>
            <p:spPr>
              <a:xfrm>
                <a:off x="1643042" y="3933056"/>
                <a:ext cx="2786082" cy="307777"/>
              </a:xfrm>
              <a:prstGeom prst="rect">
                <a:avLst/>
              </a:prstGeom>
              <a:solidFill>
                <a:schemeClr val="bg1"/>
              </a:solidFill>
            </p:spPr>
            <p:txBody>
              <a:bodyPr wrap="square" rtlCol="0">
                <a:spAutoFit/>
              </a:bodyPr>
              <a:lstStyle/>
              <a:p>
                <a:pPr algn="ctr"/>
                <a:r>
                  <a:rPr lang="ja-JP" altLang="en-US" sz="1400" dirty="0" smtClean="0"/>
                  <a:t>パッチ編集</a:t>
                </a:r>
                <a:r>
                  <a:rPr lang="ja-JP" altLang="en-US" sz="1400" dirty="0" smtClean="0"/>
                  <a:t>時間（分）</a:t>
                </a:r>
                <a:endParaRPr kumimoji="1" lang="ja-JP" altLang="en-US" sz="1400" dirty="0"/>
              </a:p>
            </p:txBody>
          </p:sp>
          <p:sp>
            <p:nvSpPr>
              <p:cNvPr id="23" name="テキスト ボックス 22"/>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10             100           1000          10000</a:t>
                </a:r>
                <a:endParaRPr kumimoji="1" lang="ja-JP" altLang="en-US" sz="1100" dirty="0"/>
              </a:p>
            </p:txBody>
          </p:sp>
        </p:grpSp>
      </p:grpSp>
      <p:grpSp>
        <p:nvGrpSpPr>
          <p:cNvPr id="28" name="グループ化 27"/>
          <p:cNvGrpSpPr/>
          <p:nvPr/>
        </p:nvGrpSpPr>
        <p:grpSpPr>
          <a:xfrm>
            <a:off x="4643438" y="1500174"/>
            <a:ext cx="3500462" cy="2740659"/>
            <a:chOff x="4643438" y="1500174"/>
            <a:chExt cx="3500462" cy="2740659"/>
          </a:xfrm>
        </p:grpSpPr>
        <p:pic>
          <p:nvPicPr>
            <p:cNvPr id="1028" name="Picture 4"/>
            <p:cNvPicPr>
              <a:picLocks noChangeAspect="1" noChangeArrowheads="1"/>
            </p:cNvPicPr>
            <p:nvPr/>
          </p:nvPicPr>
          <p:blipFill>
            <a:blip r:embed="rId4" cstate="print">
              <a:lum bright="-8000" contrast="24000"/>
            </a:blip>
            <a:srcRect/>
            <a:stretch>
              <a:fillRect/>
            </a:stretch>
          </p:blipFill>
          <p:spPr bwMode="auto">
            <a:xfrm>
              <a:off x="5072066" y="1643050"/>
              <a:ext cx="2643206" cy="2478203"/>
            </a:xfrm>
            <a:prstGeom prst="rect">
              <a:avLst/>
            </a:prstGeom>
            <a:noFill/>
            <a:ln w="9525">
              <a:noFill/>
              <a:miter lim="800000"/>
              <a:headEnd/>
              <a:tailEnd/>
            </a:ln>
            <a:effectLst/>
          </p:spPr>
        </p:pic>
        <p:sp>
          <p:nvSpPr>
            <p:cNvPr id="20" name="テキスト ボックス 19"/>
            <p:cNvSpPr txBox="1"/>
            <p:nvPr/>
          </p:nvSpPr>
          <p:spPr>
            <a:xfrm rot="16200000">
              <a:off x="3690037" y="2453575"/>
              <a:ext cx="2214579" cy="307777"/>
            </a:xfrm>
            <a:prstGeom prst="rect">
              <a:avLst/>
            </a:prstGeom>
            <a:solidFill>
              <a:schemeClr val="bg1"/>
            </a:solidFill>
          </p:spPr>
          <p:txBody>
            <a:bodyPr wrap="square" rtlCol="0">
              <a:spAutoFit/>
            </a:bodyPr>
            <a:lstStyle/>
            <a:p>
              <a:pPr algn="ctr"/>
              <a:r>
                <a:rPr lang="ja-JP" altLang="en-US" sz="1400" dirty="0" smtClean="0"/>
                <a:t>レビュー回数</a:t>
              </a:r>
              <a:endParaRPr kumimoji="1" lang="ja-JP" altLang="en-US" sz="1200" dirty="0"/>
            </a:p>
          </p:txBody>
        </p:sp>
        <p:sp>
          <p:nvSpPr>
            <p:cNvPr id="21" name="テキスト ボックス 20"/>
            <p:cNvSpPr txBox="1"/>
            <p:nvPr/>
          </p:nvSpPr>
          <p:spPr>
            <a:xfrm>
              <a:off x="4929189" y="1643050"/>
              <a:ext cx="500066" cy="2185214"/>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lang="en-US" altLang="ja-JP" sz="800" dirty="0" smtClean="0"/>
            </a:p>
            <a:p>
              <a:pPr algn="ctr"/>
              <a:r>
                <a:rPr kumimoji="1" lang="en-US" altLang="ja-JP" sz="1100" dirty="0" smtClean="0"/>
                <a:t>1</a:t>
              </a:r>
              <a:endParaRPr kumimoji="1" lang="ja-JP" altLang="en-US" sz="1100" dirty="0"/>
            </a:p>
          </p:txBody>
        </p:sp>
        <p:grpSp>
          <p:nvGrpSpPr>
            <p:cNvPr id="25" name="グループ化 24"/>
            <p:cNvGrpSpPr/>
            <p:nvPr/>
          </p:nvGrpSpPr>
          <p:grpSpPr>
            <a:xfrm>
              <a:off x="5286380" y="3714752"/>
              <a:ext cx="2857520" cy="526081"/>
              <a:chOff x="1714480" y="3714752"/>
              <a:chExt cx="2857520" cy="526081"/>
            </a:xfrm>
          </p:grpSpPr>
          <p:sp>
            <p:nvSpPr>
              <p:cNvPr id="26" name="テキスト ボックス 25"/>
              <p:cNvSpPr txBox="1"/>
              <p:nvPr/>
            </p:nvSpPr>
            <p:spPr>
              <a:xfrm>
                <a:off x="1714480" y="3933056"/>
                <a:ext cx="2786082" cy="307777"/>
              </a:xfrm>
              <a:prstGeom prst="rect">
                <a:avLst/>
              </a:prstGeom>
              <a:solidFill>
                <a:schemeClr val="bg1"/>
              </a:solidFill>
            </p:spPr>
            <p:txBody>
              <a:bodyPr wrap="square" rtlCol="0">
                <a:spAutoFit/>
              </a:bodyPr>
              <a:lstStyle/>
              <a:p>
                <a:pPr algn="ctr"/>
                <a:r>
                  <a:rPr lang="ja-JP" altLang="en-US" sz="1400" dirty="0" smtClean="0"/>
                  <a:t>パッチ編集回数</a:t>
                </a:r>
                <a:endParaRPr kumimoji="1" lang="ja-JP" altLang="en-US" sz="1400" dirty="0"/>
              </a:p>
            </p:txBody>
          </p:sp>
          <p:sp>
            <p:nvSpPr>
              <p:cNvPr id="27" name="テキスト ボックス 26"/>
              <p:cNvSpPr txBox="1"/>
              <p:nvPr/>
            </p:nvSpPr>
            <p:spPr>
              <a:xfrm>
                <a:off x="1785918" y="3714752"/>
                <a:ext cx="2786082" cy="261610"/>
              </a:xfrm>
              <a:prstGeom prst="rect">
                <a:avLst/>
              </a:prstGeom>
              <a:solidFill>
                <a:schemeClr val="bg1"/>
              </a:solidFill>
            </p:spPr>
            <p:txBody>
              <a:bodyPr wrap="square" rtlCol="0">
                <a:spAutoFit/>
              </a:bodyPr>
              <a:lstStyle/>
              <a:p>
                <a:r>
                  <a:rPr kumimoji="1" lang="en-US" altLang="ja-JP" sz="1100" dirty="0" smtClean="0"/>
                  <a:t>1             10           100          1000</a:t>
                </a:r>
                <a:endParaRPr kumimoji="1" lang="ja-JP" altLang="en-US" sz="11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kumimoji="1" lang="ja-JP" altLang="en-US" dirty="0" smtClean="0"/>
              <a:t>：コミッターのレビューとパッチ編集の関係</a:t>
            </a:r>
            <a:endParaRPr kumimoji="1" lang="ja-JP" altLang="en-US" dirty="0"/>
          </a:p>
        </p:txBody>
      </p:sp>
      <p:sp>
        <p:nvSpPr>
          <p:cNvPr id="10" name="テキスト ボックス 9"/>
          <p:cNvSpPr txBox="1"/>
          <p:nvPr/>
        </p:nvSpPr>
        <p:spPr>
          <a:xfrm>
            <a:off x="428596" y="857232"/>
            <a:ext cx="8429684" cy="707886"/>
          </a:xfrm>
          <a:prstGeom prst="rect">
            <a:avLst/>
          </a:prstGeom>
          <a:noFill/>
        </p:spPr>
        <p:txBody>
          <a:bodyPr wrap="square" rtlCol="0">
            <a:spAutoFit/>
          </a:bodyPr>
          <a:lstStyle/>
          <a:p>
            <a:r>
              <a:rPr kumimoji="1" lang="ja-JP" altLang="en-US" sz="2000" dirty="0" smtClean="0"/>
              <a:t>レビュー時間</a:t>
            </a:r>
            <a:r>
              <a:rPr lang="ja-JP" altLang="en-US" sz="2000" dirty="0" smtClean="0"/>
              <a:t>とパッチ編集時間，レビュー回数とパッチ編集回数それぞれの基準値（全開発者の中央値）を基にコミッターを４つに分類した</a:t>
            </a:r>
            <a:endParaRPr kumimoji="1" lang="ja-JP" altLang="en-US" sz="2000" dirty="0"/>
          </a:p>
        </p:txBody>
      </p:sp>
      <p:sp>
        <p:nvSpPr>
          <p:cNvPr id="16" name="コンテンツ プレースホルダ 2"/>
          <p:cNvSpPr>
            <a:spLocks noGrp="1"/>
          </p:cNvSpPr>
          <p:nvPr>
            <p:ph idx="1"/>
          </p:nvPr>
        </p:nvSpPr>
        <p:spPr>
          <a:xfrm>
            <a:off x="214282" y="5643578"/>
            <a:ext cx="8501122" cy="785818"/>
          </a:xfrm>
        </p:spPr>
        <p:txBody>
          <a:bodyPr/>
          <a:lstStyle/>
          <a:p>
            <a:r>
              <a:rPr kumimoji="1" lang="ja-JP" altLang="en-US" dirty="0" smtClean="0"/>
              <a:t>レビュー回数・パッチ編集回数共に基準値を超えている開発者はコミッター候補として挙げられる</a:t>
            </a:r>
            <a:endParaRPr lang="en-US" altLang="ja-JP" sz="2000" dirty="0" smtClean="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14" name="角丸四角形 13"/>
          <p:cNvSpPr/>
          <p:nvPr/>
        </p:nvSpPr>
        <p:spPr>
          <a:xfrm>
            <a:off x="357158" y="435769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smtClean="0">
                <a:solidFill>
                  <a:schemeClr val="tx1"/>
                </a:solidFill>
              </a:rPr>
              <a:t>全コミッターが，回数において基準値以上である</a:t>
            </a:r>
            <a:endParaRPr kumimoji="1" lang="ja-JP" altLang="en-US" sz="2000" dirty="0">
              <a:solidFill>
                <a:schemeClr val="tx1"/>
              </a:solidFill>
            </a:endParaRPr>
          </a:p>
        </p:txBody>
      </p:sp>
      <p:sp>
        <p:nvSpPr>
          <p:cNvPr id="12" name="コンテンツ プレースホルダ 2"/>
          <p:cNvSpPr txBox="1">
            <a:spLocks/>
          </p:cNvSpPr>
          <p:nvPr/>
        </p:nvSpPr>
        <p:spPr bwMode="gray">
          <a:xfrm>
            <a:off x="214282" y="5072074"/>
            <a:ext cx="8501122" cy="571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回数</a:t>
            </a:r>
            <a:r>
              <a:rPr kumimoji="1" lang="ja-JP" altLang="en-US" sz="2400" b="0" i="0" u="none" strike="noStrike" kern="0" cap="none" spc="0" normalizeH="0" baseline="0" noProof="0" dirty="0" smtClean="0">
                <a:ln>
                  <a:noFill/>
                </a:ln>
                <a:solidFill>
                  <a:schemeClr val="tx1"/>
                </a:solidFill>
                <a:effectLst/>
                <a:uLnTx/>
                <a:uFillTx/>
                <a:latin typeface="+mn-lt"/>
                <a:ea typeface="+mn-ea"/>
                <a:cs typeface="+mn-cs"/>
              </a:rPr>
              <a:t>はコミッター選出の指標の１つとして成り得る</a:t>
            </a:r>
            <a:endParaRPr kumimoji="1" lang="en-US" altLang="ja-JP" sz="2400" b="0" i="0" u="none" strike="noStrike" kern="0" cap="none" spc="0" normalizeH="0" baseline="0" noProof="0" dirty="0" smtClean="0">
              <a:ln>
                <a:noFill/>
              </a:ln>
              <a:solidFill>
                <a:schemeClr val="tx1"/>
              </a:solidFill>
              <a:effectLst/>
              <a:uLnTx/>
              <a:uFillTx/>
              <a:latin typeface="+mn-lt"/>
              <a:ea typeface="+mn-ea"/>
              <a:cs typeface="+mn-cs"/>
            </a:endParaRPr>
          </a:p>
        </p:txBody>
      </p:sp>
      <p:grpSp>
        <p:nvGrpSpPr>
          <p:cNvPr id="15" name="グループ化 14"/>
          <p:cNvGrpSpPr/>
          <p:nvPr/>
        </p:nvGrpSpPr>
        <p:grpSpPr>
          <a:xfrm>
            <a:off x="1000101" y="1500174"/>
            <a:ext cx="3500461" cy="2740659"/>
            <a:chOff x="1000101" y="1500174"/>
            <a:chExt cx="3500461" cy="2740659"/>
          </a:xfrm>
        </p:grpSpPr>
        <p:pic>
          <p:nvPicPr>
            <p:cNvPr id="17" name="Picture 2"/>
            <p:cNvPicPr>
              <a:picLocks noChangeAspect="1" noChangeArrowheads="1"/>
            </p:cNvPicPr>
            <p:nvPr/>
          </p:nvPicPr>
          <p:blipFill>
            <a:blip r:embed="rId3" cstate="print"/>
            <a:srcRect/>
            <a:stretch>
              <a:fillRect/>
            </a:stretch>
          </p:blipFill>
          <p:spPr bwMode="auto">
            <a:xfrm>
              <a:off x="1428727" y="1643050"/>
              <a:ext cx="2654165" cy="2500330"/>
            </a:xfrm>
            <a:prstGeom prst="rect">
              <a:avLst/>
            </a:prstGeom>
            <a:noFill/>
            <a:ln w="9525">
              <a:noFill/>
              <a:miter lim="800000"/>
              <a:headEnd/>
              <a:tailEnd/>
            </a:ln>
            <a:effectLst/>
          </p:spPr>
        </p:pic>
        <p:grpSp>
          <p:nvGrpSpPr>
            <p:cNvPr id="18" name="グループ化 14"/>
            <p:cNvGrpSpPr/>
            <p:nvPr/>
          </p:nvGrpSpPr>
          <p:grpSpPr>
            <a:xfrm>
              <a:off x="1000101" y="1500174"/>
              <a:ext cx="785817" cy="2328090"/>
              <a:chOff x="1000101" y="1500174"/>
              <a:chExt cx="785817" cy="2328090"/>
            </a:xfrm>
          </p:grpSpPr>
          <p:sp>
            <p:nvSpPr>
              <p:cNvPr id="22" name="テキスト ボックス 21"/>
              <p:cNvSpPr txBox="1"/>
              <p:nvPr/>
            </p:nvSpPr>
            <p:spPr>
              <a:xfrm rot="16200000">
                <a:off x="46700" y="2453575"/>
                <a:ext cx="2214579" cy="307777"/>
              </a:xfrm>
              <a:prstGeom prst="rect">
                <a:avLst/>
              </a:prstGeom>
              <a:solidFill>
                <a:schemeClr val="bg1"/>
              </a:solidFill>
            </p:spPr>
            <p:txBody>
              <a:bodyPr wrap="square" rtlCol="0">
                <a:spAutoFit/>
              </a:bodyPr>
              <a:lstStyle/>
              <a:p>
                <a:pPr algn="ctr"/>
                <a:r>
                  <a:rPr lang="ja-JP" altLang="en-US" sz="1400" dirty="0" smtClean="0"/>
                  <a:t>レビュー時間（分）</a:t>
                </a:r>
                <a:endParaRPr kumimoji="1" lang="ja-JP" altLang="en-US" sz="1200" dirty="0"/>
              </a:p>
            </p:txBody>
          </p:sp>
          <p:sp>
            <p:nvSpPr>
              <p:cNvPr id="23" name="テキスト ボックス 22"/>
              <p:cNvSpPr txBox="1"/>
              <p:nvPr/>
            </p:nvSpPr>
            <p:spPr>
              <a:xfrm>
                <a:off x="1285852" y="1643050"/>
                <a:ext cx="500066" cy="2185214"/>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dirty="0" smtClean="0"/>
              </a:p>
              <a:p>
                <a:pPr algn="ctr"/>
                <a:r>
                  <a:rPr kumimoji="1" lang="en-US" altLang="ja-JP" sz="1100" dirty="0" smtClean="0"/>
                  <a:t>1000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lang="en-US" altLang="ja-JP" sz="800" dirty="0" smtClean="0"/>
              </a:p>
              <a:p>
                <a:pPr algn="ctr"/>
                <a:r>
                  <a:rPr kumimoji="1" lang="en-US" altLang="ja-JP" sz="1100" dirty="0" smtClean="0"/>
                  <a:t>10</a:t>
                </a:r>
                <a:endParaRPr kumimoji="1" lang="ja-JP" altLang="en-US" sz="1100" dirty="0"/>
              </a:p>
            </p:txBody>
          </p:sp>
        </p:grpSp>
        <p:grpSp>
          <p:nvGrpSpPr>
            <p:cNvPr id="19" name="グループ化 23"/>
            <p:cNvGrpSpPr/>
            <p:nvPr/>
          </p:nvGrpSpPr>
          <p:grpSpPr>
            <a:xfrm>
              <a:off x="1643042" y="3714752"/>
              <a:ext cx="2857520" cy="526081"/>
              <a:chOff x="1643042" y="3714752"/>
              <a:chExt cx="2857520" cy="526081"/>
            </a:xfrm>
          </p:grpSpPr>
          <p:sp>
            <p:nvSpPr>
              <p:cNvPr id="20" name="テキスト ボックス 19"/>
              <p:cNvSpPr txBox="1"/>
              <p:nvPr/>
            </p:nvSpPr>
            <p:spPr>
              <a:xfrm>
                <a:off x="1643042" y="3933056"/>
                <a:ext cx="2786082" cy="307777"/>
              </a:xfrm>
              <a:prstGeom prst="rect">
                <a:avLst/>
              </a:prstGeom>
              <a:solidFill>
                <a:schemeClr val="bg1"/>
              </a:solidFill>
            </p:spPr>
            <p:txBody>
              <a:bodyPr wrap="square" rtlCol="0">
                <a:spAutoFit/>
              </a:bodyPr>
              <a:lstStyle/>
              <a:p>
                <a:pPr algn="ctr"/>
                <a:r>
                  <a:rPr lang="ja-JP" altLang="en-US" sz="1400" dirty="0" smtClean="0"/>
                  <a:t>パッチ編集</a:t>
                </a:r>
                <a:r>
                  <a:rPr lang="ja-JP" altLang="en-US" sz="1400" dirty="0" smtClean="0"/>
                  <a:t>時間（分）</a:t>
                </a:r>
                <a:endParaRPr kumimoji="1" lang="ja-JP" altLang="en-US" sz="1400" dirty="0"/>
              </a:p>
            </p:txBody>
          </p:sp>
          <p:sp>
            <p:nvSpPr>
              <p:cNvPr id="21" name="テキスト ボックス 20"/>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10             100           1000          10000</a:t>
                </a:r>
                <a:endParaRPr kumimoji="1" lang="ja-JP" altLang="en-US" sz="1100" dirty="0"/>
              </a:p>
            </p:txBody>
          </p:sp>
        </p:grpSp>
      </p:grpSp>
      <p:grpSp>
        <p:nvGrpSpPr>
          <p:cNvPr id="24" name="グループ化 23"/>
          <p:cNvGrpSpPr/>
          <p:nvPr/>
        </p:nvGrpSpPr>
        <p:grpSpPr>
          <a:xfrm>
            <a:off x="4643438" y="1500174"/>
            <a:ext cx="3500462" cy="2740659"/>
            <a:chOff x="4643438" y="1500174"/>
            <a:chExt cx="3500462" cy="2740659"/>
          </a:xfrm>
        </p:grpSpPr>
        <p:pic>
          <p:nvPicPr>
            <p:cNvPr id="25" name="Picture 4"/>
            <p:cNvPicPr>
              <a:picLocks noChangeAspect="1" noChangeArrowheads="1"/>
            </p:cNvPicPr>
            <p:nvPr/>
          </p:nvPicPr>
          <p:blipFill>
            <a:blip r:embed="rId4" cstate="print"/>
            <a:srcRect/>
            <a:stretch>
              <a:fillRect/>
            </a:stretch>
          </p:blipFill>
          <p:spPr bwMode="auto">
            <a:xfrm>
              <a:off x="5072066" y="1643050"/>
              <a:ext cx="2643206" cy="2478203"/>
            </a:xfrm>
            <a:prstGeom prst="rect">
              <a:avLst/>
            </a:prstGeom>
            <a:noFill/>
            <a:ln w="9525">
              <a:noFill/>
              <a:miter lim="800000"/>
              <a:headEnd/>
              <a:tailEnd/>
            </a:ln>
            <a:effectLst/>
          </p:spPr>
        </p:pic>
        <p:sp>
          <p:nvSpPr>
            <p:cNvPr id="26" name="テキスト ボックス 25"/>
            <p:cNvSpPr txBox="1"/>
            <p:nvPr/>
          </p:nvSpPr>
          <p:spPr>
            <a:xfrm rot="16200000">
              <a:off x="3690037" y="2453575"/>
              <a:ext cx="2214579" cy="307777"/>
            </a:xfrm>
            <a:prstGeom prst="rect">
              <a:avLst/>
            </a:prstGeom>
            <a:solidFill>
              <a:schemeClr val="bg1"/>
            </a:solidFill>
          </p:spPr>
          <p:txBody>
            <a:bodyPr wrap="square" rtlCol="0">
              <a:spAutoFit/>
            </a:bodyPr>
            <a:lstStyle/>
            <a:p>
              <a:pPr algn="ctr"/>
              <a:r>
                <a:rPr lang="ja-JP" altLang="en-US" sz="1400" dirty="0" smtClean="0"/>
                <a:t>レビュー回数</a:t>
              </a:r>
              <a:endParaRPr kumimoji="1" lang="ja-JP" altLang="en-US" sz="1200" dirty="0"/>
            </a:p>
          </p:txBody>
        </p:sp>
        <p:sp>
          <p:nvSpPr>
            <p:cNvPr id="27" name="テキスト ボックス 26"/>
            <p:cNvSpPr txBox="1"/>
            <p:nvPr/>
          </p:nvSpPr>
          <p:spPr>
            <a:xfrm>
              <a:off x="4929189" y="1643050"/>
              <a:ext cx="500066" cy="2185214"/>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lang="en-US" altLang="ja-JP" sz="800" dirty="0" smtClean="0"/>
            </a:p>
            <a:p>
              <a:pPr algn="ctr"/>
              <a:r>
                <a:rPr kumimoji="1" lang="en-US" altLang="ja-JP" sz="1100" dirty="0" smtClean="0"/>
                <a:t>1</a:t>
              </a:r>
              <a:endParaRPr kumimoji="1" lang="ja-JP" altLang="en-US" sz="1100" dirty="0"/>
            </a:p>
          </p:txBody>
        </p:sp>
        <p:grpSp>
          <p:nvGrpSpPr>
            <p:cNvPr id="28" name="グループ化 24"/>
            <p:cNvGrpSpPr/>
            <p:nvPr/>
          </p:nvGrpSpPr>
          <p:grpSpPr>
            <a:xfrm>
              <a:off x="5286380" y="3714752"/>
              <a:ext cx="2857520" cy="526081"/>
              <a:chOff x="1714480" y="3714752"/>
              <a:chExt cx="2857520" cy="526081"/>
            </a:xfrm>
          </p:grpSpPr>
          <p:sp>
            <p:nvSpPr>
              <p:cNvPr id="29" name="テキスト ボックス 28"/>
              <p:cNvSpPr txBox="1"/>
              <p:nvPr/>
            </p:nvSpPr>
            <p:spPr>
              <a:xfrm>
                <a:off x="1714480" y="3933056"/>
                <a:ext cx="2786082" cy="307777"/>
              </a:xfrm>
              <a:prstGeom prst="rect">
                <a:avLst/>
              </a:prstGeom>
              <a:solidFill>
                <a:schemeClr val="bg1"/>
              </a:solidFill>
            </p:spPr>
            <p:txBody>
              <a:bodyPr wrap="square" rtlCol="0">
                <a:spAutoFit/>
              </a:bodyPr>
              <a:lstStyle/>
              <a:p>
                <a:pPr algn="ctr"/>
                <a:r>
                  <a:rPr lang="ja-JP" altLang="en-US" sz="1400" dirty="0" smtClean="0"/>
                  <a:t>パッチ編集回数</a:t>
                </a:r>
                <a:endParaRPr kumimoji="1" lang="ja-JP" altLang="en-US" sz="1400" dirty="0"/>
              </a:p>
            </p:txBody>
          </p:sp>
          <p:sp>
            <p:nvSpPr>
              <p:cNvPr id="30" name="テキスト ボックス 29"/>
              <p:cNvSpPr txBox="1"/>
              <p:nvPr/>
            </p:nvSpPr>
            <p:spPr>
              <a:xfrm>
                <a:off x="1785918" y="3714752"/>
                <a:ext cx="2786082" cy="261610"/>
              </a:xfrm>
              <a:prstGeom prst="rect">
                <a:avLst/>
              </a:prstGeom>
              <a:solidFill>
                <a:schemeClr val="bg1"/>
              </a:solidFill>
            </p:spPr>
            <p:txBody>
              <a:bodyPr wrap="square" rtlCol="0">
                <a:spAutoFit/>
              </a:bodyPr>
              <a:lstStyle/>
              <a:p>
                <a:r>
                  <a:rPr kumimoji="1" lang="en-US" altLang="ja-JP" sz="1100" dirty="0" smtClean="0"/>
                  <a:t>1             10           100          1000</a:t>
                </a:r>
                <a:endParaRPr kumimoji="1" lang="ja-JP" altLang="en-US" sz="11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2" grpId="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a:xfrm>
            <a:off x="457200" y="1020763"/>
            <a:ext cx="8329642" cy="5145087"/>
          </a:xfrm>
        </p:spPr>
        <p:txBody>
          <a:bodyPr/>
          <a:lstStyle/>
          <a:p>
            <a:r>
              <a:rPr kumimoji="1" lang="ja-JP" altLang="en-US" sz="2000" dirty="0" smtClean="0"/>
              <a:t>まとめ</a:t>
            </a:r>
            <a:endParaRPr kumimoji="1" lang="en-US" altLang="ja-JP" sz="2000" dirty="0" smtClean="0"/>
          </a:p>
          <a:p>
            <a:pPr lvl="1"/>
            <a:r>
              <a:rPr kumimoji="1" lang="en-US" altLang="ja-JP" sz="2000" dirty="0" err="1" smtClean="0"/>
              <a:t>PostgreSQL</a:t>
            </a:r>
            <a:r>
              <a:rPr kumimoji="1" lang="ja-JP" altLang="en-US" sz="2000" dirty="0" smtClean="0"/>
              <a:t>のパッチレビュープロセスにおけるコミッターの活動について分析を行い，以下の知見が得られた</a:t>
            </a:r>
            <a:endParaRPr kumimoji="1" lang="en-US" altLang="ja-JP" sz="2000" dirty="0" smtClean="0"/>
          </a:p>
          <a:p>
            <a:pPr lvl="2"/>
            <a:r>
              <a:rPr kumimoji="1" lang="ja-JP" altLang="en-US" sz="1800" dirty="0" smtClean="0"/>
              <a:t>レビュー時間とパッチ編集時間において，コミッターと非コミッター間に違いは見られず，</a:t>
            </a:r>
            <a:r>
              <a:rPr kumimoji="1" lang="ja-JP" altLang="en-US" sz="1800" dirty="0" smtClean="0">
                <a:solidFill>
                  <a:srgbClr val="FF0000"/>
                </a:solidFill>
              </a:rPr>
              <a:t>コミッター選出の指標とならない</a:t>
            </a:r>
            <a:endParaRPr kumimoji="1" lang="en-US" altLang="ja-JP" sz="1800" dirty="0" smtClean="0">
              <a:solidFill>
                <a:srgbClr val="FF0000"/>
              </a:solidFill>
            </a:endParaRPr>
          </a:p>
          <a:p>
            <a:pPr lvl="2"/>
            <a:r>
              <a:rPr lang="ja-JP" altLang="en-US" sz="1800" dirty="0" smtClean="0"/>
              <a:t>レビュー回数とパッチ編集回数は，コミッターと非コミッター間に違いがあり，</a:t>
            </a:r>
            <a:r>
              <a:rPr lang="ja-JP" altLang="en-US" sz="1800" dirty="0" smtClean="0">
                <a:solidFill>
                  <a:srgbClr val="FF0000"/>
                </a:solidFill>
              </a:rPr>
              <a:t>コミッターを選出する際の指標の１つと成り得る</a:t>
            </a:r>
            <a:endParaRPr lang="en-US" altLang="ja-JP" sz="1800" dirty="0" smtClean="0">
              <a:solidFill>
                <a:srgbClr val="FF0000"/>
              </a:solidFill>
            </a:endParaRPr>
          </a:p>
          <a:p>
            <a:pPr lvl="2"/>
            <a:r>
              <a:rPr lang="ja-JP" altLang="en-US" sz="1800" dirty="0" smtClean="0"/>
              <a:t>レビュー回数・パッチ編集回数ともに，全開発者の中央値を超えていれば，コミッター候補として挙げられる</a:t>
            </a:r>
            <a:endParaRPr lang="en-US" altLang="ja-JP" sz="1800" dirty="0" smtClean="0"/>
          </a:p>
          <a:p>
            <a:pPr lvl="2"/>
            <a:endParaRPr kumimoji="1" lang="en-US" altLang="ja-JP" sz="1800" dirty="0" smtClean="0"/>
          </a:p>
          <a:p>
            <a:r>
              <a:rPr kumimoji="1" lang="ja-JP" altLang="en-US" sz="2000" dirty="0" smtClean="0"/>
              <a:t>今後の課題</a:t>
            </a:r>
            <a:endParaRPr kumimoji="1" lang="en-US" altLang="ja-JP" sz="2000" dirty="0" smtClean="0"/>
          </a:p>
          <a:p>
            <a:pPr lvl="1"/>
            <a:r>
              <a:rPr lang="ja-JP" altLang="en-US" sz="2000" dirty="0" smtClean="0"/>
              <a:t>投稿されたパッチの品質を考慮</a:t>
            </a:r>
            <a:endParaRPr lang="en-US" altLang="ja-JP" sz="2000" dirty="0" smtClean="0"/>
          </a:p>
          <a:p>
            <a:pPr lvl="2"/>
            <a:r>
              <a:rPr lang="ja-JP" altLang="en-US" sz="1600" dirty="0" smtClean="0"/>
              <a:t>混入して</a:t>
            </a:r>
            <a:r>
              <a:rPr lang="ja-JP" altLang="en-US" sz="1600" smtClean="0"/>
              <a:t>いるバグの数，可読性</a:t>
            </a:r>
            <a:endParaRPr kumimoji="1" lang="en-US" altLang="ja-JP" sz="1600" dirty="0" smtClean="0"/>
          </a:p>
          <a:p>
            <a:pPr lvl="1"/>
            <a:r>
              <a:rPr lang="ja-JP" altLang="en-US" sz="2000" dirty="0" smtClean="0"/>
              <a:t>分析結果の一般性</a:t>
            </a:r>
            <a:endParaRPr lang="en-US" altLang="ja-JP" sz="2000" dirty="0" smtClean="0"/>
          </a:p>
          <a:p>
            <a:pPr lvl="2"/>
            <a:r>
              <a:rPr kumimoji="1" lang="ja-JP" altLang="en-US" sz="1800" dirty="0" smtClean="0"/>
              <a:t>複数プロジェクトでのケーススタディ</a:t>
            </a:r>
            <a:endParaRPr kumimoji="1" lang="en-US" altLang="ja-JP" sz="1800"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ol7-s-2">
  <a:themeElements>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7-s-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7-s-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7-s-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7-s-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7-s-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7-s-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7-s-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7-s-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7-s-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7-s-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7-s-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7-s-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cool7-s-2</Template>
  <TotalTime>5009</TotalTime>
  <Words>3113</Words>
  <Application>Microsoft Office PowerPoint</Application>
  <PresentationFormat>画面に合わせる (4:3)</PresentationFormat>
  <Paragraphs>478</Paragraphs>
  <Slides>16</Slides>
  <Notes>16</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cool7-s-2</vt:lpstr>
      <vt:lpstr>OSS開発におけるパッチレビュープロセスの効率化に向けたコミッターの分類</vt:lpstr>
      <vt:lpstr>背景</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目的とResearch Questions</vt:lpstr>
      <vt:lpstr>分析方法</vt:lpstr>
      <vt:lpstr>分析方法</vt:lpstr>
      <vt:lpstr>ケーススタディ</vt:lpstr>
      <vt:lpstr>RQ1結果：レビュー時間とパッチ編集時間</vt:lpstr>
      <vt:lpstr>RQ2結果：レビュー回数とパッチ編集回数</vt:lpstr>
      <vt:lpstr>RQ3：コミッターのレビューとパッチ編集の関係</vt:lpstr>
      <vt:lpstr>RQ3：コミッターのレビューとパッチ編集の関係</vt:lpstr>
      <vt:lpstr>まとめと今後の課題</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shoji-f</dc:creator>
  <cp:lastModifiedBy>shoji-f</cp:lastModifiedBy>
  <cp:revision>366</cp:revision>
  <dcterms:created xsi:type="dcterms:W3CDTF">2010-09-01T11:05:10Z</dcterms:created>
  <dcterms:modified xsi:type="dcterms:W3CDTF">2010-09-13T00:47:34Z</dcterms:modified>
</cp:coreProperties>
</file>