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701" r:id="rId2"/>
  </p:sldMasterIdLst>
  <p:sldIdLst>
    <p:sldId id="256" r:id="rId3"/>
    <p:sldId id="257" r:id="rId4"/>
    <p:sldId id="258" r:id="rId5"/>
    <p:sldId id="259" r:id="rId6"/>
    <p:sldId id="269" r:id="rId7"/>
    <p:sldId id="270" r:id="rId8"/>
    <p:sldId id="271" r:id="rId9"/>
    <p:sldId id="272" r:id="rId10"/>
    <p:sldId id="273" r:id="rId11"/>
    <p:sldId id="274" r:id="rId12"/>
    <p:sldId id="261" r:id="rId13"/>
    <p:sldId id="262" r:id="rId14"/>
    <p:sldId id="263" r:id="rId15"/>
    <p:sldId id="264" r:id="rId16"/>
    <p:sldId id="265" r:id="rId17"/>
    <p:sldId id="266" r:id="rId18"/>
    <p:sldId id="267" r:id="rId19"/>
    <p:sldId id="268" r:id="rId2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1" d="100"/>
          <a:sy n="131" d="100"/>
        </p:scale>
        <p:origin x="-103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538597D-EA38-412E-9F5A-DA64052FDFAE}"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normAutofit/>
          </a:bodyPr>
          <a:lstStyle>
            <a:lvl1pPr>
              <a:defRPr sz="2800"/>
            </a:lvl1pPr>
            <a:lvl2pPr>
              <a:defRPr sz="2800"/>
            </a:lvl2pPr>
            <a:lvl3pPr>
              <a:defRPr sz="2400"/>
            </a:lvl3pPr>
            <a:lvl4pPr>
              <a:defRPr sz="2000"/>
            </a:lvl4pPr>
            <a:lvl5pPr>
              <a:defRPr sz="18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538597D-EA38-412E-9F5A-DA64052FDFAE}"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538597D-EA38-412E-9F5A-DA64052FDFAE}"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538597D-EA38-412E-9F5A-DA64052FDFAE}"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538597D-EA38-412E-9F5A-DA64052FDFAE}"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538597D-EA38-412E-9F5A-DA64052FDFAE}"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538597D-EA38-412E-9F5A-DA64052FDFAE}"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538597D-EA38-412E-9F5A-DA64052FDFAE}"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9" name="Slide Number Placeholder 8"/>
          <p:cNvSpPr>
            <a:spLocks noGrp="1"/>
          </p:cNvSpPr>
          <p:nvPr>
            <p:ph type="sldNum" sz="quarter" idx="11"/>
          </p:nvPr>
        </p:nvSpPr>
        <p:spPr/>
        <p:txBody>
          <a:bodyPr/>
          <a:lstStyle/>
          <a:p>
            <a:fld id="{E538597D-EA38-412E-9F5A-DA64052FDFAE}"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538597D-EA38-412E-9F5A-DA64052FDFAE}"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97B085D-6DEC-4F60-8264-7B4D0D2014DB}" type="datetimeFigureOut">
              <a:rPr kumimoji="1" lang="ja-JP" altLang="en-US" smtClean="0"/>
              <a:t>2014/1/5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538597D-EA38-412E-9F5A-DA64052FDFAE}"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232666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3770303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2233311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607082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1860011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2141329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514546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12009798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3390590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1640348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5AB5821-94DF-453A-A36B-892994BB303F}" type="datetimeFigureOut">
              <a:rPr kumimoji="1" lang="ja-JP" altLang="en-US" smtClean="0"/>
              <a:t>2014/1/5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2794995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E538597D-EA38-412E-9F5A-DA64052FDFAE}"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97B085D-6DEC-4F60-8264-7B4D0D2014DB}" type="datetimeFigureOut">
              <a:rPr kumimoji="1" lang="ja-JP" altLang="en-US" smtClean="0"/>
              <a:t>2014/1/5</a:t>
            </a:fld>
            <a:endParaRPr kumimoji="1" lang="ja-JP" altLang="en-US"/>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AB5821-94DF-453A-A36B-892994BB303F}" type="datetimeFigureOut">
              <a:rPr kumimoji="1" lang="ja-JP" altLang="en-US" smtClean="0"/>
              <a:t>2014/1/5</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43438B-755B-4FD2-BA46-3AF289541DF2}" type="slidenum">
              <a:rPr kumimoji="1" lang="ja-JP" altLang="en-US" smtClean="0"/>
              <a:t>‹#›</a:t>
            </a:fld>
            <a:endParaRPr kumimoji="1" lang="ja-JP" altLang="en-US"/>
          </a:p>
        </p:txBody>
      </p:sp>
    </p:spTree>
    <p:extLst>
      <p:ext uri="{BB962C8B-B14F-4D97-AF65-F5344CB8AC3E}">
        <p14:creationId xmlns:p14="http://schemas.microsoft.com/office/powerpoint/2010/main" val="3388796980"/>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セキュリティ</a:t>
            </a:r>
            <a:endParaRPr kumimoji="1" lang="ja-JP" altLang="en-US" dirty="0"/>
          </a:p>
        </p:txBody>
      </p:sp>
      <p:sp>
        <p:nvSpPr>
          <p:cNvPr id="3" name="サブタイトル 2"/>
          <p:cNvSpPr>
            <a:spLocks noGrp="1"/>
          </p:cNvSpPr>
          <p:nvPr>
            <p:ph type="subTitle" idx="1"/>
          </p:nvPr>
        </p:nvSpPr>
        <p:spPr/>
        <p:txBody>
          <a:bodyPr>
            <a:normAutofit/>
          </a:bodyPr>
          <a:lstStyle/>
          <a:p>
            <a:pPr algn="r"/>
            <a:r>
              <a:rPr kumimoji="1" lang="en-US" altLang="ja-JP" sz="2800" dirty="0" smtClean="0"/>
              <a:t>60161017	</a:t>
            </a:r>
            <a:r>
              <a:rPr kumimoji="1" lang="ja-JP" altLang="en-US" sz="2800" dirty="0" smtClean="0"/>
              <a:t>金城　清史</a:t>
            </a:r>
            <a:endParaRPr kumimoji="1" lang="ja-JP" altLang="en-US" sz="2800" dirty="0"/>
          </a:p>
        </p:txBody>
      </p:sp>
    </p:spTree>
    <p:extLst>
      <p:ext uri="{BB962C8B-B14F-4D97-AF65-F5344CB8AC3E}">
        <p14:creationId xmlns:p14="http://schemas.microsoft.com/office/powerpoint/2010/main" val="16755725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システム開発のセキュリティ</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セキュリティの２つの視点</a:t>
            </a:r>
            <a:endParaRPr kumimoji="1" lang="en-US" altLang="ja-JP" dirty="0" smtClean="0"/>
          </a:p>
          <a:p>
            <a:pPr lvl="1"/>
            <a:r>
              <a:rPr lang="ja-JP" altLang="en-US" b="1" dirty="0"/>
              <a:t>プロダクト</a:t>
            </a:r>
            <a:r>
              <a:rPr lang="ja-JP" altLang="en-US" b="1" dirty="0" smtClean="0"/>
              <a:t>のセキュリティ</a:t>
            </a:r>
            <a:endParaRPr lang="en-US" altLang="ja-JP" b="1" dirty="0" smtClean="0"/>
          </a:p>
          <a:p>
            <a:pPr lvl="1"/>
            <a:r>
              <a:rPr kumimoji="1" lang="ja-JP" altLang="en-US" b="1" dirty="0" smtClean="0"/>
              <a:t>開発プロセスのセキュリティ</a:t>
            </a:r>
            <a:endParaRPr kumimoji="1" lang="ja-JP" altLang="en-US" b="1" dirty="0"/>
          </a:p>
        </p:txBody>
      </p:sp>
      <p:pic>
        <p:nvPicPr>
          <p:cNvPr id="1026" name="Picture 2" descr="C:\Users\DROP\Desktop\輪講\12.輪講\１-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3068960"/>
            <a:ext cx="6005413" cy="3641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2982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プロダクトのセキュリティ</a:t>
            </a:r>
            <a:r>
              <a:rPr kumimoji="1" lang="en-US" altLang="ja-JP" dirty="0" smtClean="0"/>
              <a:t>	</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プロダクトセキュリティは開発工程の上流ですべき</a:t>
            </a:r>
            <a:endParaRPr kumimoji="1" lang="en-US" altLang="ja-JP" dirty="0" smtClean="0"/>
          </a:p>
          <a:p>
            <a:pPr lvl="1"/>
            <a:r>
              <a:rPr lang="ja-JP" altLang="en-US" dirty="0"/>
              <a:t>要件</a:t>
            </a:r>
            <a:r>
              <a:rPr lang="ja-JP" altLang="en-US" dirty="0" smtClean="0"/>
              <a:t>定義や外部設計の段階から考慮し始めるのがベスト</a:t>
            </a:r>
            <a:endParaRPr lang="en-US" altLang="ja-JP" dirty="0" smtClean="0"/>
          </a:p>
          <a:p>
            <a:pPr lvl="1"/>
            <a:endParaRPr lang="en-US" altLang="ja-JP" dirty="0"/>
          </a:p>
          <a:p>
            <a:pPr lvl="1"/>
            <a:r>
              <a:rPr lang="ja-JP" altLang="en-US" dirty="0" smtClean="0"/>
              <a:t>どのようなセキュリティ手法を扱うかは、データに求められる機密性や顧客が必要とするセキュリティレベルに合わせる</a:t>
            </a:r>
            <a:endParaRPr lang="en-US" altLang="ja-JP" dirty="0" smtClean="0"/>
          </a:p>
        </p:txBody>
      </p:sp>
    </p:spTree>
    <p:extLst>
      <p:ext uri="{BB962C8B-B14F-4D97-AF65-F5344CB8AC3E}">
        <p14:creationId xmlns:p14="http://schemas.microsoft.com/office/powerpoint/2010/main" val="39522963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セキュリティ項目</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486292929"/>
              </p:ext>
            </p:extLst>
          </p:nvPr>
        </p:nvGraphicFramePr>
        <p:xfrm>
          <a:off x="457200" y="1600200"/>
          <a:ext cx="7620000" cy="4754880"/>
        </p:xfrm>
        <a:graphic>
          <a:graphicData uri="http://schemas.openxmlformats.org/drawingml/2006/table">
            <a:tbl>
              <a:tblPr bandRow="1">
                <a:tableStyleId>{5C22544A-7EE6-4342-B048-85BDC9FD1C3A}</a:tableStyleId>
              </a:tblPr>
              <a:tblGrid>
                <a:gridCol w="298376"/>
                <a:gridCol w="7321624"/>
              </a:tblGrid>
              <a:tr h="370840">
                <a:tc>
                  <a:txBody>
                    <a:bodyPr/>
                    <a:lstStyle/>
                    <a:p>
                      <a:r>
                        <a:rPr kumimoji="1" lang="en-US" altLang="ja-JP" sz="2400" dirty="0" smtClean="0"/>
                        <a:t>1</a:t>
                      </a:r>
                      <a:endParaRPr kumimoji="1" lang="ja-JP" altLang="en-US" sz="2400" dirty="0"/>
                    </a:p>
                  </a:txBody>
                  <a:tcPr/>
                </a:tc>
                <a:tc>
                  <a:txBody>
                    <a:bodyPr/>
                    <a:lstStyle/>
                    <a:p>
                      <a:r>
                        <a:rPr kumimoji="1" lang="ja-JP" altLang="en-US" sz="2400" dirty="0" smtClean="0"/>
                        <a:t>主体認証に関する項目</a:t>
                      </a:r>
                      <a:endParaRPr kumimoji="1" lang="ja-JP" altLang="en-US" sz="2400" dirty="0"/>
                    </a:p>
                  </a:txBody>
                  <a:tcPr/>
                </a:tc>
              </a:tr>
              <a:tr h="370840">
                <a:tc>
                  <a:txBody>
                    <a:bodyPr/>
                    <a:lstStyle/>
                    <a:p>
                      <a:r>
                        <a:rPr kumimoji="1" lang="en-US" altLang="ja-JP" sz="2400" dirty="0" smtClean="0"/>
                        <a:t>2</a:t>
                      </a:r>
                    </a:p>
                  </a:txBody>
                  <a:tcPr/>
                </a:tc>
                <a:tc>
                  <a:txBody>
                    <a:bodyPr/>
                    <a:lstStyle/>
                    <a:p>
                      <a:r>
                        <a:rPr kumimoji="1" lang="ja-JP" altLang="en-US" sz="2400" dirty="0" smtClean="0"/>
                        <a:t>アクセス制御に関する要件</a:t>
                      </a:r>
                      <a:endParaRPr kumimoji="1" lang="ja-JP" altLang="en-US" sz="2400" dirty="0"/>
                    </a:p>
                  </a:txBody>
                  <a:tcPr/>
                </a:tc>
              </a:tr>
              <a:tr h="370840">
                <a:tc>
                  <a:txBody>
                    <a:bodyPr/>
                    <a:lstStyle/>
                    <a:p>
                      <a:r>
                        <a:rPr kumimoji="1" lang="en-US" altLang="ja-JP" sz="2400" dirty="0" smtClean="0"/>
                        <a:t>3</a:t>
                      </a:r>
                      <a:endParaRPr kumimoji="1" lang="ja-JP" altLang="en-US" sz="2400" dirty="0"/>
                    </a:p>
                  </a:txBody>
                  <a:tcPr/>
                </a:tc>
                <a:tc>
                  <a:txBody>
                    <a:bodyPr/>
                    <a:lstStyle/>
                    <a:p>
                      <a:r>
                        <a:rPr kumimoji="1" lang="ja-JP" altLang="en-US" sz="2400" dirty="0" smtClean="0"/>
                        <a:t>権限管理に関する要件</a:t>
                      </a:r>
                      <a:endParaRPr kumimoji="1" lang="ja-JP" altLang="en-US" sz="2400" dirty="0"/>
                    </a:p>
                  </a:txBody>
                  <a:tcPr/>
                </a:tc>
              </a:tr>
              <a:tr h="370840">
                <a:tc>
                  <a:txBody>
                    <a:bodyPr/>
                    <a:lstStyle/>
                    <a:p>
                      <a:r>
                        <a:rPr kumimoji="1" lang="en-US" altLang="ja-JP" sz="2400" dirty="0" smtClean="0"/>
                        <a:t>4</a:t>
                      </a:r>
                      <a:endParaRPr kumimoji="1" lang="ja-JP" altLang="en-US" sz="2400" dirty="0"/>
                    </a:p>
                  </a:txBody>
                  <a:tcPr/>
                </a:tc>
                <a:tc>
                  <a:txBody>
                    <a:bodyPr/>
                    <a:lstStyle/>
                    <a:p>
                      <a:r>
                        <a:rPr kumimoji="1" lang="ja-JP" altLang="en-US" sz="2400" dirty="0" smtClean="0"/>
                        <a:t>監視・分析用アクセスログに関する要件</a:t>
                      </a:r>
                      <a:endParaRPr kumimoji="1" lang="ja-JP" altLang="en-US" sz="2400" dirty="0"/>
                    </a:p>
                  </a:txBody>
                  <a:tcPr/>
                </a:tc>
              </a:tr>
              <a:tr h="370840">
                <a:tc>
                  <a:txBody>
                    <a:bodyPr/>
                    <a:lstStyle/>
                    <a:p>
                      <a:r>
                        <a:rPr kumimoji="1" lang="en-US" altLang="ja-JP" sz="2400" dirty="0" smtClean="0"/>
                        <a:t>5</a:t>
                      </a:r>
                      <a:endParaRPr kumimoji="1" lang="ja-JP" altLang="en-US" sz="2400" dirty="0"/>
                    </a:p>
                  </a:txBody>
                  <a:tcPr/>
                </a:tc>
                <a:tc>
                  <a:txBody>
                    <a:bodyPr/>
                    <a:lstStyle/>
                    <a:p>
                      <a:r>
                        <a:rPr kumimoji="1" lang="ja-JP" altLang="en-US" sz="2400" dirty="0" smtClean="0"/>
                        <a:t>不正アクセスなどの監視要件（侵入検知システムの種類、監視場所）</a:t>
                      </a:r>
                      <a:endParaRPr kumimoji="1" lang="ja-JP" altLang="en-US" sz="2400" dirty="0"/>
                    </a:p>
                  </a:txBody>
                  <a:tcPr/>
                </a:tc>
              </a:tr>
              <a:tr h="370840">
                <a:tc>
                  <a:txBody>
                    <a:bodyPr/>
                    <a:lstStyle/>
                    <a:p>
                      <a:r>
                        <a:rPr kumimoji="1" lang="en-US" altLang="ja-JP" sz="2400" dirty="0" smtClean="0"/>
                        <a:t>6</a:t>
                      </a:r>
                      <a:endParaRPr kumimoji="1" lang="ja-JP" altLang="en-US" sz="2400" dirty="0"/>
                    </a:p>
                  </a:txBody>
                  <a:tcPr/>
                </a:tc>
                <a:tc>
                  <a:txBody>
                    <a:bodyPr/>
                    <a:lstStyle/>
                    <a:p>
                      <a:r>
                        <a:rPr kumimoji="1" lang="ja-JP" altLang="en-US" sz="2400" dirty="0" smtClean="0"/>
                        <a:t>ファイアウォール設置に関する要件（ファイアウォールの種類、設置場所）</a:t>
                      </a:r>
                      <a:endParaRPr kumimoji="1" lang="ja-JP" altLang="en-US" sz="2400" dirty="0"/>
                    </a:p>
                  </a:txBody>
                  <a:tcPr/>
                </a:tc>
              </a:tr>
              <a:tr h="370840">
                <a:tc>
                  <a:txBody>
                    <a:bodyPr/>
                    <a:lstStyle/>
                    <a:p>
                      <a:r>
                        <a:rPr kumimoji="1" lang="en-US" altLang="ja-JP" sz="2400" dirty="0" smtClean="0"/>
                        <a:t>7</a:t>
                      </a:r>
                      <a:endParaRPr kumimoji="1" lang="ja-JP" altLang="en-US" sz="2400" dirty="0"/>
                    </a:p>
                  </a:txBody>
                  <a:tcPr/>
                </a:tc>
                <a:tc>
                  <a:txBody>
                    <a:bodyPr/>
                    <a:lstStyle/>
                    <a:p>
                      <a:r>
                        <a:rPr kumimoji="1" lang="ja-JP" altLang="en-US" sz="2400" dirty="0" smtClean="0"/>
                        <a:t>ウィルス対策要件（クライアント</a:t>
                      </a:r>
                      <a:r>
                        <a:rPr kumimoji="1" lang="en-US" altLang="ja-JP" sz="2400" dirty="0" smtClean="0"/>
                        <a:t>PC</a:t>
                      </a:r>
                      <a:r>
                        <a:rPr kumimoji="1" lang="ja-JP" altLang="en-US" sz="2400" dirty="0" err="1" smtClean="0"/>
                        <a:t>、</a:t>
                      </a:r>
                      <a:r>
                        <a:rPr kumimoji="1" lang="ja-JP" altLang="en-US" sz="2400" dirty="0" smtClean="0"/>
                        <a:t>サーバーごとの要件）</a:t>
                      </a:r>
                      <a:endParaRPr kumimoji="1" lang="ja-JP" altLang="en-US" sz="2400" dirty="0"/>
                    </a:p>
                  </a:txBody>
                  <a:tcPr/>
                </a:tc>
              </a:tr>
              <a:tr h="370840">
                <a:tc>
                  <a:txBody>
                    <a:bodyPr/>
                    <a:lstStyle/>
                    <a:p>
                      <a:r>
                        <a:rPr kumimoji="1" lang="en-US" altLang="ja-JP" sz="2400" dirty="0" smtClean="0"/>
                        <a:t>8</a:t>
                      </a:r>
                      <a:endParaRPr kumimoji="1" lang="ja-JP" altLang="en-US" sz="2400" dirty="0"/>
                    </a:p>
                  </a:txBody>
                  <a:tcPr/>
                </a:tc>
                <a:tc>
                  <a:txBody>
                    <a:bodyPr/>
                    <a:lstStyle/>
                    <a:p>
                      <a:r>
                        <a:rPr kumimoji="1" lang="ja-JP" altLang="en-US" sz="2400" dirty="0" smtClean="0"/>
                        <a:t>暗号要件（伝送メッセージ、データベース）</a:t>
                      </a:r>
                      <a:endParaRPr kumimoji="1" lang="ja-JP" altLang="en-US" sz="2400" dirty="0"/>
                    </a:p>
                  </a:txBody>
                  <a:tcPr/>
                </a:tc>
              </a:tr>
            </a:tbl>
          </a:graphicData>
        </a:graphic>
      </p:graphicFrame>
    </p:spTree>
    <p:extLst>
      <p:ext uri="{BB962C8B-B14F-4D97-AF65-F5344CB8AC3E}">
        <p14:creationId xmlns:p14="http://schemas.microsoft.com/office/powerpoint/2010/main" val="168566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セキュリティと利便性</a:t>
            </a:r>
            <a:endParaRPr kumimoji="1" lang="ja-JP" altLang="en-US" dirty="0"/>
          </a:p>
        </p:txBody>
      </p:sp>
      <p:sp>
        <p:nvSpPr>
          <p:cNvPr id="3" name="コンテンツ プレースホルダー 2"/>
          <p:cNvSpPr>
            <a:spLocks noGrp="1"/>
          </p:cNvSpPr>
          <p:nvPr>
            <p:ph idx="1"/>
          </p:nvPr>
        </p:nvSpPr>
        <p:spPr/>
        <p:txBody>
          <a:bodyPr/>
          <a:lstStyle/>
          <a:p>
            <a:r>
              <a:rPr kumimoji="1" lang="ja-JP" altLang="en-US" b="1" dirty="0" smtClean="0"/>
              <a:t>セキュリティと利便性はトレードオフの関係にあることが多い</a:t>
            </a:r>
            <a:endParaRPr kumimoji="1" lang="en-US" altLang="ja-JP" b="1" dirty="0" smtClean="0"/>
          </a:p>
          <a:p>
            <a:endParaRPr lang="en-US" altLang="ja-JP" b="1" dirty="0"/>
          </a:p>
          <a:p>
            <a:pPr lvl="1"/>
            <a:r>
              <a:rPr lang="ja-JP" altLang="en-US" b="1" dirty="0" smtClean="0"/>
              <a:t>例：売上データ</a:t>
            </a:r>
            <a:endParaRPr lang="en-US" altLang="ja-JP" b="1" dirty="0" smtClean="0"/>
          </a:p>
          <a:p>
            <a:pPr lvl="1"/>
            <a:r>
              <a:rPr kumimoji="1" lang="ja-JP" altLang="en-US" b="1" dirty="0" smtClean="0"/>
              <a:t>データの開示すると、各担当者が様々な角度で分析できて便利⇔情報漏えいの危険性が高まる</a:t>
            </a:r>
            <a:endParaRPr kumimoji="1" lang="en-US" altLang="ja-JP" b="1" dirty="0" smtClean="0"/>
          </a:p>
          <a:p>
            <a:endParaRPr kumimoji="1" lang="ja-JP" altLang="en-US" b="1" dirty="0"/>
          </a:p>
        </p:txBody>
      </p:sp>
    </p:spTree>
    <p:extLst>
      <p:ext uri="{BB962C8B-B14F-4D97-AF65-F5344CB8AC3E}">
        <p14:creationId xmlns:p14="http://schemas.microsoft.com/office/powerpoint/2010/main" val="52159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実装攻撃と耐タンパ性</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solidFill>
                  <a:srgbClr val="FF0000"/>
                </a:solidFill>
              </a:rPr>
              <a:t>実装攻撃</a:t>
            </a:r>
            <a:endParaRPr kumimoji="1" lang="en-US" altLang="ja-JP" dirty="0" smtClean="0">
              <a:solidFill>
                <a:srgbClr val="FF0000"/>
              </a:solidFill>
            </a:endParaRPr>
          </a:p>
          <a:p>
            <a:pPr lvl="1"/>
            <a:r>
              <a:rPr lang="ja-JP" altLang="en-US" dirty="0" smtClean="0"/>
              <a:t>稼働しているシステムを物理的に改変</a:t>
            </a:r>
            <a:endParaRPr lang="en-US" altLang="ja-JP" dirty="0" smtClean="0"/>
          </a:p>
          <a:p>
            <a:pPr lvl="1"/>
            <a:r>
              <a:rPr lang="ja-JP" altLang="en-US" dirty="0" smtClean="0"/>
              <a:t>プログラムを動的または静的に分析</a:t>
            </a:r>
            <a:endParaRPr lang="en-US" altLang="ja-JP" dirty="0" smtClean="0"/>
          </a:p>
          <a:p>
            <a:pPr lvl="1"/>
            <a:r>
              <a:rPr kumimoji="1" lang="ja-JP" altLang="en-US" dirty="0"/>
              <a:t>漏れ出して</a:t>
            </a:r>
            <a:r>
              <a:rPr kumimoji="1" lang="ja-JP" altLang="en-US" dirty="0" smtClean="0"/>
              <a:t>いる電磁波を読み取る</a:t>
            </a:r>
            <a:endParaRPr kumimoji="1" lang="en-US" altLang="ja-JP" dirty="0" smtClean="0"/>
          </a:p>
          <a:p>
            <a:pPr marL="411480" lvl="1" indent="0">
              <a:buNone/>
            </a:pPr>
            <a:r>
              <a:rPr lang="ja-JP" altLang="en-US" dirty="0" smtClean="0"/>
              <a:t>⇒システム内部にしか存在しない機密データを読み出す行為</a:t>
            </a:r>
            <a:endParaRPr lang="en-US" altLang="ja-JP" dirty="0" smtClean="0"/>
          </a:p>
          <a:p>
            <a:pPr lvl="1"/>
            <a:r>
              <a:rPr kumimoji="1" lang="ja-JP" altLang="en-US" dirty="0" smtClean="0"/>
              <a:t>この攻撃から機密性の高いデータを守ることを</a:t>
            </a:r>
            <a:r>
              <a:rPr kumimoji="1" lang="ja-JP" altLang="en-US" dirty="0" smtClean="0">
                <a:solidFill>
                  <a:srgbClr val="FF0000"/>
                </a:solidFill>
              </a:rPr>
              <a:t>耐タンパ性</a:t>
            </a:r>
            <a:r>
              <a:rPr kumimoji="1" lang="ja-JP" altLang="en-US" dirty="0" smtClean="0"/>
              <a:t>と呼ぶ</a:t>
            </a:r>
            <a:endParaRPr kumimoji="1" lang="ja-JP" altLang="en-US" dirty="0"/>
          </a:p>
        </p:txBody>
      </p:sp>
    </p:spTree>
    <p:extLst>
      <p:ext uri="{BB962C8B-B14F-4D97-AF65-F5344CB8AC3E}">
        <p14:creationId xmlns:p14="http://schemas.microsoft.com/office/powerpoint/2010/main" val="388215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耐タンパ性を与える技術</a:t>
            </a:r>
            <a:endParaRPr kumimoji="1" lang="ja-JP" altLang="en-US" dirty="0"/>
          </a:p>
        </p:txBody>
      </p:sp>
      <p:sp>
        <p:nvSpPr>
          <p:cNvPr id="3" name="コンテンツ プレースホルダー 2"/>
          <p:cNvSpPr>
            <a:spLocks noGrp="1"/>
          </p:cNvSpPr>
          <p:nvPr>
            <p:ph idx="1"/>
          </p:nvPr>
        </p:nvSpPr>
        <p:spPr/>
        <p:txBody>
          <a:bodyPr/>
          <a:lstStyle/>
          <a:p>
            <a:r>
              <a:rPr kumimoji="1" lang="ja-JP" altLang="en-US" b="1" dirty="0" smtClean="0"/>
              <a:t>自己インテグリティ検証</a:t>
            </a:r>
            <a:endParaRPr kumimoji="1" lang="en-US" altLang="ja-JP" b="1" dirty="0" smtClean="0"/>
          </a:p>
          <a:p>
            <a:pPr lvl="1"/>
            <a:r>
              <a:rPr lang="ja-JP" altLang="en-US" dirty="0" smtClean="0"/>
              <a:t>プログラムが治部地震の改ざんを検出し、改ざんされている場合は実行しない仕組み</a:t>
            </a:r>
            <a:endParaRPr lang="en-US" altLang="ja-JP" dirty="0" smtClean="0"/>
          </a:p>
          <a:p>
            <a:r>
              <a:rPr kumimoji="1" lang="ja-JP" altLang="en-US" b="1" dirty="0"/>
              <a:t>自己</a:t>
            </a:r>
            <a:r>
              <a:rPr kumimoji="1" lang="ja-JP" altLang="en-US" b="1" dirty="0" smtClean="0"/>
              <a:t>書き換え</a:t>
            </a:r>
            <a:endParaRPr kumimoji="1" lang="en-US" altLang="ja-JP" b="1" dirty="0" smtClean="0"/>
          </a:p>
          <a:p>
            <a:pPr lvl="1"/>
            <a:r>
              <a:rPr lang="ja-JP" altLang="en-US" dirty="0"/>
              <a:t>実行中</a:t>
            </a:r>
            <a:r>
              <a:rPr lang="ja-JP" altLang="en-US" dirty="0" smtClean="0"/>
              <a:t>にプログラムが、自分自身を書き換えることで、動作解析を困難にする</a:t>
            </a:r>
            <a:endParaRPr lang="en-US" altLang="ja-JP" dirty="0" smtClean="0"/>
          </a:p>
          <a:p>
            <a:r>
              <a:rPr kumimoji="1" lang="ja-JP" altLang="en-US" b="1" dirty="0" smtClean="0"/>
              <a:t>テーブルネットワーク型実装</a:t>
            </a:r>
            <a:endParaRPr kumimoji="1" lang="en-US" altLang="ja-JP" b="1" dirty="0" smtClean="0"/>
          </a:p>
          <a:p>
            <a:pPr lvl="1"/>
            <a:r>
              <a:rPr lang="ja-JP" altLang="en-US" dirty="0"/>
              <a:t>データ</a:t>
            </a:r>
            <a:r>
              <a:rPr lang="ja-JP" altLang="en-US" dirty="0" smtClean="0"/>
              <a:t>の暗号化や復号化の際に、メモリや、ファイルに秘密鍵が現れないアルゴリズム</a:t>
            </a:r>
            <a:endParaRPr kumimoji="1" lang="ja-JP" altLang="en-US" dirty="0"/>
          </a:p>
        </p:txBody>
      </p:sp>
    </p:spTree>
    <p:extLst>
      <p:ext uri="{BB962C8B-B14F-4D97-AF65-F5344CB8AC3E}">
        <p14:creationId xmlns:p14="http://schemas.microsoft.com/office/powerpoint/2010/main" val="37206535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開発プロセスのセキュリティ</a:t>
            </a:r>
            <a:endParaRPr kumimoji="1" lang="ja-JP" altLang="en-US" dirty="0"/>
          </a:p>
        </p:txBody>
      </p:sp>
      <p:sp>
        <p:nvSpPr>
          <p:cNvPr id="3" name="コンテンツ プレースホルダー 2"/>
          <p:cNvSpPr>
            <a:spLocks noGrp="1"/>
          </p:cNvSpPr>
          <p:nvPr>
            <p:ph idx="1"/>
          </p:nvPr>
        </p:nvSpPr>
        <p:spPr/>
        <p:txBody>
          <a:bodyPr/>
          <a:lstStyle/>
          <a:p>
            <a:r>
              <a:rPr kumimoji="1" lang="ja-JP" altLang="en-US" sz="2400" dirty="0" smtClean="0"/>
              <a:t>開発プロセスを向上させるポイント</a:t>
            </a:r>
            <a:endParaRPr kumimoji="1" lang="en-US" altLang="ja-JP" sz="2400" dirty="0" smtClean="0"/>
          </a:p>
          <a:p>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1097780099"/>
              </p:ext>
            </p:extLst>
          </p:nvPr>
        </p:nvGraphicFramePr>
        <p:xfrm>
          <a:off x="755576" y="2060848"/>
          <a:ext cx="7416824" cy="4755555"/>
        </p:xfrm>
        <a:graphic>
          <a:graphicData uri="http://schemas.openxmlformats.org/drawingml/2006/table">
            <a:tbl>
              <a:tblPr bandRow="1">
                <a:tableStyleId>{5C22544A-7EE6-4342-B048-85BDC9FD1C3A}</a:tableStyleId>
              </a:tblPr>
              <a:tblGrid>
                <a:gridCol w="2376264"/>
                <a:gridCol w="5040560"/>
              </a:tblGrid>
              <a:tr h="567063">
                <a:tc>
                  <a:txBody>
                    <a:bodyPr/>
                    <a:lstStyle/>
                    <a:p>
                      <a:r>
                        <a:rPr kumimoji="1" lang="ja-JP" altLang="en-US" sz="1800" dirty="0" smtClean="0"/>
                        <a:t>保護区域と入退室</a:t>
                      </a:r>
                      <a:endParaRPr kumimoji="1" lang="ja-JP" altLang="en-US" sz="1800" dirty="0"/>
                    </a:p>
                  </a:txBody>
                  <a:tcPr/>
                </a:tc>
                <a:tc>
                  <a:txBody>
                    <a:bodyPr/>
                    <a:lstStyle/>
                    <a:p>
                      <a:r>
                        <a:rPr kumimoji="1" lang="ja-JP" altLang="en-US" sz="1800" dirty="0" smtClean="0"/>
                        <a:t>・機密情報を取り扱う区域を設定し、関係者だけがその区域に立ち居入れるようにする</a:t>
                      </a:r>
                      <a:endParaRPr kumimoji="1" lang="ja-JP" altLang="en-US" sz="1800" dirty="0"/>
                    </a:p>
                  </a:txBody>
                  <a:tcPr/>
                </a:tc>
              </a:tr>
              <a:tr h="567063">
                <a:tc>
                  <a:txBody>
                    <a:bodyPr/>
                    <a:lstStyle/>
                    <a:p>
                      <a:r>
                        <a:rPr kumimoji="1" lang="ja-JP" altLang="en-US" sz="1800" dirty="0" smtClean="0"/>
                        <a:t>資産と装置の管理</a:t>
                      </a:r>
                      <a:endParaRPr kumimoji="1" lang="ja-JP" altLang="en-US" sz="1800" dirty="0"/>
                    </a:p>
                  </a:txBody>
                  <a:tcPr/>
                </a:tc>
                <a:tc>
                  <a:txBody>
                    <a:bodyPr/>
                    <a:lstStyle/>
                    <a:p>
                      <a:r>
                        <a:rPr kumimoji="1" lang="ja-JP" altLang="en-US" sz="1800" dirty="0" smtClean="0"/>
                        <a:t>保護区域から持ち出す</a:t>
                      </a:r>
                      <a:r>
                        <a:rPr kumimoji="1" lang="en-US" altLang="ja-JP" sz="1800" dirty="0" smtClean="0"/>
                        <a:t>PC</a:t>
                      </a:r>
                      <a:r>
                        <a:rPr kumimoji="1" lang="ja-JP" altLang="en-US" sz="1800" dirty="0" smtClean="0"/>
                        <a:t>は許可を必要とする</a:t>
                      </a:r>
                      <a:endParaRPr kumimoji="1" lang="ja-JP" altLang="en-US" sz="1800" dirty="0"/>
                    </a:p>
                  </a:txBody>
                  <a:tcPr/>
                </a:tc>
              </a:tr>
              <a:tr h="567063">
                <a:tc>
                  <a:txBody>
                    <a:bodyPr/>
                    <a:lstStyle/>
                    <a:p>
                      <a:r>
                        <a:rPr kumimoji="1" lang="ja-JP" altLang="en-US" sz="1800" dirty="0" smtClean="0"/>
                        <a:t>設備と自然災害</a:t>
                      </a:r>
                      <a:endParaRPr kumimoji="1" lang="ja-JP" altLang="en-US" sz="1800" dirty="0"/>
                    </a:p>
                  </a:txBody>
                  <a:tcPr/>
                </a:tc>
                <a:tc>
                  <a:txBody>
                    <a:bodyPr/>
                    <a:lstStyle/>
                    <a:p>
                      <a:r>
                        <a:rPr kumimoji="1" lang="ja-JP" altLang="en-US" sz="1800" dirty="0" smtClean="0"/>
                        <a:t>停電などが少ない質の良い電源を確保する</a:t>
                      </a:r>
                      <a:endParaRPr kumimoji="1" lang="ja-JP" altLang="en-US" sz="1800" dirty="0"/>
                    </a:p>
                  </a:txBody>
                  <a:tcPr/>
                </a:tc>
              </a:tr>
              <a:tr h="567063">
                <a:tc>
                  <a:txBody>
                    <a:bodyPr/>
                    <a:lstStyle/>
                    <a:p>
                      <a:r>
                        <a:rPr kumimoji="1" lang="ja-JP" altLang="en-US" sz="1800" dirty="0" smtClean="0"/>
                        <a:t>日常の情報管理</a:t>
                      </a:r>
                      <a:endParaRPr kumimoji="1" lang="ja-JP" altLang="en-US" sz="1800" dirty="0"/>
                    </a:p>
                  </a:txBody>
                  <a:tcPr/>
                </a:tc>
                <a:tc>
                  <a:txBody>
                    <a:bodyPr/>
                    <a:lstStyle/>
                    <a:p>
                      <a:r>
                        <a:rPr kumimoji="1" lang="en-US" altLang="ja-JP" sz="1800" dirty="0" smtClean="0"/>
                        <a:t>PC</a:t>
                      </a:r>
                      <a:r>
                        <a:rPr kumimoji="1" lang="ja-JP" altLang="en-US" sz="1800" dirty="0" smtClean="0"/>
                        <a:t>画面は一定時間経過後にロックをかける</a:t>
                      </a:r>
                      <a:endParaRPr kumimoji="1" lang="ja-JP" altLang="en-US" sz="1800" dirty="0"/>
                    </a:p>
                  </a:txBody>
                  <a:tcPr/>
                </a:tc>
              </a:tr>
              <a:tr h="567063">
                <a:tc>
                  <a:txBody>
                    <a:bodyPr/>
                    <a:lstStyle/>
                    <a:p>
                      <a:r>
                        <a:rPr kumimoji="1" lang="ja-JP" altLang="en-US" sz="1800" dirty="0" smtClean="0"/>
                        <a:t>媒体の保管と持ち出し</a:t>
                      </a:r>
                      <a:endParaRPr kumimoji="1" lang="ja-JP" altLang="en-US" sz="1800" dirty="0"/>
                    </a:p>
                  </a:txBody>
                  <a:tcPr/>
                </a:tc>
                <a:tc>
                  <a:txBody>
                    <a:bodyPr/>
                    <a:lstStyle/>
                    <a:p>
                      <a:r>
                        <a:rPr kumimoji="1" lang="ja-JP" altLang="en-US" sz="1800" dirty="0" smtClean="0"/>
                        <a:t>指定された場所に指定された方法で管理する</a:t>
                      </a:r>
                      <a:endParaRPr kumimoji="1" lang="ja-JP" altLang="en-US" sz="1800" dirty="0"/>
                    </a:p>
                  </a:txBody>
                  <a:tcPr/>
                </a:tc>
              </a:tr>
              <a:tr h="567063">
                <a:tc>
                  <a:txBody>
                    <a:bodyPr/>
                    <a:lstStyle/>
                    <a:p>
                      <a:r>
                        <a:rPr kumimoji="1" lang="ja-JP" altLang="en-US" sz="1800" dirty="0" smtClean="0"/>
                        <a:t>媒体の複写</a:t>
                      </a:r>
                      <a:endParaRPr kumimoji="1" lang="ja-JP" altLang="en-US" sz="1800" dirty="0"/>
                    </a:p>
                  </a:txBody>
                  <a:tcPr/>
                </a:tc>
                <a:tc>
                  <a:txBody>
                    <a:bodyPr/>
                    <a:lstStyle/>
                    <a:p>
                      <a:r>
                        <a:rPr kumimoji="1" lang="ja-JP" altLang="en-US" sz="1800" dirty="0" smtClean="0"/>
                        <a:t>媒体の無断での複写を禁止する</a:t>
                      </a:r>
                      <a:endParaRPr kumimoji="1" lang="ja-JP" altLang="en-US" sz="1800" dirty="0"/>
                    </a:p>
                  </a:txBody>
                  <a:tcPr/>
                </a:tc>
              </a:tr>
              <a:tr h="567063">
                <a:tc>
                  <a:txBody>
                    <a:bodyPr/>
                    <a:lstStyle/>
                    <a:p>
                      <a:r>
                        <a:rPr kumimoji="1" lang="ja-JP" altLang="en-US" sz="1800" dirty="0" smtClean="0"/>
                        <a:t>媒体の移動や配送</a:t>
                      </a:r>
                      <a:endParaRPr kumimoji="1" lang="ja-JP" altLang="en-US" sz="1800" dirty="0"/>
                    </a:p>
                  </a:txBody>
                  <a:tcPr/>
                </a:tc>
                <a:tc>
                  <a:txBody>
                    <a:bodyPr/>
                    <a:lstStyle/>
                    <a:p>
                      <a:r>
                        <a:rPr kumimoji="1" lang="ja-JP" altLang="en-US" sz="1800" dirty="0" smtClean="0"/>
                        <a:t>移動する媒体を書き込むデータはパスワードを設定する・暗号化する</a:t>
                      </a:r>
                      <a:endParaRPr kumimoji="1" lang="ja-JP" altLang="en-US" sz="1800" dirty="0"/>
                    </a:p>
                  </a:txBody>
                  <a:tcPr/>
                </a:tc>
              </a:tr>
              <a:tr h="567063">
                <a:tc>
                  <a:txBody>
                    <a:bodyPr/>
                    <a:lstStyle/>
                    <a:p>
                      <a:r>
                        <a:rPr kumimoji="1" lang="ja-JP" altLang="en-US" sz="1800" dirty="0" smtClean="0"/>
                        <a:t>媒体の導入と廃棄</a:t>
                      </a:r>
                      <a:endParaRPr kumimoji="1" lang="ja-JP" altLang="en-US" sz="1800" dirty="0"/>
                    </a:p>
                  </a:txBody>
                  <a:tcPr/>
                </a:tc>
                <a:tc>
                  <a:txBody>
                    <a:bodyPr/>
                    <a:lstStyle/>
                    <a:p>
                      <a:r>
                        <a:rPr kumimoji="1" lang="ja-JP" altLang="en-US" sz="1800" dirty="0" smtClean="0"/>
                        <a:t>外部から勝手に媒体を持ち込まない</a:t>
                      </a:r>
                      <a:endParaRPr kumimoji="1" lang="ja-JP" altLang="en-US" sz="1800" dirty="0"/>
                    </a:p>
                  </a:txBody>
                  <a:tcPr/>
                </a:tc>
              </a:tr>
            </a:tbl>
          </a:graphicData>
        </a:graphic>
      </p:graphicFrame>
    </p:spTree>
    <p:extLst>
      <p:ext uri="{BB962C8B-B14F-4D97-AF65-F5344CB8AC3E}">
        <p14:creationId xmlns:p14="http://schemas.microsoft.com/office/powerpoint/2010/main" val="31034510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セキュリティのポイント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人間の行為がセキュリティに大きく関わる</a:t>
            </a:r>
            <a:endParaRPr kumimoji="1" lang="en-US" altLang="ja-JP" dirty="0" smtClean="0"/>
          </a:p>
          <a:p>
            <a:pPr lvl="1"/>
            <a:r>
              <a:rPr lang="ja-JP" altLang="en-US" dirty="0" smtClean="0"/>
              <a:t>ルールを守る</a:t>
            </a:r>
            <a:endParaRPr lang="en-US" altLang="ja-JP" dirty="0" smtClean="0"/>
          </a:p>
          <a:p>
            <a:pPr lvl="1"/>
            <a:r>
              <a:rPr lang="ja-JP" altLang="en-US" dirty="0" smtClean="0"/>
              <a:t>ルールの周知</a:t>
            </a:r>
            <a:endParaRPr lang="en-US" altLang="ja-JP" dirty="0" smtClean="0"/>
          </a:p>
          <a:p>
            <a:pPr lvl="1"/>
            <a:endParaRPr lang="en-US" altLang="ja-JP" dirty="0"/>
          </a:p>
          <a:p>
            <a:pPr lvl="2"/>
            <a:r>
              <a:rPr lang="ja-JP" altLang="en-US" dirty="0" smtClean="0"/>
              <a:t>外部から</a:t>
            </a:r>
            <a:r>
              <a:rPr lang="en-US" altLang="ja-JP" dirty="0" smtClean="0"/>
              <a:t>USB</a:t>
            </a:r>
            <a:r>
              <a:rPr lang="ja-JP" altLang="en-US" dirty="0" smtClean="0"/>
              <a:t>を持ち込まない</a:t>
            </a:r>
            <a:endParaRPr lang="en-US" altLang="ja-JP" dirty="0" smtClean="0"/>
          </a:p>
          <a:p>
            <a:pPr lvl="2"/>
            <a:r>
              <a:rPr lang="ja-JP" altLang="en-US" dirty="0"/>
              <a:t>勝手</a:t>
            </a:r>
            <a:r>
              <a:rPr lang="ja-JP" altLang="en-US" dirty="0" smtClean="0"/>
              <a:t>にコピーを作らない</a:t>
            </a:r>
            <a:endParaRPr lang="en-US" altLang="ja-JP" dirty="0" smtClean="0"/>
          </a:p>
          <a:p>
            <a:pPr lvl="1"/>
            <a:endParaRPr kumimoji="1" lang="ja-JP" altLang="en-US" dirty="0"/>
          </a:p>
        </p:txBody>
      </p:sp>
    </p:spTree>
    <p:extLst>
      <p:ext uri="{BB962C8B-B14F-4D97-AF65-F5344CB8AC3E}">
        <p14:creationId xmlns:p14="http://schemas.microsoft.com/office/powerpoint/2010/main" val="21408541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lang="ja-JP" altLang="en-US" dirty="0"/>
              <a:t>プロダクト</a:t>
            </a:r>
            <a:r>
              <a:rPr kumimoji="1" lang="ja-JP" altLang="en-US" dirty="0" smtClean="0"/>
              <a:t>のセキュリティでは、ファイアウォールなどはもちろん実装攻撃に対するセキュリティも考える</a:t>
            </a:r>
            <a:endParaRPr kumimoji="1" lang="en-US" altLang="ja-JP" dirty="0" smtClean="0"/>
          </a:p>
          <a:p>
            <a:endParaRPr lang="en-US" altLang="ja-JP" dirty="0"/>
          </a:p>
          <a:p>
            <a:r>
              <a:rPr kumimoji="1" lang="ja-JP" altLang="en-US" smtClean="0"/>
              <a:t>開発プロセスのセキュリティでは、人間の行為に対する節制に注意する</a:t>
            </a:r>
            <a:endParaRPr kumimoji="1" lang="ja-JP" altLang="en-US" dirty="0"/>
          </a:p>
        </p:txBody>
      </p:sp>
    </p:spTree>
    <p:extLst>
      <p:ext uri="{BB962C8B-B14F-4D97-AF65-F5344CB8AC3E}">
        <p14:creationId xmlns:p14="http://schemas.microsoft.com/office/powerpoint/2010/main" val="8855174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セキュリティ項目１</a:t>
            </a:r>
            <a:r>
              <a:rPr lang="en-US" altLang="ja-JP" dirty="0" smtClean="0"/>
              <a:t>	</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主体認証に関する要件</a:t>
            </a:r>
            <a:endParaRPr kumimoji="1" lang="en-US" altLang="ja-JP" dirty="0" smtClean="0"/>
          </a:p>
          <a:p>
            <a:pPr lvl="1"/>
            <a:r>
              <a:rPr lang="ja-JP" altLang="en-US" dirty="0" smtClean="0"/>
              <a:t>ユーザを識別するための認証方法をどうするか</a:t>
            </a:r>
            <a:endParaRPr lang="en-US" altLang="ja-JP" dirty="0" smtClean="0"/>
          </a:p>
          <a:p>
            <a:pPr lvl="2"/>
            <a:r>
              <a:rPr lang="ja-JP" altLang="en-US" dirty="0" smtClean="0"/>
              <a:t>例</a:t>
            </a:r>
            <a:endParaRPr lang="en-US" altLang="ja-JP" dirty="0" smtClean="0"/>
          </a:p>
          <a:p>
            <a:pPr marL="1234440" lvl="2" indent="-457200">
              <a:buFont typeface="+mj-lt"/>
              <a:buAutoNum type="arabicPeriod"/>
            </a:pPr>
            <a:r>
              <a:rPr lang="en-US" altLang="ja-JP" dirty="0" smtClean="0"/>
              <a:t>ID</a:t>
            </a:r>
            <a:r>
              <a:rPr lang="ja-JP" altLang="en-US" dirty="0" smtClean="0"/>
              <a:t>とパスワードでログインする</a:t>
            </a:r>
            <a:endParaRPr lang="en-US" altLang="ja-JP" dirty="0" smtClean="0"/>
          </a:p>
          <a:p>
            <a:pPr marL="1234440" lvl="2" indent="-457200">
              <a:buFont typeface="+mj-lt"/>
              <a:buAutoNum type="arabicPeriod"/>
            </a:pPr>
            <a:r>
              <a:rPr lang="ja-JP" altLang="en-US" dirty="0" smtClean="0"/>
              <a:t>電子証明書を使う</a:t>
            </a:r>
            <a:r>
              <a:rPr lang="en-US" altLang="ja-JP" dirty="0" smtClean="0"/>
              <a:t>		</a:t>
            </a:r>
            <a:r>
              <a:rPr lang="ja-JP" altLang="en-US" dirty="0" smtClean="0"/>
              <a:t>など</a:t>
            </a:r>
            <a:endParaRPr lang="en-US" altLang="ja-JP" dirty="0" smtClean="0"/>
          </a:p>
          <a:p>
            <a:pPr marL="777240" lvl="2" indent="0">
              <a:buNone/>
            </a:pPr>
            <a:endParaRPr kumimoji="1" lang="ja-JP" altLang="en-US" dirty="0"/>
          </a:p>
        </p:txBody>
      </p:sp>
    </p:spTree>
    <p:extLst>
      <p:ext uri="{BB962C8B-B14F-4D97-AF65-F5344CB8AC3E}">
        <p14:creationId xmlns:p14="http://schemas.microsoft.com/office/powerpoint/2010/main" val="14594499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セキュリティ項目２</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アクセス制御に関する要件</a:t>
            </a:r>
            <a:endParaRPr kumimoji="1" lang="en-US" altLang="ja-JP" dirty="0" smtClean="0"/>
          </a:p>
          <a:p>
            <a:pPr lvl="1"/>
            <a:r>
              <a:rPr lang="ja-JP" altLang="en-US" dirty="0" smtClean="0"/>
              <a:t>システム上の情報に対して、誰がどのようにアクセスを行えるのか</a:t>
            </a:r>
            <a:endParaRPr lang="en-US" altLang="ja-JP" dirty="0" smtClean="0"/>
          </a:p>
          <a:p>
            <a:pPr lvl="1"/>
            <a:endParaRPr kumimoji="1" lang="en-US" altLang="ja-JP" dirty="0"/>
          </a:p>
          <a:p>
            <a:pPr lvl="2"/>
            <a:r>
              <a:rPr lang="ja-JP" altLang="en-US" dirty="0" smtClean="0"/>
              <a:t>例</a:t>
            </a:r>
            <a:endParaRPr lang="en-US" altLang="ja-JP" dirty="0" smtClean="0"/>
          </a:p>
          <a:p>
            <a:pPr marL="1234440" lvl="2" indent="-457200">
              <a:buFont typeface="+mj-lt"/>
              <a:buAutoNum type="arabicPeriod"/>
            </a:pPr>
            <a:r>
              <a:rPr kumimoji="1" lang="ja-JP" altLang="en-US" dirty="0"/>
              <a:t>重要</a:t>
            </a:r>
            <a:r>
              <a:rPr kumimoji="1" lang="ja-JP" altLang="en-US" dirty="0" smtClean="0"/>
              <a:t>なデータの読み書きはシステム管理者のみ許可</a:t>
            </a:r>
            <a:r>
              <a:rPr kumimoji="1" lang="en-US" altLang="ja-JP" dirty="0" smtClean="0"/>
              <a:t>			</a:t>
            </a:r>
            <a:r>
              <a:rPr kumimoji="1" lang="ja-JP" altLang="en-US" dirty="0" smtClean="0"/>
              <a:t>など</a:t>
            </a:r>
            <a:endParaRPr kumimoji="1" lang="ja-JP" altLang="en-US" dirty="0"/>
          </a:p>
        </p:txBody>
      </p:sp>
    </p:spTree>
    <p:extLst>
      <p:ext uri="{BB962C8B-B14F-4D97-AF65-F5344CB8AC3E}">
        <p14:creationId xmlns:p14="http://schemas.microsoft.com/office/powerpoint/2010/main" val="4091800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セキュリティ項目３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権限管理にかんする要件</a:t>
            </a:r>
            <a:endParaRPr kumimoji="1" lang="en-US" altLang="ja-JP" dirty="0" smtClean="0"/>
          </a:p>
          <a:p>
            <a:pPr lvl="1"/>
            <a:r>
              <a:rPr lang="ja-JP" altLang="en-US" dirty="0" smtClean="0"/>
              <a:t>ユーザに対して、どのような形で権限を与え、どのように管理するか</a:t>
            </a:r>
            <a:endParaRPr lang="en-US" altLang="ja-JP" dirty="0" smtClean="0"/>
          </a:p>
          <a:p>
            <a:pPr lvl="2"/>
            <a:r>
              <a:rPr kumimoji="1" lang="ja-JP" altLang="en-US" dirty="0" smtClean="0"/>
              <a:t>例</a:t>
            </a:r>
            <a:endParaRPr kumimoji="1" lang="en-US" altLang="ja-JP" dirty="0" smtClean="0"/>
          </a:p>
          <a:p>
            <a:pPr marL="1234440" lvl="2" indent="-457200">
              <a:buFont typeface="+mj-lt"/>
              <a:buAutoNum type="arabicPeriod"/>
            </a:pPr>
            <a:r>
              <a:rPr lang="ja-JP" altLang="en-US" dirty="0" smtClean="0"/>
              <a:t>システム管理者グループに属するユーザは、システム管理者のみ許可</a:t>
            </a:r>
            <a:r>
              <a:rPr lang="en-US" altLang="ja-JP" dirty="0" smtClean="0"/>
              <a:t>		</a:t>
            </a:r>
            <a:r>
              <a:rPr lang="ja-JP" altLang="en-US" dirty="0" smtClean="0"/>
              <a:t>など</a:t>
            </a:r>
            <a:endParaRPr kumimoji="1" lang="ja-JP" altLang="en-US" dirty="0"/>
          </a:p>
        </p:txBody>
      </p:sp>
    </p:spTree>
    <p:extLst>
      <p:ext uri="{BB962C8B-B14F-4D97-AF65-F5344CB8AC3E}">
        <p14:creationId xmlns:p14="http://schemas.microsoft.com/office/powerpoint/2010/main" val="3658260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セキュリティ項目４</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監視・分析用アクセスログに関する要件</a:t>
            </a:r>
            <a:endParaRPr kumimoji="1" lang="en-US" altLang="ja-JP" dirty="0" smtClean="0"/>
          </a:p>
          <a:p>
            <a:pPr lvl="1"/>
            <a:r>
              <a:rPr kumimoji="1" lang="ja-JP" altLang="en-US" dirty="0" smtClean="0"/>
              <a:t>システムの利用状況監視や不正アクセスを分析するために必要なアクセス記録をどうするか</a:t>
            </a:r>
            <a:endParaRPr kumimoji="1" lang="en-US" altLang="ja-JP" dirty="0" smtClean="0"/>
          </a:p>
          <a:p>
            <a:pPr lvl="2"/>
            <a:r>
              <a:rPr lang="ja-JP" altLang="en-US" dirty="0" smtClean="0"/>
              <a:t>例</a:t>
            </a:r>
            <a:endParaRPr lang="en-US" altLang="ja-JP" dirty="0" smtClean="0"/>
          </a:p>
          <a:p>
            <a:pPr marL="1234440" lvl="2" indent="-457200">
              <a:buFont typeface="+mj-lt"/>
              <a:buAutoNum type="arabicPeriod"/>
            </a:pPr>
            <a:r>
              <a:rPr kumimoji="1" lang="en-US" altLang="ja-JP" dirty="0" smtClean="0"/>
              <a:t>Web</a:t>
            </a:r>
            <a:r>
              <a:rPr kumimoji="1" lang="ja-JP" altLang="en-US" dirty="0" smtClean="0"/>
              <a:t>サーバのアクセスログ形式</a:t>
            </a:r>
            <a:endParaRPr kumimoji="1" lang="en-US" altLang="ja-JP" dirty="0" smtClean="0"/>
          </a:p>
          <a:p>
            <a:pPr marL="1234440" lvl="2" indent="-457200">
              <a:buFont typeface="+mj-lt"/>
              <a:buAutoNum type="arabicPeriod"/>
            </a:pPr>
            <a:r>
              <a:rPr lang="ja-JP" altLang="en-US" dirty="0" smtClean="0"/>
              <a:t>管理者権限でデータ書き換えをおこなったユーザの記録</a:t>
            </a:r>
            <a:r>
              <a:rPr lang="en-US" altLang="ja-JP" dirty="0" smtClean="0"/>
              <a:t>				</a:t>
            </a:r>
            <a:r>
              <a:rPr lang="ja-JP" altLang="en-US" dirty="0" smtClean="0"/>
              <a:t>など</a:t>
            </a:r>
            <a:endParaRPr kumimoji="1" lang="ja-JP" altLang="en-US" dirty="0"/>
          </a:p>
        </p:txBody>
      </p:sp>
    </p:spTree>
    <p:extLst>
      <p:ext uri="{BB962C8B-B14F-4D97-AF65-F5344CB8AC3E}">
        <p14:creationId xmlns:p14="http://schemas.microsoft.com/office/powerpoint/2010/main" val="20551376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セキュリティ項目</a:t>
            </a:r>
            <a:r>
              <a:rPr kumimoji="1" lang="en-US" altLang="ja-JP" dirty="0" smtClean="0"/>
              <a:t>5</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不正アクセスなどの監視要件（侵入検知システム（ネットワーク型</a:t>
            </a:r>
            <a:r>
              <a:rPr kumimoji="1" lang="en-US" altLang="ja-JP" dirty="0" smtClean="0"/>
              <a:t>IDS</a:t>
            </a:r>
            <a:r>
              <a:rPr kumimoji="1" lang="ja-JP" altLang="en-US" dirty="0" err="1" smtClean="0"/>
              <a:t>、</a:t>
            </a:r>
            <a:r>
              <a:rPr kumimoji="1" lang="ja-JP" altLang="en-US" dirty="0" smtClean="0"/>
              <a:t>ホスト型</a:t>
            </a:r>
            <a:r>
              <a:rPr kumimoji="1" lang="en-US" altLang="ja-JP" dirty="0" smtClean="0"/>
              <a:t>IDS</a:t>
            </a:r>
            <a:r>
              <a:rPr kumimoji="1" lang="ja-JP" altLang="en-US" dirty="0" smtClean="0"/>
              <a:t>）の種類、監視場所</a:t>
            </a:r>
            <a:r>
              <a:rPr lang="ja-JP" altLang="en-US" dirty="0"/>
              <a:t>な</a:t>
            </a:r>
            <a:r>
              <a:rPr kumimoji="1" lang="ja-JP" altLang="en-US" dirty="0" smtClean="0"/>
              <a:t>ど）</a:t>
            </a:r>
            <a:endParaRPr kumimoji="1" lang="en-US" altLang="ja-JP" dirty="0" smtClean="0"/>
          </a:p>
          <a:p>
            <a:pPr lvl="1"/>
            <a:r>
              <a:rPr lang="ja-JP" altLang="en-US" dirty="0" smtClean="0"/>
              <a:t>ネットワークやサーバーへの不正アクセス監視をどうするか</a:t>
            </a:r>
            <a:endParaRPr lang="en-US" altLang="ja-JP" dirty="0" smtClean="0"/>
          </a:p>
          <a:p>
            <a:pPr lvl="2"/>
            <a:r>
              <a:rPr kumimoji="1" lang="ja-JP" altLang="en-US" dirty="0" smtClean="0"/>
              <a:t>例</a:t>
            </a:r>
            <a:endParaRPr kumimoji="1" lang="en-US" altLang="ja-JP" dirty="0" smtClean="0"/>
          </a:p>
          <a:p>
            <a:pPr marL="1234440" lvl="2" indent="-457200">
              <a:buFont typeface="+mj-lt"/>
              <a:buAutoNum type="arabicPeriod"/>
            </a:pPr>
            <a:r>
              <a:rPr lang="ja-JP" altLang="en-US" dirty="0"/>
              <a:t>侵入</a:t>
            </a:r>
            <a:r>
              <a:rPr lang="ja-JP" altLang="en-US" dirty="0" smtClean="0"/>
              <a:t>検知システム設置の有無</a:t>
            </a:r>
            <a:endParaRPr lang="en-US" altLang="ja-JP" dirty="0" smtClean="0"/>
          </a:p>
          <a:p>
            <a:pPr marL="1234440" lvl="2" indent="-457200">
              <a:buFont typeface="+mj-lt"/>
              <a:buAutoNum type="arabicPeriod"/>
            </a:pPr>
            <a:r>
              <a:rPr kumimoji="1" lang="ja-JP" altLang="en-US" dirty="0" smtClean="0"/>
              <a:t>タイプ</a:t>
            </a:r>
            <a:endParaRPr kumimoji="1" lang="en-US" altLang="ja-JP" dirty="0" smtClean="0"/>
          </a:p>
          <a:p>
            <a:pPr marL="1234440" lvl="2" indent="-457200">
              <a:buFont typeface="+mj-lt"/>
              <a:buAutoNum type="arabicPeriod"/>
            </a:pPr>
            <a:r>
              <a:rPr lang="ja-JP" altLang="en-US" dirty="0" smtClean="0"/>
              <a:t>設置場所</a:t>
            </a:r>
            <a:r>
              <a:rPr lang="en-US" altLang="ja-JP" dirty="0" smtClean="0"/>
              <a:t>					</a:t>
            </a:r>
            <a:r>
              <a:rPr lang="ja-JP" altLang="en-US" dirty="0" smtClean="0"/>
              <a:t>など</a:t>
            </a:r>
            <a:endParaRPr lang="en-US" altLang="ja-JP" dirty="0"/>
          </a:p>
          <a:p>
            <a:pPr marL="114300" indent="0">
              <a:buNone/>
            </a:pPr>
            <a:r>
              <a:rPr kumimoji="1" lang="ja-JP" altLang="en-US" sz="2000" dirty="0" smtClean="0"/>
              <a:t>*</a:t>
            </a:r>
            <a:r>
              <a:rPr kumimoji="1" lang="en-US" altLang="ja-JP" sz="2000" dirty="0" smtClean="0"/>
              <a:t>IDS</a:t>
            </a:r>
            <a:r>
              <a:rPr kumimoji="1" lang="ja-JP" altLang="en-US" sz="2000" dirty="0" smtClean="0"/>
              <a:t>（</a:t>
            </a:r>
            <a:r>
              <a:rPr kumimoji="1" lang="en-US" altLang="ja-JP" sz="2000" dirty="0" smtClean="0"/>
              <a:t>Intrusion</a:t>
            </a:r>
            <a:r>
              <a:rPr kumimoji="1" lang="ja-JP" altLang="en-US" sz="2000" dirty="0" smtClean="0"/>
              <a:t>　</a:t>
            </a:r>
            <a:r>
              <a:rPr kumimoji="1" lang="en-US" altLang="ja-JP" sz="2000" dirty="0" smtClean="0"/>
              <a:t>Detection</a:t>
            </a:r>
            <a:r>
              <a:rPr kumimoji="1" lang="ja-JP" altLang="en-US" sz="2000" dirty="0" smtClean="0"/>
              <a:t>　</a:t>
            </a:r>
            <a:r>
              <a:rPr kumimoji="1" lang="en-US" altLang="ja-JP" sz="2000" dirty="0" smtClean="0"/>
              <a:t>System</a:t>
            </a:r>
            <a:r>
              <a:rPr kumimoji="1" lang="ja-JP" altLang="en-US" sz="2000" dirty="0" smtClean="0"/>
              <a:t>）＝侵入検知システム</a:t>
            </a:r>
            <a:endParaRPr kumimoji="1" lang="en-US" altLang="ja-JP" sz="2000" dirty="0"/>
          </a:p>
        </p:txBody>
      </p:sp>
    </p:spTree>
    <p:extLst>
      <p:ext uri="{BB962C8B-B14F-4D97-AF65-F5344CB8AC3E}">
        <p14:creationId xmlns:p14="http://schemas.microsoft.com/office/powerpoint/2010/main" val="38750769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セキュリティ項目６</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ファイアウォール設置に関する要件（ファイアウォールの種類（ハード型・ソフト型）設置場所、冗長構成など）</a:t>
            </a:r>
            <a:endParaRPr kumimoji="1" lang="en-US" altLang="ja-JP" dirty="0" smtClean="0"/>
          </a:p>
          <a:p>
            <a:pPr lvl="1"/>
            <a:r>
              <a:rPr lang="ja-JP" altLang="en-US" dirty="0" smtClean="0"/>
              <a:t>外部ネットワークから組織内ネットワーク、あるいはその逆の通信の可否を制御するしすてむであるファイアウォールについての検討</a:t>
            </a:r>
            <a:endParaRPr lang="en-US" altLang="ja-JP" dirty="0" smtClean="0"/>
          </a:p>
          <a:p>
            <a:pPr lvl="2"/>
            <a:r>
              <a:rPr kumimoji="1" lang="ja-JP" altLang="en-US" dirty="0" smtClean="0"/>
              <a:t>例</a:t>
            </a:r>
            <a:endParaRPr kumimoji="1" lang="en-US" altLang="ja-JP" dirty="0" smtClean="0"/>
          </a:p>
          <a:p>
            <a:pPr marL="1234440" lvl="2" indent="-457200">
              <a:buFont typeface="+mj-lt"/>
              <a:buAutoNum type="arabicPeriod"/>
            </a:pPr>
            <a:r>
              <a:rPr lang="ja-JP" altLang="en-US" dirty="0" smtClean="0"/>
              <a:t>ファイアウォールの種類</a:t>
            </a:r>
            <a:endParaRPr lang="en-US" altLang="ja-JP" dirty="0" smtClean="0"/>
          </a:p>
          <a:p>
            <a:pPr marL="1234440" lvl="2" indent="-457200">
              <a:buFont typeface="+mj-lt"/>
              <a:buAutoNum type="arabicPeriod"/>
            </a:pPr>
            <a:r>
              <a:rPr lang="ja-JP" altLang="en-US" dirty="0"/>
              <a:t>設置</a:t>
            </a:r>
            <a:r>
              <a:rPr lang="ja-JP" altLang="en-US" dirty="0" smtClean="0"/>
              <a:t>場所</a:t>
            </a:r>
            <a:endParaRPr lang="en-US" altLang="ja-JP" dirty="0" smtClean="0"/>
          </a:p>
          <a:p>
            <a:pPr marL="1234440" lvl="2" indent="-457200">
              <a:buFont typeface="+mj-lt"/>
              <a:buAutoNum type="arabicPeriod"/>
            </a:pPr>
            <a:r>
              <a:rPr kumimoji="1" lang="ja-JP" altLang="en-US" dirty="0"/>
              <a:t>必要</a:t>
            </a:r>
            <a:r>
              <a:rPr kumimoji="1" lang="ja-JP" altLang="en-US" dirty="0" smtClean="0"/>
              <a:t>な機能</a:t>
            </a:r>
            <a:endParaRPr kumimoji="1" lang="en-US" altLang="ja-JP" dirty="0" smtClean="0"/>
          </a:p>
        </p:txBody>
      </p:sp>
    </p:spTree>
    <p:extLst>
      <p:ext uri="{BB962C8B-B14F-4D97-AF65-F5344CB8AC3E}">
        <p14:creationId xmlns:p14="http://schemas.microsoft.com/office/powerpoint/2010/main" val="1358663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セキュリティ項目７</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ウィルス対策要件（クライアント</a:t>
            </a:r>
            <a:r>
              <a:rPr kumimoji="1" lang="en-US" altLang="ja-JP" dirty="0" smtClean="0"/>
              <a:t>PC</a:t>
            </a:r>
            <a:r>
              <a:rPr kumimoji="1" lang="ja-JP" altLang="en-US" dirty="0" err="1" smtClean="0"/>
              <a:t>、</a:t>
            </a:r>
            <a:r>
              <a:rPr kumimoji="1" lang="ja-JP" altLang="en-US" dirty="0" smtClean="0"/>
              <a:t>サーバごとの要件、ウィルス対策ゲートウェイなどの要件）</a:t>
            </a:r>
            <a:endParaRPr kumimoji="1" lang="en-US" altLang="ja-JP" dirty="0" smtClean="0"/>
          </a:p>
          <a:p>
            <a:pPr lvl="1"/>
            <a:r>
              <a:rPr lang="ja-JP" altLang="en-US" dirty="0"/>
              <a:t>行う</a:t>
            </a:r>
            <a:r>
              <a:rPr lang="ja-JP" altLang="en-US" dirty="0" smtClean="0"/>
              <a:t>べきウィルス対策の全体像や具体的な方法をどうするか</a:t>
            </a:r>
            <a:endParaRPr lang="en-US" altLang="ja-JP" dirty="0" smtClean="0"/>
          </a:p>
          <a:p>
            <a:pPr lvl="2"/>
            <a:r>
              <a:rPr kumimoji="1" lang="ja-JP" altLang="en-US" dirty="0" smtClean="0"/>
              <a:t>例</a:t>
            </a:r>
            <a:endParaRPr kumimoji="1" lang="en-US" altLang="ja-JP" dirty="0" smtClean="0"/>
          </a:p>
          <a:p>
            <a:pPr marL="1234440" lvl="2" indent="-457200">
              <a:buFont typeface="+mj-lt"/>
              <a:buAutoNum type="arabicPeriod"/>
            </a:pPr>
            <a:r>
              <a:rPr lang="ja-JP" altLang="en-US" dirty="0" smtClean="0"/>
              <a:t>ウィルス対策を行う位置</a:t>
            </a:r>
            <a:endParaRPr lang="en-US" altLang="ja-JP" dirty="0" smtClean="0"/>
          </a:p>
          <a:p>
            <a:pPr marL="1234440" lvl="2" indent="-457200">
              <a:buFont typeface="+mj-lt"/>
              <a:buAutoNum type="arabicPeriod"/>
            </a:pPr>
            <a:r>
              <a:rPr lang="ja-JP" altLang="en-US" dirty="0" smtClean="0"/>
              <a:t>ウィルス対策の内容</a:t>
            </a:r>
            <a:endParaRPr kumimoji="1" lang="ja-JP" altLang="en-US" dirty="0"/>
          </a:p>
        </p:txBody>
      </p:sp>
    </p:spTree>
    <p:extLst>
      <p:ext uri="{BB962C8B-B14F-4D97-AF65-F5344CB8AC3E}">
        <p14:creationId xmlns:p14="http://schemas.microsoft.com/office/powerpoint/2010/main" val="7536854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セキュリティ項目８</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暗号化の要件（伝送メッセージ、データベース、外部連携データなど）</a:t>
            </a:r>
            <a:endParaRPr kumimoji="1" lang="en-US" altLang="ja-JP" dirty="0" smtClean="0"/>
          </a:p>
          <a:p>
            <a:pPr lvl="1"/>
            <a:r>
              <a:rPr lang="ja-JP" altLang="en-US" dirty="0"/>
              <a:t>システム</a:t>
            </a:r>
            <a:r>
              <a:rPr lang="ja-JP" altLang="en-US" dirty="0" smtClean="0"/>
              <a:t>内外で暗号化を行う必要とする情報や部分の検討</a:t>
            </a:r>
            <a:endParaRPr lang="en-US" altLang="ja-JP" dirty="0" smtClean="0"/>
          </a:p>
          <a:p>
            <a:pPr lvl="2"/>
            <a:r>
              <a:rPr kumimoji="1" lang="ja-JP" altLang="en-US" dirty="0" smtClean="0"/>
              <a:t>例</a:t>
            </a:r>
            <a:endParaRPr kumimoji="1" lang="en-US" altLang="ja-JP" dirty="0" smtClean="0"/>
          </a:p>
          <a:p>
            <a:pPr marL="1234440" lvl="2" indent="-457200">
              <a:buFont typeface="+mj-lt"/>
              <a:buAutoNum type="arabicPeriod"/>
            </a:pPr>
            <a:r>
              <a:rPr lang="ja-JP" altLang="en-US" dirty="0"/>
              <a:t>個人</a:t>
            </a:r>
            <a:r>
              <a:rPr lang="ja-JP" altLang="en-US" dirty="0" smtClean="0"/>
              <a:t>情報を扱う画面では</a:t>
            </a:r>
            <a:r>
              <a:rPr lang="en-US" altLang="ja-JP" dirty="0" smtClean="0"/>
              <a:t>https</a:t>
            </a:r>
            <a:r>
              <a:rPr lang="ja-JP" altLang="en-US" dirty="0" smtClean="0"/>
              <a:t>を使用する</a:t>
            </a:r>
            <a:endParaRPr lang="en-US" altLang="ja-JP" dirty="0" smtClean="0"/>
          </a:p>
          <a:p>
            <a:pPr marL="1234440" lvl="2" indent="-457200">
              <a:buFont typeface="+mj-lt"/>
              <a:buAutoNum type="arabicPeriod"/>
            </a:pPr>
            <a:r>
              <a:rPr kumimoji="1" lang="ja-JP" altLang="en-US" dirty="0" smtClean="0"/>
              <a:t>データベースに格納する</a:t>
            </a:r>
            <a:r>
              <a:rPr lang="ja-JP" altLang="en-US" dirty="0"/>
              <a:t>項目</a:t>
            </a:r>
            <a:r>
              <a:rPr kumimoji="1" lang="ja-JP" altLang="en-US" dirty="0" smtClean="0"/>
              <a:t>のうち個人情報は暗号化して格納する</a:t>
            </a:r>
            <a:r>
              <a:rPr kumimoji="1" lang="en-US" altLang="ja-JP" dirty="0" smtClean="0"/>
              <a:t>			</a:t>
            </a:r>
            <a:r>
              <a:rPr kumimoji="1" lang="ja-JP" altLang="en-US" dirty="0" smtClean="0"/>
              <a:t>など</a:t>
            </a:r>
            <a:endParaRPr kumimoji="1" lang="ja-JP" altLang="en-US" dirty="0"/>
          </a:p>
        </p:txBody>
      </p:sp>
    </p:spTree>
    <p:extLst>
      <p:ext uri="{BB962C8B-B14F-4D97-AF65-F5344CB8AC3E}">
        <p14:creationId xmlns:p14="http://schemas.microsoft.com/office/powerpoint/2010/main" val="25372618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120</TotalTime>
  <Words>874</Words>
  <Application>Microsoft Office PowerPoint</Application>
  <PresentationFormat>画面に合わせる (4:3)</PresentationFormat>
  <Paragraphs>126</Paragraphs>
  <Slides>18</Slides>
  <Notes>0</Notes>
  <HiddenSlides>0</HiddenSlides>
  <MMClips>0</MMClips>
  <ScaleCrop>false</ScaleCrop>
  <HeadingPairs>
    <vt:vector size="4" baseType="variant">
      <vt:variant>
        <vt:lpstr>テーマ</vt:lpstr>
      </vt:variant>
      <vt:variant>
        <vt:i4>2</vt:i4>
      </vt:variant>
      <vt:variant>
        <vt:lpstr>スライド タイトル</vt:lpstr>
      </vt:variant>
      <vt:variant>
        <vt:i4>18</vt:i4>
      </vt:variant>
    </vt:vector>
  </HeadingPairs>
  <TitlesOfParts>
    <vt:vector size="20" baseType="lpstr">
      <vt:lpstr>ナチュラル</vt:lpstr>
      <vt:lpstr>デザインの設定</vt:lpstr>
      <vt:lpstr>セキュリティ</vt:lpstr>
      <vt:lpstr>システム開発のセキュリティ</vt:lpstr>
      <vt:lpstr>プロダクトのセキュリティ </vt:lpstr>
      <vt:lpstr>セキュリティ項目</vt:lpstr>
      <vt:lpstr>セキュリティと利便性</vt:lpstr>
      <vt:lpstr>実装攻撃と耐タンパ性</vt:lpstr>
      <vt:lpstr>耐タンパ性を与える技術</vt:lpstr>
      <vt:lpstr>開発プロセスのセキュリティ</vt:lpstr>
      <vt:lpstr>セキュリティのポイント</vt:lpstr>
      <vt:lpstr>まとめ</vt:lpstr>
      <vt:lpstr>セキュリティ項目１ </vt:lpstr>
      <vt:lpstr>セキュリティ項目２</vt:lpstr>
      <vt:lpstr>セキュリティ項目３</vt:lpstr>
      <vt:lpstr>セキュリティ項目４</vt:lpstr>
      <vt:lpstr>セキュリティ項目5</vt:lpstr>
      <vt:lpstr>セキュリティ項目６</vt:lpstr>
      <vt:lpstr>セキュリティ項目７</vt:lpstr>
      <vt:lpstr>セキュリティ項目８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セキュリティ</dc:title>
  <dc:creator>DROP</dc:creator>
  <cp:lastModifiedBy>DROP</cp:lastModifiedBy>
  <cp:revision>11</cp:revision>
  <dcterms:created xsi:type="dcterms:W3CDTF">2014-01-05T05:23:38Z</dcterms:created>
  <dcterms:modified xsi:type="dcterms:W3CDTF">2014-01-05T07:24:23Z</dcterms:modified>
</cp:coreProperties>
</file>