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399" autoAdjust="0"/>
  </p:normalViewPr>
  <p:slideViewPr>
    <p:cSldViewPr snapToGrid="0">
      <p:cViewPr varScale="1">
        <p:scale>
          <a:sx n="99" d="100"/>
          <a:sy n="99" d="100"/>
        </p:scale>
        <p:origin x="194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CCCD4B-21A5-42A2-9505-08EF45C8E9E7}" type="datetimeFigureOut">
              <a:rPr kumimoji="1" lang="ja-JP" altLang="en-US" smtClean="0"/>
              <a:t>2015/8/18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30F19A-2FEF-486F-B7FC-24A485F76057}" type="slidenum">
              <a:rPr kumimoji="1" lang="ja-JP" altLang="en-US" smtClean="0"/>
              <a:t>‹#›</a:t>
            </a:fld>
            <a:endParaRPr kumimoji="1" lang="ja-JP" altLang="en-US"/>
          </a:p>
        </p:txBody>
      </p:sp>
    </p:spTree>
    <p:extLst>
      <p:ext uri="{BB962C8B-B14F-4D97-AF65-F5344CB8AC3E}">
        <p14:creationId xmlns:p14="http://schemas.microsoft.com/office/powerpoint/2010/main" val="274428452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1</a:t>
            </a:fld>
            <a:endParaRPr kumimoji="1" lang="ja-JP" altLang="en-US"/>
          </a:p>
        </p:txBody>
      </p:sp>
    </p:spTree>
    <p:extLst>
      <p:ext uri="{BB962C8B-B14F-4D97-AF65-F5344CB8AC3E}">
        <p14:creationId xmlns:p14="http://schemas.microsoft.com/office/powerpoint/2010/main" val="4045725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ファジング</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2</a:t>
            </a:fld>
            <a:endParaRPr kumimoji="1" lang="ja-JP" altLang="en-US"/>
          </a:p>
        </p:txBody>
      </p:sp>
    </p:spTree>
    <p:extLst>
      <p:ext uri="{BB962C8B-B14F-4D97-AF65-F5344CB8AC3E}">
        <p14:creationId xmlns:p14="http://schemas.microsoft.com/office/powerpoint/2010/main" val="3967321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smtClean="0">
                <a:solidFill>
                  <a:schemeClr val="tx1"/>
                </a:solidFill>
                <a:effectLst/>
                <a:latin typeface="+mn-lt"/>
                <a:ea typeface="+mn-ea"/>
                <a:cs typeface="+mn-cs"/>
              </a:rPr>
              <a:t>ファジング</a:t>
            </a:r>
            <a:r>
              <a:rPr kumimoji="1" lang="ja-JP" altLang="en-US" sz="1200" b="0" i="0" kern="1200" dirty="0" smtClean="0">
                <a:solidFill>
                  <a:schemeClr val="tx1"/>
                </a:solidFill>
                <a:effectLst/>
                <a:latin typeface="+mn-lt"/>
                <a:ea typeface="+mn-ea"/>
                <a:cs typeface="+mn-cs"/>
              </a:rPr>
              <a:t>とは、ソフトウェアの不具合（とくに脆弱性を意図することが多い）を発見するためのテスト手法の一つである。ファズ（英：</a:t>
            </a:r>
            <a:r>
              <a:rPr kumimoji="1" lang="en-US" altLang="ja-JP" sz="1200" b="0" i="0" kern="1200" dirty="0" smtClean="0">
                <a:solidFill>
                  <a:schemeClr val="tx1"/>
                </a:solidFill>
                <a:effectLst/>
                <a:latin typeface="+mn-lt"/>
                <a:ea typeface="+mn-ea"/>
                <a:cs typeface="+mn-cs"/>
              </a:rPr>
              <a:t>fuzz</a:t>
            </a:r>
            <a:r>
              <a:rPr kumimoji="1" lang="ja-JP" altLang="en-US" sz="1200" b="0" i="0" kern="1200" dirty="0" smtClean="0">
                <a:solidFill>
                  <a:schemeClr val="tx1"/>
                </a:solidFill>
                <a:effectLst/>
                <a:latin typeface="+mn-lt"/>
                <a:ea typeface="+mn-ea"/>
                <a:cs typeface="+mn-cs"/>
              </a:rPr>
              <a:t>）（予測不可能な入力データ）を与えることで意図的に例外を発生させ、その例外の挙動を確認するという方法を用いる。</a:t>
            </a:r>
            <a:r>
              <a:rPr kumimoji="1" lang="ja-JP" altLang="en-US" sz="1200" b="1" i="0" kern="1200" dirty="0" smtClean="0">
                <a:solidFill>
                  <a:schemeClr val="tx1"/>
                </a:solidFill>
                <a:effectLst/>
                <a:latin typeface="+mn-lt"/>
                <a:ea typeface="+mn-ea"/>
                <a:cs typeface="+mn-cs"/>
              </a:rPr>
              <a:t>ファズテスト</a:t>
            </a:r>
            <a:r>
              <a:rPr kumimoji="1" lang="ja-JP" altLang="en-US" sz="1200" b="0" i="0" kern="1200" dirty="0" smtClean="0">
                <a:solidFill>
                  <a:schemeClr val="tx1"/>
                </a:solidFill>
                <a:effectLst/>
                <a:latin typeface="+mn-lt"/>
                <a:ea typeface="+mn-ea"/>
                <a:cs typeface="+mn-cs"/>
              </a:rPr>
              <a:t>と呼ばれることもある。</a:t>
            </a:r>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3</a:t>
            </a:fld>
            <a:endParaRPr kumimoji="1" lang="ja-JP" altLang="en-US"/>
          </a:p>
        </p:txBody>
      </p:sp>
    </p:spTree>
    <p:extLst>
      <p:ext uri="{BB962C8B-B14F-4D97-AF65-F5344CB8AC3E}">
        <p14:creationId xmlns:p14="http://schemas.microsoft.com/office/powerpoint/2010/main" val="1171298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入力パスを探索する先行研究の手法が存在する</a:t>
            </a:r>
            <a:endParaRPr kumimoji="1" lang="en-US" altLang="ja-JP" dirty="0" smtClean="0"/>
          </a:p>
          <a:p>
            <a:r>
              <a:rPr kumimoji="1" lang="ja-JP" altLang="en-US" dirty="0" smtClean="0"/>
              <a:t>上手く探索範囲を抑制</a:t>
            </a:r>
            <a:r>
              <a:rPr kumimoji="1" lang="en-US" altLang="ja-JP" dirty="0" smtClean="0"/>
              <a:t>step2step3</a:t>
            </a:r>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4</a:t>
            </a:fld>
            <a:endParaRPr kumimoji="1" lang="ja-JP" altLang="en-US"/>
          </a:p>
        </p:txBody>
      </p:sp>
    </p:spTree>
    <p:extLst>
      <p:ext uri="{BB962C8B-B14F-4D97-AF65-F5344CB8AC3E}">
        <p14:creationId xmlns:p14="http://schemas.microsoft.com/office/powerpoint/2010/main" val="3062385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実験環境も詳細に掲載</a:t>
            </a:r>
            <a:endParaRPr kumimoji="1" lang="en-US" altLang="ja-JP" dirty="0" smtClean="0"/>
          </a:p>
          <a:p>
            <a:r>
              <a:rPr kumimoji="1" lang="ja-JP" altLang="en-US" dirty="0" smtClean="0"/>
              <a:t>ぜいじゃく</a:t>
            </a:r>
            <a:r>
              <a:rPr kumimoji="1" lang="ja-JP" altLang="en-US" dirty="0" err="1" smtClean="0"/>
              <a:t>せい</a:t>
            </a:r>
            <a:r>
              <a:rPr kumimoji="1" lang="ja-JP" altLang="en-US" dirty="0" smtClean="0"/>
              <a:t>情報データベースで一般公開</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5</a:t>
            </a:fld>
            <a:endParaRPr kumimoji="1" lang="ja-JP" altLang="en-US"/>
          </a:p>
        </p:txBody>
      </p:sp>
    </p:spTree>
    <p:extLst>
      <p:ext uri="{BB962C8B-B14F-4D97-AF65-F5344CB8AC3E}">
        <p14:creationId xmlns:p14="http://schemas.microsoft.com/office/powerpoint/2010/main" val="3184595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左から　</a:t>
            </a:r>
            <a:r>
              <a:rPr kumimoji="1" lang="en-US" altLang="ja-JP" dirty="0" err="1" smtClean="0"/>
              <a:t>wm</a:t>
            </a:r>
            <a:r>
              <a:rPr kumimoji="1" lang="en-US" altLang="ja-JP" dirty="0" smtClean="0"/>
              <a:t> </a:t>
            </a:r>
            <a:r>
              <a:rPr kumimoji="1" lang="en-US" altLang="ja-JP" dirty="0" err="1" smtClean="0"/>
              <a:t>wm</a:t>
            </a:r>
            <a:r>
              <a:rPr kumimoji="1" lang="en-US" altLang="ja-JP" baseline="0" dirty="0" smtClean="0"/>
              <a:t> op</a:t>
            </a:r>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6</a:t>
            </a:fld>
            <a:endParaRPr kumimoji="1" lang="ja-JP" altLang="en-US"/>
          </a:p>
        </p:txBody>
      </p:sp>
    </p:spTree>
    <p:extLst>
      <p:ext uri="{BB962C8B-B14F-4D97-AF65-F5344CB8AC3E}">
        <p14:creationId xmlns:p14="http://schemas.microsoft.com/office/powerpoint/2010/main" val="270474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B8FD38A-832E-4ECD-88E1-1ABDB7521B6A}" type="datetime1">
              <a:rPr kumimoji="1" lang="ja-JP" altLang="en-US" smtClean="0"/>
              <a:t>2015/8/18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25084987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normAutofit/>
          </a:bodyPr>
          <a:lstStyle>
            <a:lvl1pPr>
              <a:defRPr sz="3200"/>
            </a:lvl1pPr>
            <a:lvl2pPr>
              <a:defRPr sz="2800"/>
            </a:lvl2pPr>
            <a:lvl3pPr>
              <a:defRPr sz="2400"/>
            </a:lvl3pPr>
            <a:lvl4pPr>
              <a:defRPr sz="2000"/>
            </a:lvl4pPr>
            <a:lvl5pPr>
              <a:defRPr sz="2000"/>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10"/>
          </p:nvPr>
        </p:nvSpPr>
        <p:spPr/>
        <p:txBody>
          <a:bodyPr/>
          <a:lstStyle/>
          <a:p>
            <a:fld id="{8E292967-09FB-48F5-810F-6AC4754183E0}" type="datetime1">
              <a:rPr kumimoji="1" lang="ja-JP" altLang="en-US" smtClean="0"/>
              <a:t>2015/8/18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232279667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0DA23670-50B6-4B7E-AB38-2A46767EF509}" type="datetime1">
              <a:rPr kumimoji="1" lang="ja-JP" altLang="en-US" smtClean="0"/>
              <a:t>2015/8/18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175244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1F476E55-5DF4-42B3-96B4-D82D2513B33A}" type="datetime1">
              <a:rPr kumimoji="1" lang="ja-JP" altLang="en-US" smtClean="0"/>
              <a:t>2015/8/18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72724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E9D461B7-EC81-4344-B113-6DBE39F28AD9}" type="datetime1">
              <a:rPr kumimoji="1" lang="ja-JP" altLang="en-US" smtClean="0"/>
              <a:t>2015/8/18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3684235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755BB4E1-ABA9-4121-963A-0512688634F1}" type="datetime1">
              <a:rPr kumimoji="1" lang="ja-JP" altLang="en-US" smtClean="0"/>
              <a:t>2015/8/18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1758491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B692EA-FDBE-4016-8201-F403B492A305}" type="datetime1">
              <a:rPr kumimoji="1" lang="ja-JP" altLang="en-US" smtClean="0"/>
              <a:t>2015/8/18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3625989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27F4F32-2CE6-4DCB-A26D-A6F42FB3B20C}" type="datetime1">
              <a:rPr kumimoji="1" lang="ja-JP" altLang="en-US" smtClean="0"/>
              <a:t>2015/8/18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2288283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1F8ECDCC-A16F-41CC-9536-57AE836DCA3D}" type="datetime1">
              <a:rPr kumimoji="1" lang="ja-JP" altLang="en-US" smtClean="0"/>
              <a:t>2015/8/18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884462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290A2DE6-1682-4A3A-8040-B561EA3BB44E}" type="datetime1">
              <a:rPr kumimoji="1" lang="ja-JP" altLang="en-US" smtClean="0"/>
              <a:t>2015/8/18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2547353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995B8D5-C917-4353-94B9-76F472A3C9EF}" type="datetime1">
              <a:rPr kumimoji="1" lang="ja-JP" altLang="en-US" smtClean="0"/>
              <a:t>2015/8/18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2889056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10B2F6-B4E8-4C47-A272-9A307A2CEFBC}" type="datetime1">
              <a:rPr kumimoji="1" lang="ja-JP" altLang="en-US" smtClean="0"/>
              <a:t>2015/8/18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27682680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34851" y="1688129"/>
            <a:ext cx="8580549" cy="1790700"/>
          </a:xfrm>
        </p:spPr>
        <p:txBody>
          <a:bodyPr>
            <a:noAutofit/>
          </a:bodyPr>
          <a:lstStyle/>
          <a:p>
            <a:r>
              <a:rPr lang="en-US" altLang="ja-JP" sz="3600" dirty="0"/>
              <a:t>Hercules: Reproducing Crashes in </a:t>
            </a:r>
            <a:r>
              <a:rPr lang="en-US" altLang="ja-JP" sz="3600" dirty="0" smtClean="0"/>
              <a:t>Real-World</a:t>
            </a:r>
            <a:r>
              <a:rPr lang="en-US" altLang="ja-JP" sz="3600" dirty="0"/>
              <a:t/>
            </a:r>
            <a:br>
              <a:rPr lang="en-US" altLang="ja-JP" sz="3600" dirty="0"/>
            </a:br>
            <a:r>
              <a:rPr lang="en-US" altLang="ja-JP" sz="3600" dirty="0"/>
              <a:t>Application Binaries</a:t>
            </a:r>
            <a:endParaRPr kumimoji="1" lang="ja-JP" altLang="en-US" sz="3600" dirty="0">
              <a:latin typeface="+mn-lt"/>
            </a:endParaRPr>
          </a:p>
        </p:txBody>
      </p:sp>
      <p:sp>
        <p:nvSpPr>
          <p:cNvPr id="3" name="サブタイトル 2"/>
          <p:cNvSpPr>
            <a:spLocks noGrp="1"/>
          </p:cNvSpPr>
          <p:nvPr>
            <p:ph type="subTitle" idx="1"/>
          </p:nvPr>
        </p:nvSpPr>
        <p:spPr>
          <a:xfrm>
            <a:off x="1143000" y="3742302"/>
            <a:ext cx="6858000" cy="1241822"/>
          </a:xfrm>
        </p:spPr>
        <p:txBody>
          <a:bodyPr>
            <a:normAutofit/>
          </a:bodyPr>
          <a:lstStyle/>
          <a:p>
            <a:r>
              <a:rPr lang="en-US" altLang="ja-JP" sz="2800" dirty="0"/>
              <a:t>Van-</a:t>
            </a:r>
            <a:r>
              <a:rPr lang="en-US" altLang="ja-JP" sz="2800" dirty="0" err="1"/>
              <a:t>Thuan</a:t>
            </a:r>
            <a:r>
              <a:rPr lang="en-US" altLang="ja-JP" sz="2800" dirty="0"/>
              <a:t> Pham, Wei Boon Ng</a:t>
            </a:r>
            <a:r>
              <a:rPr lang="en-US" altLang="ja-JP" sz="2800" dirty="0" smtClean="0"/>
              <a:t>,</a:t>
            </a:r>
          </a:p>
          <a:p>
            <a:r>
              <a:rPr lang="en-US" altLang="ja-JP" sz="2800" dirty="0" smtClean="0"/>
              <a:t> </a:t>
            </a:r>
            <a:r>
              <a:rPr lang="en-US" altLang="ja-JP" sz="2800" dirty="0"/>
              <a:t>Konstantin </a:t>
            </a:r>
            <a:r>
              <a:rPr lang="en-US" altLang="ja-JP" sz="2800" dirty="0" err="1"/>
              <a:t>Rubinov</a:t>
            </a:r>
            <a:r>
              <a:rPr lang="en-US" altLang="ja-JP" sz="2800" dirty="0"/>
              <a:t>, </a:t>
            </a:r>
            <a:r>
              <a:rPr lang="en-US" altLang="ja-JP" sz="2800" dirty="0" err="1"/>
              <a:t>Abhik</a:t>
            </a:r>
            <a:r>
              <a:rPr lang="en-US" altLang="ja-JP" sz="2800" dirty="0"/>
              <a:t> </a:t>
            </a:r>
            <a:r>
              <a:rPr lang="en-US" altLang="ja-JP" sz="2800" dirty="0" err="1"/>
              <a:t>Roychoudhury</a:t>
            </a:r>
            <a:endParaRPr lang="ja-JP" altLang="en-US" sz="2700" dirty="0"/>
          </a:p>
        </p:txBody>
      </p:sp>
      <p:sp>
        <p:nvSpPr>
          <p:cNvPr id="7" name="スライド番号プレースホルダー 6"/>
          <p:cNvSpPr>
            <a:spLocks noGrp="1"/>
          </p:cNvSpPr>
          <p:nvPr>
            <p:ph type="sldNum" sz="quarter" idx="12"/>
          </p:nvPr>
        </p:nvSpPr>
        <p:spPr/>
        <p:txBody>
          <a:bodyPr/>
          <a:lstStyle/>
          <a:p>
            <a:fld id="{CA2ACD49-A9DA-4008-B610-4BD87CF95F70}" type="slidenum">
              <a:rPr kumimoji="1" lang="ja-JP" altLang="en-US" smtClean="0"/>
              <a:t>1</a:t>
            </a:fld>
            <a:endParaRPr kumimoji="1" lang="ja-JP" altLang="en-US"/>
          </a:p>
        </p:txBody>
      </p:sp>
      <p:cxnSp>
        <p:nvCxnSpPr>
          <p:cNvPr id="4" name="直線コネクタ 3"/>
          <p:cNvCxnSpPr/>
          <p:nvPr/>
        </p:nvCxnSpPr>
        <p:spPr>
          <a:xfrm>
            <a:off x="1143000" y="3591770"/>
            <a:ext cx="6858000" cy="161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289775" y="1176002"/>
            <a:ext cx="1104790" cy="369332"/>
          </a:xfrm>
          <a:prstGeom prst="rect">
            <a:avLst/>
          </a:prstGeom>
          <a:noFill/>
        </p:spPr>
        <p:txBody>
          <a:bodyPr wrap="none" rtlCol="0">
            <a:spAutoFit/>
          </a:bodyPr>
          <a:lstStyle/>
          <a:p>
            <a:r>
              <a:rPr lang="en-US" altLang="ja-JP" dirty="0" smtClean="0"/>
              <a:t>ICSE </a:t>
            </a:r>
            <a:r>
              <a:rPr lang="en-US" altLang="ja-JP" dirty="0"/>
              <a:t>2015</a:t>
            </a:r>
            <a:endParaRPr lang="ja-JP" altLang="en-US" dirty="0"/>
          </a:p>
        </p:txBody>
      </p:sp>
      <p:sp>
        <p:nvSpPr>
          <p:cNvPr id="5" name="テキスト ボックス 4"/>
          <p:cNvSpPr txBox="1"/>
          <p:nvPr/>
        </p:nvSpPr>
        <p:spPr>
          <a:xfrm>
            <a:off x="129918" y="5391203"/>
            <a:ext cx="9010800" cy="400110"/>
          </a:xfrm>
          <a:prstGeom prst="rect">
            <a:avLst/>
          </a:prstGeom>
          <a:noFill/>
        </p:spPr>
        <p:txBody>
          <a:bodyPr wrap="none" rtlCol="0">
            <a:spAutoFit/>
          </a:bodyPr>
          <a:lstStyle/>
          <a:p>
            <a:r>
              <a:rPr lang="ja-JP" altLang="en-US" sz="2000" dirty="0"/>
              <a:t>概要</a:t>
            </a:r>
            <a:r>
              <a:rPr kumimoji="1" lang="ja-JP" altLang="en-US" sz="2000" dirty="0" smtClean="0"/>
              <a:t>：</a:t>
            </a:r>
            <a:r>
              <a:rPr lang="ja-JP" altLang="en-US" sz="2000" dirty="0" smtClean="0"/>
              <a:t>アプリケーションをクラッシュさせる入力データを自動生成する手法を提案</a:t>
            </a:r>
            <a:endParaRPr kumimoji="1" lang="ja-JP" altLang="en-US" sz="2000" dirty="0"/>
          </a:p>
        </p:txBody>
      </p:sp>
    </p:spTree>
    <p:extLst>
      <p:ext uri="{BB962C8B-B14F-4D97-AF65-F5344CB8AC3E}">
        <p14:creationId xmlns:p14="http://schemas.microsoft.com/office/powerpoint/2010/main" val="572366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背景</a:t>
            </a:r>
            <a:endParaRPr kumimoji="1" lang="ja-JP" altLang="en-US" dirty="0"/>
          </a:p>
        </p:txBody>
      </p:sp>
      <p:sp>
        <p:nvSpPr>
          <p:cNvPr id="3" name="コンテンツ プレースホルダー 2"/>
          <p:cNvSpPr>
            <a:spLocks noGrp="1"/>
          </p:cNvSpPr>
          <p:nvPr>
            <p:ph idx="1"/>
          </p:nvPr>
        </p:nvSpPr>
        <p:spPr/>
        <p:txBody>
          <a:bodyPr/>
          <a:lstStyle/>
          <a:p>
            <a:r>
              <a:rPr lang="ja-JP" altLang="en-US" sz="3200" dirty="0"/>
              <a:t>複雑</a:t>
            </a:r>
            <a:r>
              <a:rPr lang="ja-JP" altLang="en-US" sz="3200" dirty="0" smtClean="0"/>
              <a:t>なソフトウェアシステムが含む欠陥を追跡，解析，再現することは困難</a:t>
            </a:r>
            <a:endParaRPr lang="en-US" altLang="ja-JP" sz="3200" dirty="0" smtClean="0"/>
          </a:p>
          <a:p>
            <a:endParaRPr kumimoji="1" lang="en-US" altLang="ja-JP" dirty="0"/>
          </a:p>
          <a:p>
            <a:r>
              <a:rPr kumimoji="1" lang="ja-JP" altLang="en-US" dirty="0" smtClean="0"/>
              <a:t>先行研究で提案されている手法では探索に時間がかかりすぎるので現実的でない</a:t>
            </a:r>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2</a:t>
            </a:fld>
            <a:endParaRPr kumimoji="1" lang="ja-JP" altLang="en-US"/>
          </a:p>
        </p:txBody>
      </p:sp>
    </p:spTree>
    <p:extLst>
      <p:ext uri="{BB962C8B-B14F-4D97-AF65-F5344CB8AC3E}">
        <p14:creationId xmlns:p14="http://schemas.microsoft.com/office/powerpoint/2010/main" val="15830553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a:t>
            </a:r>
            <a:endParaRPr kumimoji="1" lang="ja-JP" altLang="en-US" dirty="0"/>
          </a:p>
        </p:txBody>
      </p:sp>
      <p:sp>
        <p:nvSpPr>
          <p:cNvPr id="3" name="コンテンツ プレースホルダー 2"/>
          <p:cNvSpPr>
            <a:spLocks noGrp="1"/>
          </p:cNvSpPr>
          <p:nvPr>
            <p:ph idx="1"/>
          </p:nvPr>
        </p:nvSpPr>
        <p:spPr/>
        <p:txBody>
          <a:bodyPr/>
          <a:lstStyle/>
          <a:p>
            <a:r>
              <a:rPr lang="ja-JP" altLang="en-US" dirty="0"/>
              <a:t>ソフトウェアシステムが含む欠陥を追跡，解析，再現</a:t>
            </a:r>
            <a:r>
              <a:rPr lang="ja-JP" altLang="en-US" dirty="0" smtClean="0"/>
              <a:t>するための手法を提案</a:t>
            </a:r>
            <a:r>
              <a:rPr lang="en-US" altLang="ja-JP" dirty="0" smtClean="0"/>
              <a:t>(Hercules)</a:t>
            </a:r>
          </a:p>
          <a:p>
            <a:endParaRPr kumimoji="1" lang="en-US" altLang="ja-JP" dirty="0"/>
          </a:p>
          <a:p>
            <a:r>
              <a:rPr lang="en-US" altLang="ja-JP" dirty="0" smtClean="0"/>
              <a:t>Hercules</a:t>
            </a:r>
          </a:p>
          <a:p>
            <a:pPr lvl="1">
              <a:buFont typeface="Wingdings" panose="05000000000000000000" pitchFamily="2" charset="2"/>
              <a:buChar char="Ø"/>
            </a:pPr>
            <a:r>
              <a:rPr lang="ja-JP" altLang="en-US" dirty="0" smtClean="0"/>
              <a:t>アプリケーション</a:t>
            </a:r>
            <a:r>
              <a:rPr lang="ja-JP" altLang="en-US" dirty="0"/>
              <a:t>をクラッシュさせる入力データを自動生成</a:t>
            </a:r>
            <a:r>
              <a:rPr lang="ja-JP" altLang="en-US" dirty="0" smtClean="0"/>
              <a:t>する</a:t>
            </a:r>
            <a:r>
              <a:rPr lang="en-US" altLang="ja-JP" dirty="0" smtClean="0"/>
              <a:t>(fuzzing tool)</a:t>
            </a:r>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3</a:t>
            </a:fld>
            <a:endParaRPr kumimoji="1" lang="ja-JP" altLang="en-US"/>
          </a:p>
        </p:txBody>
      </p:sp>
    </p:spTree>
    <p:extLst>
      <p:ext uri="{BB962C8B-B14F-4D97-AF65-F5344CB8AC3E}">
        <p14:creationId xmlns:p14="http://schemas.microsoft.com/office/powerpoint/2010/main" val="693961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a:t>
            </a:r>
            <a:endParaRPr kumimoji="1" lang="ja-JP" altLang="en-US" dirty="0"/>
          </a:p>
        </p:txBody>
      </p:sp>
      <p:sp>
        <p:nvSpPr>
          <p:cNvPr id="3" name="コンテンツ プレースホルダー 2"/>
          <p:cNvSpPr>
            <a:spLocks noGrp="1"/>
          </p:cNvSpPr>
          <p:nvPr>
            <p:ph idx="1"/>
          </p:nvPr>
        </p:nvSpPr>
        <p:spPr>
          <a:xfrm>
            <a:off x="628650" y="4685015"/>
            <a:ext cx="7886700" cy="1671335"/>
          </a:xfrm>
        </p:spPr>
        <p:txBody>
          <a:bodyPr>
            <a:normAutofit/>
          </a:bodyPr>
          <a:lstStyle/>
          <a:p>
            <a:r>
              <a:rPr kumimoji="1" lang="ja-JP" altLang="en-US" dirty="0" smtClean="0"/>
              <a:t>同じ理由の</a:t>
            </a:r>
            <a:r>
              <a:rPr kumimoji="1" lang="en-US" altLang="ja-JP" dirty="0" smtClean="0"/>
              <a:t>non-crashing path</a:t>
            </a:r>
            <a:r>
              <a:rPr kumimoji="1" lang="ja-JP" altLang="en-US" dirty="0" smtClean="0"/>
              <a:t>を無駄に探索することを回避することができる</a:t>
            </a:r>
            <a:endParaRPr kumimoji="1" lang="en-US" altLang="ja-JP" dirty="0" smtClean="0"/>
          </a:p>
          <a:p>
            <a:r>
              <a:rPr lang="ja-JP" altLang="en-US" dirty="0" smtClean="0"/>
              <a:t>先行</a:t>
            </a:r>
            <a:r>
              <a:rPr lang="ja-JP" altLang="en-US" dirty="0"/>
              <a:t>研究</a:t>
            </a:r>
            <a:r>
              <a:rPr lang="ja-JP" altLang="en-US" dirty="0" smtClean="0"/>
              <a:t>の</a:t>
            </a:r>
            <a:r>
              <a:rPr lang="en-US" altLang="ja-JP" dirty="0" smtClean="0"/>
              <a:t>S2E</a:t>
            </a:r>
            <a:r>
              <a:rPr lang="ja-JP" altLang="en-US" dirty="0" smtClean="0"/>
              <a:t>を拡張</a:t>
            </a:r>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4</a:t>
            </a:fld>
            <a:endParaRPr kumimoji="1" lang="ja-JP" altLang="en-US"/>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64" y="2224871"/>
            <a:ext cx="8876872" cy="2249934"/>
          </a:xfrm>
          <a:prstGeom prst="rect">
            <a:avLst/>
          </a:prstGeom>
        </p:spPr>
      </p:pic>
    </p:spTree>
    <p:extLst>
      <p:ext uri="{BB962C8B-B14F-4D97-AF65-F5344CB8AC3E}">
        <p14:creationId xmlns:p14="http://schemas.microsoft.com/office/powerpoint/2010/main" val="38046572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実験</a:t>
            </a:r>
            <a:r>
              <a:rPr lang="ja-JP" altLang="en-US" dirty="0"/>
              <a:t>対象</a:t>
            </a:r>
            <a:endParaRPr kumimoji="1" lang="ja-JP" altLang="en-US" dirty="0"/>
          </a:p>
        </p:txBody>
      </p:sp>
      <p:sp>
        <p:nvSpPr>
          <p:cNvPr id="3" name="コンテンツ プレースホルダー 2"/>
          <p:cNvSpPr>
            <a:spLocks noGrp="1"/>
          </p:cNvSpPr>
          <p:nvPr>
            <p:ph idx="1"/>
          </p:nvPr>
        </p:nvSpPr>
        <p:spPr>
          <a:xfrm>
            <a:off x="628650" y="1469204"/>
            <a:ext cx="7886700" cy="5106257"/>
          </a:xfrm>
        </p:spPr>
        <p:txBody>
          <a:bodyPr>
            <a:normAutofit/>
          </a:bodyPr>
          <a:lstStyle/>
          <a:p>
            <a:r>
              <a:rPr lang="ja-JP" altLang="en-US" sz="2800" dirty="0" smtClean="0"/>
              <a:t>合計</a:t>
            </a:r>
            <a:r>
              <a:rPr lang="en-US" altLang="ja-JP" sz="2800" dirty="0" smtClean="0"/>
              <a:t>6</a:t>
            </a:r>
            <a:r>
              <a:rPr lang="ja-JP" altLang="en-US" sz="2800" dirty="0" smtClean="0"/>
              <a:t>個のクラッシュを含む以下のアプリで実験</a:t>
            </a:r>
            <a:endParaRPr lang="en-US" altLang="ja-JP" sz="2800" dirty="0" smtClean="0"/>
          </a:p>
          <a:p>
            <a:r>
              <a:rPr lang="en-US" altLang="ja-JP" dirty="0" smtClean="0"/>
              <a:t>Adobe Reader </a:t>
            </a:r>
          </a:p>
          <a:p>
            <a:r>
              <a:rPr lang="en-US" altLang="ja-JP" dirty="0" smtClean="0"/>
              <a:t>Windows </a:t>
            </a:r>
            <a:r>
              <a:rPr lang="en-US" altLang="ja-JP" dirty="0"/>
              <a:t>Media </a:t>
            </a:r>
            <a:r>
              <a:rPr lang="en-US" altLang="ja-JP" dirty="0" smtClean="0"/>
              <a:t>Player</a:t>
            </a:r>
          </a:p>
          <a:p>
            <a:r>
              <a:rPr lang="en-US" altLang="ja-JP" dirty="0" smtClean="0"/>
              <a:t>Real Player</a:t>
            </a:r>
          </a:p>
          <a:p>
            <a:r>
              <a:rPr lang="en-US" altLang="ja-JP" dirty="0" smtClean="0"/>
              <a:t>Orbital Viewer</a:t>
            </a:r>
          </a:p>
          <a:p>
            <a:r>
              <a:rPr lang="en-US" altLang="ja-JP" dirty="0" smtClean="0"/>
              <a:t>Music Animation Machine Player</a:t>
            </a:r>
          </a:p>
          <a:p>
            <a:endParaRPr lang="en-US" altLang="ja-JP" dirty="0"/>
          </a:p>
          <a:p>
            <a:r>
              <a:rPr lang="en-US" altLang="ja-JP" dirty="0" smtClean="0"/>
              <a:t>CVE</a:t>
            </a:r>
            <a:r>
              <a:rPr lang="ja-JP" altLang="en-US" dirty="0" smtClean="0"/>
              <a:t>から脆弱性情報を取得</a:t>
            </a:r>
            <a:endParaRPr lang="en-US" altLang="ja-JP" dirty="0" smtClean="0"/>
          </a:p>
          <a:p>
            <a:pPr lvl="1"/>
            <a:r>
              <a:rPr lang="en-US" altLang="ja-JP" dirty="0" smtClean="0"/>
              <a:t>CVE</a:t>
            </a:r>
            <a:r>
              <a:rPr lang="ja-JP" altLang="en-US" dirty="0" smtClean="0"/>
              <a:t>は脆弱性情報データベースのひとつ</a:t>
            </a:r>
            <a:endParaRPr lang="en-US" altLang="ja-JP" dirty="0"/>
          </a:p>
          <a:p>
            <a:endParaRPr kumimoji="1" lang="en-US" altLang="ja-JP" dirty="0" smtClean="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5</a:t>
            </a:fld>
            <a:endParaRPr kumimoji="1" lang="ja-JP" altLang="en-US"/>
          </a:p>
        </p:txBody>
      </p:sp>
    </p:spTree>
    <p:extLst>
      <p:ext uri="{BB962C8B-B14F-4D97-AF65-F5344CB8AC3E}">
        <p14:creationId xmlns:p14="http://schemas.microsoft.com/office/powerpoint/2010/main" val="4159601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実験結果</a:t>
            </a:r>
            <a:endParaRPr kumimoji="1" lang="ja-JP" altLang="en-US" dirty="0"/>
          </a:p>
        </p:txBody>
      </p:sp>
      <p:sp>
        <p:nvSpPr>
          <p:cNvPr id="3" name="コンテンツ プレースホルダー 2"/>
          <p:cNvSpPr>
            <a:spLocks noGrp="1"/>
          </p:cNvSpPr>
          <p:nvPr>
            <p:ph idx="1"/>
          </p:nvPr>
        </p:nvSpPr>
        <p:spPr>
          <a:xfrm>
            <a:off x="628650" y="4409988"/>
            <a:ext cx="7886700" cy="2124376"/>
          </a:xfrm>
        </p:spPr>
        <p:txBody>
          <a:bodyPr/>
          <a:lstStyle/>
          <a:p>
            <a:r>
              <a:rPr kumimoji="1" lang="en-US" altLang="ja-JP" dirty="0" smtClean="0"/>
              <a:t>Hercules</a:t>
            </a:r>
            <a:r>
              <a:rPr kumimoji="1" lang="ja-JP" altLang="en-US" dirty="0" smtClean="0"/>
              <a:t>を</a:t>
            </a:r>
            <a:r>
              <a:rPr kumimoji="1" lang="en-US" altLang="ja-JP" dirty="0" smtClean="0"/>
              <a:t>S2E</a:t>
            </a:r>
            <a:r>
              <a:rPr lang="ja-JP" altLang="en-US" dirty="0" err="1" smtClean="0"/>
              <a:t>，</a:t>
            </a:r>
            <a:r>
              <a:rPr lang="en-US" altLang="ja-JP" dirty="0" err="1" smtClean="0"/>
              <a:t>PeachFuzzer</a:t>
            </a:r>
            <a:r>
              <a:rPr lang="ja-JP" altLang="en-US" dirty="0" smtClean="0"/>
              <a:t>と比較</a:t>
            </a:r>
            <a:endParaRPr lang="en-US" altLang="ja-JP" dirty="0" smtClean="0"/>
          </a:p>
          <a:p>
            <a:endParaRPr lang="en-US" altLang="ja-JP" dirty="0"/>
          </a:p>
          <a:p>
            <a:r>
              <a:rPr lang="ja-JP" altLang="en-US" dirty="0" smtClean="0"/>
              <a:t>全て短い時間で入力を生成できた</a:t>
            </a:r>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6</a:t>
            </a:fld>
            <a:endParaRPr kumimoji="1" lang="ja-JP" altLang="en-US"/>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36461"/>
            <a:ext cx="9144000" cy="2199393"/>
          </a:xfrm>
          <a:prstGeom prst="rect">
            <a:avLst/>
          </a:prstGeom>
        </p:spPr>
      </p:pic>
    </p:spTree>
    <p:extLst>
      <p:ext uri="{BB962C8B-B14F-4D97-AF65-F5344CB8AC3E}">
        <p14:creationId xmlns:p14="http://schemas.microsoft.com/office/powerpoint/2010/main" val="2662702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まとめと所感</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まとめ</a:t>
            </a:r>
            <a:endParaRPr kumimoji="1" lang="en-US" altLang="ja-JP" dirty="0" smtClean="0"/>
          </a:p>
          <a:p>
            <a:pPr lvl="1"/>
            <a:r>
              <a:rPr lang="ja-JP" altLang="en-US" smtClean="0"/>
              <a:t>ファジング</a:t>
            </a:r>
            <a:r>
              <a:rPr lang="ja-JP" altLang="en-US" dirty="0" smtClean="0"/>
              <a:t>手法</a:t>
            </a:r>
            <a:r>
              <a:rPr lang="en-US" altLang="ja-JP" dirty="0" smtClean="0"/>
              <a:t>Hercules</a:t>
            </a:r>
            <a:r>
              <a:rPr lang="ja-JP" altLang="en-US" dirty="0" smtClean="0"/>
              <a:t>を提案し，時間がかかる従来のファジング手法に比べ，大幅に短い時間で探索が行えることを示した</a:t>
            </a:r>
            <a:endParaRPr lang="en-US" altLang="ja-JP" dirty="0" smtClean="0"/>
          </a:p>
          <a:p>
            <a:endParaRPr kumimoji="1" lang="en-US" altLang="ja-JP" dirty="0"/>
          </a:p>
          <a:p>
            <a:r>
              <a:rPr lang="ja-JP" altLang="en-US" dirty="0" smtClean="0"/>
              <a:t>所感</a:t>
            </a:r>
            <a:endParaRPr lang="en-US" altLang="ja-JP" dirty="0" smtClean="0"/>
          </a:p>
          <a:p>
            <a:pPr lvl="1"/>
            <a:r>
              <a:rPr lang="ja-JP" altLang="en-US" dirty="0"/>
              <a:t>構成</a:t>
            </a:r>
            <a:r>
              <a:rPr lang="ja-JP" altLang="en-US" dirty="0" smtClean="0"/>
              <a:t>が少し特殊</a:t>
            </a:r>
            <a:endParaRPr lang="en-US" altLang="ja-JP" dirty="0" smtClean="0"/>
          </a:p>
          <a:p>
            <a:pPr lvl="1"/>
            <a:r>
              <a:rPr lang="ja-JP" altLang="en-US" dirty="0" smtClean="0"/>
              <a:t>アプローチに関する話が難しくてあまり理解できなかった</a:t>
            </a:r>
            <a:endParaRPr lang="en-US" altLang="ja-JP" dirty="0" smtClean="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7</a:t>
            </a:fld>
            <a:endParaRPr kumimoji="1" lang="ja-JP" altLang="en-US"/>
          </a:p>
        </p:txBody>
      </p:sp>
    </p:spTree>
    <p:extLst>
      <p:ext uri="{BB962C8B-B14F-4D97-AF65-F5344CB8AC3E}">
        <p14:creationId xmlns:p14="http://schemas.microsoft.com/office/powerpoint/2010/main" val="415287458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1832</TotalTime>
  <Words>354</Words>
  <Application>Microsoft Office PowerPoint</Application>
  <PresentationFormat>画面に合わせる (4:3)</PresentationFormat>
  <Paragraphs>58</Paragraphs>
  <Slides>7</Slides>
  <Notes>6</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7</vt:i4>
      </vt:variant>
    </vt:vector>
  </HeadingPairs>
  <TitlesOfParts>
    <vt:vector size="13" baseType="lpstr">
      <vt:lpstr>ＭＳ Ｐゴシック</vt:lpstr>
      <vt:lpstr>Arial</vt:lpstr>
      <vt:lpstr>Calibri</vt:lpstr>
      <vt:lpstr>Calibri Light</vt:lpstr>
      <vt:lpstr>Wingdings</vt:lpstr>
      <vt:lpstr>Office テーマ</vt:lpstr>
      <vt:lpstr>Hercules: Reproducing Crashes in Real-World Application Binaries</vt:lpstr>
      <vt:lpstr>背景</vt:lpstr>
      <vt:lpstr>目的</vt:lpstr>
      <vt:lpstr>アプローチ</vt:lpstr>
      <vt:lpstr>実験対象</vt:lpstr>
      <vt:lpstr>実験結果</vt:lpstr>
      <vt:lpstr>まとめと所感</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ysk</dc:creator>
  <cp:lastModifiedBy>s171050</cp:lastModifiedBy>
  <cp:revision>320</cp:revision>
  <dcterms:created xsi:type="dcterms:W3CDTF">2015-06-06T02:38:19Z</dcterms:created>
  <dcterms:modified xsi:type="dcterms:W3CDTF">2015-08-18T06:56:33Z</dcterms:modified>
</cp:coreProperties>
</file>