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23"/>
  </p:notesMasterIdLst>
  <p:sldIdLst>
    <p:sldId id="258" r:id="rId2"/>
    <p:sldId id="257" r:id="rId3"/>
    <p:sldId id="276" r:id="rId4"/>
    <p:sldId id="259" r:id="rId5"/>
    <p:sldId id="260" r:id="rId6"/>
    <p:sldId id="261" r:id="rId7"/>
    <p:sldId id="262" r:id="rId8"/>
    <p:sldId id="263" r:id="rId9"/>
    <p:sldId id="274" r:id="rId10"/>
    <p:sldId id="267" r:id="rId11"/>
    <p:sldId id="266" r:id="rId12"/>
    <p:sldId id="268" r:id="rId13"/>
    <p:sldId id="265" r:id="rId14"/>
    <p:sldId id="269" r:id="rId15"/>
    <p:sldId id="272" r:id="rId16"/>
    <p:sldId id="273" r:id="rId17"/>
    <p:sldId id="264" r:id="rId18"/>
    <p:sldId id="275" r:id="rId19"/>
    <p:sldId id="277" r:id="rId20"/>
    <p:sldId id="278" r:id="rId21"/>
    <p:sldId id="279"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74" autoAdjust="0"/>
    <p:restoredTop sz="94660"/>
  </p:normalViewPr>
  <p:slideViewPr>
    <p:cSldViewPr snapToGrid="0">
      <p:cViewPr varScale="1">
        <p:scale>
          <a:sx n="86" d="100"/>
          <a:sy n="86" d="100"/>
        </p:scale>
        <p:origin x="-1459"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82229-5D75-41D1-931B-38EC054EE1DE}" type="datetimeFigureOut">
              <a:rPr kumimoji="1" lang="ja-JP" altLang="en-US" smtClean="0"/>
              <a:t>2015/12/1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A9D81-36D0-4267-9E26-CED91D99A16A}" type="slidenum">
              <a:rPr kumimoji="1" lang="ja-JP" altLang="en-US" smtClean="0"/>
              <a:t>‹#›</a:t>
            </a:fld>
            <a:endParaRPr kumimoji="1" lang="ja-JP" altLang="en-US"/>
          </a:p>
        </p:txBody>
      </p:sp>
    </p:spTree>
    <p:extLst>
      <p:ext uri="{BB962C8B-B14F-4D97-AF65-F5344CB8AC3E}">
        <p14:creationId xmlns:p14="http://schemas.microsoft.com/office/powerpoint/2010/main" val="35101652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2FA9D81-36D0-4267-9E26-CED91D99A16A}" type="slidenum">
              <a:rPr kumimoji="1" lang="ja-JP" altLang="en-US" smtClean="0"/>
              <a:t>0</a:t>
            </a:fld>
            <a:endParaRPr kumimoji="1" lang="ja-JP" altLang="en-US"/>
          </a:p>
        </p:txBody>
      </p:sp>
    </p:spTree>
    <p:extLst>
      <p:ext uri="{BB962C8B-B14F-4D97-AF65-F5344CB8AC3E}">
        <p14:creationId xmlns:p14="http://schemas.microsoft.com/office/powerpoint/2010/main" val="1157877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55AE943-43D3-4768-8768-79CEDCABC89F}" type="datetime1">
              <a:rPr kumimoji="1" lang="ja-JP" altLang="en-US" smtClean="0"/>
              <a:t>2015/12/1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487680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2886A47-82CC-4DFE-BA54-C845B8D350BE}" type="datetime1">
              <a:rPr kumimoji="1" lang="ja-JP" altLang="en-US" smtClean="0"/>
              <a:t>2015/12/1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2765513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CF30E5D-33E1-473C-B0B3-9E29D56B1681}" type="datetime1">
              <a:rPr kumimoji="1" lang="ja-JP" altLang="en-US" smtClean="0"/>
              <a:t>2015/12/1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4233796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A5E48A69-E7C1-441B-A873-6784F7B55C07}" type="datetime1">
              <a:rPr kumimoji="1" lang="ja-JP" altLang="en-US" smtClean="0"/>
              <a:t>2015/12/1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1712122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C405040-C793-47A0-BC00-9056E5CC4BEC}" type="datetime1">
              <a:rPr kumimoji="1" lang="ja-JP" altLang="en-US" smtClean="0"/>
              <a:t>2015/12/1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1066190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4B729F11-1C6E-4DE2-A21B-A832B106D552}" type="datetime1">
              <a:rPr kumimoji="1" lang="ja-JP" altLang="en-US" smtClean="0"/>
              <a:t>2015/12/1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3877763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85688-AE85-4E96-9FA9-024103BFEE4F}" type="datetime1">
              <a:rPr kumimoji="1" lang="ja-JP" altLang="en-US" smtClean="0"/>
              <a:t>2015/12/1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2658592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BCEE5E7-BF4D-494E-AD8C-8462B67C2BBE}" type="datetime1">
              <a:rPr kumimoji="1" lang="ja-JP" altLang="en-US" smtClean="0"/>
              <a:t>2015/12/1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4047516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6373B89-C0B9-48E4-827C-B49B9E180545}" type="datetime1">
              <a:rPr kumimoji="1" lang="ja-JP" altLang="en-US" smtClean="0"/>
              <a:t>2015/12/1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1030394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E00918A-4631-4C4F-A2A7-423F730B7A8B}" type="datetime1">
              <a:rPr kumimoji="1" lang="ja-JP" altLang="en-US" smtClean="0"/>
              <a:t>2015/12/1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3134300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60B7AAE-0010-4A8D-AD4A-7BA64E84A82F}" type="datetime1">
              <a:rPr kumimoji="1" lang="ja-JP" altLang="en-US" smtClean="0"/>
              <a:t>2015/12/1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4244152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786D7C-EE12-4CFD-BD95-C23E4529B4DA}" type="datetime1">
              <a:rPr kumimoji="1" lang="ja-JP" altLang="en-US" smtClean="0"/>
              <a:t>2015/12/1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E9753A-3ACF-4B10-8536-D44509C56055}" type="slidenum">
              <a:rPr kumimoji="1" lang="ja-JP" altLang="en-US" smtClean="0"/>
              <a:t>‹#›</a:t>
            </a:fld>
            <a:endParaRPr kumimoji="1" lang="ja-JP" altLang="en-US"/>
          </a:p>
        </p:txBody>
      </p:sp>
    </p:spTree>
    <p:extLst>
      <p:ext uri="{BB962C8B-B14F-4D97-AF65-F5344CB8AC3E}">
        <p14:creationId xmlns:p14="http://schemas.microsoft.com/office/powerpoint/2010/main" val="34955096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When Do Changes Induce Fixes?</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Jacek </a:t>
            </a:r>
            <a:r>
              <a:rPr kumimoji="1" lang="en-US" altLang="ja-JP" dirty="0" err="1" smtClean="0"/>
              <a:t>Sliwerski</a:t>
            </a:r>
            <a:endParaRPr kumimoji="1" lang="en-US" altLang="ja-JP" dirty="0" smtClean="0"/>
          </a:p>
          <a:p>
            <a:r>
              <a:rPr lang="en-US" altLang="ja-JP" dirty="0"/>
              <a:t>Thomas Zimmermann </a:t>
            </a:r>
            <a:endParaRPr lang="en-US" altLang="ja-JP" dirty="0" smtClean="0"/>
          </a:p>
          <a:p>
            <a:r>
              <a:rPr kumimoji="1" lang="en-US" altLang="ja-JP" dirty="0"/>
              <a:t>Andreas Zeller</a:t>
            </a:r>
            <a:endParaRPr kumimoji="1" lang="ja-JP" altLang="en-US" dirty="0"/>
          </a:p>
        </p:txBody>
      </p:sp>
      <p:sp>
        <p:nvSpPr>
          <p:cNvPr id="5" name="テキスト ボックス 4"/>
          <p:cNvSpPr txBox="1"/>
          <p:nvPr/>
        </p:nvSpPr>
        <p:spPr>
          <a:xfrm>
            <a:off x="685800" y="5769735"/>
            <a:ext cx="4716887" cy="923330"/>
          </a:xfrm>
          <a:prstGeom prst="rect">
            <a:avLst/>
          </a:prstGeom>
          <a:noFill/>
        </p:spPr>
        <p:txBody>
          <a:bodyPr wrap="square" rtlCol="0">
            <a:spAutoFit/>
          </a:bodyPr>
          <a:lstStyle/>
          <a:p>
            <a:r>
              <a:rPr kumimoji="1" lang="en-US" altLang="ja-JP" dirty="0" smtClean="0"/>
              <a:t>MSR</a:t>
            </a:r>
            <a:r>
              <a:rPr kumimoji="1" lang="ja-JP" altLang="en-US" dirty="0" smtClean="0"/>
              <a:t>　</a:t>
            </a:r>
            <a:r>
              <a:rPr kumimoji="1" lang="en-US" altLang="ja-JP" dirty="0" smtClean="0"/>
              <a:t>‘05 Proceedings of the 2005 international workshop on Mining software repositories</a:t>
            </a:r>
          </a:p>
          <a:p>
            <a:r>
              <a:rPr lang="en-US" altLang="ja-JP" dirty="0" smtClean="0"/>
              <a:t>Pages 1-5</a:t>
            </a:r>
          </a:p>
        </p:txBody>
      </p:sp>
    </p:spTree>
    <p:extLst>
      <p:ext uri="{BB962C8B-B14F-4D97-AF65-F5344CB8AC3E}">
        <p14:creationId xmlns:p14="http://schemas.microsoft.com/office/powerpoint/2010/main" val="15655774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a:xfrm>
            <a:off x="628650" y="1864261"/>
            <a:ext cx="7886700" cy="4351338"/>
          </a:xfrm>
        </p:spPr>
        <p:txBody>
          <a:bodyPr/>
          <a:lstStyle/>
          <a:p>
            <a:endParaRPr lang="en-US" altLang="ja-JP" sz="3200" dirty="0" smtClean="0"/>
          </a:p>
          <a:p>
            <a:endParaRPr lang="en-US" altLang="ja-JP" sz="3200" dirty="0"/>
          </a:p>
          <a:p>
            <a:r>
              <a:rPr lang="ja-JP" altLang="en-US" sz="3200" dirty="0" smtClean="0"/>
              <a:t>現在、ソフトウェアマイニング</a:t>
            </a:r>
            <a:r>
              <a:rPr lang="ja-JP" altLang="en-US" sz="3200" dirty="0" smtClean="0"/>
              <a:t>では　　　　　　</a:t>
            </a:r>
            <a:r>
              <a:rPr lang="ja-JP" altLang="en-US" sz="3200" dirty="0" smtClean="0"/>
              <a:t>システム</a:t>
            </a:r>
            <a:r>
              <a:rPr lang="ja-JP" altLang="en-US" sz="3200" dirty="0" smtClean="0"/>
              <a:t>を理解するとき</a:t>
            </a:r>
            <a:r>
              <a:rPr lang="ja-JP" altLang="en-US" sz="3200" dirty="0" smtClean="0"/>
              <a:t>に参考</a:t>
            </a:r>
            <a:r>
              <a:rPr lang="ja-JP" altLang="en-US" sz="3200" dirty="0" smtClean="0"/>
              <a:t>に</a:t>
            </a:r>
            <a:r>
              <a:rPr lang="ja-JP" altLang="en-US" sz="3200" dirty="0" smtClean="0"/>
              <a:t>なる　　　様々な</a:t>
            </a:r>
            <a:r>
              <a:rPr lang="ja-JP" altLang="en-US" sz="3200" dirty="0"/>
              <a:t>特徴</a:t>
            </a:r>
            <a:r>
              <a:rPr lang="ja-JP" altLang="en-US" sz="3200" dirty="0" smtClean="0"/>
              <a:t>を</a:t>
            </a:r>
            <a:r>
              <a:rPr lang="ja-JP" altLang="en-US" sz="3200" dirty="0"/>
              <a:t>探している</a:t>
            </a:r>
            <a:endParaRPr lang="en-US" altLang="ja-JP" sz="3200" dirty="0"/>
          </a:p>
          <a:p>
            <a:endParaRPr lang="en-US" altLang="ja-JP" sz="3200" dirty="0"/>
          </a:p>
          <a:p>
            <a:endParaRPr lang="ja-JP" altLang="en-US" sz="32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8321D644-2843-45E4-AF1C-940ECBFAE040}" type="slidenum">
              <a:rPr kumimoji="1" lang="ja-JP" altLang="en-US" smtClean="0"/>
              <a:t>1</a:t>
            </a:fld>
            <a:endParaRPr kumimoji="1" lang="ja-JP" altLang="en-US"/>
          </a:p>
        </p:txBody>
      </p:sp>
    </p:spTree>
    <p:extLst>
      <p:ext uri="{BB962C8B-B14F-4D97-AF65-F5344CB8AC3E}">
        <p14:creationId xmlns:p14="http://schemas.microsoft.com/office/powerpoint/2010/main" val="1597812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問題と目的</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200" dirty="0" smtClean="0"/>
              <a:t>問題</a:t>
            </a:r>
            <a:endParaRPr lang="en-US" altLang="ja-JP" sz="3200" dirty="0" smtClean="0"/>
          </a:p>
          <a:p>
            <a:pPr lvl="1"/>
            <a:r>
              <a:rPr lang="ja-JP" altLang="en-US" dirty="0" smtClean="0"/>
              <a:t>重大な</a:t>
            </a:r>
            <a:r>
              <a:rPr lang="ja-JP" altLang="en-US" dirty="0" smtClean="0"/>
              <a:t>問題が少しでもある</a:t>
            </a:r>
            <a:r>
              <a:rPr lang="ja-JP" altLang="en-US" dirty="0" smtClean="0"/>
              <a:t>だけ</a:t>
            </a:r>
            <a:r>
              <a:rPr lang="ja-JP" altLang="en-US" dirty="0" smtClean="0"/>
              <a:t>で変更に大きな時間が</a:t>
            </a:r>
            <a:r>
              <a:rPr lang="ja-JP" altLang="en-US" dirty="0" smtClean="0"/>
              <a:t>必要になる</a:t>
            </a:r>
            <a:endParaRPr lang="en-US" altLang="ja-JP" dirty="0" smtClean="0"/>
          </a:p>
          <a:p>
            <a:endParaRPr lang="en-US" altLang="ja-JP" sz="3200" dirty="0" smtClean="0"/>
          </a:p>
          <a:p>
            <a:r>
              <a:rPr lang="ja-JP" altLang="en-US" sz="3200" dirty="0"/>
              <a:t>目的</a:t>
            </a:r>
            <a:endParaRPr lang="en-US" altLang="ja-JP" sz="3200" dirty="0"/>
          </a:p>
          <a:p>
            <a:pPr lvl="1"/>
            <a:r>
              <a:rPr lang="ja-JP" altLang="en-US" dirty="0" smtClean="0"/>
              <a:t>プログラム</a:t>
            </a:r>
            <a:r>
              <a:rPr lang="ja-JP" altLang="en-US" dirty="0"/>
              <a:t>の問題を</a:t>
            </a:r>
            <a:r>
              <a:rPr lang="ja-JP" altLang="en-US" dirty="0" smtClean="0"/>
              <a:t>起こす原因</a:t>
            </a:r>
            <a:r>
              <a:rPr lang="ja-JP" altLang="en-US" dirty="0"/>
              <a:t>となる変化（リビジョン）を見分けたい</a:t>
            </a:r>
            <a:endParaRPr lang="en-US" altLang="ja-JP" dirty="0"/>
          </a:p>
          <a:p>
            <a:endParaRPr kumimoji="1" lang="ja-JP" altLang="en-US" sz="3200"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2</a:t>
            </a:fld>
            <a:endParaRPr kumimoji="1" lang="ja-JP" altLang="en-US"/>
          </a:p>
        </p:txBody>
      </p:sp>
    </p:spTree>
    <p:extLst>
      <p:ext uri="{BB962C8B-B14F-4D97-AF65-F5344CB8AC3E}">
        <p14:creationId xmlns:p14="http://schemas.microsoft.com/office/powerpoint/2010/main" val="3872994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調査方法</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endParaRPr kumimoji="1" lang="en-US" altLang="ja-JP" sz="3200" dirty="0" smtClean="0"/>
          </a:p>
          <a:p>
            <a:r>
              <a:rPr lang="ja-JP" altLang="en-US" sz="3200" dirty="0"/>
              <a:t>バグ報告前</a:t>
            </a:r>
            <a:r>
              <a:rPr lang="ja-JP" altLang="en-US" sz="3200" dirty="0" smtClean="0"/>
              <a:t>にリビジョンの位置を割り当て　そこを初期</a:t>
            </a:r>
            <a:r>
              <a:rPr lang="ja-JP" altLang="en-US" sz="3200" dirty="0"/>
              <a:t>変化</a:t>
            </a:r>
            <a:r>
              <a:rPr lang="ja-JP" altLang="en-US" sz="3200" dirty="0" smtClean="0"/>
              <a:t>とす</a:t>
            </a:r>
            <a:r>
              <a:rPr lang="ja-JP" altLang="en-US" sz="3200" dirty="0"/>
              <a:t>る</a:t>
            </a:r>
            <a:endParaRPr lang="en-US" altLang="ja-JP" sz="3200" dirty="0"/>
          </a:p>
          <a:p>
            <a:endParaRPr kumimoji="1" lang="en-US" altLang="ja-JP" sz="3200" dirty="0" smtClean="0"/>
          </a:p>
          <a:p>
            <a:r>
              <a:rPr lang="ja-JP" altLang="en-US" sz="3200" dirty="0" smtClean="0"/>
              <a:t>初期変化から変化を見ていき、修正原因</a:t>
            </a:r>
            <a:r>
              <a:rPr lang="ja-JP" altLang="en-US" sz="3200" dirty="0"/>
              <a:t>と</a:t>
            </a:r>
            <a:r>
              <a:rPr lang="ja-JP" altLang="en-US" sz="3200" dirty="0" smtClean="0"/>
              <a:t>なった</a:t>
            </a:r>
            <a:r>
              <a:rPr lang="ja-JP" altLang="en-US" sz="3200" dirty="0"/>
              <a:t>リビジョン</a:t>
            </a:r>
            <a:r>
              <a:rPr lang="ja-JP" altLang="en-US" sz="3200" dirty="0" smtClean="0"/>
              <a:t>を</a:t>
            </a:r>
            <a:r>
              <a:rPr lang="ja-JP" altLang="en-US" sz="3200" dirty="0"/>
              <a:t>修正</a:t>
            </a:r>
            <a:r>
              <a:rPr lang="ja-JP" altLang="en-US" sz="3200" dirty="0" smtClean="0"/>
              <a:t>誘導変化としその内容を調べる</a:t>
            </a:r>
            <a:endParaRPr lang="en-US" altLang="ja-JP" sz="3200" dirty="0" smtClean="0"/>
          </a:p>
          <a:p>
            <a:endParaRPr kumimoji="1" lang="en-US" altLang="ja-JP" sz="3200" dirty="0"/>
          </a:p>
          <a:p>
            <a:endParaRPr kumimoji="1" lang="ja-JP" altLang="en-US" sz="3200"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3</a:t>
            </a:fld>
            <a:endParaRPr kumimoji="1" lang="ja-JP" altLang="en-US"/>
          </a:p>
        </p:txBody>
      </p:sp>
    </p:spTree>
    <p:extLst>
      <p:ext uri="{BB962C8B-B14F-4D97-AF65-F5344CB8AC3E}">
        <p14:creationId xmlns:p14="http://schemas.microsoft.com/office/powerpoint/2010/main" val="3727861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482600"/>
            <a:ext cx="7886700" cy="1208089"/>
          </a:xfrm>
        </p:spPr>
        <p:txBody>
          <a:bodyPr>
            <a:normAutofit fontScale="90000"/>
          </a:bodyPr>
          <a:lstStyle/>
          <a:p>
            <a:r>
              <a:rPr lang="en-US" altLang="ja-JP" dirty="0" smtClean="0"/>
              <a:t/>
            </a:r>
            <a:br>
              <a:rPr lang="en-US" altLang="ja-JP" dirty="0" smtClean="0"/>
            </a:br>
            <a:r>
              <a:rPr lang="ja-JP" altLang="en-US" dirty="0" smtClean="0"/>
              <a:t>修正誘導変化の</a:t>
            </a:r>
            <a:r>
              <a:rPr lang="ja-JP" altLang="en-US" dirty="0" smtClean="0"/>
              <a:t>調査候補</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a:p>
            <a:r>
              <a:rPr lang="ja-JP" altLang="en-US" dirty="0" smtClean="0"/>
              <a:t>どの</a:t>
            </a:r>
            <a:r>
              <a:rPr lang="ja-JP" altLang="en-US" dirty="0"/>
              <a:t>ような変化特性が問題となるのか？</a:t>
            </a:r>
            <a:endParaRPr lang="en-US" altLang="ja-JP" dirty="0"/>
          </a:p>
          <a:p>
            <a:pPr lvl="1"/>
            <a:r>
              <a:rPr lang="ja-JP" altLang="en-US" dirty="0" smtClean="0"/>
              <a:t>修正誘導変化によってどのような特性</a:t>
            </a:r>
            <a:r>
              <a:rPr lang="ja-JP" altLang="en-US" dirty="0"/>
              <a:t>が変化する</a:t>
            </a:r>
            <a:r>
              <a:rPr lang="ja-JP" altLang="en-US" dirty="0" smtClean="0"/>
              <a:t>か</a:t>
            </a:r>
            <a:r>
              <a:rPr lang="ja-JP" altLang="en-US" dirty="0"/>
              <a:t>？</a:t>
            </a:r>
            <a:endParaRPr lang="en-US" altLang="ja-JP" dirty="0" smtClean="0"/>
          </a:p>
          <a:p>
            <a:pPr lvl="1"/>
            <a:endParaRPr lang="en-US" altLang="ja-JP" dirty="0" smtClean="0"/>
          </a:p>
          <a:p>
            <a:pPr lvl="1"/>
            <a:endParaRPr lang="en-US" altLang="ja-JP" dirty="0"/>
          </a:p>
          <a:p>
            <a:r>
              <a:rPr lang="ja-JP" altLang="en-US" dirty="0" smtClean="0"/>
              <a:t>どの</a:t>
            </a:r>
            <a:r>
              <a:rPr lang="ja-JP" altLang="en-US" dirty="0"/>
              <a:t>ような部分でエラーが起こりやすいか？</a:t>
            </a:r>
            <a:endParaRPr lang="en-US" altLang="ja-JP" dirty="0"/>
          </a:p>
          <a:p>
            <a:pPr lvl="1"/>
            <a:r>
              <a:rPr lang="ja-JP" altLang="en-US" dirty="0"/>
              <a:t>修正誘導変化がおきるときにエラーがどれくらい起こりやすい</a:t>
            </a:r>
            <a:r>
              <a:rPr lang="ja-JP" altLang="en-US" dirty="0" smtClean="0"/>
              <a:t>か</a:t>
            </a:r>
            <a:endParaRPr lang="en-US" altLang="ja-JP" dirty="0" smtClean="0"/>
          </a:p>
          <a:p>
            <a:pPr lvl="1"/>
            <a:endParaRPr lang="en-US" altLang="ja-JP"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4</a:t>
            </a:fld>
            <a:endParaRPr kumimoji="1" lang="ja-JP" altLang="en-US"/>
          </a:p>
        </p:txBody>
      </p:sp>
    </p:spTree>
    <p:extLst>
      <p:ext uri="{BB962C8B-B14F-4D97-AF65-F5344CB8AC3E}">
        <p14:creationId xmlns:p14="http://schemas.microsoft.com/office/powerpoint/2010/main" val="3376471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
            </a:r>
            <a:br>
              <a:rPr kumimoji="1" lang="en-US" altLang="ja-JP" dirty="0" smtClean="0"/>
            </a:br>
            <a:r>
              <a:rPr lang="ja-JP" altLang="en-US" dirty="0" smtClean="0"/>
              <a:t>修正誘導変化の</a:t>
            </a:r>
            <a:r>
              <a:rPr lang="ja-JP" altLang="en-US" dirty="0" smtClean="0"/>
              <a:t>調査候補</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どの</a:t>
            </a:r>
            <a:r>
              <a:rPr lang="ja-JP" altLang="en-US" dirty="0"/>
              <a:t>ように</a:t>
            </a:r>
            <a:r>
              <a:rPr lang="ja-JP" altLang="en-US" dirty="0" smtClean="0"/>
              <a:t>して問題となる変化</a:t>
            </a:r>
            <a:r>
              <a:rPr lang="ja-JP" altLang="en-US" dirty="0"/>
              <a:t>を除去するか？</a:t>
            </a:r>
            <a:endParaRPr lang="en-US" altLang="ja-JP" dirty="0"/>
          </a:p>
          <a:p>
            <a:pPr lvl="1"/>
            <a:r>
              <a:rPr lang="ja-JP" altLang="en-US" dirty="0"/>
              <a:t>バージョンアーカイブから共通変化を抽出したときに後に修正誘導変化をしたとしても考慮にいれない</a:t>
            </a:r>
          </a:p>
          <a:p>
            <a:endParaRPr lang="en-US" altLang="ja-JP" dirty="0" smtClean="0"/>
          </a:p>
          <a:p>
            <a:r>
              <a:rPr lang="ja-JP" altLang="en-US" dirty="0" smtClean="0"/>
              <a:t>対応</a:t>
            </a:r>
            <a:r>
              <a:rPr lang="ja-JP" altLang="en-US" dirty="0" smtClean="0"/>
              <a:t>策を問題なく伝えることができるか？</a:t>
            </a:r>
            <a:endParaRPr lang="en-US" altLang="ja-JP" dirty="0"/>
          </a:p>
          <a:p>
            <a:pPr lvl="1"/>
            <a:r>
              <a:rPr lang="ja-JP" altLang="en-US" dirty="0" smtClean="0"/>
              <a:t>対応策の説明をするときにその説明が原因でおきる　修正誘導</a:t>
            </a:r>
            <a:r>
              <a:rPr lang="ja-JP" altLang="en-US" dirty="0"/>
              <a:t>変化を避けたい</a:t>
            </a:r>
          </a:p>
          <a:p>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5</a:t>
            </a:fld>
            <a:endParaRPr kumimoji="1" lang="ja-JP" altLang="en-US"/>
          </a:p>
        </p:txBody>
      </p:sp>
    </p:spTree>
    <p:extLst>
      <p:ext uri="{BB962C8B-B14F-4D97-AF65-F5344CB8AC3E}">
        <p14:creationId xmlns:p14="http://schemas.microsoft.com/office/powerpoint/2010/main" val="2276190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調査手段</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ＣＶＳ　アーカイブ</a:t>
            </a:r>
            <a:endParaRPr lang="en-US" altLang="ja-JP" dirty="0"/>
          </a:p>
          <a:p>
            <a:pPr lvl="1"/>
            <a:r>
              <a:rPr lang="ja-JP" altLang="en-US" dirty="0" smtClean="0"/>
              <a:t>変更についての情報がまとめられていて</a:t>
            </a:r>
            <a:endParaRPr lang="en-US" altLang="ja-JP" dirty="0" smtClean="0"/>
          </a:p>
          <a:p>
            <a:pPr lvl="1"/>
            <a:r>
              <a:rPr lang="ja-JP" altLang="en-US" dirty="0" smtClean="0"/>
              <a:t>誰が、なにを、いつ、なぜ、どの</a:t>
            </a:r>
            <a:r>
              <a:rPr lang="ja-JP" altLang="en-US" dirty="0"/>
              <a:t>ようにして変更したのかが書かれて</a:t>
            </a:r>
            <a:r>
              <a:rPr lang="ja-JP" altLang="en-US" dirty="0" smtClean="0"/>
              <a:t>いる</a:t>
            </a:r>
            <a:endParaRPr lang="en-US" altLang="ja-JP" dirty="0" smtClean="0"/>
          </a:p>
          <a:p>
            <a:pPr lvl="1"/>
            <a:endParaRPr lang="en-US" altLang="ja-JP" dirty="0" smtClean="0"/>
          </a:p>
          <a:p>
            <a:r>
              <a:rPr lang="en-US" altLang="ja-JP" dirty="0" smtClean="0"/>
              <a:t>Bugzilla</a:t>
            </a:r>
            <a:r>
              <a:rPr lang="ja-JP" altLang="en-US" dirty="0" smtClean="0"/>
              <a:t>　</a:t>
            </a:r>
            <a:endParaRPr lang="en-US" altLang="ja-JP" dirty="0" smtClean="0"/>
          </a:p>
          <a:p>
            <a:pPr lvl="1"/>
            <a:r>
              <a:rPr lang="ja-JP" altLang="en-US" dirty="0" smtClean="0"/>
              <a:t>バグレポートを集めたもので短い説明と概要が記述されている</a:t>
            </a:r>
            <a:endParaRPr lang="en-US" altLang="ja-JP"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6</a:t>
            </a:fld>
            <a:endParaRPr kumimoji="1" lang="ja-JP" altLang="en-US"/>
          </a:p>
        </p:txBody>
      </p:sp>
    </p:spTree>
    <p:extLst>
      <p:ext uri="{BB962C8B-B14F-4D97-AF65-F5344CB8AC3E}">
        <p14:creationId xmlns:p14="http://schemas.microsoft.com/office/powerpoint/2010/main" val="26335982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修正誘導変化の判断</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r>
              <a:rPr lang="ja-JP" altLang="en-US" dirty="0" smtClean="0"/>
              <a:t>一般的に修正</a:t>
            </a:r>
            <a:r>
              <a:rPr lang="ja-JP" altLang="en-US" dirty="0"/>
              <a:t>誘導変化を修正するときはバグレポート番号にコメントを</a:t>
            </a:r>
            <a:r>
              <a:rPr lang="ja-JP" altLang="en-US" dirty="0" smtClean="0"/>
              <a:t>含ませるのでこれを利用する</a:t>
            </a:r>
            <a:endParaRPr lang="ja-JP" altLang="en-US" dirty="0"/>
          </a:p>
          <a:p>
            <a:endParaRPr kumimoji="1" lang="en-US" altLang="ja-JP" dirty="0" smtClean="0"/>
          </a:p>
          <a:p>
            <a:endParaRPr kumimoji="1" lang="ja-JP" altLang="en-US" dirty="0"/>
          </a:p>
        </p:txBody>
      </p:sp>
      <p:pic>
        <p:nvPicPr>
          <p:cNvPr id="4" name="図 3"/>
          <p:cNvPicPr>
            <a:picLocks noChangeAspect="1"/>
          </p:cNvPicPr>
          <p:nvPr/>
        </p:nvPicPr>
        <p:blipFill>
          <a:blip r:embed="rId2"/>
          <a:stretch>
            <a:fillRect/>
          </a:stretch>
        </p:blipFill>
        <p:spPr>
          <a:xfrm>
            <a:off x="819150" y="1473200"/>
            <a:ext cx="7042150" cy="3565525"/>
          </a:xfrm>
          <a:prstGeom prst="rect">
            <a:avLst/>
          </a:prstGeom>
        </p:spPr>
      </p:pic>
      <p:sp>
        <p:nvSpPr>
          <p:cNvPr id="5" name="スライド番号プレースホルダー 4"/>
          <p:cNvSpPr>
            <a:spLocks noGrp="1"/>
          </p:cNvSpPr>
          <p:nvPr>
            <p:ph type="sldNum" sz="quarter" idx="12"/>
          </p:nvPr>
        </p:nvSpPr>
        <p:spPr/>
        <p:txBody>
          <a:bodyPr/>
          <a:lstStyle/>
          <a:p>
            <a:fld id="{18E9753A-3ACF-4B10-8536-D44509C56055}" type="slidenum">
              <a:rPr kumimoji="1" lang="ja-JP" altLang="en-US" smtClean="0"/>
              <a:t>7</a:t>
            </a:fld>
            <a:endParaRPr kumimoji="1" lang="ja-JP" altLang="en-US"/>
          </a:p>
        </p:txBody>
      </p:sp>
    </p:spTree>
    <p:extLst>
      <p:ext uri="{BB962C8B-B14F-4D97-AF65-F5344CB8AC3E}">
        <p14:creationId xmlns:p14="http://schemas.microsoft.com/office/powerpoint/2010/main" val="82735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修正誘導変化の位置特定</a:t>
            </a:r>
            <a:endParaRPr kumimoji="1" lang="ja-JP" altLang="en-US" dirty="0"/>
          </a:p>
        </p:txBody>
      </p:sp>
      <p:sp>
        <p:nvSpPr>
          <p:cNvPr id="3" name="コンテンツ プレースホルダー 2"/>
          <p:cNvSpPr>
            <a:spLocks noGrp="1"/>
          </p:cNvSpPr>
          <p:nvPr>
            <p:ph idx="1"/>
          </p:nvPr>
        </p:nvSpPr>
        <p:spPr>
          <a:xfrm>
            <a:off x="628650" y="5138669"/>
            <a:ext cx="7886700" cy="1038293"/>
          </a:xfrm>
        </p:spPr>
        <p:txBody>
          <a:bodyPr/>
          <a:lstStyle/>
          <a:p>
            <a:endParaRPr kumimoji="1" lang="ja-JP" altLang="en-US" dirty="0"/>
          </a:p>
        </p:txBody>
      </p:sp>
      <p:pic>
        <p:nvPicPr>
          <p:cNvPr id="4" name="図 3"/>
          <p:cNvPicPr>
            <a:picLocks noChangeAspect="1"/>
          </p:cNvPicPr>
          <p:nvPr/>
        </p:nvPicPr>
        <p:blipFill>
          <a:blip r:embed="rId2"/>
          <a:stretch>
            <a:fillRect/>
          </a:stretch>
        </p:blipFill>
        <p:spPr>
          <a:xfrm>
            <a:off x="772731" y="1369989"/>
            <a:ext cx="7328079" cy="3562619"/>
          </a:xfrm>
          <a:prstGeom prst="rect">
            <a:avLst/>
          </a:prstGeom>
        </p:spPr>
      </p:pic>
      <p:sp>
        <p:nvSpPr>
          <p:cNvPr id="5" name="スライド番号プレースホルダー 4"/>
          <p:cNvSpPr>
            <a:spLocks noGrp="1"/>
          </p:cNvSpPr>
          <p:nvPr>
            <p:ph type="sldNum" sz="quarter" idx="12"/>
          </p:nvPr>
        </p:nvSpPr>
        <p:spPr/>
        <p:txBody>
          <a:bodyPr/>
          <a:lstStyle/>
          <a:p>
            <a:fld id="{18E9753A-3ACF-4B10-8536-D44509C56055}" type="slidenum">
              <a:rPr kumimoji="1" lang="ja-JP" altLang="en-US" smtClean="0"/>
              <a:t>8</a:t>
            </a:fld>
            <a:endParaRPr kumimoji="1" lang="ja-JP" altLang="en-US"/>
          </a:p>
        </p:txBody>
      </p:sp>
    </p:spTree>
    <p:extLst>
      <p:ext uri="{BB962C8B-B14F-4D97-AF65-F5344CB8AC3E}">
        <p14:creationId xmlns:p14="http://schemas.microsoft.com/office/powerpoint/2010/main" val="34864445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修正誘導変化がどのようなものに対して相関があるか</a:t>
            </a:r>
            <a:r>
              <a:rPr lang="ja-JP" altLang="en-US" dirty="0" smtClean="0"/>
              <a:t>どうかを調査する</a:t>
            </a:r>
            <a:endParaRPr kumimoji="1" lang="en-US" altLang="ja-JP" dirty="0" smtClean="0"/>
          </a:p>
          <a:p>
            <a:endParaRPr lang="en-US" altLang="ja-JP" dirty="0"/>
          </a:p>
          <a:p>
            <a:r>
              <a:rPr kumimoji="1" lang="ja-JP" altLang="en-US" dirty="0" smtClean="0"/>
              <a:t>今回の対象内容</a:t>
            </a:r>
            <a:endParaRPr kumimoji="1" lang="en-US" altLang="ja-JP" dirty="0" smtClean="0"/>
          </a:p>
          <a:p>
            <a:pPr lvl="1"/>
            <a:r>
              <a:rPr lang="ja-JP" altLang="en-US" dirty="0" smtClean="0"/>
              <a:t>修正</a:t>
            </a:r>
            <a:r>
              <a:rPr lang="ja-JP" altLang="en-US" dirty="0"/>
              <a:t>誘導変化</a:t>
            </a:r>
            <a:r>
              <a:rPr lang="ja-JP" altLang="en-US" dirty="0" smtClean="0"/>
              <a:t>と</a:t>
            </a:r>
            <a:r>
              <a:rPr lang="ja-JP" altLang="en-US" dirty="0"/>
              <a:t>変更</a:t>
            </a:r>
            <a:r>
              <a:rPr lang="ja-JP" altLang="en-US" dirty="0" smtClean="0"/>
              <a:t>内容（修正数）の</a:t>
            </a:r>
            <a:r>
              <a:rPr lang="ja-JP" altLang="en-US" dirty="0" smtClean="0"/>
              <a:t>関係</a:t>
            </a:r>
            <a:endParaRPr lang="en-US" altLang="ja-JP" dirty="0" smtClean="0"/>
          </a:p>
          <a:p>
            <a:endParaRPr lang="en-US" altLang="ja-JP" dirty="0"/>
          </a:p>
          <a:p>
            <a:pPr lvl="1"/>
            <a:r>
              <a:rPr lang="ja-JP" altLang="en-US" dirty="0" smtClean="0"/>
              <a:t>修正誘導変化が起こりやすい曜日について確率</a:t>
            </a:r>
            <a:r>
              <a:rPr lang="en-US" altLang="ja-JP" dirty="0" smtClean="0"/>
              <a:t>P</a:t>
            </a:r>
            <a:r>
              <a:rPr lang="ja-JP" altLang="en-US" dirty="0" smtClean="0"/>
              <a:t>を使って調べる</a:t>
            </a:r>
            <a:endParaRPr lang="en-US" altLang="ja-JP" dirty="0"/>
          </a:p>
          <a:p>
            <a:endParaRPr lang="en-US" altLang="ja-JP" dirty="0" smtClean="0"/>
          </a:p>
          <a:p>
            <a:endParaRPr lang="en-US" altLang="ja-JP" dirty="0"/>
          </a:p>
          <a:p>
            <a:endParaRPr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9</a:t>
            </a:fld>
            <a:endParaRPr kumimoji="1" lang="ja-JP" altLang="en-US"/>
          </a:p>
        </p:txBody>
      </p:sp>
    </p:spTree>
    <p:extLst>
      <p:ext uri="{BB962C8B-B14F-4D97-AF65-F5344CB8AC3E}">
        <p14:creationId xmlns:p14="http://schemas.microsoft.com/office/powerpoint/2010/main" val="3264288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実験対象と期間</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実験期間は２００５年１月２日までの全ての変化</a:t>
            </a:r>
            <a:r>
              <a:rPr lang="ja-JP" altLang="en-US" dirty="0"/>
              <a:t>と</a:t>
            </a:r>
            <a:r>
              <a:rPr kumimoji="1" lang="ja-JP" altLang="en-US" dirty="0" smtClean="0"/>
              <a:t>バグを対象にする</a:t>
            </a:r>
            <a:endParaRPr lang="en-US" altLang="ja-JP" dirty="0"/>
          </a:p>
          <a:p>
            <a:r>
              <a:rPr kumimoji="1" lang="en-US" altLang="ja-JP" dirty="0" smtClean="0"/>
              <a:t>Eclipse</a:t>
            </a:r>
          </a:p>
          <a:p>
            <a:pPr lvl="1"/>
            <a:r>
              <a:rPr kumimoji="1" lang="ja-JP" altLang="en-US" dirty="0" smtClean="0"/>
              <a:t>７８９５４</a:t>
            </a:r>
            <a:r>
              <a:rPr kumimoji="1" lang="ja-JP" altLang="en-US" dirty="0" smtClean="0"/>
              <a:t>の</a:t>
            </a:r>
            <a:r>
              <a:rPr lang="ja-JP" altLang="en-US" dirty="0" smtClean="0"/>
              <a:t>変更内容</a:t>
            </a:r>
            <a:r>
              <a:rPr kumimoji="1" lang="ja-JP" altLang="en-US" dirty="0" smtClean="0"/>
              <a:t>と</a:t>
            </a:r>
            <a:r>
              <a:rPr kumimoji="1" lang="ja-JP" altLang="en-US" dirty="0" smtClean="0"/>
              <a:t>２７８０１０のリビジョンを使った</a:t>
            </a:r>
            <a:endParaRPr kumimoji="1" lang="en-US" altLang="ja-JP" dirty="0"/>
          </a:p>
          <a:p>
            <a:r>
              <a:rPr kumimoji="1" lang="en-US" altLang="ja-JP" dirty="0" smtClean="0"/>
              <a:t>MOZILLA</a:t>
            </a:r>
          </a:p>
          <a:p>
            <a:pPr lvl="1"/>
            <a:r>
              <a:rPr lang="ja-JP" altLang="en-US" dirty="0" smtClean="0"/>
              <a:t>１０９６５８</a:t>
            </a:r>
            <a:r>
              <a:rPr lang="ja-JP" altLang="en-US" dirty="0" smtClean="0"/>
              <a:t>の</a:t>
            </a:r>
            <a:r>
              <a:rPr lang="ja-JP" altLang="en-US" dirty="0" smtClean="0"/>
              <a:t>変更内容</a:t>
            </a:r>
            <a:r>
              <a:rPr lang="ja-JP" altLang="en-US" dirty="0" smtClean="0"/>
              <a:t>と</a:t>
            </a:r>
            <a:r>
              <a:rPr lang="ja-JP" altLang="en-US" dirty="0" smtClean="0"/>
              <a:t>３９２９７２</a:t>
            </a:r>
            <a:r>
              <a:rPr lang="ja-JP" altLang="en-US" dirty="0" smtClean="0"/>
              <a:t>のリビジョン</a:t>
            </a:r>
            <a:r>
              <a:rPr lang="ja-JP" altLang="en-US" dirty="0" smtClean="0"/>
              <a:t>を使った</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10</a:t>
            </a:fld>
            <a:endParaRPr kumimoji="1" lang="ja-JP" altLang="en-US"/>
          </a:p>
        </p:txBody>
      </p:sp>
    </p:spTree>
    <p:extLst>
      <p:ext uri="{BB962C8B-B14F-4D97-AF65-F5344CB8AC3E}">
        <p14:creationId xmlns:p14="http://schemas.microsoft.com/office/powerpoint/2010/main" val="3932999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sp>
        <p:nvSpPr>
          <p:cNvPr id="3" name="コンテンツ プレースホルダー 2"/>
          <p:cNvSpPr>
            <a:spLocks noGrp="1"/>
          </p:cNvSpPr>
          <p:nvPr>
            <p:ph idx="1"/>
          </p:nvPr>
        </p:nvSpPr>
        <p:spPr>
          <a:xfrm>
            <a:off x="485775" y="6168009"/>
            <a:ext cx="8172450" cy="500522"/>
          </a:xfrm>
        </p:spPr>
        <p:txBody>
          <a:bodyPr/>
          <a:lstStyle/>
          <a:p>
            <a:r>
              <a:rPr lang="ja-JP" altLang="en-US" dirty="0"/>
              <a:t>誘導</a:t>
            </a:r>
            <a:r>
              <a:rPr lang="ja-JP" altLang="en-US" dirty="0" smtClean="0"/>
              <a:t>変化がおきるとき修正数は約３倍となる</a:t>
            </a:r>
            <a:endParaRPr lang="en-US" altLang="ja-JP" dirty="0" smtClean="0"/>
          </a:p>
        </p:txBody>
      </p:sp>
      <p:pic>
        <p:nvPicPr>
          <p:cNvPr id="4" name="図 3"/>
          <p:cNvPicPr>
            <a:picLocks noChangeAspect="1"/>
          </p:cNvPicPr>
          <p:nvPr/>
        </p:nvPicPr>
        <p:blipFill>
          <a:blip r:embed="rId2"/>
          <a:stretch>
            <a:fillRect/>
          </a:stretch>
        </p:blipFill>
        <p:spPr>
          <a:xfrm>
            <a:off x="1463675" y="1253791"/>
            <a:ext cx="6216650" cy="4914218"/>
          </a:xfrm>
          <a:prstGeom prst="rect">
            <a:avLst/>
          </a:prstGeom>
        </p:spPr>
      </p:pic>
      <p:sp>
        <p:nvSpPr>
          <p:cNvPr id="5" name="スライド番号プレースホルダー 4"/>
          <p:cNvSpPr>
            <a:spLocks noGrp="1"/>
          </p:cNvSpPr>
          <p:nvPr>
            <p:ph type="sldNum" sz="quarter" idx="12"/>
          </p:nvPr>
        </p:nvSpPr>
        <p:spPr/>
        <p:txBody>
          <a:bodyPr/>
          <a:lstStyle/>
          <a:p>
            <a:fld id="{18E9753A-3ACF-4B10-8536-D44509C56055}" type="slidenum">
              <a:rPr kumimoji="1" lang="ja-JP" altLang="en-US" smtClean="0"/>
              <a:t>11</a:t>
            </a:fld>
            <a:endParaRPr kumimoji="1" lang="ja-JP" altLang="en-US"/>
          </a:p>
        </p:txBody>
      </p:sp>
    </p:spTree>
    <p:extLst>
      <p:ext uri="{BB962C8B-B14F-4D97-AF65-F5344CB8AC3E}">
        <p14:creationId xmlns:p14="http://schemas.microsoft.com/office/powerpoint/2010/main" val="28682396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pic>
        <p:nvPicPr>
          <p:cNvPr id="4" name="コンテンツ プレースホルダー 3"/>
          <p:cNvPicPr>
            <a:picLocks noGrp="1" noChangeAspect="1"/>
          </p:cNvPicPr>
          <p:nvPr>
            <p:ph idx="1"/>
          </p:nvPr>
        </p:nvPicPr>
        <p:blipFill>
          <a:blip r:embed="rId2"/>
          <a:stretch>
            <a:fillRect/>
          </a:stretch>
        </p:blipFill>
        <p:spPr>
          <a:xfrm>
            <a:off x="906700" y="1423988"/>
            <a:ext cx="7330599" cy="4113211"/>
          </a:xfrm>
          <a:prstGeom prst="rect">
            <a:avLst/>
          </a:prstGeom>
        </p:spPr>
      </p:pic>
      <p:sp>
        <p:nvSpPr>
          <p:cNvPr id="5" name="テキスト ボックス 4"/>
          <p:cNvSpPr txBox="1"/>
          <p:nvPr/>
        </p:nvSpPr>
        <p:spPr>
          <a:xfrm>
            <a:off x="906699" y="5727700"/>
            <a:ext cx="7330599" cy="523220"/>
          </a:xfrm>
          <a:prstGeom prst="rect">
            <a:avLst/>
          </a:prstGeom>
          <a:noFill/>
        </p:spPr>
        <p:txBody>
          <a:bodyPr wrap="square" rtlCol="0">
            <a:spAutoFit/>
          </a:bodyPr>
          <a:lstStyle/>
          <a:p>
            <a:r>
              <a:rPr kumimoji="1" lang="en-US" altLang="ja-JP" sz="2800" dirty="0" smtClean="0"/>
              <a:t>Eclipse</a:t>
            </a:r>
            <a:r>
              <a:rPr kumimoji="1" lang="ja-JP" altLang="en-US" sz="2800" dirty="0" smtClean="0"/>
              <a:t>は土曜日が最も修正誘導が起きやすい</a:t>
            </a:r>
            <a:endParaRPr kumimoji="1" lang="ja-JP" altLang="en-US" sz="2800" dirty="0"/>
          </a:p>
        </p:txBody>
      </p:sp>
      <p:sp>
        <p:nvSpPr>
          <p:cNvPr id="6" name="正方形/長方形 5"/>
          <p:cNvSpPr/>
          <p:nvPr/>
        </p:nvSpPr>
        <p:spPr>
          <a:xfrm>
            <a:off x="6172200" y="3810000"/>
            <a:ext cx="647700" cy="3048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18E9753A-3ACF-4B10-8536-D44509C56055}" type="slidenum">
              <a:rPr kumimoji="1" lang="ja-JP" altLang="en-US" smtClean="0"/>
              <a:t>12</a:t>
            </a:fld>
            <a:endParaRPr kumimoji="1" lang="ja-JP" altLang="en-US"/>
          </a:p>
        </p:txBody>
      </p:sp>
    </p:spTree>
    <p:extLst>
      <p:ext uri="{BB962C8B-B14F-4D97-AF65-F5344CB8AC3E}">
        <p14:creationId xmlns:p14="http://schemas.microsoft.com/office/powerpoint/2010/main" val="13003916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a:t>
            </a:r>
            <a:endParaRPr kumimoji="1" lang="ja-JP" altLang="en-US" dirty="0"/>
          </a:p>
        </p:txBody>
      </p:sp>
      <p:sp>
        <p:nvSpPr>
          <p:cNvPr id="3" name="コンテンツ プレースホルダー 2"/>
          <p:cNvSpPr>
            <a:spLocks noGrp="1"/>
          </p:cNvSpPr>
          <p:nvPr>
            <p:ph idx="1"/>
          </p:nvPr>
        </p:nvSpPr>
        <p:spPr>
          <a:xfrm>
            <a:off x="628650" y="5499279"/>
            <a:ext cx="7886700" cy="677684"/>
          </a:xfrm>
        </p:spPr>
        <p:txBody>
          <a:bodyPr/>
          <a:lstStyle/>
          <a:p>
            <a:r>
              <a:rPr kumimoji="1" lang="en-US" altLang="ja-JP" dirty="0" smtClean="0"/>
              <a:t>MOZILLA</a:t>
            </a:r>
            <a:r>
              <a:rPr kumimoji="1" lang="ja-JP" altLang="en-US" dirty="0" smtClean="0"/>
              <a:t>は金曜日が</a:t>
            </a:r>
            <a:r>
              <a:rPr lang="ja-JP" altLang="en-US" dirty="0" smtClean="0"/>
              <a:t>最も修正誘導が起きやすい</a:t>
            </a:r>
            <a:endParaRPr kumimoji="1" lang="en-US" altLang="ja-JP" dirty="0" smtClean="0"/>
          </a:p>
        </p:txBody>
      </p:sp>
      <p:pic>
        <p:nvPicPr>
          <p:cNvPr id="4" name="図 3"/>
          <p:cNvPicPr>
            <a:picLocks noChangeAspect="1"/>
          </p:cNvPicPr>
          <p:nvPr/>
        </p:nvPicPr>
        <p:blipFill>
          <a:blip r:embed="rId2"/>
          <a:stretch>
            <a:fillRect/>
          </a:stretch>
        </p:blipFill>
        <p:spPr>
          <a:xfrm>
            <a:off x="628649" y="1330346"/>
            <a:ext cx="7381765" cy="4014386"/>
          </a:xfrm>
          <a:prstGeom prst="rect">
            <a:avLst/>
          </a:prstGeom>
        </p:spPr>
      </p:pic>
      <p:sp>
        <p:nvSpPr>
          <p:cNvPr id="5" name="正方形/長方形 4"/>
          <p:cNvSpPr/>
          <p:nvPr/>
        </p:nvSpPr>
        <p:spPr>
          <a:xfrm>
            <a:off x="5241701" y="3670480"/>
            <a:ext cx="605308" cy="3090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p:cNvSpPr>
            <a:spLocks noGrp="1"/>
          </p:cNvSpPr>
          <p:nvPr>
            <p:ph type="sldNum" sz="quarter" idx="12"/>
          </p:nvPr>
        </p:nvSpPr>
        <p:spPr/>
        <p:txBody>
          <a:bodyPr/>
          <a:lstStyle/>
          <a:p>
            <a:fld id="{18E9753A-3ACF-4B10-8536-D44509C56055}" type="slidenum">
              <a:rPr kumimoji="1" lang="ja-JP" altLang="en-US" smtClean="0"/>
              <a:t>13</a:t>
            </a:fld>
            <a:endParaRPr kumimoji="1" lang="ja-JP" altLang="en-US"/>
          </a:p>
        </p:txBody>
      </p:sp>
    </p:spTree>
    <p:extLst>
      <p:ext uri="{BB962C8B-B14F-4D97-AF65-F5344CB8AC3E}">
        <p14:creationId xmlns:p14="http://schemas.microsoft.com/office/powerpoint/2010/main" val="7036980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修正誘導変化</a:t>
            </a:r>
            <a:r>
              <a:rPr lang="ja-JP" altLang="en-US" dirty="0" smtClean="0"/>
              <a:t>のときとそうでないときには修正数が三倍近く違うことが理解できた</a:t>
            </a:r>
            <a:endParaRPr kumimoji="1" lang="en-US" altLang="ja-JP" dirty="0" smtClean="0"/>
          </a:p>
          <a:p>
            <a:endParaRPr lang="en-US" altLang="ja-JP" dirty="0"/>
          </a:p>
          <a:p>
            <a:r>
              <a:rPr kumimoji="1" lang="ja-JP" altLang="en-US" dirty="0" smtClean="0"/>
              <a:t>修正誘導変化は</a:t>
            </a:r>
            <a:r>
              <a:rPr kumimoji="1" lang="en-US" altLang="ja-JP" dirty="0" err="1" smtClean="0"/>
              <a:t>Ecripse</a:t>
            </a:r>
            <a:r>
              <a:rPr kumimoji="1" lang="ja-JP" altLang="en-US" dirty="0" smtClean="0"/>
              <a:t>では土曜日、</a:t>
            </a:r>
            <a:r>
              <a:rPr kumimoji="1" lang="en-US" altLang="ja-JP" dirty="0" smtClean="0"/>
              <a:t>MOZILLA</a:t>
            </a:r>
            <a:r>
              <a:rPr kumimoji="1" lang="ja-JP" altLang="en-US" dirty="0" smtClean="0"/>
              <a:t>では金曜日に起こりやすくなっている</a:t>
            </a:r>
            <a:endParaRPr kumimoji="1" lang="en-US" altLang="ja-JP" dirty="0" smtClean="0"/>
          </a:p>
          <a:p>
            <a:endParaRPr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14</a:t>
            </a:fld>
            <a:endParaRPr kumimoji="1" lang="ja-JP" altLang="en-US"/>
          </a:p>
        </p:txBody>
      </p:sp>
    </p:spTree>
    <p:extLst>
      <p:ext uri="{BB962C8B-B14F-4D97-AF65-F5344CB8AC3E}">
        <p14:creationId xmlns:p14="http://schemas.microsoft.com/office/powerpoint/2010/main" val="1434550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意味的</a:t>
            </a:r>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15</a:t>
            </a:fld>
            <a:endParaRPr kumimoji="1" lang="ja-JP" altLang="en-US"/>
          </a:p>
        </p:txBody>
      </p:sp>
    </p:spTree>
    <p:extLst>
      <p:ext uri="{BB962C8B-B14F-4D97-AF65-F5344CB8AC3E}">
        <p14:creationId xmlns:p14="http://schemas.microsoft.com/office/powerpoint/2010/main" val="1045902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Synatactic</a:t>
            </a:r>
            <a:r>
              <a:rPr kumimoji="1" lang="ja-JP" altLang="en-US" dirty="0" smtClean="0"/>
              <a:t>　</a:t>
            </a:r>
            <a:r>
              <a:rPr kumimoji="1" lang="en-US" altLang="ja-JP" dirty="0" smtClean="0"/>
              <a:t>Analysis</a:t>
            </a:r>
            <a:r>
              <a:rPr kumimoji="1" lang="ja-JP" altLang="en-US" dirty="0" smtClean="0"/>
              <a:t>（構造的分析）</a:t>
            </a:r>
            <a:endParaRPr kumimoji="1" lang="en-US" altLang="ja-JP" dirty="0" smtClean="0"/>
          </a:p>
          <a:p>
            <a:pPr lvl="1"/>
            <a:r>
              <a:rPr lang="ja-JP" altLang="en-US" dirty="0" smtClean="0"/>
              <a:t>ログメッセージをトークンとして細かく分けていきその構造の種類によって信頼レベルを０から２の段階に分類する</a:t>
            </a:r>
            <a:endParaRPr lang="en-US" altLang="ja-JP" dirty="0"/>
          </a:p>
          <a:p>
            <a:endParaRPr kumimoji="1" lang="en-US" altLang="ja-JP" dirty="0" smtClean="0"/>
          </a:p>
          <a:p>
            <a:r>
              <a:rPr lang="en-US" altLang="ja-JP" dirty="0" smtClean="0"/>
              <a:t>Semantic</a:t>
            </a:r>
            <a:r>
              <a:rPr lang="ja-JP" altLang="en-US" dirty="0" smtClean="0"/>
              <a:t>　</a:t>
            </a:r>
            <a:r>
              <a:rPr lang="en-US" altLang="ja-JP" dirty="0" smtClean="0"/>
              <a:t>Analysis</a:t>
            </a:r>
            <a:r>
              <a:rPr lang="ja-JP" altLang="en-US" dirty="0" smtClean="0"/>
              <a:t>（意味的分析）</a:t>
            </a:r>
            <a:endParaRPr lang="en-US" altLang="ja-JP" dirty="0" smtClean="0"/>
          </a:p>
          <a:p>
            <a:pPr lvl="1"/>
            <a:r>
              <a:rPr kumimoji="1" lang="ja-JP" altLang="en-US" dirty="0" smtClean="0"/>
              <a:t>扱われるファイル数（ｔとする）とバグレポート（ｂとする）の関係の意味レベルを段階的に</a:t>
            </a:r>
            <a:r>
              <a:rPr lang="ja-JP" altLang="en-US" dirty="0" smtClean="0"/>
              <a:t>０から１段階ずつ分類していく</a:t>
            </a:r>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16</a:t>
            </a:fld>
            <a:endParaRPr kumimoji="1" lang="ja-JP" altLang="en-US"/>
          </a:p>
        </p:txBody>
      </p:sp>
    </p:spTree>
    <p:extLst>
      <p:ext uri="{BB962C8B-B14F-4D97-AF65-F5344CB8AC3E}">
        <p14:creationId xmlns:p14="http://schemas.microsoft.com/office/powerpoint/2010/main" val="3656308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修正誘導変化のタイプ</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部分修正</a:t>
            </a:r>
            <a:endParaRPr kumimoji="1" lang="en-US" altLang="ja-JP" dirty="0" smtClean="0"/>
          </a:p>
          <a:p>
            <a:pPr lvl="1"/>
            <a:r>
              <a:rPr lang="ja-JP" altLang="en-US" dirty="0" smtClean="0"/>
              <a:t>ほとんどのバグは複数回にわたって修正するので</a:t>
            </a:r>
            <a:endParaRPr lang="en-US" altLang="ja-JP" dirty="0"/>
          </a:p>
          <a:p>
            <a:r>
              <a:rPr kumimoji="1" lang="ja-JP" altLang="en-US" dirty="0" smtClean="0"/>
              <a:t>弱い修正</a:t>
            </a:r>
            <a:endParaRPr kumimoji="1" lang="en-US" altLang="ja-JP" dirty="0" smtClean="0"/>
          </a:p>
          <a:p>
            <a:pPr lvl="1"/>
            <a:endParaRPr lang="en-US" altLang="ja-JP" dirty="0"/>
          </a:p>
          <a:p>
            <a:r>
              <a:rPr kumimoji="1" lang="ja-JP" altLang="en-US" dirty="0" smtClean="0"/>
              <a:t>厳しい修正</a:t>
            </a:r>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17</a:t>
            </a:fld>
            <a:endParaRPr kumimoji="1" lang="ja-JP" altLang="en-US"/>
          </a:p>
        </p:txBody>
      </p:sp>
    </p:spTree>
    <p:extLst>
      <p:ext uri="{BB962C8B-B14F-4D97-AF65-F5344CB8AC3E}">
        <p14:creationId xmlns:p14="http://schemas.microsoft.com/office/powerpoint/2010/main" val="3092348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18</a:t>
            </a:fld>
            <a:endParaRPr kumimoji="1" lang="ja-JP"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956" y="1564975"/>
            <a:ext cx="68580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00419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全体の分析の割合</a:t>
            </a:r>
            <a:endParaRPr kumimoji="1" lang="ja-JP" altLang="en-US" dirty="0"/>
          </a:p>
        </p:txBody>
      </p:sp>
      <p:sp>
        <p:nvSpPr>
          <p:cNvPr id="3" name="コンテンツ プレースホルダー 2"/>
          <p:cNvSpPr>
            <a:spLocks noGrp="1"/>
          </p:cNvSpPr>
          <p:nvPr>
            <p:ph idx="1"/>
          </p:nvPr>
        </p:nvSpPr>
        <p:spPr>
          <a:xfrm>
            <a:off x="624517" y="5572363"/>
            <a:ext cx="7851116" cy="690562"/>
          </a:xfrm>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19</a:t>
            </a:fld>
            <a:endParaRPr kumimoji="1" lang="ja-JP"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453" y="1683910"/>
            <a:ext cx="7906289" cy="379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53743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CVS</a:t>
            </a:r>
            <a:r>
              <a:rPr kumimoji="1" lang="ja-JP" altLang="en-US" dirty="0" smtClean="0"/>
              <a:t>アーカイブについて</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CVS</a:t>
            </a:r>
            <a:r>
              <a:rPr kumimoji="1" lang="ja-JP" altLang="en-US" dirty="0" smtClean="0"/>
              <a:t>は変更の内容を</a:t>
            </a:r>
            <a:r>
              <a:rPr lang="ja-JP" altLang="en-US" dirty="0" smtClean="0"/>
              <a:t>一行毎に</a:t>
            </a:r>
            <a:r>
              <a:rPr kumimoji="1" lang="en-US" altLang="ja-JP" dirty="0" smtClean="0"/>
              <a:t>σ</a:t>
            </a:r>
            <a:r>
              <a:rPr kumimoji="1" lang="ja-JP" altLang="en-US" dirty="0" smtClean="0"/>
              <a:t>１、</a:t>
            </a:r>
            <a:r>
              <a:rPr kumimoji="1" lang="en-US" altLang="ja-JP" dirty="0" smtClean="0"/>
              <a:t>σ</a:t>
            </a:r>
            <a:r>
              <a:rPr kumimoji="1" lang="ja-JP" altLang="en-US" dirty="0" smtClean="0"/>
              <a:t>２と分けていく</a:t>
            </a:r>
            <a:endParaRPr kumimoji="1" lang="en-US" altLang="ja-JP" dirty="0" smtClean="0"/>
          </a:p>
          <a:p>
            <a:r>
              <a:rPr lang="ja-JP" altLang="en-US" dirty="0"/>
              <a:t>その</a:t>
            </a:r>
            <a:r>
              <a:rPr lang="ja-JP" altLang="en-US" dirty="0" smtClean="0"/>
              <a:t>時</a:t>
            </a:r>
            <a:r>
              <a:rPr lang="en-US" altLang="ja-JP" dirty="0" smtClean="0"/>
              <a:t>σ</a:t>
            </a:r>
            <a:r>
              <a:rPr lang="ja-JP" altLang="en-US" dirty="0" smtClean="0"/>
              <a:t>１と</a:t>
            </a:r>
            <a:r>
              <a:rPr lang="en-US" altLang="ja-JP" dirty="0" smtClean="0"/>
              <a:t>σ</a:t>
            </a:r>
            <a:r>
              <a:rPr lang="ja-JP" altLang="en-US" dirty="0" smtClean="0"/>
              <a:t>５が仮に同じ変更内容だとしたら</a:t>
            </a:r>
            <a:endParaRPr lang="en-US" altLang="ja-JP" dirty="0" smtClean="0"/>
          </a:p>
          <a:p>
            <a:r>
              <a:rPr kumimoji="1" lang="ja-JP" altLang="en-US" dirty="0" smtClean="0"/>
              <a:t>その内容をトランザクション（変更内容）</a:t>
            </a:r>
            <a:r>
              <a:rPr kumimoji="1" lang="ja-JP" altLang="en-US" dirty="0" err="1" smtClean="0"/>
              <a:t>ｔ</a:t>
            </a:r>
            <a:r>
              <a:rPr kumimoji="1" lang="ja-JP" altLang="en-US" dirty="0" smtClean="0"/>
              <a:t>としてまとめる</a:t>
            </a:r>
            <a:endParaRPr kumimoji="1" lang="ja-JP" altLang="en-US" dirty="0"/>
          </a:p>
        </p:txBody>
      </p:sp>
      <p:sp>
        <p:nvSpPr>
          <p:cNvPr id="4" name="スライド番号プレースホルダー 3"/>
          <p:cNvSpPr>
            <a:spLocks noGrp="1"/>
          </p:cNvSpPr>
          <p:nvPr>
            <p:ph type="sldNum" sz="quarter" idx="12"/>
          </p:nvPr>
        </p:nvSpPr>
        <p:spPr/>
        <p:txBody>
          <a:bodyPr/>
          <a:lstStyle/>
          <a:p>
            <a:fld id="{18E9753A-3ACF-4B10-8536-D44509C56055}" type="slidenum">
              <a:rPr kumimoji="1" lang="ja-JP" altLang="en-US" smtClean="0"/>
              <a:t>20</a:t>
            </a:fld>
            <a:endParaRPr kumimoji="1" lang="ja-JP" altLang="en-US"/>
          </a:p>
        </p:txBody>
      </p:sp>
    </p:spTree>
    <p:extLst>
      <p:ext uri="{BB962C8B-B14F-4D97-AF65-F5344CB8AC3E}">
        <p14:creationId xmlns:p14="http://schemas.microsoft.com/office/powerpoint/2010/main" val="3721964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680</TotalTime>
  <Words>474</Words>
  <Application>Microsoft Office PowerPoint</Application>
  <PresentationFormat>画面に合わせる (4:3)</PresentationFormat>
  <Paragraphs>123</Paragraphs>
  <Slides>21</Slides>
  <Notes>1</Notes>
  <HiddenSlides>5</HiddenSlides>
  <MMClips>0</MMClips>
  <ScaleCrop>false</ScaleCrop>
  <HeadingPairs>
    <vt:vector size="4" baseType="variant">
      <vt:variant>
        <vt:lpstr>テーマ</vt:lpstr>
      </vt:variant>
      <vt:variant>
        <vt:i4>1</vt:i4>
      </vt:variant>
      <vt:variant>
        <vt:lpstr>スライド タイトル</vt:lpstr>
      </vt:variant>
      <vt:variant>
        <vt:i4>21</vt:i4>
      </vt:variant>
    </vt:vector>
  </HeadingPairs>
  <TitlesOfParts>
    <vt:vector size="22" baseType="lpstr">
      <vt:lpstr>Office テーマ</vt:lpstr>
      <vt:lpstr>When Do Changes Induce Fixes?</vt:lpstr>
      <vt:lpstr>背景</vt:lpstr>
      <vt:lpstr>問題と目的</vt:lpstr>
      <vt:lpstr>調査方法</vt:lpstr>
      <vt:lpstr> 修正誘導変化の調査候補</vt:lpstr>
      <vt:lpstr> 修正誘導変化の調査候補</vt:lpstr>
      <vt:lpstr>調査手段</vt:lpstr>
      <vt:lpstr>修正誘導変化の判断</vt:lpstr>
      <vt:lpstr>修正誘導変化の位置特定</vt:lpstr>
      <vt:lpstr>実験目的</vt:lpstr>
      <vt:lpstr>実験対象と期間</vt:lpstr>
      <vt:lpstr>実験結果</vt:lpstr>
      <vt:lpstr>実験結果</vt:lpstr>
      <vt:lpstr>実験結果</vt:lpstr>
      <vt:lpstr>まとめ</vt:lpstr>
      <vt:lpstr>実験１</vt:lpstr>
      <vt:lpstr>分析方法</vt:lpstr>
      <vt:lpstr>修正誘導変化のタイプ</vt:lpstr>
      <vt:lpstr>PowerPoint プレゼンテーション</vt:lpstr>
      <vt:lpstr>全体の分析の割合</vt:lpstr>
      <vt:lpstr>CVSアーカイブについて</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Do Changes Induce Fixes?</dc:title>
  <dc:creator>松浦遊也</dc:creator>
  <cp:lastModifiedBy>matsuura</cp:lastModifiedBy>
  <cp:revision>38</cp:revision>
  <dcterms:created xsi:type="dcterms:W3CDTF">2015-11-28T10:28:25Z</dcterms:created>
  <dcterms:modified xsi:type="dcterms:W3CDTF">2015-12-01T08:03:50Z</dcterms:modified>
</cp:coreProperties>
</file>