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8" r:id="rId9"/>
    <p:sldId id="263" r:id="rId10"/>
    <p:sldId id="264" r:id="rId11"/>
    <p:sldId id="265" r:id="rId12"/>
    <p:sldId id="269" r:id="rId13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83" autoAdjust="0"/>
    <p:restoredTop sz="77426" autoAdjust="0"/>
  </p:normalViewPr>
  <p:slideViewPr>
    <p:cSldViewPr snapToGrid="0" snapToObjects="1">
      <p:cViewPr varScale="1">
        <p:scale>
          <a:sx n="80" d="100"/>
          <a:sy n="80" d="100"/>
        </p:scale>
        <p:origin x="-22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7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ECC330-BE40-0B47-A6BD-58C46E56B685}" type="datetimeFigureOut">
              <a:rPr kumimoji="1" lang="ja-JP" altLang="en-US" smtClean="0"/>
              <a:t>15/06/20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4062D9-69DB-2346-AD5F-755A6C68C6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734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フェーズ１</a:t>
            </a:r>
            <a:r>
              <a:rPr kumimoji="1" lang="en-US" altLang="ja-JP" dirty="0" smtClean="0"/>
              <a:t> : blackberry</a:t>
            </a:r>
            <a:r>
              <a:rPr kumimoji="1" lang="ja-JP" altLang="en-US" dirty="0" smtClean="0"/>
              <a:t>の有名どころのアプリをリストアップ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2</a:t>
            </a:r>
            <a:r>
              <a:rPr kumimoji="1" lang="en-US" altLang="en-US" dirty="0" smtClean="0"/>
              <a:t> : </a:t>
            </a:r>
            <a:r>
              <a:rPr kumimoji="1" lang="ja-JP" altLang="en-US" dirty="0" smtClean="0"/>
              <a:t>アプリとそのレビューデータを取得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3</a:t>
            </a:r>
            <a:r>
              <a:rPr kumimoji="1" lang="en-US" altLang="en-US" dirty="0" smtClean="0"/>
              <a:t> : </a:t>
            </a:r>
            <a:r>
              <a:rPr kumimoji="1" lang="en-US" altLang="ja-JP" dirty="0" smtClean="0"/>
              <a:t>Price, description</a:t>
            </a:r>
            <a:r>
              <a:rPr kumimoji="1" lang="ja-JP" altLang="en-US" dirty="0" smtClean="0"/>
              <a:t>などを取得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4</a:t>
            </a:r>
            <a:r>
              <a:rPr kumimoji="1" lang="en-US" altLang="en-US" dirty="0" smtClean="0"/>
              <a:t> : </a:t>
            </a:r>
            <a:r>
              <a:rPr kumimoji="1" lang="ja-JP" altLang="en-US" dirty="0" smtClean="0"/>
              <a:t>データベースに保存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dirty="0" smtClean="0"/>
              <a:t>アプリの性質を表す単語</a:t>
            </a:r>
            <a:r>
              <a:rPr kumimoji="1" lang="en-US" altLang="ja-JP" dirty="0" smtClean="0"/>
              <a:t>(</a:t>
            </a:r>
            <a:r>
              <a:rPr kumimoji="1" lang="en-US" altLang="ja-JP" dirty="0" err="1" smtClean="0"/>
              <a:t>gps,location</a:t>
            </a:r>
            <a:r>
              <a:rPr kumimoji="1" lang="ja-JP" altLang="en-US" dirty="0" smtClean="0"/>
              <a:t>など</a:t>
            </a:r>
            <a:r>
              <a:rPr kumimoji="1" lang="en-US" altLang="ja-JP" dirty="0" smtClean="0"/>
              <a:t>)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Valid</a:t>
            </a:r>
            <a:r>
              <a:rPr kumimoji="1" lang="ja-JP" altLang="en-US" dirty="0" smtClean="0"/>
              <a:t>トピックに分類されそれを使用する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062D9-69DB-2346-AD5F-755A6C68C65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010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フェーズ１</a:t>
            </a:r>
            <a:r>
              <a:rPr kumimoji="1" lang="en-US" altLang="ja-JP" dirty="0" smtClean="0"/>
              <a:t> : blackberry</a:t>
            </a:r>
            <a:r>
              <a:rPr kumimoji="1" lang="ja-JP" altLang="en-US" dirty="0" smtClean="0"/>
              <a:t>の有名どころのアプリをリストアップ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2</a:t>
            </a:r>
            <a:r>
              <a:rPr kumimoji="1" lang="en-US" altLang="en-US" dirty="0" smtClean="0"/>
              <a:t> : </a:t>
            </a:r>
            <a:r>
              <a:rPr kumimoji="1" lang="ja-JP" altLang="en-US" dirty="0" smtClean="0"/>
              <a:t>アプリとそのレビューデータを取得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3</a:t>
            </a:r>
            <a:r>
              <a:rPr kumimoji="1" lang="en-US" altLang="en-US" dirty="0" smtClean="0"/>
              <a:t> : </a:t>
            </a:r>
            <a:r>
              <a:rPr kumimoji="1" lang="en-US" altLang="ja-JP" dirty="0" smtClean="0"/>
              <a:t>Price, description</a:t>
            </a:r>
            <a:r>
              <a:rPr kumimoji="1" lang="ja-JP" altLang="en-US" dirty="0" smtClean="0"/>
              <a:t>などを取得</a:t>
            </a:r>
            <a:endParaRPr kumimoji="1" lang="en-US" altLang="ja-JP" dirty="0" smtClean="0"/>
          </a:p>
          <a:p>
            <a:r>
              <a:rPr kumimoji="1" lang="ja-JP" altLang="en-US" dirty="0" smtClean="0"/>
              <a:t>フェーズ</a:t>
            </a:r>
            <a:r>
              <a:rPr kumimoji="1" lang="en-US" altLang="ja-JP" dirty="0" smtClean="0"/>
              <a:t>4</a:t>
            </a:r>
            <a:r>
              <a:rPr kumimoji="1" lang="en-US" altLang="en-US" dirty="0" smtClean="0"/>
              <a:t> : </a:t>
            </a:r>
            <a:r>
              <a:rPr kumimoji="1" lang="ja-JP" altLang="en-US" dirty="0" smtClean="0"/>
              <a:t>データベースに保存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062D9-69DB-2346-AD5F-755A6C68C65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010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062D9-69DB-2346-AD5F-755A6C68C65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6431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4062D9-69DB-2346-AD5F-755A6C68C65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898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45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21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669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4237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13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414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310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0458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19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89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88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5019B-D2E9-1942-A83F-8E059D8553BC}" type="datetimeFigureOut">
              <a:rPr kumimoji="1" lang="ja-JP" altLang="en-US" smtClean="0"/>
              <a:t>15/06/17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47F93-07D0-BB44-B1EA-58C948029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47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The App Sampling Problem for</a:t>
            </a:r>
            <a:br>
              <a:rPr kumimoji="1" lang="en-US" altLang="ja-JP" dirty="0" smtClean="0"/>
            </a:br>
            <a:r>
              <a:rPr kumimoji="1" lang="en-US" altLang="ja-JP" dirty="0" smtClean="0"/>
              <a:t>App Store Mining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William Martin, Mark Harman</a:t>
            </a:r>
          </a:p>
          <a:p>
            <a:r>
              <a:rPr lang="en-US" altLang="ja-JP" dirty="0" err="1" smtClean="0"/>
              <a:t>Yue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Jia</a:t>
            </a:r>
            <a:r>
              <a:rPr lang="en-US" altLang="ja-JP" dirty="0" smtClean="0"/>
              <a:t>, Federica </a:t>
            </a:r>
            <a:r>
              <a:rPr lang="en-US" altLang="ja-JP" dirty="0" err="1" smtClean="0"/>
              <a:t>Sarro</a:t>
            </a:r>
            <a:endParaRPr lang="en-US" altLang="ja-JP" dirty="0"/>
          </a:p>
          <a:p>
            <a:r>
              <a:rPr lang="en-US" altLang="ja-JP" dirty="0" err="1" smtClean="0"/>
              <a:t>Yuanyuan</a:t>
            </a:r>
            <a:r>
              <a:rPr lang="en-US" altLang="ja-JP" dirty="0" smtClean="0"/>
              <a:t> Zhang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2924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背景と問題点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たくさんの先行研究では</a:t>
            </a:r>
            <a:r>
              <a:rPr lang="en-US" altLang="en-US" dirty="0" smtClean="0"/>
              <a:t>App Store</a:t>
            </a:r>
            <a:r>
              <a:rPr lang="ja-JP" altLang="en-US" dirty="0" smtClean="0"/>
              <a:t>から</a:t>
            </a:r>
            <a:r>
              <a:rPr lang="en-US" altLang="ja-JP" dirty="0" smtClean="0"/>
              <a:t>description, ranking, 5</a:t>
            </a:r>
            <a:r>
              <a:rPr lang="ja-JP" altLang="en-US" dirty="0" smtClean="0"/>
              <a:t>段階評価などの情報</a:t>
            </a:r>
            <a:r>
              <a:rPr lang="ja-JP" altLang="en-US" dirty="0" smtClean="0"/>
              <a:t>を</a:t>
            </a:r>
            <a:r>
              <a:rPr lang="ja-JP" altLang="en-US" dirty="0" smtClean="0"/>
              <a:t>取得し，データセットと</a:t>
            </a:r>
            <a:r>
              <a:rPr lang="ja-JP" altLang="en-US" dirty="0" smtClean="0"/>
              <a:t>して</a:t>
            </a:r>
            <a:r>
              <a:rPr lang="ja-JP" altLang="en-US" dirty="0" smtClean="0"/>
              <a:t>使用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kumimoji="1" lang="ja-JP" altLang="en-US" dirty="0" smtClean="0"/>
              <a:t>取得</a:t>
            </a:r>
            <a:r>
              <a:rPr kumimoji="1" lang="ja-JP" altLang="en-US" dirty="0" smtClean="0"/>
              <a:t>した</a:t>
            </a:r>
            <a:r>
              <a:rPr lang="ja-JP" altLang="en-US" dirty="0" smtClean="0"/>
              <a:t>情報</a:t>
            </a:r>
            <a:r>
              <a:rPr kumimoji="1" lang="ja-JP" altLang="en-US" dirty="0" smtClean="0"/>
              <a:t>は</a:t>
            </a:r>
            <a:r>
              <a:rPr kumimoji="1" lang="ja-JP" altLang="en-US" dirty="0" smtClean="0"/>
              <a:t>一部分であり，データセット</a:t>
            </a:r>
            <a:r>
              <a:rPr lang="ja-JP" altLang="en-US" dirty="0" smtClean="0"/>
              <a:t>として</a:t>
            </a:r>
            <a:r>
              <a:rPr kumimoji="1" lang="ja-JP" altLang="en-US" dirty="0" smtClean="0"/>
              <a:t>適切</a:t>
            </a:r>
            <a:r>
              <a:rPr kumimoji="1" lang="ja-JP" altLang="en-US" dirty="0" smtClean="0"/>
              <a:t>でないという</a:t>
            </a:r>
            <a:r>
              <a:rPr kumimoji="1" lang="ja-JP" altLang="en-US" dirty="0" smtClean="0"/>
              <a:t>問題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3844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App Store</a:t>
            </a:r>
            <a:r>
              <a:rPr kumimoji="1" lang="ja-JP" altLang="en-US" dirty="0" smtClean="0"/>
              <a:t>のレビュー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Apple Store : </a:t>
            </a:r>
            <a:r>
              <a:rPr lang="ja-JP" altLang="en-US" dirty="0" smtClean="0"/>
              <a:t>一番最近のリリースに対する</a:t>
            </a:r>
            <a:r>
              <a:rPr lang="ja-JP" altLang="en-US" dirty="0" smtClean="0"/>
              <a:t>レビュー</a:t>
            </a:r>
            <a:r>
              <a:rPr lang="ja-JP" altLang="en-US" dirty="0" smtClean="0"/>
              <a:t>のみ</a:t>
            </a:r>
            <a:r>
              <a:rPr lang="ja-JP" altLang="en-US" dirty="0" smtClean="0"/>
              <a:t>取得</a:t>
            </a:r>
            <a:r>
              <a:rPr lang="ja-JP" altLang="en-US" dirty="0" smtClean="0"/>
              <a:t>可能</a:t>
            </a:r>
            <a:endParaRPr lang="en-US" altLang="ja-JP" dirty="0" smtClean="0"/>
          </a:p>
          <a:p>
            <a:r>
              <a:rPr kumimoji="1" lang="en-US" altLang="ja-JP" dirty="0" smtClean="0"/>
              <a:t>Google Store : </a:t>
            </a:r>
            <a:r>
              <a:rPr kumimoji="1" lang="ja-JP" altLang="en-US" dirty="0" smtClean="0"/>
              <a:t>全レビュー内</a:t>
            </a:r>
            <a:r>
              <a:rPr kumimoji="1" lang="ja-JP" altLang="en-US" dirty="0" smtClean="0"/>
              <a:t>で</a:t>
            </a:r>
            <a:r>
              <a:rPr lang="ja-JP" altLang="en-US" dirty="0" smtClean="0"/>
              <a:t>最新</a:t>
            </a:r>
            <a:r>
              <a:rPr lang="ja-JP" altLang="en-US" dirty="0" smtClean="0"/>
              <a:t>の</a:t>
            </a:r>
            <a:r>
              <a:rPr lang="en-US" altLang="ja-JP" dirty="0" smtClean="0"/>
              <a:t>480</a:t>
            </a:r>
            <a:r>
              <a:rPr lang="ja-JP" altLang="en-US" dirty="0" smtClean="0"/>
              <a:t>件の</a:t>
            </a:r>
            <a:r>
              <a:rPr lang="ja-JP" altLang="en-US" dirty="0" smtClean="0"/>
              <a:t>レビュー</a:t>
            </a:r>
            <a:r>
              <a:rPr lang="ja-JP" altLang="en-US" dirty="0" smtClean="0"/>
              <a:t>のみ</a:t>
            </a:r>
            <a:r>
              <a:rPr lang="ja-JP" altLang="en-US" dirty="0" smtClean="0"/>
              <a:t>取得</a:t>
            </a:r>
            <a:r>
              <a:rPr lang="ja-JP" altLang="en-US" dirty="0" smtClean="0"/>
              <a:t>可能</a:t>
            </a:r>
            <a:endParaRPr lang="en-US" altLang="ja-JP" dirty="0" smtClean="0"/>
          </a:p>
          <a:p>
            <a:r>
              <a:rPr kumimoji="1" lang="en-US" altLang="ja-JP" dirty="0" smtClean="0"/>
              <a:t>Windows Store :</a:t>
            </a:r>
            <a:r>
              <a:rPr lang="ja-JP" altLang="en-US" dirty="0" smtClean="0"/>
              <a:t>全レビュー</a:t>
            </a:r>
            <a:r>
              <a:rPr lang="ja-JP" altLang="en-US" dirty="0" smtClean="0"/>
              <a:t>内で</a:t>
            </a:r>
            <a:r>
              <a:rPr lang="ja-JP" altLang="en-US" dirty="0" smtClean="0"/>
              <a:t>最新</a:t>
            </a:r>
            <a:r>
              <a:rPr lang="ja-JP" altLang="en-US" dirty="0" smtClean="0"/>
              <a:t>の</a:t>
            </a:r>
            <a:r>
              <a:rPr lang="en-US" altLang="ja-JP" dirty="0" smtClean="0"/>
              <a:t>36</a:t>
            </a:r>
            <a:r>
              <a:rPr lang="ja-JP" altLang="en-US" dirty="0" smtClean="0"/>
              <a:t>件の</a:t>
            </a:r>
            <a:r>
              <a:rPr lang="ja-JP" altLang="en-US" dirty="0" smtClean="0"/>
              <a:t>レビュー</a:t>
            </a:r>
            <a:r>
              <a:rPr lang="ja-JP" altLang="en-US" dirty="0" smtClean="0"/>
              <a:t>のみ</a:t>
            </a:r>
            <a:r>
              <a:rPr lang="ja-JP" altLang="en-US" dirty="0" smtClean="0"/>
              <a:t>取得</a:t>
            </a:r>
            <a:r>
              <a:rPr lang="ja-JP" altLang="en-US" dirty="0" smtClean="0"/>
              <a:t>可能</a:t>
            </a:r>
            <a:endParaRPr lang="en-US" altLang="ja-JP" dirty="0" smtClean="0"/>
          </a:p>
        </p:txBody>
      </p:sp>
      <p:sp>
        <p:nvSpPr>
          <p:cNvPr id="4" name="角丸四角形 3"/>
          <p:cNvSpPr/>
          <p:nvPr/>
        </p:nvSpPr>
        <p:spPr>
          <a:xfrm>
            <a:off x="457200" y="5148741"/>
            <a:ext cx="8229600" cy="135788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3600" dirty="0" smtClean="0"/>
              <a:t>Blackberry Store</a:t>
            </a:r>
          </a:p>
          <a:p>
            <a:pPr algn="ctr"/>
            <a:r>
              <a:rPr lang="en-US" altLang="en-US" sz="3600" dirty="0" smtClean="0"/>
              <a:t>全てのレビューを取得することが可能</a:t>
            </a:r>
            <a:endParaRPr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01794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先行研究で用いている</a:t>
            </a:r>
            <a:r>
              <a:rPr lang="ja-JP" altLang="en-US" dirty="0" smtClean="0"/>
              <a:t>データセットが</a:t>
            </a:r>
            <a:r>
              <a:rPr kumimoji="1" lang="en-US" altLang="ja-JP" dirty="0" smtClean="0"/>
              <a:t>App Store</a:t>
            </a:r>
            <a:r>
              <a:rPr kumimoji="1" lang="ja-JP" altLang="en-US" dirty="0" smtClean="0"/>
              <a:t>のレビューの一部であることにより引き起こす問題を明らかにする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一部のデータをデータセットとして用いてる問題を解決する手法の提案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229166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ja-JP" dirty="0" smtClean="0"/>
              <a:t>Price</a:t>
            </a:r>
            <a:r>
              <a:rPr lang="en-US" altLang="ja-JP" dirty="0" smtClean="0"/>
              <a:t>(P)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→ </a:t>
            </a:r>
            <a:r>
              <a:rPr lang="ja-JP" altLang="en-US" dirty="0" smtClean="0"/>
              <a:t>アプリに支払った合計金額</a:t>
            </a:r>
            <a:endParaRPr lang="en-US" altLang="ja-JP" dirty="0" smtClean="0"/>
          </a:p>
          <a:p>
            <a:r>
              <a:rPr lang="en-US" altLang="ja-JP" dirty="0" smtClean="0"/>
              <a:t>Rating</a:t>
            </a:r>
            <a:r>
              <a:rPr lang="en-US" altLang="ja-JP" dirty="0" smtClean="0"/>
              <a:t>(R)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→</a:t>
            </a:r>
            <a:r>
              <a:rPr lang="ja-JP" altLang="en-US" dirty="0" smtClean="0"/>
              <a:t>アプリに対する</a:t>
            </a:r>
            <a:r>
              <a:rPr lang="en-US" altLang="ja-JP" dirty="0" smtClean="0"/>
              <a:t>5</a:t>
            </a:r>
            <a:r>
              <a:rPr lang="ja-JP" altLang="en-US" dirty="0" smtClean="0"/>
              <a:t>段階評価の平均</a:t>
            </a:r>
            <a:endParaRPr lang="en-US" altLang="ja-JP" dirty="0" smtClean="0"/>
          </a:p>
          <a:p>
            <a:r>
              <a:rPr lang="en-US" altLang="ja-JP" dirty="0" smtClean="0"/>
              <a:t>Download </a:t>
            </a:r>
            <a:r>
              <a:rPr lang="en-US" altLang="ja-JP" dirty="0" smtClean="0"/>
              <a:t>rank</a:t>
            </a:r>
            <a:r>
              <a:rPr lang="en-US" altLang="ja-JP" dirty="0" smtClean="0"/>
              <a:t>(D)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→App store</a:t>
            </a:r>
            <a:r>
              <a:rPr lang="ja-JP" altLang="en-US" dirty="0" smtClean="0"/>
              <a:t>に表示されているダウンロード数の順位</a:t>
            </a:r>
            <a:endParaRPr lang="en-US" altLang="ja-JP" dirty="0" smtClean="0"/>
          </a:p>
          <a:p>
            <a:r>
              <a:rPr lang="en-US" altLang="ja-JP" dirty="0" smtClean="0"/>
              <a:t>Length of </a:t>
            </a:r>
            <a:r>
              <a:rPr lang="en-US" altLang="ja-JP" dirty="0" smtClean="0"/>
              <a:t>description</a:t>
            </a:r>
            <a:r>
              <a:rPr lang="en-US" altLang="ja-JP" dirty="0" smtClean="0"/>
              <a:t>(L)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→</a:t>
            </a:r>
            <a:r>
              <a:rPr lang="ja-JP" altLang="en-US" dirty="0" smtClean="0"/>
              <a:t>アプリの詳細の単語数</a:t>
            </a:r>
            <a:endParaRPr lang="en-US" altLang="ja-JP" dirty="0" smtClean="0"/>
          </a:p>
          <a:p>
            <a:r>
              <a:rPr lang="en-US" altLang="ja-JP" dirty="0" smtClean="0"/>
              <a:t>Number of </a:t>
            </a:r>
            <a:r>
              <a:rPr lang="en-US" altLang="ja-JP" dirty="0" smtClean="0"/>
              <a:t>ratings</a:t>
            </a:r>
            <a:r>
              <a:rPr lang="en-US" altLang="ja-JP" dirty="0" smtClean="0"/>
              <a:t>(N)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en-US" altLang="ja-JP" dirty="0" smtClean="0"/>
              <a:t>→</a:t>
            </a:r>
            <a:r>
              <a:rPr lang="ja-JP" altLang="en-US" dirty="0" smtClean="0"/>
              <a:t>レビューを投稿したユーザの合計</a:t>
            </a:r>
            <a:endParaRPr lang="en-US" altLang="ja-JP" dirty="0" smtClean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007189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pic>
        <p:nvPicPr>
          <p:cNvPr id="4" name="図 3" descr="スクリーンショット 2015-06-06 15.16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33" y="1232142"/>
            <a:ext cx="5594387" cy="4393332"/>
          </a:xfrm>
          <a:prstGeom prst="rect">
            <a:avLst/>
          </a:prstGeom>
        </p:spPr>
      </p:pic>
      <p:sp>
        <p:nvSpPr>
          <p:cNvPr id="8" name="角丸四角形 7"/>
          <p:cNvSpPr/>
          <p:nvPr/>
        </p:nvSpPr>
        <p:spPr>
          <a:xfrm>
            <a:off x="1460501" y="5849970"/>
            <a:ext cx="6202404" cy="9060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アプリの</a:t>
            </a:r>
            <a:r>
              <a:rPr lang="en-US" altLang="ja-JP" sz="2400" dirty="0" smtClean="0"/>
              <a:t>description</a:t>
            </a:r>
            <a:r>
              <a:rPr lang="ja-JP" altLang="en-US" sz="2400" dirty="0" smtClean="0"/>
              <a:t>やユーザの</a:t>
            </a:r>
            <a:r>
              <a:rPr lang="en-US" altLang="ja-JP" sz="2400" dirty="0" smtClean="0"/>
              <a:t>review</a:t>
            </a:r>
            <a:r>
              <a:rPr lang="ja-JP" altLang="en-US" sz="2400" dirty="0" smtClean="0"/>
              <a:t>を</a:t>
            </a:r>
            <a:endParaRPr lang="en-US" altLang="ja-JP" sz="2400" dirty="0" smtClean="0"/>
          </a:p>
          <a:p>
            <a:pPr algn="ctr"/>
            <a:r>
              <a:rPr lang="en-US" altLang="ja-JP" sz="2400" dirty="0" smtClean="0"/>
              <a:t>LDA</a:t>
            </a:r>
            <a:r>
              <a:rPr lang="ja-JP" altLang="en-US" sz="2400" dirty="0" smtClean="0"/>
              <a:t>を用いて</a:t>
            </a:r>
            <a:r>
              <a:rPr lang="en-US" altLang="ja-JP" sz="2400" dirty="0"/>
              <a:t>Valid</a:t>
            </a:r>
            <a:r>
              <a:rPr lang="ja-JP" altLang="en-US" sz="2400" dirty="0"/>
              <a:t>か</a:t>
            </a:r>
            <a:r>
              <a:rPr lang="en-US" altLang="ja-JP" sz="2400" dirty="0" smtClean="0"/>
              <a:t>Invalid</a:t>
            </a:r>
            <a:r>
              <a:rPr lang="ja-JP" altLang="en-US" sz="2400" dirty="0" smtClean="0"/>
              <a:t>に分類</a:t>
            </a:r>
            <a:endParaRPr lang="ja-JP" altLang="en-US" sz="2400" dirty="0"/>
          </a:p>
        </p:txBody>
      </p:sp>
      <p:sp>
        <p:nvSpPr>
          <p:cNvPr id="9" name="下矢印 8"/>
          <p:cNvSpPr/>
          <p:nvPr/>
        </p:nvSpPr>
        <p:spPr>
          <a:xfrm>
            <a:off x="3420409" y="5365114"/>
            <a:ext cx="171249" cy="47800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下矢印 9"/>
          <p:cNvSpPr/>
          <p:nvPr/>
        </p:nvSpPr>
        <p:spPr>
          <a:xfrm>
            <a:off x="6541434" y="5370838"/>
            <a:ext cx="171249" cy="47800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640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pic>
        <p:nvPicPr>
          <p:cNvPr id="4" name="図 3" descr="スクリーンショット 2015-06-06 15.16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33" y="1232142"/>
            <a:ext cx="5594387" cy="4393332"/>
          </a:xfrm>
          <a:prstGeom prst="rect">
            <a:avLst/>
          </a:prstGeom>
        </p:spPr>
      </p:pic>
      <p:sp>
        <p:nvSpPr>
          <p:cNvPr id="6" name="角丸四角形 5"/>
          <p:cNvSpPr/>
          <p:nvPr/>
        </p:nvSpPr>
        <p:spPr>
          <a:xfrm>
            <a:off x="720431" y="5843123"/>
            <a:ext cx="2097804" cy="58502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smtClean="0"/>
              <a:t>Price, Rating</a:t>
            </a:r>
            <a:endParaRPr lang="ja-JP" altLang="en-US" sz="2400" dirty="0"/>
          </a:p>
        </p:txBody>
      </p:sp>
      <p:sp>
        <p:nvSpPr>
          <p:cNvPr id="7" name="下矢印 6"/>
          <p:cNvSpPr/>
          <p:nvPr/>
        </p:nvSpPr>
        <p:spPr>
          <a:xfrm>
            <a:off x="2368950" y="5365114"/>
            <a:ext cx="171249" cy="47800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2970634" y="5843123"/>
            <a:ext cx="5120895" cy="90607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smtClean="0"/>
              <a:t>App name, App description</a:t>
            </a:r>
          </a:p>
          <a:p>
            <a:pPr algn="ctr"/>
            <a:r>
              <a:rPr lang="en-US" altLang="ja-JP" sz="2400" dirty="0" smtClean="0"/>
              <a:t>LDA</a:t>
            </a:r>
            <a:r>
              <a:rPr lang="ja-JP" altLang="en-US" sz="2400" dirty="0" smtClean="0"/>
              <a:t>でトピック作成</a:t>
            </a:r>
            <a:endParaRPr lang="ja-JP" altLang="en-US" sz="2400" dirty="0"/>
          </a:p>
        </p:txBody>
      </p:sp>
      <p:sp>
        <p:nvSpPr>
          <p:cNvPr id="9" name="下矢印 8"/>
          <p:cNvSpPr/>
          <p:nvPr/>
        </p:nvSpPr>
        <p:spPr>
          <a:xfrm>
            <a:off x="3420409" y="5365114"/>
            <a:ext cx="171249" cy="478009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0542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データセットの分類</a:t>
            </a:r>
            <a:endParaRPr kumimoji="1" lang="ja-JP" altLang="en-US" dirty="0"/>
          </a:p>
        </p:txBody>
      </p:sp>
      <p:pic>
        <p:nvPicPr>
          <p:cNvPr id="4" name="図 3" descr="ベン図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25" y="2401888"/>
            <a:ext cx="6998348" cy="243205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730250" y="5048250"/>
            <a:ext cx="8413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/>
              <a:t>(</a:t>
            </a:r>
            <a:r>
              <a:rPr lang="en-US" altLang="ja-JP" i="1" dirty="0"/>
              <a:t>A</a:t>
            </a:r>
            <a:r>
              <a:rPr lang="en-US" altLang="ja-JP" dirty="0"/>
              <a:t>) All: The combination of the above datasets; includes all </a:t>
            </a:r>
            <a:r>
              <a:rPr lang="en-US" altLang="ja-JP" dirty="0" err="1"/>
              <a:t>mineddata</a:t>
            </a:r>
            <a:r>
              <a:rPr lang="en-US" altLang="ja-JP" dirty="0"/>
              <a:t>(A=</a:t>
            </a:r>
            <a:r>
              <a:rPr lang="en-US" altLang="ja-JP" dirty="0" err="1"/>
              <a:t>Pa∪F∪Z</a:t>
            </a:r>
            <a:r>
              <a:rPr lang="en-US" altLang="ja-JP" dirty="0" smtClean="0"/>
              <a:t>) 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8697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ja-JP" dirty="0" smtClean="0"/>
              <a:t>P</a:t>
            </a:r>
            <a:r>
              <a:rPr lang="en-US" altLang="ja-JP" dirty="0" smtClean="0"/>
              <a:t>a,</a:t>
            </a:r>
            <a:r>
              <a:rPr lang="ja-JP" altLang="en-US" dirty="0" smtClean="0"/>
              <a:t> </a:t>
            </a:r>
            <a:r>
              <a:rPr lang="en-US" altLang="ja-JP" dirty="0" smtClean="0"/>
              <a:t>F,</a:t>
            </a:r>
            <a:r>
              <a:rPr lang="ja-JP" altLang="en-US" dirty="0" smtClean="0"/>
              <a:t> </a:t>
            </a:r>
            <a:r>
              <a:rPr lang="en-US" altLang="ja-JP" dirty="0" smtClean="0"/>
              <a:t>Z,</a:t>
            </a:r>
            <a:r>
              <a:rPr lang="ja-JP" altLang="en-US" dirty="0" smtClean="0"/>
              <a:t> 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の違いによりメトリクスはどのように変化するか</a:t>
            </a:r>
            <a:r>
              <a:rPr lang="en-US" altLang="ja-JP" dirty="0" smtClean="0"/>
              <a:t> </a:t>
            </a:r>
            <a:r>
              <a:rPr lang="en-US" altLang="ja-JP" sz="2000" dirty="0" smtClean="0"/>
              <a:t>(</a:t>
            </a:r>
            <a:r>
              <a:rPr lang="ja-JP" altLang="en-US" sz="2000" dirty="0" smtClean="0"/>
              <a:t>ウィルコクスン</a:t>
            </a:r>
            <a:r>
              <a:rPr lang="ja-JP" altLang="en-US" sz="2000" dirty="0" smtClean="0"/>
              <a:t>の順位和</a:t>
            </a:r>
            <a:r>
              <a:rPr lang="ja-JP" altLang="en-US" sz="2000" dirty="0" smtClean="0"/>
              <a:t>検定</a:t>
            </a:r>
            <a:r>
              <a:rPr lang="en-US" altLang="ja-JP" sz="2000" dirty="0" smtClean="0"/>
              <a:t>)</a:t>
            </a:r>
            <a:endParaRPr kumimoji="1" lang="en-US" altLang="ja-JP" sz="2000" dirty="0" smtClean="0"/>
          </a:p>
          <a:p>
            <a:endParaRPr kumimoji="1" lang="ja-JP" altLang="en-US" dirty="0"/>
          </a:p>
        </p:txBody>
      </p:sp>
      <p:pic>
        <p:nvPicPr>
          <p:cNvPr id="4" name="図 3" descr="スクリーンショット 2015-06-08 16.44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3" y="3378399"/>
            <a:ext cx="6367814" cy="1778182"/>
          </a:xfrm>
          <a:prstGeom prst="rect">
            <a:avLst/>
          </a:prstGeom>
        </p:spPr>
      </p:pic>
      <p:sp>
        <p:nvSpPr>
          <p:cNvPr id="5" name="角丸四角形 4"/>
          <p:cNvSpPr/>
          <p:nvPr/>
        </p:nvSpPr>
        <p:spPr>
          <a:xfrm>
            <a:off x="3982081" y="4343252"/>
            <a:ext cx="1683417" cy="599289"/>
          </a:xfrm>
          <a:prstGeom prst="roundRect">
            <a:avLst/>
          </a:prstGeom>
          <a:noFill/>
          <a:ln w="57150" cmpd="sng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5177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Pa,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F,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Z,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A</a:t>
            </a:r>
            <a:r>
              <a:rPr kumimoji="1" lang="ja-JP" altLang="en-US" dirty="0" smtClean="0"/>
              <a:t>の違いにより，</a:t>
            </a:r>
            <a:r>
              <a:rPr lang="ja-JP" altLang="en-US" dirty="0"/>
              <a:t>アプリへの</a:t>
            </a:r>
            <a:r>
              <a:rPr lang="ja-JP" altLang="en-US" dirty="0" smtClean="0"/>
              <a:t>要望</a:t>
            </a:r>
            <a:r>
              <a:rPr lang="ja-JP" altLang="en-US" dirty="0" smtClean="0"/>
              <a:t>についての</a:t>
            </a:r>
            <a:r>
              <a:rPr kumimoji="1" lang="ja-JP" altLang="en-US" dirty="0" smtClean="0"/>
              <a:t>レビューの割合はどのように変化するか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A : 3.92%</a:t>
            </a:r>
            <a:r>
              <a:rPr kumimoji="1" lang="ja-JP" altLang="en-US" dirty="0" smtClean="0"/>
              <a:t>以下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r>
              <a:rPr lang="en-US" altLang="ja-JP" dirty="0" smtClean="0"/>
              <a:t>Pa : 3.14%</a:t>
            </a:r>
            <a:r>
              <a:rPr lang="ja-JP" altLang="en-US" dirty="0" smtClean="0"/>
              <a:t>以下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r>
              <a:rPr kumimoji="1" lang="en-US" altLang="ja-JP" dirty="0" smtClean="0"/>
              <a:t>F : 4.39%</a:t>
            </a:r>
            <a:r>
              <a:rPr kumimoji="1" lang="ja-JP" altLang="en-US" dirty="0" smtClean="0"/>
              <a:t>以下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2731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Pa,</a:t>
            </a:r>
            <a:r>
              <a:rPr lang="ja-JP" altLang="en-US" dirty="0"/>
              <a:t> </a:t>
            </a:r>
            <a:r>
              <a:rPr lang="en-US" altLang="ja-JP" dirty="0"/>
              <a:t>F,</a:t>
            </a:r>
            <a:r>
              <a:rPr lang="ja-JP" altLang="en-US" dirty="0"/>
              <a:t> </a:t>
            </a:r>
            <a:r>
              <a:rPr lang="en-US" altLang="ja-JP" dirty="0" smtClean="0"/>
              <a:t>Z</a:t>
            </a:r>
            <a:r>
              <a:rPr lang="en-US" altLang="ja-JP" dirty="0" smtClean="0"/>
              <a:t>,</a:t>
            </a:r>
            <a:r>
              <a:rPr lang="ja-JP" altLang="en-US" dirty="0" smtClean="0"/>
              <a:t> </a:t>
            </a:r>
            <a:r>
              <a:rPr lang="en-US" altLang="ja-JP" dirty="0" smtClean="0"/>
              <a:t>A</a:t>
            </a:r>
            <a:r>
              <a:rPr lang="ja-JP" altLang="en-US" dirty="0" smtClean="0"/>
              <a:t>の</a:t>
            </a:r>
            <a:r>
              <a:rPr lang="ja-JP" altLang="en-US" dirty="0"/>
              <a:t>違いにより，アプリへの要望についてのレビュー</a:t>
            </a:r>
            <a:r>
              <a:rPr lang="ja-JP" altLang="en-US" dirty="0" smtClean="0"/>
              <a:t>の</a:t>
            </a:r>
            <a:r>
              <a:rPr lang="ja-JP" altLang="en-US" dirty="0" smtClean="0"/>
              <a:t>内容</a:t>
            </a:r>
            <a:r>
              <a:rPr lang="ja-JP" altLang="en-US" dirty="0" smtClean="0"/>
              <a:t>は</a:t>
            </a:r>
            <a:r>
              <a:rPr lang="ja-JP" altLang="en-US" dirty="0"/>
              <a:t>どのように変化する</a:t>
            </a:r>
            <a:r>
              <a:rPr lang="ja-JP" altLang="en-US" dirty="0" smtClean="0"/>
              <a:t>か</a:t>
            </a:r>
            <a:endParaRPr lang="en-US" altLang="ja-JP" dirty="0"/>
          </a:p>
        </p:txBody>
      </p:sp>
      <p:pic>
        <p:nvPicPr>
          <p:cNvPr id="5" name="図 4" descr="スクリーンショット 2015-06-21 12.02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4" y="3422649"/>
            <a:ext cx="4487011" cy="183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110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Ta:</a:t>
            </a:r>
            <a:r>
              <a:rPr lang="ja-JP" altLang="en-US" dirty="0" smtClean="0"/>
              <a:t>トピック作成に強い貢献をしたアプリの詳細の数</a:t>
            </a:r>
            <a:endParaRPr lang="en-US" altLang="ja-JP" dirty="0" smtClean="0"/>
          </a:p>
          <a:p>
            <a:r>
              <a:rPr kumimoji="1" lang="en-US" altLang="ja-JP" dirty="0" err="1" smtClean="0"/>
              <a:t>Tr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トピック作成に強い貢献をしたユーザのリクエストの数</a:t>
            </a:r>
            <a:endParaRPr kumimoji="1" lang="en-US" altLang="ja-JP" dirty="0" smtClean="0"/>
          </a:p>
          <a:p>
            <a:r>
              <a:rPr lang="en-US" altLang="ja-JP" dirty="0" smtClean="0"/>
              <a:t>Td:</a:t>
            </a:r>
            <a:r>
              <a:rPr lang="ja-JP" altLang="en-US" dirty="0" smtClean="0"/>
              <a:t>トピック作成に強い貢献をしたアプリの</a:t>
            </a:r>
            <a:r>
              <a:rPr lang="en-US" altLang="ja-JP" dirty="0" smtClean="0"/>
              <a:t>Download Lank</a:t>
            </a:r>
            <a:r>
              <a:rPr lang="ja-JP" altLang="en-US" dirty="0" smtClean="0"/>
              <a:t>の中央値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9769484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19551</TotalTime>
  <Words>460</Words>
  <Application>Microsoft Macintosh PowerPoint</Application>
  <PresentationFormat>画面に合わせる (4:3)</PresentationFormat>
  <Paragraphs>62</Paragraphs>
  <Slides>12</Slides>
  <Notes>4</Notes>
  <HiddenSlides>1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ホワイト</vt:lpstr>
      <vt:lpstr>The App Sampling Problem for App Store Mining</vt:lpstr>
      <vt:lpstr>背景と問題点</vt:lpstr>
      <vt:lpstr>App Storeのレビュー</vt:lpstr>
      <vt:lpstr>目的</vt:lpstr>
      <vt:lpstr>メトリクス</vt:lpstr>
      <vt:lpstr>データセット</vt:lpstr>
      <vt:lpstr>データセット</vt:lpstr>
      <vt:lpstr>データセットの分類</vt:lpstr>
      <vt:lpstr>RQ1</vt:lpstr>
      <vt:lpstr>RQ2</vt:lpstr>
      <vt:lpstr>RQ3</vt:lpstr>
      <vt:lpstr>PowerPoint プレゼンテーション</vt:lpstr>
    </vt:vector>
  </TitlesOfParts>
  <Company>wakayama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App Sampling Problem for App Store Mining</dc:title>
  <dc:creator>maeda yoshiya</dc:creator>
  <cp:lastModifiedBy>maeda yoshiya</cp:lastModifiedBy>
  <cp:revision>58</cp:revision>
  <dcterms:created xsi:type="dcterms:W3CDTF">2015-06-04T04:25:56Z</dcterms:created>
  <dcterms:modified xsi:type="dcterms:W3CDTF">2015-06-21T03:18:58Z</dcterms:modified>
</cp:coreProperties>
</file>