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7" r:id="rId2"/>
    <p:sldId id="273" r:id="rId3"/>
    <p:sldId id="275" r:id="rId4"/>
    <p:sldId id="270" r:id="rId5"/>
    <p:sldId id="271" r:id="rId6"/>
    <p:sldId id="276" r:id="rId7"/>
    <p:sldId id="293" r:id="rId8"/>
    <p:sldId id="272" r:id="rId9"/>
    <p:sldId id="294" r:id="rId10"/>
    <p:sldId id="277" r:id="rId11"/>
    <p:sldId id="274" r:id="rId12"/>
    <p:sldId id="292" r:id="rId13"/>
    <p:sldId id="281" r:id="rId14"/>
    <p:sldId id="285" r:id="rId15"/>
    <p:sldId id="278" r:id="rId16"/>
    <p:sldId id="290" r:id="rId17"/>
    <p:sldId id="287" r:id="rId18"/>
    <p:sldId id="288" r:id="rId19"/>
    <p:sldId id="291" r:id="rId20"/>
    <p:sldId id="280" r:id="rId21"/>
    <p:sldId id="282" r:id="rId22"/>
    <p:sldId id="283"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84" d="100"/>
          <a:sy n="84" d="100"/>
        </p:scale>
        <p:origin x="14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38541-A2F9-4E32-B754-E828428CFC89}"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EDBCE288-7614-4EC9-942F-99B05F2D2A6C}">
      <dgm:prSet phldrT="[テキスト]"/>
      <dgm:spPr/>
      <dgm:t>
        <a:bodyPr/>
        <a:lstStyle/>
        <a:p>
          <a:r>
            <a:rPr kumimoji="1" lang="en-US" altLang="ja-JP" dirty="0"/>
            <a:t>RQ1</a:t>
          </a:r>
          <a:endParaRPr kumimoji="1" lang="ja-JP" altLang="en-US" dirty="0"/>
        </a:p>
      </dgm:t>
    </dgm:pt>
    <dgm:pt modelId="{C21E9E04-8D77-4B5E-9C53-29CC6F3156CD}" type="parTrans" cxnId="{044EE9ED-215F-4E03-B706-C5FCC803B2D5}">
      <dgm:prSet/>
      <dgm:spPr/>
      <dgm:t>
        <a:bodyPr/>
        <a:lstStyle/>
        <a:p>
          <a:endParaRPr kumimoji="1" lang="ja-JP" altLang="en-US"/>
        </a:p>
      </dgm:t>
    </dgm:pt>
    <dgm:pt modelId="{88EF4F37-7ADD-4EAC-A6AB-95C1B8341A12}" type="sibTrans" cxnId="{044EE9ED-215F-4E03-B706-C5FCC803B2D5}">
      <dgm:prSet/>
      <dgm:spPr/>
      <dgm:t>
        <a:bodyPr/>
        <a:lstStyle/>
        <a:p>
          <a:endParaRPr kumimoji="1" lang="ja-JP" altLang="en-US"/>
        </a:p>
      </dgm:t>
    </dgm:pt>
    <dgm:pt modelId="{646D2575-FCB2-4F6F-92EF-9B8178473061}">
      <dgm:prSet phldrT="[テキスト]"/>
      <dgm:spPr/>
      <dgm:t>
        <a:bodyPr/>
        <a:lstStyle/>
        <a:p>
          <a:r>
            <a:rPr kumimoji="1" lang="ja-JP" altLang="en-US" dirty="0"/>
            <a:t>レビュアーは多くのバグを見逃しているのか</a:t>
          </a:r>
        </a:p>
      </dgm:t>
    </dgm:pt>
    <dgm:pt modelId="{74828861-8546-48F4-84BC-E50B75554014}" type="parTrans" cxnId="{F7CB638E-CE04-425B-9B43-71C9CE9176D9}">
      <dgm:prSet/>
      <dgm:spPr/>
      <dgm:t>
        <a:bodyPr/>
        <a:lstStyle/>
        <a:p>
          <a:endParaRPr kumimoji="1" lang="ja-JP" altLang="en-US"/>
        </a:p>
      </dgm:t>
    </dgm:pt>
    <dgm:pt modelId="{04907432-2352-41CE-B92C-B0770787EE70}" type="sibTrans" cxnId="{F7CB638E-CE04-425B-9B43-71C9CE9176D9}">
      <dgm:prSet/>
      <dgm:spPr/>
      <dgm:t>
        <a:bodyPr/>
        <a:lstStyle/>
        <a:p>
          <a:endParaRPr kumimoji="1" lang="ja-JP" altLang="en-US"/>
        </a:p>
      </dgm:t>
    </dgm:pt>
    <dgm:pt modelId="{00E61766-46AC-468C-93BB-740B93823A80}">
      <dgm:prSet phldrT="[テキスト]"/>
      <dgm:spPr/>
      <dgm:t>
        <a:bodyPr/>
        <a:lstStyle/>
        <a:p>
          <a:r>
            <a:rPr kumimoji="1" lang="en-US" altLang="ja-JP" dirty="0"/>
            <a:t>RQ2</a:t>
          </a:r>
          <a:endParaRPr kumimoji="1" lang="ja-JP" altLang="en-US" dirty="0"/>
        </a:p>
      </dgm:t>
    </dgm:pt>
    <dgm:pt modelId="{5C03B111-208D-48B2-B7A4-8BA75CA402CD}" type="parTrans" cxnId="{C0CDEE9F-995C-4995-A9EA-A5E9EE1C0083}">
      <dgm:prSet/>
      <dgm:spPr/>
      <dgm:t>
        <a:bodyPr/>
        <a:lstStyle/>
        <a:p>
          <a:endParaRPr kumimoji="1" lang="ja-JP" altLang="en-US"/>
        </a:p>
      </dgm:t>
    </dgm:pt>
    <dgm:pt modelId="{A69F92B7-7DA5-42CC-889D-A274FBF8EED4}" type="sibTrans" cxnId="{C0CDEE9F-995C-4995-A9EA-A5E9EE1C0083}">
      <dgm:prSet/>
      <dgm:spPr/>
      <dgm:t>
        <a:bodyPr/>
        <a:lstStyle/>
        <a:p>
          <a:endParaRPr kumimoji="1" lang="ja-JP" altLang="en-US"/>
        </a:p>
      </dgm:t>
    </dgm:pt>
    <dgm:pt modelId="{4D49A4A3-313A-4EC8-8996-3E469ECB2D2B}">
      <dgm:prSet phldrT="[テキスト]"/>
      <dgm:spPr/>
      <dgm:t>
        <a:bodyPr/>
        <a:lstStyle/>
        <a:p>
          <a:r>
            <a:rPr lang="ja-JP" altLang="en-US" dirty="0"/>
            <a:t>パーソナルな要因はコードレビューの質に影響を与えるのか</a:t>
          </a:r>
          <a:endParaRPr kumimoji="1" lang="ja-JP" altLang="en-US" dirty="0"/>
        </a:p>
      </dgm:t>
    </dgm:pt>
    <dgm:pt modelId="{A0DA39D0-D028-40A4-89EC-CC575D27D803}" type="parTrans" cxnId="{F248A1CA-BBCF-4CF2-82E1-7E15F3BF459E}">
      <dgm:prSet/>
      <dgm:spPr/>
      <dgm:t>
        <a:bodyPr/>
        <a:lstStyle/>
        <a:p>
          <a:endParaRPr kumimoji="1" lang="ja-JP" altLang="en-US"/>
        </a:p>
      </dgm:t>
    </dgm:pt>
    <dgm:pt modelId="{897B73C3-0ABB-41A8-B5F9-CE39B5A2557E}" type="sibTrans" cxnId="{F248A1CA-BBCF-4CF2-82E1-7E15F3BF459E}">
      <dgm:prSet/>
      <dgm:spPr/>
      <dgm:t>
        <a:bodyPr/>
        <a:lstStyle/>
        <a:p>
          <a:endParaRPr kumimoji="1" lang="ja-JP" altLang="en-US"/>
        </a:p>
      </dgm:t>
    </dgm:pt>
    <dgm:pt modelId="{F5E1D90A-6A63-4CE1-BA0A-FEBD63495232}">
      <dgm:prSet phldrT="[テキスト]"/>
      <dgm:spPr/>
      <dgm:t>
        <a:bodyPr/>
        <a:lstStyle/>
        <a:p>
          <a:r>
            <a:rPr kumimoji="1" lang="en-US" altLang="ja-JP" dirty="0"/>
            <a:t>RQ3</a:t>
          </a:r>
          <a:endParaRPr kumimoji="1" lang="ja-JP" altLang="en-US" dirty="0"/>
        </a:p>
      </dgm:t>
    </dgm:pt>
    <dgm:pt modelId="{6EB6FA6F-F741-42A3-80AA-21A1F924D4C8}" type="parTrans" cxnId="{C21C8410-49C2-4EFC-9C4A-E453117FDC25}">
      <dgm:prSet/>
      <dgm:spPr/>
      <dgm:t>
        <a:bodyPr/>
        <a:lstStyle/>
        <a:p>
          <a:endParaRPr kumimoji="1" lang="ja-JP" altLang="en-US"/>
        </a:p>
      </dgm:t>
    </dgm:pt>
    <dgm:pt modelId="{E4CCF612-9A61-469E-BA7B-CFF640D75570}" type="sibTrans" cxnId="{C21C8410-49C2-4EFC-9C4A-E453117FDC25}">
      <dgm:prSet/>
      <dgm:spPr/>
      <dgm:t>
        <a:bodyPr/>
        <a:lstStyle/>
        <a:p>
          <a:endParaRPr kumimoji="1" lang="ja-JP" altLang="en-US"/>
        </a:p>
      </dgm:t>
    </dgm:pt>
    <dgm:pt modelId="{4AEF4B75-14A2-4437-B3D8-DEF84D10E038}">
      <dgm:prSet/>
      <dgm:spPr/>
      <dgm:t>
        <a:bodyPr/>
        <a:lstStyle/>
        <a:p>
          <a:r>
            <a:rPr kumimoji="1" lang="ja-JP" altLang="en-US" dirty="0"/>
            <a:t>コードレビューへの参加は質に影響するのか</a:t>
          </a:r>
        </a:p>
      </dgm:t>
    </dgm:pt>
    <dgm:pt modelId="{268D0A5C-762B-427F-9A19-FF0DBC76388D}" type="parTrans" cxnId="{0E9BF7FF-5FF0-4F8B-94E1-25770032E06C}">
      <dgm:prSet/>
      <dgm:spPr/>
      <dgm:t>
        <a:bodyPr/>
        <a:lstStyle/>
        <a:p>
          <a:endParaRPr kumimoji="1" lang="ja-JP" altLang="en-US"/>
        </a:p>
      </dgm:t>
    </dgm:pt>
    <dgm:pt modelId="{6ACD23FD-6B74-41D9-8002-A3303F4A18BE}" type="sibTrans" cxnId="{0E9BF7FF-5FF0-4F8B-94E1-25770032E06C}">
      <dgm:prSet/>
      <dgm:spPr/>
      <dgm:t>
        <a:bodyPr/>
        <a:lstStyle/>
        <a:p>
          <a:endParaRPr kumimoji="1" lang="ja-JP" altLang="en-US"/>
        </a:p>
      </dgm:t>
    </dgm:pt>
    <dgm:pt modelId="{1ED4DDAC-7EAD-4BE0-915F-95D9A6A64606}" type="pres">
      <dgm:prSet presAssocID="{D3638541-A2F9-4E32-B754-E828428CFC89}" presName="rootnode" presStyleCnt="0">
        <dgm:presLayoutVars>
          <dgm:chMax/>
          <dgm:chPref/>
          <dgm:dir/>
          <dgm:animLvl val="lvl"/>
        </dgm:presLayoutVars>
      </dgm:prSet>
      <dgm:spPr/>
      <dgm:t>
        <a:bodyPr/>
        <a:lstStyle/>
        <a:p>
          <a:endParaRPr kumimoji="1" lang="ja-JP" altLang="en-US"/>
        </a:p>
      </dgm:t>
    </dgm:pt>
    <dgm:pt modelId="{A3DB5EFF-4F73-4352-BC94-F2FC864C3C0B}" type="pres">
      <dgm:prSet presAssocID="{EDBCE288-7614-4EC9-942F-99B05F2D2A6C}" presName="composite" presStyleCnt="0"/>
      <dgm:spPr/>
    </dgm:pt>
    <dgm:pt modelId="{BB059F89-D421-4BDE-90E1-95FF86DA7350}" type="pres">
      <dgm:prSet presAssocID="{EDBCE288-7614-4EC9-942F-99B05F2D2A6C}" presName="bentUpArrow1" presStyleLbl="alignImgPlace1" presStyleIdx="0" presStyleCnt="2"/>
      <dgm:spPr/>
    </dgm:pt>
    <dgm:pt modelId="{2C6BC50C-BFCA-46BE-AED5-892706A6B0A6}" type="pres">
      <dgm:prSet presAssocID="{EDBCE288-7614-4EC9-942F-99B05F2D2A6C}" presName="ParentText" presStyleLbl="node1" presStyleIdx="0" presStyleCnt="3">
        <dgm:presLayoutVars>
          <dgm:chMax val="1"/>
          <dgm:chPref val="1"/>
          <dgm:bulletEnabled val="1"/>
        </dgm:presLayoutVars>
      </dgm:prSet>
      <dgm:spPr/>
      <dgm:t>
        <a:bodyPr/>
        <a:lstStyle/>
        <a:p>
          <a:endParaRPr kumimoji="1" lang="ja-JP" altLang="en-US"/>
        </a:p>
      </dgm:t>
    </dgm:pt>
    <dgm:pt modelId="{9F167781-D67C-4CBD-A8EF-DF8B04ABBD16}" type="pres">
      <dgm:prSet presAssocID="{EDBCE288-7614-4EC9-942F-99B05F2D2A6C}" presName="ChildText" presStyleLbl="revTx" presStyleIdx="0" presStyleCnt="3" custScaleX="389473" custLinFactX="53933" custLinFactNeighborX="100000" custLinFactNeighborY="4411">
        <dgm:presLayoutVars>
          <dgm:chMax val="0"/>
          <dgm:chPref val="0"/>
          <dgm:bulletEnabled val="1"/>
        </dgm:presLayoutVars>
      </dgm:prSet>
      <dgm:spPr/>
      <dgm:t>
        <a:bodyPr/>
        <a:lstStyle/>
        <a:p>
          <a:endParaRPr kumimoji="1" lang="ja-JP" altLang="en-US"/>
        </a:p>
      </dgm:t>
    </dgm:pt>
    <dgm:pt modelId="{61EC338F-712E-45DF-BCE1-D17EBC4E7B98}" type="pres">
      <dgm:prSet presAssocID="{88EF4F37-7ADD-4EAC-A6AB-95C1B8341A12}" presName="sibTrans" presStyleCnt="0"/>
      <dgm:spPr/>
    </dgm:pt>
    <dgm:pt modelId="{4E70ECB2-2E4F-492B-BDE4-B91A7E1201D4}" type="pres">
      <dgm:prSet presAssocID="{00E61766-46AC-468C-93BB-740B93823A80}" presName="composite" presStyleCnt="0"/>
      <dgm:spPr/>
    </dgm:pt>
    <dgm:pt modelId="{8D02DF70-B952-456C-B384-D59BEC6F1321}" type="pres">
      <dgm:prSet presAssocID="{00E61766-46AC-468C-93BB-740B93823A80}" presName="bentUpArrow1" presStyleLbl="alignImgPlace1" presStyleIdx="1" presStyleCnt="2" custLinFactNeighborX="-60972" custLinFactNeighborY="5666"/>
      <dgm:spPr/>
    </dgm:pt>
    <dgm:pt modelId="{FBD12060-0F7C-4CD7-AD2D-6C52B74F41D8}" type="pres">
      <dgm:prSet presAssocID="{00E61766-46AC-468C-93BB-740B93823A80}" presName="ParentText" presStyleLbl="node1" presStyleIdx="1" presStyleCnt="3" custLinFactNeighborX="-52174" custLinFactNeighborY="2690">
        <dgm:presLayoutVars>
          <dgm:chMax val="1"/>
          <dgm:chPref val="1"/>
          <dgm:bulletEnabled val="1"/>
        </dgm:presLayoutVars>
      </dgm:prSet>
      <dgm:spPr/>
      <dgm:t>
        <a:bodyPr/>
        <a:lstStyle/>
        <a:p>
          <a:endParaRPr kumimoji="1" lang="ja-JP" altLang="en-US"/>
        </a:p>
      </dgm:t>
    </dgm:pt>
    <dgm:pt modelId="{CB59C22B-BB23-4E42-915A-A69BBFA8ED34}" type="pres">
      <dgm:prSet presAssocID="{00E61766-46AC-468C-93BB-740B93823A80}" presName="ChildText" presStyleLbl="revTx" presStyleIdx="1" presStyleCnt="3" custScaleX="412858" custLinFactX="2159" custLinFactNeighborX="100000" custLinFactNeighborY="-4179">
        <dgm:presLayoutVars>
          <dgm:chMax val="0"/>
          <dgm:chPref val="0"/>
          <dgm:bulletEnabled val="1"/>
        </dgm:presLayoutVars>
      </dgm:prSet>
      <dgm:spPr/>
      <dgm:t>
        <a:bodyPr/>
        <a:lstStyle/>
        <a:p>
          <a:endParaRPr kumimoji="1" lang="ja-JP" altLang="en-US"/>
        </a:p>
      </dgm:t>
    </dgm:pt>
    <dgm:pt modelId="{19D9C0FC-482A-4FAB-B5F1-4F63739DB41C}" type="pres">
      <dgm:prSet presAssocID="{A69F92B7-7DA5-42CC-889D-A274FBF8EED4}" presName="sibTrans" presStyleCnt="0"/>
      <dgm:spPr/>
    </dgm:pt>
    <dgm:pt modelId="{C3DAFC52-0907-4F50-9A76-C98566F3E16A}" type="pres">
      <dgm:prSet presAssocID="{F5E1D90A-6A63-4CE1-BA0A-FEBD63495232}" presName="composite" presStyleCnt="0"/>
      <dgm:spPr/>
    </dgm:pt>
    <dgm:pt modelId="{FAF11ACD-04DF-4626-804B-05236B0FE06F}" type="pres">
      <dgm:prSet presAssocID="{F5E1D90A-6A63-4CE1-BA0A-FEBD63495232}" presName="ParentText" presStyleLbl="node1" presStyleIdx="2" presStyleCnt="3" custScaleX="91062" custScaleY="101082" custLinFactNeighborX="-74758" custLinFactNeighborY="1221">
        <dgm:presLayoutVars>
          <dgm:chMax val="1"/>
          <dgm:chPref val="1"/>
          <dgm:bulletEnabled val="1"/>
        </dgm:presLayoutVars>
      </dgm:prSet>
      <dgm:spPr/>
      <dgm:t>
        <a:bodyPr/>
        <a:lstStyle/>
        <a:p>
          <a:endParaRPr kumimoji="1" lang="ja-JP" altLang="en-US"/>
        </a:p>
      </dgm:t>
    </dgm:pt>
    <dgm:pt modelId="{B965C341-CA7F-4D86-8B01-C2F8843E5421}" type="pres">
      <dgm:prSet presAssocID="{F5E1D90A-6A63-4CE1-BA0A-FEBD63495232}" presName="FinalChildText" presStyleLbl="revTx" presStyleIdx="2" presStyleCnt="3" custScaleX="314536" custLinFactNeighborX="2412" custLinFactNeighborY="2421">
        <dgm:presLayoutVars>
          <dgm:chMax val="0"/>
          <dgm:chPref val="0"/>
          <dgm:bulletEnabled val="1"/>
        </dgm:presLayoutVars>
      </dgm:prSet>
      <dgm:spPr/>
      <dgm:t>
        <a:bodyPr/>
        <a:lstStyle/>
        <a:p>
          <a:endParaRPr kumimoji="1" lang="ja-JP" altLang="en-US"/>
        </a:p>
      </dgm:t>
    </dgm:pt>
  </dgm:ptLst>
  <dgm:cxnLst>
    <dgm:cxn modelId="{48EAD771-129E-4EA7-8C7A-C5F7FC162DE6}" type="presOf" srcId="{646D2575-FCB2-4F6F-92EF-9B8178473061}" destId="{9F167781-D67C-4CBD-A8EF-DF8B04ABBD16}" srcOrd="0" destOrd="0" presId="urn:microsoft.com/office/officeart/2005/8/layout/StepDownProcess"/>
    <dgm:cxn modelId="{2FC6CF2F-8EC1-408C-BDE5-1E1A8FCC14BB}" type="presOf" srcId="{D3638541-A2F9-4E32-B754-E828428CFC89}" destId="{1ED4DDAC-7EAD-4BE0-915F-95D9A6A64606}" srcOrd="0" destOrd="0" presId="urn:microsoft.com/office/officeart/2005/8/layout/StepDownProcess"/>
    <dgm:cxn modelId="{044EE9ED-215F-4E03-B706-C5FCC803B2D5}" srcId="{D3638541-A2F9-4E32-B754-E828428CFC89}" destId="{EDBCE288-7614-4EC9-942F-99B05F2D2A6C}" srcOrd="0" destOrd="0" parTransId="{C21E9E04-8D77-4B5E-9C53-29CC6F3156CD}" sibTransId="{88EF4F37-7ADD-4EAC-A6AB-95C1B8341A12}"/>
    <dgm:cxn modelId="{4926CBF7-7E9E-4BE2-8121-8C0E9ACB2444}" type="presOf" srcId="{4AEF4B75-14A2-4437-B3D8-DEF84D10E038}" destId="{B965C341-CA7F-4D86-8B01-C2F8843E5421}" srcOrd="0" destOrd="0" presId="urn:microsoft.com/office/officeart/2005/8/layout/StepDownProcess"/>
    <dgm:cxn modelId="{0E9BF7FF-5FF0-4F8B-94E1-25770032E06C}" srcId="{F5E1D90A-6A63-4CE1-BA0A-FEBD63495232}" destId="{4AEF4B75-14A2-4437-B3D8-DEF84D10E038}" srcOrd="0" destOrd="0" parTransId="{268D0A5C-762B-427F-9A19-FF0DBC76388D}" sibTransId="{6ACD23FD-6B74-41D9-8002-A3303F4A18BE}"/>
    <dgm:cxn modelId="{CD70E880-E009-4F05-88DC-AC1AF4D9D3CA}" type="presOf" srcId="{4D49A4A3-313A-4EC8-8996-3E469ECB2D2B}" destId="{CB59C22B-BB23-4E42-915A-A69BBFA8ED34}" srcOrd="0" destOrd="0" presId="urn:microsoft.com/office/officeart/2005/8/layout/StepDownProcess"/>
    <dgm:cxn modelId="{790C0CEA-CF4A-4106-B3C5-5BD2D5407683}" type="presOf" srcId="{00E61766-46AC-468C-93BB-740B93823A80}" destId="{FBD12060-0F7C-4CD7-AD2D-6C52B74F41D8}" srcOrd="0" destOrd="0" presId="urn:microsoft.com/office/officeart/2005/8/layout/StepDownProcess"/>
    <dgm:cxn modelId="{F7CB638E-CE04-425B-9B43-71C9CE9176D9}" srcId="{EDBCE288-7614-4EC9-942F-99B05F2D2A6C}" destId="{646D2575-FCB2-4F6F-92EF-9B8178473061}" srcOrd="0" destOrd="0" parTransId="{74828861-8546-48F4-84BC-E50B75554014}" sibTransId="{04907432-2352-41CE-B92C-B0770787EE70}"/>
    <dgm:cxn modelId="{C21C8410-49C2-4EFC-9C4A-E453117FDC25}" srcId="{D3638541-A2F9-4E32-B754-E828428CFC89}" destId="{F5E1D90A-6A63-4CE1-BA0A-FEBD63495232}" srcOrd="2" destOrd="0" parTransId="{6EB6FA6F-F741-42A3-80AA-21A1F924D4C8}" sibTransId="{E4CCF612-9A61-469E-BA7B-CFF640D75570}"/>
    <dgm:cxn modelId="{833C2F21-FF8E-4DB4-9160-B05B2C6C2457}" type="presOf" srcId="{F5E1D90A-6A63-4CE1-BA0A-FEBD63495232}" destId="{FAF11ACD-04DF-4626-804B-05236B0FE06F}" srcOrd="0" destOrd="0" presId="urn:microsoft.com/office/officeart/2005/8/layout/StepDownProcess"/>
    <dgm:cxn modelId="{F248A1CA-BBCF-4CF2-82E1-7E15F3BF459E}" srcId="{00E61766-46AC-468C-93BB-740B93823A80}" destId="{4D49A4A3-313A-4EC8-8996-3E469ECB2D2B}" srcOrd="0" destOrd="0" parTransId="{A0DA39D0-D028-40A4-89EC-CC575D27D803}" sibTransId="{897B73C3-0ABB-41A8-B5F9-CE39B5A2557E}"/>
    <dgm:cxn modelId="{7870D4C8-1FBC-4DA9-886F-4586EEDB5656}" type="presOf" srcId="{EDBCE288-7614-4EC9-942F-99B05F2D2A6C}" destId="{2C6BC50C-BFCA-46BE-AED5-892706A6B0A6}" srcOrd="0" destOrd="0" presId="urn:microsoft.com/office/officeart/2005/8/layout/StepDownProcess"/>
    <dgm:cxn modelId="{C0CDEE9F-995C-4995-A9EA-A5E9EE1C0083}" srcId="{D3638541-A2F9-4E32-B754-E828428CFC89}" destId="{00E61766-46AC-468C-93BB-740B93823A80}" srcOrd="1" destOrd="0" parTransId="{5C03B111-208D-48B2-B7A4-8BA75CA402CD}" sibTransId="{A69F92B7-7DA5-42CC-889D-A274FBF8EED4}"/>
    <dgm:cxn modelId="{4AF86FA5-608C-488D-AE16-FDBFF5A1063E}" type="presParOf" srcId="{1ED4DDAC-7EAD-4BE0-915F-95D9A6A64606}" destId="{A3DB5EFF-4F73-4352-BC94-F2FC864C3C0B}" srcOrd="0" destOrd="0" presId="urn:microsoft.com/office/officeart/2005/8/layout/StepDownProcess"/>
    <dgm:cxn modelId="{F87B54D2-7A4A-4B6F-9576-E2AF0D13F94B}" type="presParOf" srcId="{A3DB5EFF-4F73-4352-BC94-F2FC864C3C0B}" destId="{BB059F89-D421-4BDE-90E1-95FF86DA7350}" srcOrd="0" destOrd="0" presId="urn:microsoft.com/office/officeart/2005/8/layout/StepDownProcess"/>
    <dgm:cxn modelId="{94A209DD-4340-47FA-AFFF-4C9D2814DC65}" type="presParOf" srcId="{A3DB5EFF-4F73-4352-BC94-F2FC864C3C0B}" destId="{2C6BC50C-BFCA-46BE-AED5-892706A6B0A6}" srcOrd="1" destOrd="0" presId="urn:microsoft.com/office/officeart/2005/8/layout/StepDownProcess"/>
    <dgm:cxn modelId="{3640B6E1-E65A-4C91-ACE3-45FF39726B0A}" type="presParOf" srcId="{A3DB5EFF-4F73-4352-BC94-F2FC864C3C0B}" destId="{9F167781-D67C-4CBD-A8EF-DF8B04ABBD16}" srcOrd="2" destOrd="0" presId="urn:microsoft.com/office/officeart/2005/8/layout/StepDownProcess"/>
    <dgm:cxn modelId="{30800BA7-AAA5-4754-92A8-CFE93556C56C}" type="presParOf" srcId="{1ED4DDAC-7EAD-4BE0-915F-95D9A6A64606}" destId="{61EC338F-712E-45DF-BCE1-D17EBC4E7B98}" srcOrd="1" destOrd="0" presId="urn:microsoft.com/office/officeart/2005/8/layout/StepDownProcess"/>
    <dgm:cxn modelId="{10E0FD8F-4668-4946-9ED5-A3E914B1A434}" type="presParOf" srcId="{1ED4DDAC-7EAD-4BE0-915F-95D9A6A64606}" destId="{4E70ECB2-2E4F-492B-BDE4-B91A7E1201D4}" srcOrd="2" destOrd="0" presId="urn:microsoft.com/office/officeart/2005/8/layout/StepDownProcess"/>
    <dgm:cxn modelId="{FC209BC4-E21D-4893-BC0A-6EF3B825AABA}" type="presParOf" srcId="{4E70ECB2-2E4F-492B-BDE4-B91A7E1201D4}" destId="{8D02DF70-B952-456C-B384-D59BEC6F1321}" srcOrd="0" destOrd="0" presId="urn:microsoft.com/office/officeart/2005/8/layout/StepDownProcess"/>
    <dgm:cxn modelId="{B1BD1ED7-6A2A-42B1-B78F-6C5875742CB5}" type="presParOf" srcId="{4E70ECB2-2E4F-492B-BDE4-B91A7E1201D4}" destId="{FBD12060-0F7C-4CD7-AD2D-6C52B74F41D8}" srcOrd="1" destOrd="0" presId="urn:microsoft.com/office/officeart/2005/8/layout/StepDownProcess"/>
    <dgm:cxn modelId="{8B2B8C56-608A-4702-B790-B800A6404C3D}" type="presParOf" srcId="{4E70ECB2-2E4F-492B-BDE4-B91A7E1201D4}" destId="{CB59C22B-BB23-4E42-915A-A69BBFA8ED34}" srcOrd="2" destOrd="0" presId="urn:microsoft.com/office/officeart/2005/8/layout/StepDownProcess"/>
    <dgm:cxn modelId="{CD3F6877-8F77-4390-98B1-424152C7159E}" type="presParOf" srcId="{1ED4DDAC-7EAD-4BE0-915F-95D9A6A64606}" destId="{19D9C0FC-482A-4FAB-B5F1-4F63739DB41C}" srcOrd="3" destOrd="0" presId="urn:microsoft.com/office/officeart/2005/8/layout/StepDownProcess"/>
    <dgm:cxn modelId="{09E8E8FF-D081-4E24-9FA5-D82C7BCE272F}" type="presParOf" srcId="{1ED4DDAC-7EAD-4BE0-915F-95D9A6A64606}" destId="{C3DAFC52-0907-4F50-9A76-C98566F3E16A}" srcOrd="4" destOrd="0" presId="urn:microsoft.com/office/officeart/2005/8/layout/StepDownProcess"/>
    <dgm:cxn modelId="{C37BEEBF-8713-4B9C-A260-FC929088CBEC}" type="presParOf" srcId="{C3DAFC52-0907-4F50-9A76-C98566F3E16A}" destId="{FAF11ACD-04DF-4626-804B-05236B0FE06F}" srcOrd="0" destOrd="0" presId="urn:microsoft.com/office/officeart/2005/8/layout/StepDownProcess"/>
    <dgm:cxn modelId="{87EE987C-BD55-401E-87F6-31136F87FE76}" type="presParOf" srcId="{C3DAFC52-0907-4F50-9A76-C98566F3E16A}" destId="{B965C341-CA7F-4D86-8B01-C2F8843E5421}"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59F89-D421-4BDE-90E1-95FF86DA7350}">
      <dsp:nvSpPr>
        <dsp:cNvPr id="0" name=""/>
        <dsp:cNvSpPr/>
      </dsp:nvSpPr>
      <dsp:spPr>
        <a:xfrm rot="5400000">
          <a:off x="365248" y="1464210"/>
          <a:ext cx="1026719" cy="1168883"/>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6BC50C-BFCA-46BE-AED5-892706A6B0A6}">
      <dsp:nvSpPr>
        <dsp:cNvPr id="0" name=""/>
        <dsp:cNvSpPr/>
      </dsp:nvSpPr>
      <dsp:spPr>
        <a:xfrm>
          <a:off x="93230" y="326071"/>
          <a:ext cx="1728391" cy="1209817"/>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kumimoji="1" lang="en-US" altLang="ja-JP" sz="4900" kern="1200" dirty="0"/>
            <a:t>RQ1</a:t>
          </a:r>
          <a:endParaRPr kumimoji="1" lang="ja-JP" altLang="en-US" sz="4900" kern="1200" dirty="0"/>
        </a:p>
      </dsp:txBody>
      <dsp:txXfrm>
        <a:off x="152299" y="385140"/>
        <a:ext cx="1610253" cy="1091679"/>
      </dsp:txXfrm>
    </dsp:sp>
    <dsp:sp modelId="{9F167781-D67C-4CBD-A8EF-DF8B04ABBD16}">
      <dsp:nvSpPr>
        <dsp:cNvPr id="0" name=""/>
        <dsp:cNvSpPr/>
      </dsp:nvSpPr>
      <dsp:spPr>
        <a:xfrm>
          <a:off x="1937227" y="484587"/>
          <a:ext cx="4895937" cy="977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28600" lvl="1" indent="-228600" algn="l" defTabSz="1066800">
            <a:lnSpc>
              <a:spcPct val="90000"/>
            </a:lnSpc>
            <a:spcBef>
              <a:spcPct val="0"/>
            </a:spcBef>
            <a:spcAft>
              <a:spcPct val="15000"/>
            </a:spcAft>
            <a:buChar char="••"/>
          </a:pPr>
          <a:r>
            <a:rPr kumimoji="1" lang="ja-JP" altLang="en-US" sz="2400" kern="1200" dirty="0"/>
            <a:t>レビュアーは多くのバグを見逃しているのか</a:t>
          </a:r>
        </a:p>
      </dsp:txBody>
      <dsp:txXfrm>
        <a:off x="1937227" y="484587"/>
        <a:ext cx="4895937" cy="977828"/>
      </dsp:txXfrm>
    </dsp:sp>
    <dsp:sp modelId="{8D02DF70-B952-456C-B384-D59BEC6F1321}">
      <dsp:nvSpPr>
        <dsp:cNvPr id="0" name=""/>
        <dsp:cNvSpPr/>
      </dsp:nvSpPr>
      <dsp:spPr>
        <a:xfrm rot="5400000">
          <a:off x="2149588" y="2881409"/>
          <a:ext cx="1026719" cy="1168883"/>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D12060-0F7C-4CD7-AD2D-6C52B74F41D8}">
      <dsp:nvSpPr>
        <dsp:cNvPr id="0" name=""/>
        <dsp:cNvSpPr/>
      </dsp:nvSpPr>
      <dsp:spPr>
        <a:xfrm>
          <a:off x="1688491" y="1717640"/>
          <a:ext cx="1728391" cy="1209817"/>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kumimoji="1" lang="en-US" altLang="ja-JP" sz="4900" kern="1200" dirty="0"/>
            <a:t>RQ2</a:t>
          </a:r>
          <a:endParaRPr kumimoji="1" lang="ja-JP" altLang="en-US" sz="4900" kern="1200" dirty="0"/>
        </a:p>
      </dsp:txBody>
      <dsp:txXfrm>
        <a:off x="1747560" y="1776709"/>
        <a:ext cx="1610253" cy="1091679"/>
      </dsp:txXfrm>
    </dsp:sp>
    <dsp:sp modelId="{CB59C22B-BB23-4E42-915A-A69BBFA8ED34}">
      <dsp:nvSpPr>
        <dsp:cNvPr id="0" name=""/>
        <dsp:cNvSpPr/>
      </dsp:nvSpPr>
      <dsp:spPr>
        <a:xfrm>
          <a:off x="3636443" y="1759616"/>
          <a:ext cx="5189902" cy="977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28600" lvl="1" indent="-228600" algn="l" defTabSz="1066800">
            <a:lnSpc>
              <a:spcPct val="90000"/>
            </a:lnSpc>
            <a:spcBef>
              <a:spcPct val="0"/>
            </a:spcBef>
            <a:spcAft>
              <a:spcPct val="15000"/>
            </a:spcAft>
            <a:buChar char="••"/>
          </a:pPr>
          <a:r>
            <a:rPr lang="ja-JP" altLang="en-US" sz="2400" kern="1200" dirty="0"/>
            <a:t>パーソナルな要因はコードレビューの質に影響を与えるのか</a:t>
          </a:r>
          <a:endParaRPr kumimoji="1" lang="ja-JP" altLang="en-US" sz="2400" kern="1200" dirty="0"/>
        </a:p>
      </dsp:txBody>
      <dsp:txXfrm>
        <a:off x="3636443" y="1759616"/>
        <a:ext cx="5189902" cy="977828"/>
      </dsp:txXfrm>
    </dsp:sp>
    <dsp:sp modelId="{FAF11ACD-04DF-4626-804B-05236B0FE06F}">
      <dsp:nvSpPr>
        <dsp:cNvPr id="0" name=""/>
        <dsp:cNvSpPr/>
      </dsp:nvSpPr>
      <dsp:spPr>
        <a:xfrm>
          <a:off x="3410175" y="3058892"/>
          <a:ext cx="1573907" cy="1222908"/>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kumimoji="1" lang="en-US" altLang="ja-JP" sz="4900" kern="1200" dirty="0"/>
            <a:t>RQ3</a:t>
          </a:r>
          <a:endParaRPr kumimoji="1" lang="ja-JP" altLang="en-US" sz="4900" kern="1200" dirty="0"/>
        </a:p>
      </dsp:txBody>
      <dsp:txXfrm>
        <a:off x="3469883" y="3118600"/>
        <a:ext cx="1454491" cy="1103492"/>
      </dsp:txXfrm>
    </dsp:sp>
    <dsp:sp modelId="{B965C341-CA7F-4D86-8B01-C2F8843E5421}">
      <dsp:nvSpPr>
        <dsp:cNvPr id="0" name=""/>
        <dsp:cNvSpPr/>
      </dsp:nvSpPr>
      <dsp:spPr>
        <a:xfrm>
          <a:off x="5007191" y="3189723"/>
          <a:ext cx="3953928" cy="977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28600" lvl="1" indent="-228600" algn="l" defTabSz="1066800">
            <a:lnSpc>
              <a:spcPct val="90000"/>
            </a:lnSpc>
            <a:spcBef>
              <a:spcPct val="0"/>
            </a:spcBef>
            <a:spcAft>
              <a:spcPct val="15000"/>
            </a:spcAft>
            <a:buChar char="••"/>
          </a:pPr>
          <a:r>
            <a:rPr kumimoji="1" lang="ja-JP" altLang="en-US" sz="2400" kern="1200" dirty="0"/>
            <a:t>コードレビューへの参加は質に影響するのか</a:t>
          </a:r>
        </a:p>
      </dsp:txBody>
      <dsp:txXfrm>
        <a:off x="5007191" y="3189723"/>
        <a:ext cx="3953928" cy="977828"/>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43ED1-1D33-4F7D-AE28-311CCCDFEE68}" type="datetimeFigureOut">
              <a:rPr kumimoji="1" lang="ja-JP" altLang="en-US" smtClean="0"/>
              <a:t>2017/12/22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EE6D3B-2ED0-4B14-B11F-75DD1EACABD3}" type="slidenum">
              <a:rPr kumimoji="1" lang="ja-JP" altLang="en-US" smtClean="0"/>
              <a:t>‹#›</a:t>
            </a:fld>
            <a:endParaRPr kumimoji="1" lang="ja-JP" altLang="en-US"/>
          </a:p>
        </p:txBody>
      </p:sp>
    </p:spTree>
    <p:extLst>
      <p:ext uri="{BB962C8B-B14F-4D97-AF65-F5344CB8AC3E}">
        <p14:creationId xmlns:p14="http://schemas.microsoft.com/office/powerpoint/2010/main" val="5320611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a:t>
            </a:fld>
            <a:endParaRPr kumimoji="1" lang="ja-JP" altLang="en-US"/>
          </a:p>
        </p:txBody>
      </p:sp>
    </p:spTree>
    <p:extLst>
      <p:ext uri="{BB962C8B-B14F-4D97-AF65-F5344CB8AC3E}">
        <p14:creationId xmlns:p14="http://schemas.microsoft.com/office/powerpoint/2010/main" val="2434296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コードレビューは</a:t>
            </a:r>
            <a:r>
              <a:rPr kumimoji="1" lang="en-US" altLang="ja-JP" dirty="0"/>
              <a:t>,</a:t>
            </a:r>
            <a:r>
              <a:rPr kumimoji="1" lang="ja-JP" altLang="en-US" dirty="0"/>
              <a:t>　成熟したソフトウェア開発プロジェクト</a:t>
            </a:r>
            <a:r>
              <a:rPr lang="ja-JP" altLang="en-US" dirty="0"/>
              <a:t>に</a:t>
            </a:r>
            <a:r>
              <a:rPr kumimoji="1" lang="ja-JP" altLang="en-US" dirty="0"/>
              <a:t>不可欠な要素である</a:t>
            </a:r>
            <a:r>
              <a:rPr kumimoji="1" lang="en-US" altLang="ja-JP" dirty="0"/>
              <a:t>.</a:t>
            </a:r>
            <a:r>
              <a:rPr kumimoji="1" lang="ja-JP" altLang="en-US" dirty="0"/>
              <a:t>　開発者が提出したコードの貢献を評価することが目的</a:t>
            </a:r>
            <a:endParaRPr kumimoji="1" lang="en-US" altLang="ja-JP" dirty="0"/>
          </a:p>
          <a:p>
            <a:r>
              <a:rPr lang="ja-JP" altLang="en-US" dirty="0"/>
              <a:t>コードレビューはソフトウェアプロジェクトの最も効果的な品質保証の１つである</a:t>
            </a:r>
            <a:r>
              <a:rPr lang="en-US" altLang="ja-JP" dirty="0"/>
              <a:t>.</a:t>
            </a:r>
          </a:p>
          <a:p>
            <a:r>
              <a:rPr lang="ja-JP" altLang="en-US" dirty="0"/>
              <a:t>レビュー担当者はプロジェクトのマスタリポジトリのゲートキーパーである</a:t>
            </a:r>
            <a:r>
              <a:rPr lang="en-US" altLang="ja-JP" dirty="0"/>
              <a:t>.</a:t>
            </a:r>
            <a:r>
              <a:rPr lang="ja-JP" altLang="en-US" dirty="0"/>
              <a:t>パッチの設計と実装を注意深く検証し</a:t>
            </a:r>
            <a:r>
              <a:rPr lang="en-US" altLang="ja-JP" dirty="0"/>
              <a:t>,</a:t>
            </a:r>
            <a:r>
              <a:rPr lang="ja-JP" altLang="en-US" dirty="0"/>
              <a:t>　期待される品質基準を満たすようにする必要がある</a:t>
            </a:r>
            <a:r>
              <a:rPr lang="en-US" altLang="ja-JP" dirty="0"/>
              <a:t>.</a:t>
            </a:r>
          </a:p>
          <a:p>
            <a:pPr marL="0" indent="0">
              <a:buNone/>
            </a:pPr>
            <a:r>
              <a:rPr lang="en-US" altLang="ja-JP" dirty="0"/>
              <a:t> </a:t>
            </a:r>
            <a:r>
              <a:rPr lang="ja-JP" altLang="en-US" dirty="0"/>
              <a:t> 原則としてコードレビュープロセスはマスタリポジトリにコミットされる前に</a:t>
            </a:r>
            <a:r>
              <a:rPr lang="en-US" altLang="ja-JP" dirty="0"/>
              <a:t>,</a:t>
            </a:r>
            <a:r>
              <a:rPr lang="ja-JP" altLang="en-US" dirty="0"/>
              <a:t>　コード変更の品質を向上させる必要がある</a:t>
            </a:r>
            <a:r>
              <a:rPr lang="en-US" altLang="ja-JP" dirty="0"/>
              <a:t>.</a:t>
            </a:r>
          </a:p>
          <a:p>
            <a:r>
              <a:rPr kumimoji="1" lang="ja-JP" altLang="en-US" sz="1200" b="1" i="0" u="none" strike="noStrike" kern="1200" dirty="0">
                <a:solidFill>
                  <a:schemeClr val="tx1"/>
                </a:solidFill>
                <a:effectLst/>
                <a:latin typeface="+mn-lt"/>
                <a:ea typeface="+mn-ea"/>
                <a:cs typeface="+mn-cs"/>
              </a:rPr>
              <a:t>マスター・リポジトリ</a:t>
            </a:r>
            <a:r>
              <a:rPr kumimoji="1" lang="ja-JP" altLang="en-US" sz="1200" b="0" i="0" u="none" strike="noStrike" kern="1200" dirty="0">
                <a:solidFill>
                  <a:schemeClr val="tx1"/>
                </a:solidFill>
                <a:effectLst/>
                <a:latin typeface="+mn-lt"/>
                <a:ea typeface="+mn-ea"/>
                <a:cs typeface="+mn-cs"/>
              </a:rPr>
              <a:t>は、企業の</a:t>
            </a:r>
            <a:r>
              <a:rPr kumimoji="1" lang="en-US" altLang="ja-JP" sz="1200" b="0" i="0" u="none" strike="noStrike" kern="1200" dirty="0">
                <a:solidFill>
                  <a:schemeClr val="tx1"/>
                </a:solidFill>
                <a:effectLst/>
                <a:latin typeface="+mn-lt"/>
                <a:ea typeface="+mn-ea"/>
                <a:cs typeface="+mn-cs"/>
              </a:rPr>
              <a:t>IT</a:t>
            </a:r>
            <a:r>
              <a:rPr kumimoji="1" lang="ja-JP" altLang="en-US" sz="1200" b="0" i="0" u="none" strike="noStrike" kern="1200" dirty="0">
                <a:solidFill>
                  <a:schemeClr val="tx1"/>
                </a:solidFill>
                <a:effectLst/>
                <a:latin typeface="+mn-lt"/>
                <a:ea typeface="+mn-ea"/>
                <a:cs typeface="+mn-cs"/>
              </a:rPr>
              <a:t>リソースのトポロジ、セキュリティ、およびプロジェクトやデータ・モデルのバージョン管理に関する情報を保持するデータ構造です。このリポジトリは、様々なモジュールからクライアント</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サーバー・モードでアクセス可能なリレーショナル・データベースに格納されます。</a:t>
            </a:r>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4</a:t>
            </a:fld>
            <a:endParaRPr kumimoji="1" lang="ja-JP" altLang="en-US"/>
          </a:p>
        </p:txBody>
      </p:sp>
    </p:spTree>
    <p:extLst>
      <p:ext uri="{BB962C8B-B14F-4D97-AF65-F5344CB8AC3E}">
        <p14:creationId xmlns:p14="http://schemas.microsoft.com/office/powerpoint/2010/main" val="2789825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ソフトウェア</a:t>
            </a:r>
            <a:r>
              <a:rPr kumimoji="1" lang="ja-JP" altLang="en-US" dirty="0" smtClean="0"/>
              <a:t>開発やシステム</a:t>
            </a:r>
            <a:r>
              <a:rPr kumimoji="1" lang="ja-JP" altLang="en-US" dirty="0"/>
              <a:t>開発において</a:t>
            </a:r>
            <a:r>
              <a:rPr kumimoji="1" lang="en-US" altLang="ja-JP" dirty="0"/>
              <a:t>,</a:t>
            </a:r>
            <a:r>
              <a:rPr kumimoji="1" lang="ja-JP" altLang="en-US" dirty="0"/>
              <a:t>　各工程で作成される成果物に</a:t>
            </a:r>
            <a:r>
              <a:rPr kumimoji="1" lang="ja-JP" altLang="en-US" dirty="0" smtClean="0"/>
              <a:t>対し開発</a:t>
            </a:r>
            <a:r>
              <a:rPr kumimoji="1" lang="ja-JP" altLang="en-US" dirty="0"/>
              <a:t>プロジェクトの担当者</a:t>
            </a:r>
            <a:r>
              <a:rPr kumimoji="1" lang="en-US" altLang="ja-JP" dirty="0"/>
              <a:t>,</a:t>
            </a:r>
            <a:r>
              <a:rPr kumimoji="1" lang="ja-JP" altLang="en-US" dirty="0"/>
              <a:t>　マネージャー</a:t>
            </a:r>
            <a:r>
              <a:rPr kumimoji="1" lang="en-US" altLang="ja-JP" dirty="0"/>
              <a:t>,</a:t>
            </a:r>
            <a:r>
              <a:rPr kumimoji="1" lang="ja-JP" altLang="en-US" dirty="0"/>
              <a:t>　ユーザ</a:t>
            </a:r>
            <a:r>
              <a:rPr kumimoji="1" lang="en-US" altLang="ja-JP" dirty="0"/>
              <a:t>,</a:t>
            </a:r>
            <a:r>
              <a:rPr kumimoji="1" lang="ja-JP" altLang="en-US" dirty="0"/>
              <a:t>　顧客</a:t>
            </a:r>
            <a:r>
              <a:rPr lang="en-US" altLang="ja-JP" dirty="0"/>
              <a:t>,</a:t>
            </a:r>
            <a:r>
              <a:rPr lang="ja-JP" altLang="en-US" dirty="0"/>
              <a:t>　ユーザの担当者</a:t>
            </a:r>
            <a:r>
              <a:rPr lang="en-US" altLang="ja-JP" dirty="0"/>
              <a:t>,</a:t>
            </a:r>
            <a:r>
              <a:rPr lang="ja-JP" altLang="en-US" dirty="0"/>
              <a:t>　その他の関係者がコメントしたり</a:t>
            </a:r>
            <a:r>
              <a:rPr lang="en-US" altLang="ja-JP" dirty="0"/>
              <a:t>, </a:t>
            </a:r>
            <a:r>
              <a:rPr lang="ja-JP" altLang="en-US" dirty="0"/>
              <a:t>承認するためのプロセス</a:t>
            </a:r>
            <a:r>
              <a:rPr lang="en-US" altLang="ja-JP" dirty="0"/>
              <a:t>,</a:t>
            </a:r>
            <a:r>
              <a:rPr lang="ja-JP" altLang="en-US" dirty="0"/>
              <a:t>　または会議のこと</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7</a:t>
            </a:fld>
            <a:endParaRPr kumimoji="1" lang="ja-JP" altLang="en-US"/>
          </a:p>
        </p:txBody>
      </p:sp>
    </p:spTree>
    <p:extLst>
      <p:ext uri="{BB962C8B-B14F-4D97-AF65-F5344CB8AC3E}">
        <p14:creationId xmlns:p14="http://schemas.microsoft.com/office/powerpoint/2010/main" val="2829543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Mozilla</a:t>
            </a:r>
            <a:r>
              <a:rPr kumimoji="1" lang="ja-JP" altLang="en-US" dirty="0" err="1"/>
              <a:t>は提</a:t>
            </a:r>
            <a:r>
              <a:rPr kumimoji="1" lang="ja-JP" altLang="en-US" dirty="0"/>
              <a:t>出されたパッチを評価するための</a:t>
            </a:r>
            <a:r>
              <a:rPr kumimoji="1" lang="en-US" altLang="ja-JP" dirty="0"/>
              <a:t>2</a:t>
            </a:r>
            <a:r>
              <a:rPr kumimoji="1" lang="ja-JP" altLang="en-US" dirty="0"/>
              <a:t>層のコードレビュープロセスを採用している</a:t>
            </a:r>
            <a:r>
              <a:rPr kumimoji="1" lang="en-US" altLang="ja-JP" dirty="0"/>
              <a:t>.</a:t>
            </a:r>
          </a:p>
          <a:p>
            <a:endParaRPr kumimoji="1" lang="en-US" altLang="ja-JP" dirty="0"/>
          </a:p>
          <a:p>
            <a:r>
              <a:rPr lang="ja-JP" altLang="en-US" dirty="0"/>
              <a:t>レビュー：</a:t>
            </a:r>
            <a:endParaRPr lang="en-US" altLang="ja-JP" dirty="0"/>
          </a:p>
          <a:p>
            <a:r>
              <a:rPr lang="ja-JP" altLang="en-US" dirty="0"/>
              <a:t>パッチの設計と実装、対象となる問題の解決における有用性、そしてモジュールへの適合性に重点が置かれます</a:t>
            </a:r>
            <a:endParaRPr lang="en-US" altLang="ja-JP" dirty="0"/>
          </a:p>
          <a:p>
            <a:r>
              <a:rPr kumimoji="1" lang="ja-JP" altLang="en-US" dirty="0"/>
              <a:t>スーパーレビュー：</a:t>
            </a:r>
            <a:endParaRPr kumimoji="1" lang="en-US" altLang="ja-JP" dirty="0"/>
          </a:p>
          <a:p>
            <a:r>
              <a:rPr kumimoji="1" lang="ja-JP" altLang="en-US" dirty="0"/>
              <a:t>コードの質を高め</a:t>
            </a:r>
            <a:r>
              <a:rPr kumimoji="1" lang="en-US" altLang="ja-JP" dirty="0"/>
              <a:t>,</a:t>
            </a:r>
            <a:r>
              <a:rPr kumimoji="1" lang="ja-JP" altLang="en-US" dirty="0"/>
              <a:t>　最善の開発効果を取り入れ</a:t>
            </a:r>
            <a:r>
              <a:rPr kumimoji="1" lang="en-US" altLang="ja-JP" dirty="0"/>
              <a:t>, </a:t>
            </a:r>
            <a:r>
              <a:rPr kumimoji="1" lang="ja-JP" altLang="en-US" dirty="0"/>
              <a:t>開発の逆行を防ぐ</a:t>
            </a:r>
            <a:r>
              <a:rPr kumimoji="1" lang="en-US" altLang="ja-JP" dirty="0"/>
              <a:t>.</a:t>
            </a:r>
            <a:r>
              <a:rPr kumimoji="1" lang="ja-JP" altLang="en-US" dirty="0"/>
              <a:t>このレベルで行われるレビューでは</a:t>
            </a:r>
            <a:r>
              <a:rPr kumimoji="1" lang="en-US" altLang="ja-JP" dirty="0"/>
              <a:t>,</a:t>
            </a:r>
            <a:r>
              <a:rPr lang="ja-JP" altLang="en-US" dirty="0"/>
              <a:t>コードそのものの質を検査し</a:t>
            </a:r>
            <a:r>
              <a:rPr lang="en-US" altLang="ja-JP" dirty="0"/>
              <a:t>,</a:t>
            </a:r>
            <a:r>
              <a:rPr lang="ja-JP" altLang="en-US" dirty="0"/>
              <a:t>ほかのツリー部分への影響を予測し</a:t>
            </a:r>
            <a:r>
              <a:rPr lang="en-US" altLang="ja-JP" dirty="0"/>
              <a:t>, </a:t>
            </a:r>
            <a:r>
              <a:rPr lang="ja-JP" altLang="en-US" dirty="0"/>
              <a:t>インタフェースの仕様</a:t>
            </a:r>
            <a:r>
              <a:rPr lang="en-US" altLang="ja-JP" dirty="0"/>
              <a:t>,</a:t>
            </a:r>
            <a:r>
              <a:rPr lang="ja-JP" altLang="en-US" dirty="0"/>
              <a:t>　</a:t>
            </a:r>
            <a:r>
              <a:rPr lang="en-US" altLang="ja-JP" dirty="0" err="1"/>
              <a:t>mozilla</a:t>
            </a:r>
            <a:r>
              <a:rPr lang="ja-JP" altLang="en-US" dirty="0"/>
              <a:t>コーディングガイドラインに沿っているかを確認する</a:t>
            </a:r>
            <a:r>
              <a:rPr lang="en-US" altLang="ja-JP" dirty="0"/>
              <a:t>.</a:t>
            </a:r>
            <a:endParaRPr kumimoji="1" lang="ja-JP" altLang="en-US" dirty="0"/>
          </a:p>
          <a:p>
            <a:r>
              <a:rPr kumimoji="1" lang="ja-JP" altLang="en-US" dirty="0"/>
              <a:t>このように</a:t>
            </a:r>
            <a:r>
              <a:rPr kumimoji="1" lang="en-US" altLang="ja-JP" dirty="0"/>
              <a:t>Mozilla</a:t>
            </a:r>
            <a:r>
              <a:rPr kumimoji="1" lang="ja-JP" altLang="en-US" dirty="0"/>
              <a:t>は厳格なレビューポリシーを採用している</a:t>
            </a:r>
            <a:r>
              <a:rPr kumimoji="1" lang="en-US" altLang="ja-JP" dirty="0"/>
              <a:t>.</a:t>
            </a:r>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8</a:t>
            </a:fld>
            <a:endParaRPr kumimoji="1" lang="ja-JP" altLang="en-US"/>
          </a:p>
        </p:txBody>
      </p:sp>
    </p:spTree>
    <p:extLst>
      <p:ext uri="{BB962C8B-B14F-4D97-AF65-F5344CB8AC3E}">
        <p14:creationId xmlns:p14="http://schemas.microsoft.com/office/powerpoint/2010/main" val="2120254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研究システム</a:t>
            </a:r>
            <a:endParaRPr kumimoji="1" lang="en-US" altLang="ja-JP" dirty="0"/>
          </a:p>
          <a:p>
            <a:r>
              <a:rPr kumimoji="1" lang="en-US" altLang="ja-JP" dirty="0"/>
              <a:t>1.</a:t>
            </a:r>
            <a:r>
              <a:rPr kumimoji="1" lang="ja-JP" altLang="en-US" dirty="0"/>
              <a:t>　</a:t>
            </a:r>
            <a:r>
              <a:rPr kumimoji="1" lang="en-US" altLang="ja-JP" dirty="0"/>
              <a:t>Mozilla</a:t>
            </a:r>
            <a:r>
              <a:rPr kumimoji="1" lang="ja-JP" altLang="en-US" dirty="0"/>
              <a:t>のバージョン管理リポジトリからコミットを抽出</a:t>
            </a:r>
            <a:endParaRPr kumimoji="1" lang="en-US" altLang="ja-JP" dirty="0"/>
          </a:p>
          <a:p>
            <a:r>
              <a:rPr kumimoji="1" lang="en-US" altLang="ja-JP" dirty="0"/>
              <a:t>2.</a:t>
            </a:r>
            <a:r>
              <a:rPr kumimoji="1" lang="ja-JP" altLang="en-US" dirty="0"/>
              <a:t>　これらのコミットを</a:t>
            </a:r>
            <a:r>
              <a:rPr kumimoji="1" lang="en-US" altLang="ja-JP" dirty="0"/>
              <a:t>,</a:t>
            </a:r>
            <a:r>
              <a:rPr kumimoji="1" lang="ja-JP" altLang="en-US" dirty="0"/>
              <a:t>　</a:t>
            </a:r>
            <a:r>
              <a:rPr kumimoji="1" lang="en-US" altLang="ja-JP" dirty="0"/>
              <a:t>Bugzilla</a:t>
            </a:r>
            <a:r>
              <a:rPr kumimoji="1" lang="ja-JP" altLang="en-US" dirty="0"/>
              <a:t>問題追跡システムの対応するバグレポートにリンクさせる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3. 4.</a:t>
            </a:r>
            <a:r>
              <a:rPr kumimoji="1" lang="ja-JP" altLang="en-US" dirty="0"/>
              <a:t>　リンクされているバグレポートと</a:t>
            </a:r>
            <a:r>
              <a:rPr kumimoji="1" lang="en-US" altLang="ja-JP" dirty="0"/>
              <a:t>,</a:t>
            </a:r>
            <a:r>
              <a:rPr kumimoji="1" lang="ja-JP" altLang="en-US" dirty="0"/>
              <a:t>　それらに関連付けられているパッチに関するレビューの情報を抽出</a:t>
            </a:r>
            <a:endParaRPr kumimoji="1" lang="en-US" altLang="ja-JP" dirty="0"/>
          </a:p>
          <a:p>
            <a:r>
              <a:rPr kumimoji="1" lang="en-US" altLang="ja-JP" dirty="0"/>
              <a:t>5.</a:t>
            </a:r>
            <a:r>
              <a:rPr kumimoji="1" lang="ja-JP" altLang="en-US" dirty="0"/>
              <a:t>　コミットとレビュー済みパッチのリンクを確立</a:t>
            </a:r>
            <a:endParaRPr kumimoji="1" lang="en-US" altLang="ja-JP" dirty="0"/>
          </a:p>
          <a:p>
            <a:r>
              <a:rPr kumimoji="1" lang="en-US" altLang="ja-JP" dirty="0"/>
              <a:t>6.</a:t>
            </a:r>
            <a:r>
              <a:rPr kumimoji="1" lang="ja-JP" altLang="en-US" dirty="0"/>
              <a:t>　バグ誘導コミットの特定</a:t>
            </a:r>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11</a:t>
            </a:fld>
            <a:endParaRPr kumimoji="1" lang="ja-JP" altLang="en-US"/>
          </a:p>
        </p:txBody>
      </p:sp>
    </p:spTree>
    <p:extLst>
      <p:ext uri="{BB962C8B-B14F-4D97-AF65-F5344CB8AC3E}">
        <p14:creationId xmlns:p14="http://schemas.microsoft.com/office/powerpoint/2010/main" val="2999672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コミット：レビュー：開発者：レビュアー</a:t>
            </a:r>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12</a:t>
            </a:fld>
            <a:endParaRPr kumimoji="1" lang="ja-JP" altLang="en-US"/>
          </a:p>
        </p:txBody>
      </p:sp>
    </p:spTree>
    <p:extLst>
      <p:ext uri="{BB962C8B-B14F-4D97-AF65-F5344CB8AC3E}">
        <p14:creationId xmlns:p14="http://schemas.microsoft.com/office/powerpoint/2010/main" val="3208371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a:t>本研究ではデータ</a:t>
            </a:r>
            <a:r>
              <a:rPr lang="ja-JP" altLang="en-US" sz="1200" dirty="0"/>
              <a:t>抽出のために</a:t>
            </a:r>
            <a:r>
              <a:rPr lang="en-US" altLang="ja-JP" sz="1200" dirty="0" err="1"/>
              <a:t>mozilla</a:t>
            </a:r>
            <a:r>
              <a:rPr lang="en-US" altLang="ja-JP" sz="1200" dirty="0"/>
              <a:t>-central</a:t>
            </a:r>
            <a:r>
              <a:rPr lang="ja-JP" altLang="en-US" sz="1200" dirty="0"/>
              <a:t>を使用</a:t>
            </a:r>
            <a:endParaRPr lang="en-US" altLang="ja-JP" sz="1200" dirty="0"/>
          </a:p>
          <a:p>
            <a:endParaRPr lang="en-US" altLang="ja-JP" sz="1200" dirty="0"/>
          </a:p>
          <a:p>
            <a:r>
              <a:rPr lang="en-US" altLang="ja-JP" sz="1200" dirty="0"/>
              <a:t>44595</a:t>
            </a:r>
            <a:r>
              <a:rPr lang="ja-JP" altLang="en-US" sz="1200" dirty="0"/>
              <a:t>のコミットを抽出</a:t>
            </a:r>
            <a:endParaRPr lang="en-US" altLang="ja-JP" sz="1200" dirty="0"/>
          </a:p>
          <a:p>
            <a:r>
              <a:rPr lang="ja-JP" altLang="en-US" sz="1200" dirty="0"/>
              <a:t>抽出フェーズの例</a:t>
            </a:r>
            <a:endParaRPr lang="en-US" altLang="ja-JP" sz="1200" dirty="0"/>
          </a:p>
          <a:p>
            <a:pPr marL="0" indent="0">
              <a:buNone/>
            </a:pPr>
            <a:r>
              <a:rPr lang="ja-JP" altLang="en-US" sz="1200" dirty="0"/>
              <a:t>  ・コミットを行った人の氏名とメールアドレス</a:t>
            </a:r>
            <a:endParaRPr lang="en-US" altLang="ja-JP" sz="1200" dirty="0"/>
          </a:p>
          <a:p>
            <a:r>
              <a:rPr lang="ja-JP" altLang="en-US" sz="1200" dirty="0"/>
              <a:t>・リポジトリに追加された日付</a:t>
            </a:r>
            <a:endParaRPr lang="en-US" altLang="ja-JP" sz="1200" dirty="0"/>
          </a:p>
          <a:p>
            <a:r>
              <a:rPr lang="ja-JP" altLang="en-US" sz="1200" dirty="0"/>
              <a:t>・変更のテキスト説明</a:t>
            </a:r>
            <a:endParaRPr lang="en-US" altLang="ja-JP" sz="1200" dirty="0"/>
          </a:p>
          <a:p>
            <a:r>
              <a:rPr lang="ja-JP" altLang="en-US" sz="1200" dirty="0"/>
              <a:t>・サイズ</a:t>
            </a: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13</a:t>
            </a:fld>
            <a:endParaRPr kumimoji="1" lang="ja-JP" altLang="en-US"/>
          </a:p>
        </p:txBody>
      </p:sp>
    </p:spTree>
    <p:extLst>
      <p:ext uri="{BB962C8B-B14F-4D97-AF65-F5344CB8AC3E}">
        <p14:creationId xmlns:p14="http://schemas.microsoft.com/office/powerpoint/2010/main" val="2763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t>マージ：</a:t>
            </a:r>
            <a:r>
              <a:rPr lang="en-US" altLang="ja-JP" dirty="0" smtClean="0"/>
              <a:t>IT</a:t>
            </a:r>
            <a:r>
              <a:rPr lang="ja-JP" altLang="en-US" dirty="0" smtClean="0"/>
              <a:t>の分野では一般に複数のファイルやデータ、プログラムなどを、決められたルールに従って一つに統合すること</a:t>
            </a:r>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14</a:t>
            </a:fld>
            <a:endParaRPr kumimoji="1" lang="ja-JP" altLang="en-US"/>
          </a:p>
        </p:txBody>
      </p:sp>
    </p:spTree>
    <p:extLst>
      <p:ext uri="{BB962C8B-B14F-4D97-AF65-F5344CB8AC3E}">
        <p14:creationId xmlns:p14="http://schemas.microsoft.com/office/powerpoint/2010/main" val="200599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コミット：レビュー</a:t>
            </a:r>
            <a:r>
              <a:rPr kumimoji="1" lang="ja-JP" altLang="en-US" dirty="0" smtClean="0"/>
              <a:t>：開発者：</a:t>
            </a:r>
            <a:r>
              <a:rPr kumimoji="1" lang="ja-JP" altLang="en-US" dirty="0"/>
              <a:t>レビュアー</a:t>
            </a:r>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16</a:t>
            </a:fld>
            <a:endParaRPr kumimoji="1" lang="ja-JP" altLang="en-US"/>
          </a:p>
        </p:txBody>
      </p:sp>
    </p:spTree>
    <p:extLst>
      <p:ext uri="{BB962C8B-B14F-4D97-AF65-F5344CB8AC3E}">
        <p14:creationId xmlns:p14="http://schemas.microsoft.com/office/powerpoint/2010/main" val="1342068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a:t>
            </a:r>
            <a:r>
              <a:rPr kumimoji="1" lang="en-US" altLang="ja-JP" dirty="0"/>
              <a:t>Mozilla</a:t>
            </a:r>
            <a:r>
              <a:rPr kumimoji="1" lang="ja-JP" altLang="en-US" dirty="0"/>
              <a:t>モジュールのバグを含むコードレビューの数を計算することによって</a:t>
            </a:r>
            <a:r>
              <a:rPr kumimoji="1" lang="en-US" altLang="ja-JP" dirty="0"/>
              <a:t>,</a:t>
            </a:r>
            <a:r>
              <a:rPr kumimoji="1" lang="ja-JP" altLang="en-US" dirty="0"/>
              <a:t>　様々なプロジェクトのバグを含むコードレビューの割合を決定する</a:t>
            </a:r>
            <a:r>
              <a:rPr kumimoji="1" lang="en-US" altLang="ja-JP" dirty="0"/>
              <a:t>.</a:t>
            </a:r>
          </a:p>
          <a:p>
            <a:r>
              <a:rPr kumimoji="1" lang="en-US" altLang="ja-JP" dirty="0"/>
              <a:t>Mozilla</a:t>
            </a:r>
            <a:r>
              <a:rPr kumimoji="1" lang="ja-JP" altLang="en-US" dirty="0"/>
              <a:t>のコードレビューの全体の</a:t>
            </a:r>
            <a:r>
              <a:rPr kumimoji="1" lang="en-US" altLang="ja-JP" dirty="0"/>
              <a:t>54%</a:t>
            </a:r>
            <a:r>
              <a:rPr kumimoji="1" lang="ja-JP" altLang="en-US" dirty="0"/>
              <a:t>が</a:t>
            </a:r>
            <a:r>
              <a:rPr kumimoji="1" lang="en-US" altLang="ja-JP" dirty="0"/>
              <a:t>,</a:t>
            </a:r>
            <a:r>
              <a:rPr kumimoji="1" lang="ja-JP" altLang="en-US" dirty="0"/>
              <a:t>　承認されたコミットのバグを見逃していることを発見した</a:t>
            </a:r>
            <a:r>
              <a:rPr kumimoji="1" lang="en-US" altLang="ja-JP" dirty="0"/>
              <a:t>.</a:t>
            </a:r>
            <a:endParaRPr kumimoji="1" lang="en-US" altLang="ja-JP" i="0" dirty="0"/>
          </a:p>
          <a:p>
            <a:r>
              <a:rPr kumimoji="1" lang="ja-JP" altLang="en-US" i="0" dirty="0"/>
              <a:t>この値は</a:t>
            </a:r>
            <a:r>
              <a:rPr kumimoji="1" lang="en-US" altLang="ja-JP" i="0" dirty="0"/>
              <a:t>,</a:t>
            </a:r>
            <a:r>
              <a:rPr kumimoji="1" lang="ja-JP" altLang="en-US" i="0" dirty="0"/>
              <a:t>　様々なモジュールに非常に一貫性があることが証明された</a:t>
            </a:r>
            <a:endParaRPr kumimoji="1" lang="en-US" altLang="ja-JP" i="0" dirty="0"/>
          </a:p>
          <a:p>
            <a:r>
              <a:rPr kumimoji="1" lang="ja-JP" altLang="en-US" i="0" dirty="0"/>
              <a:t>コアモジュール：</a:t>
            </a:r>
            <a:r>
              <a:rPr kumimoji="1" lang="en-US" altLang="ja-JP" i="0" dirty="0"/>
              <a:t>54.3%</a:t>
            </a:r>
          </a:p>
          <a:p>
            <a:r>
              <a:rPr kumimoji="1" lang="en-US" altLang="ja-JP" i="0" dirty="0" err="1"/>
              <a:t>firefox</a:t>
            </a:r>
            <a:r>
              <a:rPr kumimoji="1" lang="ja-JP" altLang="en-US" i="0" dirty="0"/>
              <a:t>：</a:t>
            </a:r>
            <a:r>
              <a:rPr kumimoji="1" lang="en-US" altLang="ja-JP" i="0" dirty="0"/>
              <a:t>54.2%</a:t>
            </a:r>
          </a:p>
          <a:p>
            <a:r>
              <a:rPr kumimoji="1" lang="en-US" altLang="ja-JP" i="0" dirty="0"/>
              <a:t>Android</a:t>
            </a:r>
            <a:r>
              <a:rPr kumimoji="1" lang="ja-JP" altLang="en-US" i="0" dirty="0"/>
              <a:t>用</a:t>
            </a:r>
            <a:r>
              <a:rPr kumimoji="1" lang="en-US" altLang="ja-JP" i="0" dirty="0" err="1"/>
              <a:t>firefox</a:t>
            </a:r>
            <a:r>
              <a:rPr kumimoji="1" lang="ja-JP" altLang="en-US" i="0" dirty="0"/>
              <a:t>：</a:t>
            </a:r>
            <a:r>
              <a:rPr kumimoji="1" lang="en-US" altLang="ja-JP" i="0" dirty="0"/>
              <a:t>56%</a:t>
            </a:r>
          </a:p>
          <a:p>
            <a:r>
              <a:rPr kumimoji="1" lang="ja-JP" altLang="en-US" i="0" dirty="0"/>
              <a:t>調査されたシステムは様々なサイズであり</a:t>
            </a:r>
            <a:r>
              <a:rPr kumimoji="1" lang="en-US" altLang="ja-JP" i="0" dirty="0"/>
              <a:t>,</a:t>
            </a:r>
            <a:r>
              <a:rPr kumimoji="1" lang="ja-JP" altLang="en-US" i="0" dirty="0"/>
              <a:t>　コミットとレビュアーの数が異なるが（表１）</a:t>
            </a:r>
            <a:r>
              <a:rPr kumimoji="1" lang="en-US" altLang="ja-JP" i="0" dirty="0"/>
              <a:t>,</a:t>
            </a:r>
            <a:r>
              <a:rPr kumimoji="1" lang="ja-JP" altLang="en-US" i="0" dirty="0"/>
              <a:t>　これらのモジュールのバグコードレビューの割合はほぼ同じである</a:t>
            </a:r>
            <a:r>
              <a:rPr kumimoji="1" lang="en-US" altLang="ja-JP" i="0" dirty="0"/>
              <a:t>.</a:t>
            </a:r>
          </a:p>
          <a:p>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17</a:t>
            </a:fld>
            <a:endParaRPr kumimoji="1" lang="ja-JP" altLang="en-US"/>
          </a:p>
        </p:txBody>
      </p:sp>
    </p:spTree>
    <p:extLst>
      <p:ext uri="{BB962C8B-B14F-4D97-AF65-F5344CB8AC3E}">
        <p14:creationId xmlns:p14="http://schemas.microsoft.com/office/powerpoint/2010/main" val="69679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レビューキューの長さ（レビューをたくさんすること）が</a:t>
            </a:r>
            <a:r>
              <a:rPr kumimoji="1" lang="en-US" altLang="ja-JP" dirty="0"/>
              <a:t>,</a:t>
            </a:r>
            <a:r>
              <a:rPr kumimoji="1" lang="ja-JP" altLang="en-US" dirty="0"/>
              <a:t>　全ての４つのシステムについてコードレビュー中に開発者がバグを発見</a:t>
            </a:r>
            <a:r>
              <a:rPr kumimoji="1" lang="en-US" altLang="ja-JP" dirty="0"/>
              <a:t>,</a:t>
            </a:r>
            <a:r>
              <a:rPr kumimoji="1" lang="ja-JP" altLang="en-US" dirty="0"/>
              <a:t>　あるいは見逃すかどうかを表したもの</a:t>
            </a:r>
            <a:endParaRPr kumimoji="1" lang="en-US" altLang="ja-JP" dirty="0"/>
          </a:p>
          <a:p>
            <a:r>
              <a:rPr kumimoji="1" lang="ja-JP" altLang="en-US" dirty="0"/>
              <a:t>より長いレビューキューをもつレビュワーが品質の悪いコード評価を送信する可能性が高い</a:t>
            </a:r>
            <a:endParaRPr kumimoji="1" lang="en-US" altLang="ja-JP" dirty="0"/>
          </a:p>
          <a:p>
            <a:r>
              <a:rPr kumimoji="1" lang="ja-JP" altLang="en-US" dirty="0"/>
              <a:t>レビュワーの経験は</a:t>
            </a:r>
            <a:r>
              <a:rPr kumimoji="1" lang="en-US" altLang="ja-JP" dirty="0"/>
              <a:t>,</a:t>
            </a:r>
            <a:r>
              <a:rPr kumimoji="1" lang="ja-JP" altLang="en-US" dirty="0"/>
              <a:t>　変更が効果的に見直されるかどうかのより良い予測となる</a:t>
            </a:r>
            <a:r>
              <a:rPr kumimoji="1" lang="en-US" altLang="ja-JP" dirty="0"/>
              <a:t>.</a:t>
            </a:r>
            <a:r>
              <a:rPr kumimoji="1" lang="ja-JP" altLang="en-US" dirty="0"/>
              <a:t>　例えば</a:t>
            </a:r>
            <a:r>
              <a:rPr kumimoji="1" lang="en-US" altLang="ja-JP" dirty="0"/>
              <a:t>,</a:t>
            </a:r>
            <a:r>
              <a:rPr kumimoji="1" lang="ja-JP" altLang="en-US" dirty="0"/>
              <a:t>　負の回帰では経験の少ない開発者（比較的少ないコードレビュータスクを実施した人）が</a:t>
            </a:r>
            <a:r>
              <a:rPr kumimoji="1" lang="en-US" altLang="ja-JP" dirty="0"/>
              <a:t>,</a:t>
            </a:r>
            <a:r>
              <a:rPr kumimoji="1" lang="ja-JP" altLang="en-US" dirty="0"/>
              <a:t>　レビュー中の変更に関する問題を無視する可能性が高い</a:t>
            </a:r>
            <a:r>
              <a:rPr kumimoji="1" lang="en-US" altLang="ja-JP" dirty="0"/>
              <a:t>.</a:t>
            </a:r>
          </a:p>
          <a:p>
            <a:r>
              <a:rPr kumimoji="1" lang="ja-JP" altLang="en-US" dirty="0"/>
              <a:t>スーパーレビューは</a:t>
            </a:r>
            <a:r>
              <a:rPr kumimoji="1" lang="en-US" altLang="ja-JP" dirty="0"/>
              <a:t>,</a:t>
            </a:r>
            <a:r>
              <a:rPr kumimoji="1" lang="ja-JP" altLang="en-US" dirty="0"/>
              <a:t>　レビューの品質に効果的な影響を持つ</a:t>
            </a:r>
            <a:r>
              <a:rPr kumimoji="1" lang="en-US" altLang="ja-JP" dirty="0"/>
              <a:t>.</a:t>
            </a:r>
            <a:r>
              <a:rPr kumimoji="1" lang="ja-JP" altLang="en-US" dirty="0"/>
              <a:t>　統計的に負の回帰が含まれていてコードレビュープロセスの高品質性を確保するためのより良い練習を維持していることを示している</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18</a:t>
            </a:fld>
            <a:endParaRPr kumimoji="1" lang="ja-JP" altLang="en-US"/>
          </a:p>
        </p:txBody>
      </p:sp>
    </p:spTree>
    <p:extLst>
      <p:ext uri="{BB962C8B-B14F-4D97-AF65-F5344CB8AC3E}">
        <p14:creationId xmlns:p14="http://schemas.microsoft.com/office/powerpoint/2010/main" val="1846599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Commenting developers</a:t>
            </a:r>
            <a:r>
              <a:rPr kumimoji="1" lang="ja-JP" altLang="en-US" dirty="0"/>
              <a:t>はコメントを開発する人であり</a:t>
            </a:r>
            <a:r>
              <a:rPr kumimoji="1" lang="en-US" altLang="ja-JP" dirty="0"/>
              <a:t>,</a:t>
            </a:r>
            <a:r>
              <a:rPr kumimoji="1" lang="ja-JP" altLang="en-US" dirty="0"/>
              <a:t>　バグとその解決方法（つまりパッチ）の議論に関与している可能性が多いことを示す負の値である</a:t>
            </a:r>
            <a:r>
              <a:rPr kumimoji="1" lang="en-US" altLang="ja-JP" dirty="0"/>
              <a:t>.</a:t>
            </a:r>
            <a:r>
              <a:rPr kumimoji="1" lang="ja-JP" altLang="en-US" dirty="0"/>
              <a:t>負の値が大きいほどレビュワーがパッチの潜在的な問題を見逃す可能性が低いことを表している</a:t>
            </a:r>
            <a:r>
              <a:rPr kumimoji="1" lang="en-US" altLang="ja-JP" dirty="0"/>
              <a:t>.</a:t>
            </a:r>
          </a:p>
          <a:p>
            <a:r>
              <a:rPr kumimoji="1" lang="ja-JP" altLang="en-US" dirty="0"/>
              <a:t>開発者の参加がレビュー品質に影響を与える一方で</a:t>
            </a:r>
            <a:r>
              <a:rPr kumimoji="1" lang="en-US" altLang="ja-JP" dirty="0"/>
              <a:t>,</a:t>
            </a:r>
            <a:r>
              <a:rPr kumimoji="1" lang="ja-JP" altLang="en-US" dirty="0"/>
              <a:t>　パッチサイズやスーパーレビューなどの技術的な属性も良い予測因子であることが示された</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ACEE6D3B-2ED0-4B14-B11F-75DD1EACABD3}" type="slidenum">
              <a:rPr kumimoji="1" lang="ja-JP" altLang="en-US" smtClean="0"/>
              <a:t>19</a:t>
            </a:fld>
            <a:endParaRPr kumimoji="1" lang="ja-JP" altLang="en-US"/>
          </a:p>
        </p:txBody>
      </p:sp>
    </p:spTree>
    <p:extLst>
      <p:ext uri="{BB962C8B-B14F-4D97-AF65-F5344CB8AC3E}">
        <p14:creationId xmlns:p14="http://schemas.microsoft.com/office/powerpoint/2010/main" val="2542235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D605C5C-8507-48F5-B9E1-B5E88358A79F}"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Slide Number Placeholder 5"/>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977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D1462C3-3B1B-401A-8952-98311901D8C5}"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Slide Number Placeholder 5"/>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422080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02BDC0B-16D2-4C41-B525-6D7EA1115D52}"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Slide Number Placeholder 5"/>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5262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7F5521D-F4B0-4B3F-B8B9-5975A3C9D782}" type="datetime1">
              <a:rPr kumimoji="1" lang="ja-JP" altLang="en-US" smtClean="0"/>
              <a:t>2017/12/22</a:t>
            </a:fld>
            <a:endParaRPr kumimoji="1" lang="ja-JP" altLang="en-US"/>
          </a:p>
        </p:txBody>
      </p:sp>
      <p:sp>
        <p:nvSpPr>
          <p:cNvPr id="6" name="Footer Placeholder 5"/>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7" name="Slide Number Placeholder 6"/>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2388579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B974959-8239-49ED-AB0D-8885124168C1}" type="datetime1">
              <a:rPr kumimoji="1" lang="ja-JP" altLang="en-US" smtClean="0"/>
              <a:t>2017/12/22</a:t>
            </a:fld>
            <a:endParaRPr kumimoji="1" lang="ja-JP" altLang="en-US"/>
          </a:p>
        </p:txBody>
      </p:sp>
      <p:sp>
        <p:nvSpPr>
          <p:cNvPr id="8" name="Footer Placeholder 7"/>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9" name="Slide Number Placeholder 8"/>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4192347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3D3CF89-2BC2-47AB-AE1A-29E58A2BCD2C}" type="datetime1">
              <a:rPr kumimoji="1" lang="ja-JP" altLang="en-US" smtClean="0"/>
              <a:t>2017/12/22</a:t>
            </a:fld>
            <a:endParaRPr kumimoji="1" lang="ja-JP" altLang="en-US"/>
          </a:p>
        </p:txBody>
      </p:sp>
      <p:sp>
        <p:nvSpPr>
          <p:cNvPr id="4" name="Footer Placeholder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Slide Number Placeholder 4"/>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3806693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3B60100-BED6-4EF5-9DB5-8725E566B4E5}" type="datetime1">
              <a:rPr kumimoji="1" lang="ja-JP" altLang="en-US" smtClean="0"/>
              <a:t>2017/12/22</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en-US" altLang="ja-JP" smtClean="0"/>
              <a:t>Investigating Code Review Quality: Do People and Participation Matter?</a:t>
            </a:r>
            <a:endParaRPr kumimoji="1" lang="ja-JP" altLang="en-US"/>
          </a:p>
        </p:txBody>
      </p:sp>
      <p:sp>
        <p:nvSpPr>
          <p:cNvPr id="9" name="Slide Number Placeholder 8"/>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1442673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B5729AC-AF2C-4F92-9997-CA9668A7C697}" type="datetime1">
              <a:rPr kumimoji="1" lang="ja-JP" altLang="en-US" smtClean="0"/>
              <a:t>2017/12/22</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en-US" altLang="ja-JP" smtClean="0"/>
              <a:t>Investigating Code Review Quality: Do People and Participation Matter?</a:t>
            </a:r>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1484831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917C217-F36B-43BD-9E8B-26071AF2747F}" type="datetime1">
              <a:rPr kumimoji="1" lang="ja-JP" altLang="en-US" smtClean="0"/>
              <a:t>2017/12/22</a:t>
            </a:fld>
            <a:endParaRPr kumimoji="1" lang="ja-JP" altLang="en-US"/>
          </a:p>
        </p:txBody>
      </p:sp>
      <p:sp>
        <p:nvSpPr>
          <p:cNvPr id="6" name="Footer Placeholder 5"/>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7" name="Slide Number Placeholder 6"/>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42967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B906FFD-66A5-49E3-97B0-41DFC1BF762B}"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Slide Number Placeholder 5"/>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3981852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ABA87EF-7ED1-4F0F-B736-9B2272D80097}"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Slide Number Placeholder 5"/>
          <p:cNvSpPr>
            <a:spLocks noGrp="1"/>
          </p:cNvSpPr>
          <p:nvPr>
            <p:ph type="sldNum" sz="quarter" idx="12"/>
          </p:nvPr>
        </p:nvSpPr>
        <p:spPr/>
        <p:txBody>
          <a:bodyPr/>
          <a:lstStyle/>
          <a:p>
            <a:fld id="{EDAA9B43-E0D0-4417-B4DA-27A1B37A061A}" type="slidenum">
              <a:rPr kumimoji="1" lang="ja-JP" altLang="en-US" smtClean="0"/>
              <a:t>‹#›</a:t>
            </a:fld>
            <a:endParaRPr kumimoji="1" lang="ja-JP" altLang="en-US"/>
          </a:p>
        </p:txBody>
      </p:sp>
    </p:spTree>
    <p:extLst>
      <p:ext uri="{BB962C8B-B14F-4D97-AF65-F5344CB8AC3E}">
        <p14:creationId xmlns:p14="http://schemas.microsoft.com/office/powerpoint/2010/main" val="1876308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E6B6254-28FC-4D6F-984E-7C41AB4295A9}" type="datetime1">
              <a:rPr kumimoji="1" lang="ja-JP" altLang="en-US" smtClean="0"/>
              <a:t>2017/12/22</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en-US" altLang="ja-JP" smtClean="0"/>
              <a:t>Investigating Code Review Quality: Do People and Participation Matter?</a:t>
            </a:r>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DAA9B43-E0D0-4417-B4DA-27A1B37A061A}"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9816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825038" y="111193"/>
            <a:ext cx="9037983" cy="3776869"/>
          </a:xfrm>
        </p:spPr>
        <p:txBody>
          <a:bodyPr>
            <a:normAutofit/>
          </a:bodyPr>
          <a:lstStyle/>
          <a:p>
            <a:r>
              <a:rPr lang="en-US" altLang="ja-JP" sz="6000" b="1" dirty="0" smtClean="0"/>
              <a:t>Investigating Code Review Quality: Do People and Participation Matter?</a:t>
            </a:r>
            <a:endParaRPr lang="en-US" altLang="ja-JP" sz="6000" b="1" dirty="0"/>
          </a:p>
        </p:txBody>
      </p:sp>
      <p:sp>
        <p:nvSpPr>
          <p:cNvPr id="3" name="サブタイトル 2"/>
          <p:cNvSpPr>
            <a:spLocks noGrp="1"/>
          </p:cNvSpPr>
          <p:nvPr>
            <p:ph type="subTitle" idx="1"/>
          </p:nvPr>
        </p:nvSpPr>
        <p:spPr>
          <a:xfrm>
            <a:off x="865563" y="4380789"/>
            <a:ext cx="7543800" cy="1143000"/>
          </a:xfrm>
        </p:spPr>
        <p:txBody>
          <a:bodyPr>
            <a:normAutofit/>
          </a:bodyPr>
          <a:lstStyle/>
          <a:p>
            <a:r>
              <a:rPr lang="en-US" altLang="ja-JP" sz="2000" b="1" dirty="0" err="1">
                <a:solidFill>
                  <a:schemeClr val="tx1"/>
                </a:solidFill>
              </a:rPr>
              <a:t>Oleksii</a:t>
            </a:r>
            <a:r>
              <a:rPr lang="en-US" altLang="ja-JP" sz="2000" b="1" dirty="0">
                <a:solidFill>
                  <a:schemeClr val="tx1"/>
                </a:solidFill>
              </a:rPr>
              <a:t> </a:t>
            </a:r>
            <a:r>
              <a:rPr lang="en-US" altLang="ja-JP" sz="2000" b="1" dirty="0" err="1">
                <a:solidFill>
                  <a:schemeClr val="tx1"/>
                </a:solidFill>
              </a:rPr>
              <a:t>Kononenko</a:t>
            </a:r>
            <a:r>
              <a:rPr lang="en-US" altLang="ja-JP" sz="2000" b="1" dirty="0">
                <a:solidFill>
                  <a:schemeClr val="tx1"/>
                </a:solidFill>
              </a:rPr>
              <a:t>, </a:t>
            </a:r>
            <a:r>
              <a:rPr lang="ja-JP" altLang="en-US" sz="2000" b="1" dirty="0">
                <a:solidFill>
                  <a:schemeClr val="tx1"/>
                </a:solidFill>
              </a:rPr>
              <a:t> </a:t>
            </a:r>
            <a:r>
              <a:rPr lang="en-US" altLang="ja-JP" sz="2000" b="1" dirty="0">
                <a:solidFill>
                  <a:schemeClr val="tx1"/>
                </a:solidFill>
              </a:rPr>
              <a:t>Olga </a:t>
            </a:r>
            <a:r>
              <a:rPr lang="en-US" altLang="ja-JP" sz="2000" b="1" dirty="0" err="1">
                <a:solidFill>
                  <a:schemeClr val="tx1"/>
                </a:solidFill>
              </a:rPr>
              <a:t>Baysal</a:t>
            </a:r>
            <a:r>
              <a:rPr lang="en-US" altLang="ja-JP" sz="2000" b="1" dirty="0">
                <a:solidFill>
                  <a:schemeClr val="tx1"/>
                </a:solidFill>
              </a:rPr>
              <a:t>,  </a:t>
            </a:r>
            <a:r>
              <a:rPr lang="en-US" altLang="ja-JP" sz="2000" b="1" dirty="0" err="1">
                <a:solidFill>
                  <a:schemeClr val="tx1"/>
                </a:solidFill>
              </a:rPr>
              <a:t>Latifa</a:t>
            </a:r>
            <a:r>
              <a:rPr lang="en-US" altLang="ja-JP" sz="2000" b="1" dirty="0">
                <a:solidFill>
                  <a:schemeClr val="tx1"/>
                </a:solidFill>
              </a:rPr>
              <a:t> </a:t>
            </a:r>
            <a:r>
              <a:rPr lang="en-US" altLang="ja-JP" sz="2000" b="1" dirty="0" err="1">
                <a:solidFill>
                  <a:schemeClr val="tx1"/>
                </a:solidFill>
              </a:rPr>
              <a:t>Guerrouj</a:t>
            </a:r>
            <a:r>
              <a:rPr lang="en-US" altLang="ja-JP" sz="2000" b="1" dirty="0">
                <a:solidFill>
                  <a:schemeClr val="tx1"/>
                </a:solidFill>
              </a:rPr>
              <a:t>, </a:t>
            </a:r>
            <a:r>
              <a:rPr lang="en-US" altLang="ja-JP" sz="2000" b="1" dirty="0" err="1">
                <a:solidFill>
                  <a:schemeClr val="tx1"/>
                </a:solidFill>
              </a:rPr>
              <a:t>Yaxin</a:t>
            </a:r>
            <a:r>
              <a:rPr lang="en-US" altLang="ja-JP" sz="2000" b="1" dirty="0">
                <a:solidFill>
                  <a:schemeClr val="tx1"/>
                </a:solidFill>
              </a:rPr>
              <a:t> Cao,   Michael W. Godfrey </a:t>
            </a:r>
            <a:endParaRPr kumimoji="1" lang="ja-JP" altLang="en-US" sz="2000" b="1" dirty="0">
              <a:solidFill>
                <a:schemeClr val="tx1"/>
              </a:solidFill>
            </a:endParaRPr>
          </a:p>
        </p:txBody>
      </p:sp>
      <p:sp>
        <p:nvSpPr>
          <p:cNvPr id="7" name="フッター プレースホルダー 6">
            <a:extLst>
              <a:ext uri="{FF2B5EF4-FFF2-40B4-BE49-F238E27FC236}">
                <a16:creationId xmlns:a16="http://schemas.microsoft.com/office/drawing/2014/main" xmlns="" id="{09335B72-C31A-4DDB-A0C6-2A95F5B78D74}"/>
              </a:ext>
            </a:extLst>
          </p:cNvPr>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スライド番号プレースホルダー 5">
            <a:extLst>
              <a:ext uri="{FF2B5EF4-FFF2-40B4-BE49-F238E27FC236}">
                <a16:creationId xmlns:a16="http://schemas.microsoft.com/office/drawing/2014/main" xmlns="" id="{6A95C053-9359-4FF9-B551-9616FFAB3421}"/>
              </a:ext>
            </a:extLst>
          </p:cNvPr>
          <p:cNvSpPr>
            <a:spLocks noGrp="1"/>
          </p:cNvSpPr>
          <p:nvPr>
            <p:ph type="sldNum" sz="quarter" idx="12"/>
          </p:nvPr>
        </p:nvSpPr>
        <p:spPr/>
        <p:txBody>
          <a:bodyPr/>
          <a:lstStyle/>
          <a:p>
            <a:fld id="{E6BDBDCA-472F-4DAE-A0E4-551DA137BA95}" type="slidenum">
              <a:rPr kumimoji="1" lang="ja-JP" altLang="en-US" smtClean="0"/>
              <a:t>1</a:t>
            </a:fld>
            <a:endParaRPr kumimoji="1" lang="ja-JP" altLang="en-US"/>
          </a:p>
        </p:txBody>
      </p:sp>
      <p:sp>
        <p:nvSpPr>
          <p:cNvPr id="5" name="テキスト ボックス 4"/>
          <p:cNvSpPr txBox="1"/>
          <p:nvPr/>
        </p:nvSpPr>
        <p:spPr>
          <a:xfrm>
            <a:off x="825038" y="5382872"/>
            <a:ext cx="5589209" cy="646331"/>
          </a:xfrm>
          <a:prstGeom prst="rect">
            <a:avLst/>
          </a:prstGeom>
          <a:noFill/>
        </p:spPr>
        <p:txBody>
          <a:bodyPr wrap="square" rtlCol="0">
            <a:spAutoFit/>
          </a:bodyPr>
          <a:lstStyle/>
          <a:p>
            <a:r>
              <a:rPr lang="ja-JP" altLang="en-US" b="1" dirty="0"/>
              <a:t>学籍番号　</a:t>
            </a:r>
            <a:r>
              <a:rPr lang="en-US" altLang="ja-JP" b="1" dirty="0"/>
              <a:t>60206299</a:t>
            </a:r>
          </a:p>
          <a:p>
            <a:r>
              <a:rPr lang="ja-JP" altLang="en-US" b="1" dirty="0"/>
              <a:t>氏名　　　　吉富　楓雅</a:t>
            </a:r>
          </a:p>
        </p:txBody>
      </p:sp>
    </p:spTree>
    <p:extLst>
      <p:ext uri="{BB962C8B-B14F-4D97-AF65-F5344CB8AC3E}">
        <p14:creationId xmlns:p14="http://schemas.microsoft.com/office/powerpoint/2010/main" val="2507993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0742466A-5DB7-4D7A-9323-F170751ADCFE}"/>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xmlns="" id="{ABFA8589-749B-431E-88E1-C29A191834DB}"/>
              </a:ext>
            </a:extLst>
          </p:cNvPr>
          <p:cNvSpPr>
            <a:spLocks noGrp="1"/>
          </p:cNvSpPr>
          <p:nvPr>
            <p:ph idx="1"/>
          </p:nvPr>
        </p:nvSpPr>
        <p:spPr/>
        <p:txBody>
          <a:bodyPr>
            <a:normAutofit/>
          </a:bodyPr>
          <a:lstStyle/>
          <a:p>
            <a:endParaRPr kumimoji="1" lang="en-US" altLang="ja-JP" sz="2400" dirty="0"/>
          </a:p>
          <a:p>
            <a:r>
              <a:rPr kumimoji="1" lang="en-US" altLang="ja-JP" sz="2800" dirty="0"/>
              <a:t>1.</a:t>
            </a:r>
            <a:r>
              <a:rPr kumimoji="1" lang="ja-JP" altLang="en-US" sz="2800" dirty="0"/>
              <a:t>　導入　</a:t>
            </a:r>
            <a:endParaRPr kumimoji="1" lang="en-US" altLang="ja-JP" sz="2800" dirty="0"/>
          </a:p>
          <a:p>
            <a:r>
              <a:rPr lang="en-US" altLang="ja-JP" sz="2800" dirty="0"/>
              <a:t>2.</a:t>
            </a:r>
            <a:r>
              <a:rPr lang="ja-JP" altLang="en-US" sz="2800" dirty="0"/>
              <a:t>　</a:t>
            </a:r>
            <a:r>
              <a:rPr lang="en-US" altLang="ja-JP" sz="2800" dirty="0"/>
              <a:t>Mozilla</a:t>
            </a:r>
            <a:r>
              <a:rPr lang="ja-JP" altLang="en-US" sz="2800" dirty="0"/>
              <a:t>のコードレビュープロセスの背景</a:t>
            </a:r>
            <a:endParaRPr lang="en-US" altLang="ja-JP" sz="2800" dirty="0"/>
          </a:p>
          <a:p>
            <a:r>
              <a:rPr kumimoji="1" lang="en-US" altLang="ja-JP" sz="2800" dirty="0"/>
              <a:t>3.</a:t>
            </a:r>
            <a:r>
              <a:rPr kumimoji="1" lang="ja-JP" altLang="en-US" sz="2800" dirty="0"/>
              <a:t>　本論文の研究の方法</a:t>
            </a:r>
            <a:endParaRPr kumimoji="1" lang="en-US" altLang="ja-JP" sz="2800" dirty="0"/>
          </a:p>
          <a:p>
            <a:r>
              <a:rPr lang="en-US" altLang="ja-JP" sz="2800" dirty="0"/>
              <a:t>4.</a:t>
            </a:r>
            <a:r>
              <a:rPr lang="ja-JP" altLang="en-US" sz="2800" dirty="0"/>
              <a:t>　研究結果</a:t>
            </a:r>
            <a:endParaRPr lang="en-US" altLang="ja-JP" sz="2800" dirty="0"/>
          </a:p>
          <a:p>
            <a:r>
              <a:rPr lang="en-US" altLang="ja-JP" sz="2800" dirty="0"/>
              <a:t>5.</a:t>
            </a:r>
            <a:r>
              <a:rPr lang="ja-JP" altLang="en-US" sz="2800" dirty="0"/>
              <a:t>　結論</a:t>
            </a:r>
            <a:endParaRPr kumimoji="1" lang="ja-JP" altLang="en-US" sz="2400" dirty="0"/>
          </a:p>
        </p:txBody>
      </p:sp>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2</a:t>
            </a:fld>
            <a:endParaRPr kumimoji="1" lang="ja-JP" altLang="en-US"/>
          </a:p>
        </p:txBody>
      </p:sp>
    </p:spTree>
    <p:extLst>
      <p:ext uri="{BB962C8B-B14F-4D97-AF65-F5344CB8AC3E}">
        <p14:creationId xmlns:p14="http://schemas.microsoft.com/office/powerpoint/2010/main" val="3354729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C71D31F-84B7-4B06-B6F7-93C46039A596}"/>
              </a:ext>
            </a:extLst>
          </p:cNvPr>
          <p:cNvSpPr>
            <a:spLocks noGrp="1"/>
          </p:cNvSpPr>
          <p:nvPr>
            <p:ph type="title" idx="4294967295"/>
          </p:nvPr>
        </p:nvSpPr>
        <p:spPr>
          <a:xfrm>
            <a:off x="3579667" y="3002199"/>
            <a:ext cx="7543800" cy="1449387"/>
          </a:xfrm>
        </p:spPr>
        <p:txBody>
          <a:bodyPr/>
          <a:lstStyle/>
          <a:p>
            <a:r>
              <a:rPr lang="ja-JP" altLang="en-US" dirty="0"/>
              <a:t>導入</a:t>
            </a:r>
            <a:r>
              <a:rPr lang="en-US" altLang="ja-JP" dirty="0"/>
              <a:t/>
            </a:r>
            <a:br>
              <a:rPr lang="en-US" altLang="ja-JP" dirty="0"/>
            </a:br>
            <a:endParaRPr kumimoji="1" lang="ja-JP" altLang="en-US" dirty="0"/>
          </a:p>
        </p:txBody>
      </p:sp>
      <p:pic>
        <p:nvPicPr>
          <p:cNvPr id="4" name="図 3" descr="クリップアート が含まれている画像&#10;&#10;高い精度で生成された説明">
            <a:extLst>
              <a:ext uri="{FF2B5EF4-FFF2-40B4-BE49-F238E27FC236}">
                <a16:creationId xmlns:a16="http://schemas.microsoft.com/office/drawing/2014/main" xmlns="" id="{F2C8344C-9C76-476A-BEEB-192B2536B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356" y="3807781"/>
            <a:ext cx="3378200" cy="2400300"/>
          </a:xfrm>
          <a:prstGeom prst="rect">
            <a:avLst/>
          </a:prstGeo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3</a:t>
            </a:fld>
            <a:endParaRPr kumimoji="1" lang="ja-JP" altLang="en-US"/>
          </a:p>
        </p:txBody>
      </p:sp>
    </p:spTree>
    <p:extLst>
      <p:ext uri="{BB962C8B-B14F-4D97-AF65-F5344CB8AC3E}">
        <p14:creationId xmlns:p14="http://schemas.microsoft.com/office/powerpoint/2010/main" val="200796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606B63EA-321B-4C2C-A2D0-482078276022}"/>
              </a:ext>
            </a:extLst>
          </p:cNvPr>
          <p:cNvSpPr>
            <a:spLocks noGrp="1"/>
          </p:cNvSpPr>
          <p:nvPr>
            <p:ph type="title"/>
          </p:nvPr>
        </p:nvSpPr>
        <p:spPr/>
        <p:txBody>
          <a:bodyPr/>
          <a:lstStyle/>
          <a:p>
            <a:pPr algn="ctr"/>
            <a:r>
              <a:rPr kumimoji="1" lang="ja-JP" altLang="en-US" dirty="0"/>
              <a:t>コードレビューの必要性</a:t>
            </a:r>
          </a:p>
        </p:txBody>
      </p:sp>
      <p:sp>
        <p:nvSpPr>
          <p:cNvPr id="3" name="コンテンツ プレースホルダー 2">
            <a:extLst>
              <a:ext uri="{FF2B5EF4-FFF2-40B4-BE49-F238E27FC236}">
                <a16:creationId xmlns:a16="http://schemas.microsoft.com/office/drawing/2014/main" xmlns="" id="{21F5140A-9F78-4F79-95E3-E1FF41B5D9EB}"/>
              </a:ext>
            </a:extLst>
          </p:cNvPr>
          <p:cNvSpPr>
            <a:spLocks noGrp="1"/>
          </p:cNvSpPr>
          <p:nvPr>
            <p:ph idx="1"/>
          </p:nvPr>
        </p:nvSpPr>
        <p:spPr>
          <a:xfrm>
            <a:off x="566224" y="1930140"/>
            <a:ext cx="8057271" cy="4023360"/>
          </a:xfrm>
        </p:spPr>
        <p:txBody>
          <a:bodyPr>
            <a:normAutofit/>
          </a:bodyPr>
          <a:lstStyle/>
          <a:p>
            <a:pPr marL="0" indent="0">
              <a:buNone/>
            </a:pPr>
            <a:r>
              <a:rPr kumimoji="1" lang="ja-JP" altLang="en-US" sz="2800" dirty="0"/>
              <a:t>  コードレビューは成熟したソフトウェア開発プロジェクト</a:t>
            </a:r>
            <a:r>
              <a:rPr lang="ja-JP" altLang="en-US" sz="2800" dirty="0"/>
              <a:t>に</a:t>
            </a:r>
            <a:r>
              <a:rPr kumimoji="1" lang="ja-JP" altLang="en-US" sz="2800" dirty="0"/>
              <a:t>不可欠な要素</a:t>
            </a:r>
            <a:endParaRPr kumimoji="1" lang="en-US" altLang="ja-JP" sz="2800" dirty="0"/>
          </a:p>
          <a:p>
            <a:endParaRPr kumimoji="1" lang="en-US" altLang="ja-JP" sz="2800" dirty="0"/>
          </a:p>
          <a:p>
            <a:r>
              <a:rPr kumimoji="1" lang="ja-JP" altLang="en-US" sz="3200" dirty="0"/>
              <a:t>開発者が提出したコードを評価することが目的</a:t>
            </a:r>
            <a:endParaRPr kumimoji="1" lang="en-US" altLang="ja-JP" sz="3200" dirty="0"/>
          </a:p>
          <a:p>
            <a:endParaRPr lang="en-US" altLang="ja-JP" sz="2800" dirty="0"/>
          </a:p>
          <a:p>
            <a:r>
              <a:rPr lang="ja-JP" altLang="en-US" sz="2800" dirty="0"/>
              <a:t>原則としてコードレビュープロセスはマスタリポジトリに</a:t>
            </a:r>
            <a:r>
              <a:rPr lang="ja-JP" altLang="en-US" sz="2800" dirty="0">
                <a:solidFill>
                  <a:srgbClr val="FF0000"/>
                </a:solidFill>
              </a:rPr>
              <a:t>コミットされる前にコード変更の品質を向上</a:t>
            </a:r>
            <a:r>
              <a:rPr lang="ja-JP" altLang="en-US" sz="2800" dirty="0"/>
              <a:t>させる必要がある</a:t>
            </a:r>
            <a:endParaRPr lang="en-US" altLang="ja-JP" sz="2800" dirty="0"/>
          </a:p>
          <a:p>
            <a:endParaRPr lang="en-US" altLang="ja-JP" dirty="0"/>
          </a:p>
        </p:txBody>
      </p:sp>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4</a:t>
            </a:fld>
            <a:endParaRPr kumimoji="1" lang="ja-JP" altLang="en-US"/>
          </a:p>
        </p:txBody>
      </p:sp>
    </p:spTree>
    <p:extLst>
      <p:ext uri="{BB962C8B-B14F-4D97-AF65-F5344CB8AC3E}">
        <p14:creationId xmlns:p14="http://schemas.microsoft.com/office/powerpoint/2010/main" val="1771482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3064764-4254-4434-9C0C-0342EC569C87}"/>
              </a:ext>
            </a:extLst>
          </p:cNvPr>
          <p:cNvSpPr>
            <a:spLocks noGrp="1"/>
          </p:cNvSpPr>
          <p:nvPr>
            <p:ph type="title"/>
          </p:nvPr>
        </p:nvSpPr>
        <p:spPr/>
        <p:txBody>
          <a:bodyPr/>
          <a:lstStyle/>
          <a:p>
            <a:pPr algn="ctr"/>
            <a:r>
              <a:rPr kumimoji="1" lang="ja-JP" altLang="en-US" dirty="0"/>
              <a:t>リサーチクエスチョン</a:t>
            </a:r>
          </a:p>
        </p:txBody>
      </p:sp>
      <p:graphicFrame>
        <p:nvGraphicFramePr>
          <p:cNvPr id="4" name="図表 3">
            <a:extLst>
              <a:ext uri="{FF2B5EF4-FFF2-40B4-BE49-F238E27FC236}">
                <a16:creationId xmlns:a16="http://schemas.microsoft.com/office/drawing/2014/main" xmlns="" id="{6939BFAA-E117-4B54-B102-8140D870BAFF}"/>
              </a:ext>
            </a:extLst>
          </p:cNvPr>
          <p:cNvGraphicFramePr/>
          <p:nvPr>
            <p:extLst>
              <p:ext uri="{D42A27DB-BD31-4B8C-83A1-F6EECF244321}">
                <p14:modId xmlns:p14="http://schemas.microsoft.com/office/powerpoint/2010/main" val="2050872105"/>
              </p:ext>
            </p:extLst>
          </p:nvPr>
        </p:nvGraphicFramePr>
        <p:xfrm>
          <a:off x="0" y="1737361"/>
          <a:ext cx="8961120" cy="45931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コンテンツ プレースホルダー 4">
            <a:extLst>
              <a:ext uri="{FF2B5EF4-FFF2-40B4-BE49-F238E27FC236}">
                <a16:creationId xmlns:a16="http://schemas.microsoft.com/office/drawing/2014/main" xmlns="" id="{8F542C91-C0E8-46F1-B0E2-FDA864B8CBC8}"/>
              </a:ext>
            </a:extLst>
          </p:cNvPr>
          <p:cNvSpPr>
            <a:spLocks noGrp="1"/>
          </p:cNvSpPr>
          <p:nvPr>
            <p:ph idx="1"/>
          </p:nvPr>
        </p:nvSpPr>
        <p:spPr>
          <a:xfrm>
            <a:off x="-1533379" y="3429000"/>
            <a:ext cx="1252024" cy="492370"/>
          </a:xfrm>
        </p:spPr>
        <p:txBody>
          <a:bodyPr/>
          <a:lstStyle/>
          <a:p>
            <a:endParaRPr kumimoji="1" lang="ja-JP" altLang="en-US" dirty="0"/>
          </a:p>
        </p:txBody>
      </p:sp>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スライド番号プレースホルダー 5"/>
          <p:cNvSpPr>
            <a:spLocks noGrp="1"/>
          </p:cNvSpPr>
          <p:nvPr>
            <p:ph type="sldNum" sz="quarter" idx="12"/>
          </p:nvPr>
        </p:nvSpPr>
        <p:spPr/>
        <p:txBody>
          <a:bodyPr/>
          <a:lstStyle/>
          <a:p>
            <a:fld id="{EDAA9B43-E0D0-4417-B4DA-27A1B37A061A}" type="slidenum">
              <a:rPr kumimoji="1" lang="ja-JP" altLang="en-US" smtClean="0"/>
              <a:t>5</a:t>
            </a:fld>
            <a:endParaRPr kumimoji="1" lang="ja-JP" altLang="en-US"/>
          </a:p>
        </p:txBody>
      </p:sp>
    </p:spTree>
    <p:extLst>
      <p:ext uri="{BB962C8B-B14F-4D97-AF65-F5344CB8AC3E}">
        <p14:creationId xmlns:p14="http://schemas.microsoft.com/office/powerpoint/2010/main" val="2276890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9FFB60A-B266-467F-8CCE-73B8DBE0796C}"/>
              </a:ext>
            </a:extLst>
          </p:cNvPr>
          <p:cNvSpPr>
            <a:spLocks noGrp="1"/>
          </p:cNvSpPr>
          <p:nvPr>
            <p:ph type="title" idx="4294967295"/>
          </p:nvPr>
        </p:nvSpPr>
        <p:spPr>
          <a:xfrm>
            <a:off x="767301" y="3286408"/>
            <a:ext cx="7609398" cy="1449387"/>
          </a:xfrm>
        </p:spPr>
        <p:txBody>
          <a:bodyPr>
            <a:normAutofit fontScale="90000"/>
          </a:bodyPr>
          <a:lstStyle/>
          <a:p>
            <a:pPr algn="ctr"/>
            <a:r>
              <a:rPr lang="en-US" altLang="ja-JP" dirty="0"/>
              <a:t>Mozilla</a:t>
            </a:r>
            <a:r>
              <a:rPr lang="ja-JP" altLang="en-US" dirty="0"/>
              <a:t>のコードレビュープロセスの背景</a:t>
            </a:r>
            <a:r>
              <a:rPr lang="en-US" altLang="ja-JP" dirty="0"/>
              <a:t/>
            </a:r>
            <a:br>
              <a:rPr lang="en-US" altLang="ja-JP" dirty="0"/>
            </a:br>
            <a:endParaRPr kumimoji="1" lang="ja-JP" altLang="en-US" dirty="0"/>
          </a:p>
        </p:txBody>
      </p:sp>
      <p:pic>
        <p:nvPicPr>
          <p:cNvPr id="4" name="図 3">
            <a:extLst>
              <a:ext uri="{FF2B5EF4-FFF2-40B4-BE49-F238E27FC236}">
                <a16:creationId xmlns:a16="http://schemas.microsoft.com/office/drawing/2014/main" xmlns="" id="{07EEF4E6-CBEC-482E-A7F3-305987197C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0063" y="3752264"/>
            <a:ext cx="2857500" cy="2476500"/>
          </a:xfrm>
          <a:prstGeom prst="rect">
            <a:avLst/>
          </a:prstGeo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6</a:t>
            </a:fld>
            <a:endParaRPr kumimoji="1" lang="ja-JP" altLang="en-US"/>
          </a:p>
        </p:txBody>
      </p:sp>
    </p:spTree>
    <p:extLst>
      <p:ext uri="{BB962C8B-B14F-4D97-AF65-F5344CB8AC3E}">
        <p14:creationId xmlns:p14="http://schemas.microsoft.com/office/powerpoint/2010/main" val="2569677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D9CAAF87-26B4-46C3-A063-0ABC3AF8A37D}"/>
              </a:ext>
            </a:extLst>
          </p:cNvPr>
          <p:cNvSpPr>
            <a:spLocks noGrp="1"/>
          </p:cNvSpPr>
          <p:nvPr>
            <p:ph type="title"/>
          </p:nvPr>
        </p:nvSpPr>
        <p:spPr>
          <a:xfrm>
            <a:off x="711282" y="263527"/>
            <a:ext cx="7767153" cy="1450757"/>
          </a:xfrm>
        </p:spPr>
        <p:txBody>
          <a:bodyPr/>
          <a:lstStyle/>
          <a:p>
            <a:pPr algn="ctr"/>
            <a:r>
              <a:rPr kumimoji="1" lang="ja-JP" altLang="en-US" dirty="0"/>
              <a:t>ソフトウェアレビューとは</a:t>
            </a:r>
          </a:p>
        </p:txBody>
      </p:sp>
      <p:sp>
        <p:nvSpPr>
          <p:cNvPr id="3" name="コンテンツ プレースホルダー 2">
            <a:extLst>
              <a:ext uri="{FF2B5EF4-FFF2-40B4-BE49-F238E27FC236}">
                <a16:creationId xmlns:a16="http://schemas.microsoft.com/office/drawing/2014/main" xmlns="" id="{C0D67B37-0A8F-47AD-B18A-7284014C3800}"/>
              </a:ext>
            </a:extLst>
          </p:cNvPr>
          <p:cNvSpPr>
            <a:spLocks noGrp="1"/>
          </p:cNvSpPr>
          <p:nvPr>
            <p:ph idx="1"/>
          </p:nvPr>
        </p:nvSpPr>
        <p:spPr>
          <a:xfrm>
            <a:off x="808891" y="1930141"/>
            <a:ext cx="7526217" cy="4358118"/>
          </a:xfrm>
        </p:spPr>
        <p:txBody>
          <a:bodyPr>
            <a:normAutofit/>
          </a:bodyPr>
          <a:lstStyle/>
          <a:p>
            <a:r>
              <a:rPr kumimoji="1" lang="ja-JP" altLang="en-US" sz="2400" dirty="0"/>
              <a:t>ソフトウェア開発各工程で作成される成果物に対し</a:t>
            </a:r>
            <a:r>
              <a:rPr lang="ja-JP" altLang="en-US" sz="2400" dirty="0"/>
              <a:t>コメントしたり承認するためのプロセスまたは会議のこと</a:t>
            </a:r>
            <a:endParaRPr kumimoji="1" lang="en-US" altLang="ja-JP" sz="2400" dirty="0"/>
          </a:p>
          <a:p>
            <a:endParaRPr kumimoji="1" lang="en-US" altLang="ja-JP" sz="2400" dirty="0"/>
          </a:p>
          <a:p>
            <a:r>
              <a:rPr kumimoji="1" lang="ja-JP" altLang="en-US" sz="2400" dirty="0" smtClean="0"/>
              <a:t>コメント・承認を</a:t>
            </a:r>
            <a:r>
              <a:rPr kumimoji="1" lang="ja-JP" altLang="en-US" sz="2400" dirty="0"/>
              <a:t>行う</a:t>
            </a:r>
            <a:r>
              <a:rPr kumimoji="1" lang="ja-JP" altLang="en-US" sz="2400" dirty="0" smtClean="0"/>
              <a:t>人の例：</a:t>
            </a:r>
            <a:endParaRPr kumimoji="1" lang="en-US" altLang="ja-JP" sz="2400" dirty="0"/>
          </a:p>
          <a:p>
            <a:r>
              <a:rPr lang="ja-JP" altLang="en-US" sz="2400" dirty="0"/>
              <a:t>・開発プロジェクトの担当者</a:t>
            </a:r>
            <a:endParaRPr lang="en-US" altLang="ja-JP" sz="2400" dirty="0"/>
          </a:p>
          <a:p>
            <a:r>
              <a:rPr lang="ja-JP" altLang="en-US" sz="2400" dirty="0"/>
              <a:t>・マネージャー</a:t>
            </a:r>
            <a:endParaRPr lang="en-US" altLang="ja-JP" sz="2400" dirty="0"/>
          </a:p>
          <a:p>
            <a:r>
              <a:rPr lang="ja-JP" altLang="en-US" sz="2400" dirty="0"/>
              <a:t>・ユーザ</a:t>
            </a:r>
            <a:endParaRPr lang="en-US" altLang="ja-JP" sz="2400" dirty="0"/>
          </a:p>
          <a:p>
            <a:r>
              <a:rPr lang="ja-JP" altLang="en-US" sz="2400" dirty="0"/>
              <a:t>・顧客</a:t>
            </a:r>
            <a:endParaRPr lang="en-US" altLang="ja-JP" sz="2400" dirty="0"/>
          </a:p>
          <a:p>
            <a:r>
              <a:rPr lang="ja-JP" altLang="en-US" sz="2400" dirty="0"/>
              <a:t>・その他の関係者</a:t>
            </a:r>
            <a:endParaRPr kumimoji="1" lang="ja-JP" altLang="en-US" sz="2400" dirty="0"/>
          </a:p>
        </p:txBody>
      </p:sp>
      <p:pic>
        <p:nvPicPr>
          <p:cNvPr id="5" name="図 4">
            <a:extLst>
              <a:ext uri="{FF2B5EF4-FFF2-40B4-BE49-F238E27FC236}">
                <a16:creationId xmlns:a16="http://schemas.microsoft.com/office/drawing/2014/main" xmlns="" id="{832F8161-2461-4FFE-AFDA-CA493D8A4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7810" y="3097530"/>
            <a:ext cx="2857500" cy="2857500"/>
          </a:xfrm>
          <a:prstGeom prst="rect">
            <a:avLst/>
          </a:prstGeom>
        </p:spPr>
      </p:pic>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スライド番号プレースホルダー 5"/>
          <p:cNvSpPr>
            <a:spLocks noGrp="1"/>
          </p:cNvSpPr>
          <p:nvPr>
            <p:ph type="sldNum" sz="quarter" idx="12"/>
          </p:nvPr>
        </p:nvSpPr>
        <p:spPr/>
        <p:txBody>
          <a:bodyPr/>
          <a:lstStyle/>
          <a:p>
            <a:fld id="{EDAA9B43-E0D0-4417-B4DA-27A1B37A061A}" type="slidenum">
              <a:rPr kumimoji="1" lang="ja-JP" altLang="en-US" smtClean="0"/>
              <a:t>7</a:t>
            </a:fld>
            <a:endParaRPr kumimoji="1" lang="ja-JP" altLang="en-US"/>
          </a:p>
        </p:txBody>
      </p:sp>
    </p:spTree>
    <p:extLst>
      <p:ext uri="{BB962C8B-B14F-4D97-AF65-F5344CB8AC3E}">
        <p14:creationId xmlns:p14="http://schemas.microsoft.com/office/powerpoint/2010/main" val="3269365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414D4FD-F26D-499E-9BAD-39A37BD552F2}"/>
              </a:ext>
            </a:extLst>
          </p:cNvPr>
          <p:cNvSpPr>
            <a:spLocks noGrp="1"/>
          </p:cNvSpPr>
          <p:nvPr>
            <p:ph type="title"/>
          </p:nvPr>
        </p:nvSpPr>
        <p:spPr/>
        <p:txBody>
          <a:bodyPr/>
          <a:lstStyle/>
          <a:p>
            <a:pPr algn="ctr"/>
            <a:r>
              <a:rPr kumimoji="1" lang="en-US" altLang="ja-JP" dirty="0" err="1"/>
              <a:t>mozilla</a:t>
            </a:r>
            <a:r>
              <a:rPr kumimoji="1" lang="ja-JP" altLang="en-US" dirty="0"/>
              <a:t>のコードレビュー</a:t>
            </a:r>
          </a:p>
        </p:txBody>
      </p:sp>
      <p:sp>
        <p:nvSpPr>
          <p:cNvPr id="3" name="コンテンツ プレースホルダー 2">
            <a:extLst>
              <a:ext uri="{FF2B5EF4-FFF2-40B4-BE49-F238E27FC236}">
                <a16:creationId xmlns:a16="http://schemas.microsoft.com/office/drawing/2014/main" xmlns="" id="{CB8F892D-D0C0-45DF-B658-AEC3CA5BEBFC}"/>
              </a:ext>
            </a:extLst>
          </p:cNvPr>
          <p:cNvSpPr>
            <a:spLocks noGrp="1"/>
          </p:cNvSpPr>
          <p:nvPr>
            <p:ph idx="1"/>
          </p:nvPr>
        </p:nvSpPr>
        <p:spPr>
          <a:xfrm>
            <a:off x="633046" y="1845733"/>
            <a:ext cx="7863839" cy="4231509"/>
          </a:xfrm>
        </p:spPr>
        <p:txBody>
          <a:bodyPr>
            <a:normAutofit/>
          </a:bodyPr>
          <a:lstStyle/>
          <a:p>
            <a:r>
              <a:rPr kumimoji="1" lang="en-US" altLang="ja-JP" sz="2400" dirty="0"/>
              <a:t>Mozilla</a:t>
            </a:r>
            <a:r>
              <a:rPr lang="ja-JP" altLang="en-US" sz="2400" dirty="0"/>
              <a:t>　</a:t>
            </a:r>
            <a:r>
              <a:rPr kumimoji="1" lang="en-US" altLang="ja-JP" sz="2400" dirty="0"/>
              <a:t>2</a:t>
            </a:r>
            <a:r>
              <a:rPr kumimoji="1" lang="ja-JP" altLang="en-US" sz="2400" dirty="0"/>
              <a:t>層のコードレビュープロセス</a:t>
            </a:r>
            <a:endParaRPr kumimoji="1" lang="en-US" altLang="ja-JP" sz="2400" dirty="0"/>
          </a:p>
          <a:p>
            <a:r>
              <a:rPr lang="ja-JP" altLang="en-US" sz="2800" dirty="0">
                <a:solidFill>
                  <a:srgbClr val="FF0000"/>
                </a:solidFill>
              </a:rPr>
              <a:t>レビュー</a:t>
            </a:r>
            <a:r>
              <a:rPr lang="ja-JP" altLang="en-US" sz="2800" dirty="0"/>
              <a:t>：</a:t>
            </a:r>
            <a:endParaRPr lang="en-US" altLang="ja-JP" sz="2800" dirty="0"/>
          </a:p>
          <a:p>
            <a:r>
              <a:rPr lang="ja-JP" altLang="en-US" sz="2400" dirty="0"/>
              <a:t>パッチの設計と実装</a:t>
            </a:r>
            <a:r>
              <a:rPr lang="en-US" altLang="ja-JP" sz="2400" dirty="0"/>
              <a:t>, </a:t>
            </a:r>
            <a:r>
              <a:rPr lang="ja-JP" altLang="en-US" sz="2400" dirty="0"/>
              <a:t>対象となる問題の解決における有用性そしてモジュールへの適合性に重点が置かれる</a:t>
            </a:r>
            <a:endParaRPr lang="en-US" altLang="ja-JP" sz="2400" dirty="0"/>
          </a:p>
          <a:p>
            <a:r>
              <a:rPr kumimoji="1" lang="ja-JP" altLang="en-US" sz="2800" dirty="0">
                <a:solidFill>
                  <a:srgbClr val="FF0000"/>
                </a:solidFill>
              </a:rPr>
              <a:t>スーパーレビュー</a:t>
            </a:r>
            <a:r>
              <a:rPr kumimoji="1" lang="ja-JP" altLang="en-US" sz="2800" dirty="0"/>
              <a:t>：</a:t>
            </a:r>
            <a:endParaRPr kumimoji="1" lang="en-US" altLang="ja-JP" sz="2800" dirty="0"/>
          </a:p>
          <a:p>
            <a:r>
              <a:rPr kumimoji="1" lang="ja-JP" altLang="en-US" sz="2400" dirty="0"/>
              <a:t>コードの質を高め開発の手戻りを防ぐ</a:t>
            </a:r>
            <a:r>
              <a:rPr kumimoji="1" lang="en-US" altLang="ja-JP" sz="2400" dirty="0"/>
              <a:t>.</a:t>
            </a:r>
            <a:r>
              <a:rPr kumimoji="1" lang="ja-JP" altLang="en-US" sz="2400" dirty="0"/>
              <a:t> </a:t>
            </a:r>
            <a:endParaRPr kumimoji="1" lang="en-US" altLang="ja-JP" sz="2400" dirty="0"/>
          </a:p>
          <a:p>
            <a:r>
              <a:rPr lang="ja-JP" altLang="en-US" sz="2400" dirty="0"/>
              <a:t>コードそのものの質を検査し</a:t>
            </a:r>
            <a:r>
              <a:rPr lang="en-US" altLang="ja-JP" sz="2400" dirty="0"/>
              <a:t>,</a:t>
            </a:r>
            <a:r>
              <a:rPr lang="ja-JP" altLang="en-US" sz="2400" dirty="0"/>
              <a:t> インタフェースの仕様</a:t>
            </a:r>
            <a:r>
              <a:rPr lang="en-US" altLang="ja-JP" sz="2400" dirty="0"/>
              <a:t>,</a:t>
            </a:r>
            <a:r>
              <a:rPr lang="ja-JP" altLang="en-US" sz="2400" dirty="0"/>
              <a:t>　</a:t>
            </a:r>
            <a:r>
              <a:rPr lang="en-US" altLang="ja-JP" sz="2400" dirty="0"/>
              <a:t>Mozilla</a:t>
            </a:r>
            <a:r>
              <a:rPr lang="ja-JP" altLang="en-US" sz="2400" dirty="0"/>
              <a:t>コーディングガイドラインに沿っているかを確認</a:t>
            </a:r>
            <a:endParaRPr kumimoji="1" lang="ja-JP" altLang="en-US" sz="2400" dirty="0"/>
          </a:p>
        </p:txBody>
      </p:sp>
      <p:sp>
        <p:nvSpPr>
          <p:cNvPr id="4" name="正方形/長方形 3">
            <a:extLst>
              <a:ext uri="{FF2B5EF4-FFF2-40B4-BE49-F238E27FC236}">
                <a16:creationId xmlns:a16="http://schemas.microsoft.com/office/drawing/2014/main" xmlns="" id="{7FC12E0F-D34E-4F17-87EA-7373E7586EB7}"/>
              </a:ext>
            </a:extLst>
          </p:cNvPr>
          <p:cNvSpPr/>
          <p:nvPr/>
        </p:nvSpPr>
        <p:spPr>
          <a:xfrm>
            <a:off x="3228535" y="5977467"/>
            <a:ext cx="5915465" cy="369332"/>
          </a:xfrm>
          <a:prstGeom prst="rect">
            <a:avLst/>
          </a:prstGeom>
        </p:spPr>
        <p:txBody>
          <a:bodyPr wrap="square">
            <a:spAutoFit/>
          </a:bodyPr>
          <a:lstStyle/>
          <a:p>
            <a:r>
              <a:rPr lang="ja-JP" altLang="en-US" dirty="0"/>
              <a:t>参考：https://www.mozilla-japan.org/hacking/reviewers.html</a:t>
            </a:r>
          </a:p>
        </p:txBody>
      </p:sp>
      <p:sp>
        <p:nvSpPr>
          <p:cNvPr id="5" name="フッター プレースホルダー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6" name="スライド番号プレースホルダー 5"/>
          <p:cNvSpPr>
            <a:spLocks noGrp="1"/>
          </p:cNvSpPr>
          <p:nvPr>
            <p:ph type="sldNum" sz="quarter" idx="12"/>
          </p:nvPr>
        </p:nvSpPr>
        <p:spPr/>
        <p:txBody>
          <a:bodyPr/>
          <a:lstStyle/>
          <a:p>
            <a:fld id="{EDAA9B43-E0D0-4417-B4DA-27A1B37A061A}" type="slidenum">
              <a:rPr kumimoji="1" lang="ja-JP" altLang="en-US" smtClean="0"/>
              <a:t>8</a:t>
            </a:fld>
            <a:endParaRPr kumimoji="1" lang="ja-JP" altLang="en-US"/>
          </a:p>
        </p:txBody>
      </p:sp>
    </p:spTree>
    <p:extLst>
      <p:ext uri="{BB962C8B-B14F-4D97-AF65-F5344CB8AC3E}">
        <p14:creationId xmlns:p14="http://schemas.microsoft.com/office/powerpoint/2010/main" val="2280054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382EEEF1-DB92-48F7-8C2D-EA24886745F3}"/>
              </a:ext>
            </a:extLst>
          </p:cNvPr>
          <p:cNvSpPr>
            <a:spLocks noGrp="1"/>
          </p:cNvSpPr>
          <p:nvPr>
            <p:ph type="title"/>
          </p:nvPr>
        </p:nvSpPr>
        <p:spPr>
          <a:xfrm>
            <a:off x="618978" y="286604"/>
            <a:ext cx="8074856" cy="1450757"/>
          </a:xfrm>
        </p:spPr>
        <p:txBody>
          <a:bodyPr/>
          <a:lstStyle/>
          <a:p>
            <a:r>
              <a:rPr lang="ja-JP" altLang="en-US" dirty="0"/>
              <a:t>線形回帰（</a:t>
            </a:r>
            <a:r>
              <a:rPr lang="en-US" altLang="ja-JP" dirty="0"/>
              <a:t>MLR</a:t>
            </a:r>
            <a:r>
              <a:rPr lang="ja-JP" altLang="en-US" dirty="0"/>
              <a:t>）モデルの構築</a:t>
            </a:r>
            <a:endParaRPr kumimoji="1" lang="ja-JP" altLang="en-US" dirty="0"/>
          </a:p>
        </p:txBody>
      </p:sp>
      <p:sp>
        <p:nvSpPr>
          <p:cNvPr id="3" name="コンテンツ プレースホルダー 2">
            <a:extLst>
              <a:ext uri="{FF2B5EF4-FFF2-40B4-BE49-F238E27FC236}">
                <a16:creationId xmlns:a16="http://schemas.microsoft.com/office/drawing/2014/main" xmlns="" id="{0504B0B5-73C2-4648-8C2C-CE3A2B2E925B}"/>
              </a:ext>
            </a:extLst>
          </p:cNvPr>
          <p:cNvSpPr>
            <a:spLocks noGrp="1"/>
          </p:cNvSpPr>
          <p:nvPr>
            <p:ph idx="1"/>
          </p:nvPr>
        </p:nvSpPr>
        <p:spPr/>
        <p:txBody>
          <a:bodyPr/>
          <a:lstStyle/>
          <a:p>
            <a:r>
              <a:rPr lang="ja-JP" altLang="en-US" sz="2400" dirty="0"/>
              <a:t>回帰モデルは、</a:t>
            </a:r>
            <a:r>
              <a:rPr lang="en-US" altLang="ja-JP" sz="2400" dirty="0"/>
              <a:t>1 </a:t>
            </a:r>
            <a:r>
              <a:rPr lang="ja-JP" altLang="en-US" sz="2400" dirty="0"/>
              <a:t>つの </a:t>
            </a:r>
            <a:r>
              <a:rPr lang="en-US" altLang="ja-JP" sz="2400" dirty="0"/>
              <a:t>"</a:t>
            </a:r>
            <a:r>
              <a:rPr lang="ja-JP" altLang="en-US" sz="2400" dirty="0"/>
              <a:t>応答変数</a:t>
            </a:r>
            <a:r>
              <a:rPr lang="en-US" altLang="ja-JP" sz="2400" dirty="0"/>
              <a:t>" y </a:t>
            </a:r>
            <a:r>
              <a:rPr lang="ja-JP" altLang="en-US" sz="2400" dirty="0"/>
              <a:t>と </a:t>
            </a:r>
            <a:r>
              <a:rPr lang="en-US" altLang="ja-JP" sz="2400" dirty="0"/>
              <a:t>1 </a:t>
            </a:r>
            <a:r>
              <a:rPr lang="ja-JP" altLang="en-US" sz="2400" dirty="0"/>
              <a:t>つまたは複数の </a:t>
            </a:r>
            <a:r>
              <a:rPr lang="en-US" altLang="ja-JP" sz="2400" dirty="0"/>
              <a:t>"</a:t>
            </a:r>
            <a:r>
              <a:rPr lang="ja-JP" altLang="en-US" sz="2400" dirty="0"/>
              <a:t>説明変数</a:t>
            </a:r>
            <a:r>
              <a:rPr lang="en-US" altLang="ja-JP" sz="2400" dirty="0"/>
              <a:t>" X </a:t>
            </a:r>
            <a:r>
              <a:rPr lang="ja-JP" altLang="en-US" sz="2400" dirty="0"/>
              <a:t>の関係を記述</a:t>
            </a:r>
            <a:endParaRPr lang="en-US" altLang="ja-JP" sz="2400" dirty="0"/>
          </a:p>
          <a:p>
            <a:endParaRPr lang="en-US" altLang="ja-JP" sz="2400" dirty="0"/>
          </a:p>
          <a:p>
            <a:r>
              <a:rPr lang="ja-JP" altLang="en-US" sz="2400" dirty="0"/>
              <a:t>多重線形回帰モデル</a:t>
            </a:r>
            <a:r>
              <a:rPr lang="en-US" altLang="ja-JP" sz="2400" dirty="0"/>
              <a:t>:</a:t>
            </a:r>
          </a:p>
          <a:p>
            <a:endParaRPr lang="ja-JP" altLang="en-US" sz="2400" dirty="0"/>
          </a:p>
          <a:p>
            <a:r>
              <a:rPr lang="en-US" altLang="ja-JP" sz="2400" i="1" dirty="0">
                <a:solidFill>
                  <a:srgbClr val="FF0000"/>
                </a:solidFill>
              </a:rPr>
              <a:t>Yi </a:t>
            </a:r>
            <a:r>
              <a:rPr lang="en-US" altLang="ja-JP" sz="2400" dirty="0">
                <a:solidFill>
                  <a:srgbClr val="FF0000"/>
                </a:solidFill>
              </a:rPr>
              <a:t>= </a:t>
            </a:r>
            <a:r>
              <a:rPr lang="en-US" altLang="ja-JP" sz="2400" i="1" dirty="0">
                <a:solidFill>
                  <a:srgbClr val="FF0000"/>
                </a:solidFill>
              </a:rPr>
              <a:t>β</a:t>
            </a:r>
            <a:r>
              <a:rPr lang="en-US" altLang="ja-JP" sz="2400" dirty="0">
                <a:solidFill>
                  <a:srgbClr val="FF0000"/>
                </a:solidFill>
              </a:rPr>
              <a:t>0 + </a:t>
            </a:r>
            <a:r>
              <a:rPr lang="en-US" altLang="ja-JP" sz="2400" i="1" dirty="0">
                <a:solidFill>
                  <a:srgbClr val="FF0000"/>
                </a:solidFill>
              </a:rPr>
              <a:t>β</a:t>
            </a:r>
            <a:r>
              <a:rPr lang="en-US" altLang="ja-JP" sz="2400" dirty="0">
                <a:solidFill>
                  <a:srgbClr val="FF0000"/>
                </a:solidFill>
              </a:rPr>
              <a:t>1 </a:t>
            </a:r>
            <a:r>
              <a:rPr lang="en-US" altLang="ja-JP" sz="2400" i="1" dirty="0">
                <a:solidFill>
                  <a:srgbClr val="FF0000"/>
                </a:solidFill>
              </a:rPr>
              <a:t>Xi</a:t>
            </a:r>
            <a:r>
              <a:rPr lang="en-US" altLang="ja-JP" sz="2400" dirty="0">
                <a:solidFill>
                  <a:srgbClr val="FF0000"/>
                </a:solidFill>
              </a:rPr>
              <a:t>1 + </a:t>
            </a:r>
            <a:r>
              <a:rPr lang="en-US" altLang="ja-JP" sz="2400" i="1" dirty="0">
                <a:solidFill>
                  <a:srgbClr val="FF0000"/>
                </a:solidFill>
              </a:rPr>
              <a:t>β</a:t>
            </a:r>
            <a:r>
              <a:rPr lang="en-US" altLang="ja-JP" sz="2400" dirty="0">
                <a:solidFill>
                  <a:srgbClr val="FF0000"/>
                </a:solidFill>
              </a:rPr>
              <a:t>2 </a:t>
            </a:r>
            <a:r>
              <a:rPr lang="en-US" altLang="ja-JP" sz="2400" i="1" dirty="0">
                <a:solidFill>
                  <a:srgbClr val="FF0000"/>
                </a:solidFill>
              </a:rPr>
              <a:t>Xi</a:t>
            </a:r>
            <a:r>
              <a:rPr lang="en-US" altLang="ja-JP" sz="2400" dirty="0">
                <a:solidFill>
                  <a:srgbClr val="FF0000"/>
                </a:solidFill>
              </a:rPr>
              <a:t>2 + ⋯ + </a:t>
            </a:r>
            <a:r>
              <a:rPr lang="en-US" altLang="ja-JP" sz="2400" i="1" dirty="0">
                <a:solidFill>
                  <a:srgbClr val="FF0000"/>
                </a:solidFill>
              </a:rPr>
              <a:t>βp </a:t>
            </a:r>
            <a:r>
              <a:rPr lang="en-US" altLang="ja-JP" sz="2400" i="1" dirty="0" err="1">
                <a:solidFill>
                  <a:srgbClr val="FF0000"/>
                </a:solidFill>
              </a:rPr>
              <a:t>Xip</a:t>
            </a:r>
            <a:r>
              <a:rPr lang="en-US" altLang="ja-JP" sz="2400" i="1" dirty="0">
                <a:solidFill>
                  <a:srgbClr val="FF0000"/>
                </a:solidFill>
              </a:rPr>
              <a:t> </a:t>
            </a:r>
            <a:r>
              <a:rPr lang="en-US" altLang="ja-JP" sz="2400" dirty="0">
                <a:solidFill>
                  <a:srgbClr val="FF0000"/>
                </a:solidFill>
              </a:rPr>
              <a:t>+ </a:t>
            </a:r>
            <a:r>
              <a:rPr lang="en-US" altLang="ja-JP" sz="2400" i="1" dirty="0" err="1">
                <a:solidFill>
                  <a:srgbClr val="FF0000"/>
                </a:solidFill>
              </a:rPr>
              <a:t>εi</a:t>
            </a:r>
            <a:r>
              <a:rPr lang="en-US" altLang="ja-JP" sz="2400" dirty="0">
                <a:solidFill>
                  <a:srgbClr val="FF0000"/>
                </a:solidFill>
              </a:rPr>
              <a:t>, </a:t>
            </a:r>
            <a:r>
              <a:rPr lang="en-US" altLang="ja-JP" sz="2400" i="1" dirty="0" err="1">
                <a:solidFill>
                  <a:srgbClr val="FF0000"/>
                </a:solidFill>
              </a:rPr>
              <a:t>i</a:t>
            </a:r>
            <a:r>
              <a:rPr lang="en-US" altLang="ja-JP" sz="2400" dirty="0" smtClean="0">
                <a:solidFill>
                  <a:srgbClr val="FF0000"/>
                </a:solidFill>
              </a:rPr>
              <a:t>= </a:t>
            </a:r>
            <a:r>
              <a:rPr lang="en-US" altLang="ja-JP" sz="2400" dirty="0">
                <a:solidFill>
                  <a:srgbClr val="FF0000"/>
                </a:solidFill>
              </a:rPr>
              <a:t>1, ⋯ ,</a:t>
            </a:r>
            <a:r>
              <a:rPr lang="en-US" altLang="ja-JP" sz="2400" i="1" dirty="0">
                <a:solidFill>
                  <a:srgbClr val="FF0000"/>
                </a:solidFill>
              </a:rPr>
              <a:t>n</a:t>
            </a:r>
          </a:p>
          <a:p>
            <a:endParaRPr lang="en-US" altLang="ja-JP" sz="2400" i="1" dirty="0"/>
          </a:p>
          <a:p>
            <a:r>
              <a:rPr lang="ja-JP" altLang="en-US" sz="2400" dirty="0"/>
              <a:t>応答変数：　コードレビューの品質</a:t>
            </a:r>
            <a:r>
              <a:rPr lang="en-US" altLang="ja-JP" sz="2400" dirty="0"/>
              <a:t>.</a:t>
            </a:r>
            <a:r>
              <a:rPr lang="ja-JP" altLang="en-US" sz="2400" dirty="0"/>
              <a:t>　値の範囲は　</a:t>
            </a:r>
            <a:r>
              <a:rPr lang="en-US" altLang="ja-JP" sz="2400" dirty="0"/>
              <a:t>0</a:t>
            </a:r>
            <a:r>
              <a:rPr lang="ja-JP" altLang="en-US" sz="2400" dirty="0"/>
              <a:t>　∼　</a:t>
            </a:r>
            <a:r>
              <a:rPr lang="en-US" altLang="ja-JP" sz="2400" dirty="0"/>
              <a:t>1</a:t>
            </a:r>
          </a:p>
          <a:p>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9</a:t>
            </a:fld>
            <a:endParaRPr kumimoji="1" lang="ja-JP" altLang="en-US"/>
          </a:p>
        </p:txBody>
      </p:sp>
    </p:spTree>
    <p:extLst>
      <p:ext uri="{BB962C8B-B14F-4D97-AF65-F5344CB8AC3E}">
        <p14:creationId xmlns:p14="http://schemas.microsoft.com/office/powerpoint/2010/main" val="2181931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DA2A8BD6-BC2C-403C-8EAF-BBC484278397}"/>
              </a:ext>
            </a:extLst>
          </p:cNvPr>
          <p:cNvSpPr>
            <a:spLocks noGrp="1"/>
          </p:cNvSpPr>
          <p:nvPr>
            <p:ph type="title" idx="4294967295"/>
          </p:nvPr>
        </p:nvSpPr>
        <p:spPr>
          <a:xfrm>
            <a:off x="1765545" y="2394434"/>
            <a:ext cx="7543800" cy="1449387"/>
          </a:xfrm>
        </p:spPr>
        <p:txBody>
          <a:bodyPr/>
          <a:lstStyle/>
          <a:p>
            <a:r>
              <a:rPr lang="ja-JP" altLang="en-US" dirty="0"/>
              <a:t>本論文の研究の方法</a:t>
            </a:r>
            <a:endParaRPr lang="en-US" altLang="ja-JP" dirty="0"/>
          </a:p>
        </p:txBody>
      </p:sp>
      <p:pic>
        <p:nvPicPr>
          <p:cNvPr id="4" name="図 3" descr="容器 が含まれている画像&#10;&#10;高い精度で生成された説明">
            <a:extLst>
              <a:ext uri="{FF2B5EF4-FFF2-40B4-BE49-F238E27FC236}">
                <a16:creationId xmlns:a16="http://schemas.microsoft.com/office/drawing/2014/main" xmlns="" id="{3707C64E-C228-4B27-B8D6-6E583A9BD3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000" y="3980277"/>
            <a:ext cx="3119120" cy="2327343"/>
          </a:xfrm>
          <a:prstGeom prst="rect">
            <a:avLst/>
          </a:prstGeo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10</a:t>
            </a:fld>
            <a:endParaRPr kumimoji="1" lang="ja-JP" altLang="en-US"/>
          </a:p>
        </p:txBody>
      </p:sp>
    </p:spTree>
    <p:extLst>
      <p:ext uri="{BB962C8B-B14F-4D97-AF65-F5344CB8AC3E}">
        <p14:creationId xmlns:p14="http://schemas.microsoft.com/office/powerpoint/2010/main" val="1360176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DDD7576F-A1D3-4DFC-80DA-417EE820003E}"/>
              </a:ext>
            </a:extLst>
          </p:cNvPr>
          <p:cNvSpPr>
            <a:spLocks noGrp="1"/>
          </p:cNvSpPr>
          <p:nvPr>
            <p:ph type="title"/>
          </p:nvPr>
        </p:nvSpPr>
        <p:spPr/>
        <p:txBody>
          <a:bodyPr/>
          <a:lstStyle/>
          <a:p>
            <a:pPr algn="ctr"/>
            <a:r>
              <a:rPr kumimoji="1" lang="ja-JP" altLang="en-US" dirty="0"/>
              <a:t>プロセスの概要</a:t>
            </a:r>
          </a:p>
        </p:txBody>
      </p:sp>
      <p:pic>
        <p:nvPicPr>
          <p:cNvPr id="5" name="コンテンツ プレースホルダー 4">
            <a:extLst>
              <a:ext uri="{FF2B5EF4-FFF2-40B4-BE49-F238E27FC236}">
                <a16:creationId xmlns:a16="http://schemas.microsoft.com/office/drawing/2014/main" xmlns="" id="{2310532C-39CB-44CB-90BB-2F41FA215F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5663" y="1871003"/>
            <a:ext cx="6192987" cy="4429041"/>
          </a:xfr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4" name="スライド番号プレースホルダー 3"/>
          <p:cNvSpPr>
            <a:spLocks noGrp="1"/>
          </p:cNvSpPr>
          <p:nvPr>
            <p:ph type="sldNum" sz="quarter" idx="12"/>
          </p:nvPr>
        </p:nvSpPr>
        <p:spPr/>
        <p:txBody>
          <a:bodyPr/>
          <a:lstStyle/>
          <a:p>
            <a:fld id="{EDAA9B43-E0D0-4417-B4DA-27A1B37A061A}" type="slidenum">
              <a:rPr kumimoji="1" lang="ja-JP" altLang="en-US" smtClean="0"/>
              <a:t>11</a:t>
            </a:fld>
            <a:endParaRPr kumimoji="1" lang="ja-JP" altLang="en-US"/>
          </a:p>
        </p:txBody>
      </p:sp>
    </p:spTree>
    <p:extLst>
      <p:ext uri="{BB962C8B-B14F-4D97-AF65-F5344CB8AC3E}">
        <p14:creationId xmlns:p14="http://schemas.microsoft.com/office/powerpoint/2010/main" val="40834837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6A7FDEE1-1B2E-4E39-AF88-66B0C878602E}"/>
              </a:ext>
            </a:extLst>
          </p:cNvPr>
          <p:cNvSpPr>
            <a:spLocks noGrp="1"/>
          </p:cNvSpPr>
          <p:nvPr>
            <p:ph type="title"/>
          </p:nvPr>
        </p:nvSpPr>
        <p:spPr/>
        <p:txBody>
          <a:bodyPr/>
          <a:lstStyle/>
          <a:p>
            <a:pPr algn="ctr"/>
            <a:r>
              <a:rPr kumimoji="1" lang="ja-JP" altLang="en-US" dirty="0"/>
              <a:t>研究システムの概要</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xmlns="" id="{FC50E66C-BF6B-432D-B090-4201600453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6882" y="2836424"/>
            <a:ext cx="7679878" cy="2382690"/>
          </a:xfr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4" name="スライド番号プレースホルダー 3"/>
          <p:cNvSpPr>
            <a:spLocks noGrp="1"/>
          </p:cNvSpPr>
          <p:nvPr>
            <p:ph type="sldNum" sz="quarter" idx="12"/>
          </p:nvPr>
        </p:nvSpPr>
        <p:spPr/>
        <p:txBody>
          <a:bodyPr/>
          <a:lstStyle/>
          <a:p>
            <a:fld id="{EDAA9B43-E0D0-4417-B4DA-27A1B37A061A}" type="slidenum">
              <a:rPr kumimoji="1" lang="ja-JP" altLang="en-US" smtClean="0"/>
              <a:t>12</a:t>
            </a:fld>
            <a:endParaRPr kumimoji="1" lang="ja-JP" altLang="en-US"/>
          </a:p>
        </p:txBody>
      </p:sp>
    </p:spTree>
    <p:extLst>
      <p:ext uri="{BB962C8B-B14F-4D97-AF65-F5344CB8AC3E}">
        <p14:creationId xmlns:p14="http://schemas.microsoft.com/office/powerpoint/2010/main" val="8424241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C553B70-5B38-4477-A10A-84B3964C1773}"/>
              </a:ext>
            </a:extLst>
          </p:cNvPr>
          <p:cNvSpPr>
            <a:spLocks noGrp="1"/>
          </p:cNvSpPr>
          <p:nvPr>
            <p:ph type="title"/>
          </p:nvPr>
        </p:nvSpPr>
        <p:spPr/>
        <p:txBody>
          <a:bodyPr/>
          <a:lstStyle/>
          <a:p>
            <a:pPr algn="ctr"/>
            <a:r>
              <a:rPr kumimoji="1" lang="ja-JP" altLang="en-US" dirty="0"/>
              <a:t>データの抽出</a:t>
            </a:r>
          </a:p>
        </p:txBody>
      </p:sp>
      <p:sp>
        <p:nvSpPr>
          <p:cNvPr id="3" name="コンテンツ プレースホルダー 2">
            <a:extLst>
              <a:ext uri="{FF2B5EF4-FFF2-40B4-BE49-F238E27FC236}">
                <a16:creationId xmlns:a16="http://schemas.microsoft.com/office/drawing/2014/main" xmlns="" id="{3B367537-F7A0-40F1-BB05-B39DD7E935AC}"/>
              </a:ext>
            </a:extLst>
          </p:cNvPr>
          <p:cNvSpPr>
            <a:spLocks noGrp="1"/>
          </p:cNvSpPr>
          <p:nvPr>
            <p:ph idx="1"/>
          </p:nvPr>
        </p:nvSpPr>
        <p:spPr>
          <a:xfrm>
            <a:off x="647115" y="1845733"/>
            <a:ext cx="7719646" cy="4162735"/>
          </a:xfrm>
        </p:spPr>
        <p:txBody>
          <a:bodyPr>
            <a:normAutofit/>
          </a:bodyPr>
          <a:lstStyle/>
          <a:p>
            <a:r>
              <a:rPr kumimoji="1" lang="ja-JP" altLang="en-US" sz="2400" dirty="0"/>
              <a:t>本研究ではデータ</a:t>
            </a:r>
            <a:r>
              <a:rPr lang="ja-JP" altLang="en-US" sz="2400" dirty="0"/>
              <a:t>抽出のために</a:t>
            </a:r>
            <a:r>
              <a:rPr lang="en-US" altLang="ja-JP" sz="2400" dirty="0" err="1"/>
              <a:t>mozilla</a:t>
            </a:r>
            <a:r>
              <a:rPr lang="en-US" altLang="ja-JP" sz="2400" dirty="0"/>
              <a:t>-central</a:t>
            </a:r>
            <a:r>
              <a:rPr lang="ja-JP" altLang="en-US" sz="2400" dirty="0"/>
              <a:t>を使用</a:t>
            </a:r>
            <a:endParaRPr lang="en-US" altLang="ja-JP" sz="2400" dirty="0"/>
          </a:p>
          <a:p>
            <a:endParaRPr lang="en-US" altLang="ja-JP" sz="2400" dirty="0"/>
          </a:p>
          <a:p>
            <a:r>
              <a:rPr lang="en-US" altLang="ja-JP" sz="2800" dirty="0"/>
              <a:t>44595</a:t>
            </a:r>
            <a:r>
              <a:rPr lang="ja-JP" altLang="en-US" sz="2800" dirty="0"/>
              <a:t>のコミットを抽出</a:t>
            </a:r>
            <a:endParaRPr lang="en-US" altLang="ja-JP" sz="2800" dirty="0"/>
          </a:p>
          <a:p>
            <a:r>
              <a:rPr lang="ja-JP" altLang="en-US" sz="2400" dirty="0"/>
              <a:t>≪抽出フェーズの例≫</a:t>
            </a:r>
            <a:endParaRPr lang="en-US" altLang="ja-JP" sz="2400" dirty="0"/>
          </a:p>
          <a:p>
            <a:pPr marL="0" indent="0">
              <a:buNone/>
            </a:pPr>
            <a:r>
              <a:rPr lang="ja-JP" altLang="en-US" sz="2400" dirty="0"/>
              <a:t>  ・コミットを行った人の氏名とメールアドレス</a:t>
            </a:r>
            <a:endParaRPr lang="en-US" altLang="ja-JP" sz="2400" dirty="0"/>
          </a:p>
          <a:p>
            <a:r>
              <a:rPr lang="ja-JP" altLang="en-US" sz="2400" dirty="0"/>
              <a:t>・リポジトリに追加された日付</a:t>
            </a:r>
            <a:endParaRPr lang="en-US" altLang="ja-JP" sz="2400" dirty="0"/>
          </a:p>
          <a:p>
            <a:r>
              <a:rPr lang="ja-JP" altLang="en-US" sz="2400" dirty="0"/>
              <a:t>・変更のテキスト説明</a:t>
            </a:r>
            <a:endParaRPr lang="en-US" altLang="ja-JP" sz="2400" dirty="0"/>
          </a:p>
          <a:p>
            <a:r>
              <a:rPr lang="ja-JP" altLang="en-US" sz="2400" dirty="0"/>
              <a:t>・サイズ</a:t>
            </a:r>
            <a:endParaRPr lang="en-US" altLang="ja-JP" sz="2400" dirty="0"/>
          </a:p>
        </p:txBody>
      </p:sp>
      <p:sp>
        <p:nvSpPr>
          <p:cNvPr id="4" name="正方形/長方形 3">
            <a:extLst>
              <a:ext uri="{FF2B5EF4-FFF2-40B4-BE49-F238E27FC236}">
                <a16:creationId xmlns:a16="http://schemas.microsoft.com/office/drawing/2014/main" xmlns="" id="{A9D46B11-A59D-479F-BB4C-2B1208AD25E5}"/>
              </a:ext>
            </a:extLst>
          </p:cNvPr>
          <p:cNvSpPr/>
          <p:nvPr/>
        </p:nvSpPr>
        <p:spPr>
          <a:xfrm>
            <a:off x="4910533" y="6008469"/>
            <a:ext cx="4233467" cy="369332"/>
          </a:xfrm>
          <a:prstGeom prst="rect">
            <a:avLst/>
          </a:prstGeom>
        </p:spPr>
        <p:txBody>
          <a:bodyPr wrap="none">
            <a:spAutoFit/>
          </a:bodyPr>
          <a:lstStyle/>
          <a:p>
            <a:r>
              <a:rPr kumimoji="1" lang="ja-JP" altLang="en-US" dirty="0"/>
              <a:t>参照　</a:t>
            </a:r>
            <a:r>
              <a:rPr kumimoji="1" lang="en-US" altLang="ja-JP" dirty="0"/>
              <a:t>http:</a:t>
            </a:r>
            <a:r>
              <a:rPr lang="en-US" altLang="ja-JP" dirty="0"/>
              <a:t>//hg.mozilla.org/mozilla-central</a:t>
            </a:r>
            <a:endParaRPr kumimoji="1" lang="ja-JP" altLang="en-US" dirty="0"/>
          </a:p>
        </p:txBody>
      </p:sp>
      <p:pic>
        <p:nvPicPr>
          <p:cNvPr id="6" name="図 5" descr="クリップアート が含まれている画像&#10;&#10;非常に高い精度で生成された説明">
            <a:extLst>
              <a:ext uri="{FF2B5EF4-FFF2-40B4-BE49-F238E27FC236}">
                <a16:creationId xmlns:a16="http://schemas.microsoft.com/office/drawing/2014/main" xmlns="" id="{0D5ABA50-A7B4-48A2-BC2B-770EC2E0C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835" y="3816294"/>
            <a:ext cx="2329082" cy="2329082"/>
          </a:xfrm>
          <a:prstGeom prst="rect">
            <a:avLst/>
          </a:prstGeom>
        </p:spPr>
      </p:pic>
      <p:sp>
        <p:nvSpPr>
          <p:cNvPr id="5" name="フッター プレースホルダー 4"/>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7" name="スライド番号プレースホルダー 6"/>
          <p:cNvSpPr>
            <a:spLocks noGrp="1"/>
          </p:cNvSpPr>
          <p:nvPr>
            <p:ph type="sldNum" sz="quarter" idx="12"/>
          </p:nvPr>
        </p:nvSpPr>
        <p:spPr/>
        <p:txBody>
          <a:bodyPr/>
          <a:lstStyle/>
          <a:p>
            <a:fld id="{EDAA9B43-E0D0-4417-B4DA-27A1B37A061A}" type="slidenum">
              <a:rPr kumimoji="1" lang="ja-JP" altLang="en-US" smtClean="0"/>
              <a:t>13</a:t>
            </a:fld>
            <a:endParaRPr kumimoji="1" lang="ja-JP" altLang="en-US"/>
          </a:p>
        </p:txBody>
      </p:sp>
    </p:spTree>
    <p:extLst>
      <p:ext uri="{BB962C8B-B14F-4D97-AF65-F5344CB8AC3E}">
        <p14:creationId xmlns:p14="http://schemas.microsoft.com/office/powerpoint/2010/main" val="2322700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7FC6DCEB-5236-4E6C-A29D-758288C65366}"/>
              </a:ext>
            </a:extLst>
          </p:cNvPr>
          <p:cNvSpPr>
            <a:spLocks noGrp="1"/>
          </p:cNvSpPr>
          <p:nvPr>
            <p:ph type="title"/>
          </p:nvPr>
        </p:nvSpPr>
        <p:spPr/>
        <p:txBody>
          <a:bodyPr/>
          <a:lstStyle/>
          <a:p>
            <a:pPr algn="ctr"/>
            <a:r>
              <a:rPr lang="ja-JP" altLang="en-US" dirty="0"/>
              <a:t>バグ修正の検出結果</a:t>
            </a:r>
            <a:endParaRPr kumimoji="1" lang="ja-JP" altLang="en-US" dirty="0"/>
          </a:p>
        </p:txBody>
      </p:sp>
      <p:sp>
        <p:nvSpPr>
          <p:cNvPr id="3" name="コンテンツ プレースホルダー 2">
            <a:extLst>
              <a:ext uri="{FF2B5EF4-FFF2-40B4-BE49-F238E27FC236}">
                <a16:creationId xmlns:a16="http://schemas.microsoft.com/office/drawing/2014/main" xmlns="" id="{7442DEF3-CFAE-4BE6-8DAE-A91921D35FFD}"/>
              </a:ext>
            </a:extLst>
          </p:cNvPr>
          <p:cNvSpPr>
            <a:spLocks noGrp="1"/>
          </p:cNvSpPr>
          <p:nvPr>
            <p:ph idx="1"/>
          </p:nvPr>
        </p:nvSpPr>
        <p:spPr>
          <a:xfrm>
            <a:off x="800099" y="2000479"/>
            <a:ext cx="7543801" cy="4175238"/>
          </a:xfrm>
        </p:spPr>
        <p:txBody>
          <a:bodyPr>
            <a:normAutofit/>
          </a:bodyPr>
          <a:lstStyle/>
          <a:p>
            <a:r>
              <a:rPr kumimoji="1" lang="ja-JP" altLang="en-US" sz="2400" dirty="0"/>
              <a:t>結果：</a:t>
            </a:r>
            <a:endParaRPr kumimoji="1" lang="en-US" altLang="ja-JP" sz="2400" dirty="0"/>
          </a:p>
          <a:p>
            <a:r>
              <a:rPr lang="en-US" altLang="ja-JP" sz="2400" dirty="0"/>
              <a:t>44595</a:t>
            </a:r>
            <a:r>
              <a:rPr lang="ja-JP" altLang="en-US" sz="2400" dirty="0"/>
              <a:t>のコミット中バグ</a:t>
            </a:r>
            <a:r>
              <a:rPr lang="en-US" altLang="ja-JP" sz="2400" dirty="0"/>
              <a:t>ID</a:t>
            </a:r>
            <a:r>
              <a:rPr lang="ja-JP" altLang="en-US" sz="2400" dirty="0"/>
              <a:t>を</a:t>
            </a:r>
            <a:r>
              <a:rPr lang="en-US" altLang="ja-JP" sz="2400" dirty="0"/>
              <a:t>35668</a:t>
            </a:r>
            <a:r>
              <a:rPr lang="ja-JP" altLang="en-US" sz="2400" dirty="0"/>
              <a:t>（</a:t>
            </a:r>
            <a:r>
              <a:rPr lang="en-US" altLang="ja-JP" sz="2400" dirty="0"/>
              <a:t>80%</a:t>
            </a:r>
            <a:r>
              <a:rPr lang="ja-JP" altLang="en-US" sz="2400" dirty="0"/>
              <a:t>）検出できた</a:t>
            </a:r>
            <a:endParaRPr lang="en-US" altLang="ja-JP" sz="2400" dirty="0"/>
          </a:p>
          <a:p>
            <a:endParaRPr lang="en-US" altLang="ja-JP" sz="2400" dirty="0"/>
          </a:p>
          <a:p>
            <a:r>
              <a:rPr lang="ja-JP" altLang="en-US" sz="2400" dirty="0"/>
              <a:t>一致していないコミット（</a:t>
            </a:r>
            <a:r>
              <a:rPr lang="en-US" altLang="ja-JP" sz="2400" dirty="0"/>
              <a:t>8917</a:t>
            </a:r>
            <a:r>
              <a:rPr lang="ja-JP" altLang="en-US" sz="2400" dirty="0"/>
              <a:t>）の分析について</a:t>
            </a:r>
            <a:endParaRPr lang="en-US" altLang="ja-JP" sz="2400" dirty="0"/>
          </a:p>
          <a:p>
            <a:r>
              <a:rPr lang="ja-JP" altLang="en-US" sz="2400" dirty="0"/>
              <a:t>・</a:t>
            </a:r>
            <a:r>
              <a:rPr lang="en-US" altLang="ja-JP" sz="2400" dirty="0"/>
              <a:t>2825</a:t>
            </a:r>
            <a:r>
              <a:rPr lang="ja-JP" altLang="en-US" sz="2400" dirty="0"/>
              <a:t>（</a:t>
            </a:r>
            <a:r>
              <a:rPr lang="en-US" altLang="ja-JP" sz="2400" dirty="0"/>
              <a:t>6.3%</a:t>
            </a:r>
            <a:r>
              <a:rPr lang="ja-JP" altLang="en-US" sz="2400" dirty="0"/>
              <a:t>）コミット　：バックアップ</a:t>
            </a:r>
            <a:endParaRPr lang="en-US" altLang="ja-JP" sz="2400" dirty="0"/>
          </a:p>
          <a:p>
            <a:r>
              <a:rPr lang="ja-JP" altLang="en-US" sz="2400" dirty="0"/>
              <a:t>・</a:t>
            </a:r>
            <a:r>
              <a:rPr lang="en-US" altLang="ja-JP" sz="2400" dirty="0"/>
              <a:t>5520</a:t>
            </a:r>
            <a:r>
              <a:rPr lang="ja-JP" altLang="en-US" sz="2400" dirty="0"/>
              <a:t>（</a:t>
            </a:r>
            <a:r>
              <a:rPr lang="en-US" altLang="ja-JP" sz="2400" dirty="0"/>
              <a:t>12.3%</a:t>
            </a:r>
            <a:r>
              <a:rPr lang="ja-JP" altLang="en-US" sz="2400" dirty="0"/>
              <a:t>）コミット：マージ</a:t>
            </a:r>
            <a:endParaRPr lang="en-US" altLang="ja-JP" sz="2400" dirty="0"/>
          </a:p>
          <a:p>
            <a:r>
              <a:rPr lang="ja-JP" altLang="en-US" sz="2400" dirty="0"/>
              <a:t>・残りの</a:t>
            </a:r>
            <a:r>
              <a:rPr lang="en-US" altLang="ja-JP" sz="2400" dirty="0"/>
              <a:t>431</a:t>
            </a:r>
            <a:r>
              <a:rPr lang="ja-JP" altLang="en-US" sz="2400" dirty="0"/>
              <a:t>（</a:t>
            </a:r>
            <a:r>
              <a:rPr lang="en-US" altLang="ja-JP" sz="2400" dirty="0"/>
              <a:t>1%</a:t>
            </a:r>
            <a:r>
              <a:rPr lang="ja-JP" altLang="en-US" sz="2400" dirty="0"/>
              <a:t>）　　　：バグ無しコミット</a:t>
            </a:r>
            <a:endParaRPr lang="en-US" altLang="ja-JP" sz="2400" dirty="0"/>
          </a:p>
          <a:p>
            <a:r>
              <a:rPr lang="ja-JP" altLang="en-US" sz="2400" dirty="0"/>
              <a:t>・残り</a:t>
            </a:r>
            <a:r>
              <a:rPr lang="en-US" altLang="ja-JP" sz="2400" dirty="0"/>
              <a:t>169</a:t>
            </a:r>
            <a:r>
              <a:rPr lang="ja-JP" altLang="en-US" sz="2400" dirty="0"/>
              <a:t>　　　　　　　　：他のコミット</a:t>
            </a:r>
            <a:endParaRPr lang="en-US" altLang="ja-JP" sz="2400" dirty="0"/>
          </a:p>
          <a:p>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14</a:t>
            </a:fld>
            <a:endParaRPr kumimoji="1" lang="ja-JP" altLang="en-US"/>
          </a:p>
        </p:txBody>
      </p:sp>
    </p:spTree>
    <p:extLst>
      <p:ext uri="{BB962C8B-B14F-4D97-AF65-F5344CB8AC3E}">
        <p14:creationId xmlns:p14="http://schemas.microsoft.com/office/powerpoint/2010/main" val="23605675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017D694-7641-4255-B98B-7FDC33E2098C}"/>
              </a:ext>
            </a:extLst>
          </p:cNvPr>
          <p:cNvSpPr>
            <a:spLocks noGrp="1"/>
          </p:cNvSpPr>
          <p:nvPr>
            <p:ph type="title" idx="4294967295"/>
          </p:nvPr>
        </p:nvSpPr>
        <p:spPr>
          <a:xfrm>
            <a:off x="3069152" y="2986501"/>
            <a:ext cx="7543800" cy="1449387"/>
          </a:xfrm>
        </p:spPr>
        <p:txBody>
          <a:bodyPr/>
          <a:lstStyle/>
          <a:p>
            <a:r>
              <a:rPr lang="ja-JP" altLang="en-US" dirty="0"/>
              <a:t>研究結果</a:t>
            </a:r>
            <a:r>
              <a:rPr lang="en-US" altLang="ja-JP" dirty="0"/>
              <a:t/>
            </a:r>
            <a:br>
              <a:rPr lang="en-US" altLang="ja-JP" dirty="0"/>
            </a:br>
            <a:endParaRPr kumimoji="1" lang="ja-JP" altLang="en-US" dirty="0"/>
          </a:p>
        </p:txBody>
      </p:sp>
      <p:pic>
        <p:nvPicPr>
          <p:cNvPr id="4" name="図 3">
            <a:extLst>
              <a:ext uri="{FF2B5EF4-FFF2-40B4-BE49-F238E27FC236}">
                <a16:creationId xmlns:a16="http://schemas.microsoft.com/office/drawing/2014/main" xmlns="" id="{6F4A718F-A35A-4C48-B53F-329031413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9044" y="3926937"/>
            <a:ext cx="3505200" cy="2324100"/>
          </a:xfrm>
          <a:prstGeom prst="rect">
            <a:avLst/>
          </a:prstGeo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15</a:t>
            </a:fld>
            <a:endParaRPr kumimoji="1" lang="ja-JP" altLang="en-US"/>
          </a:p>
        </p:txBody>
      </p:sp>
    </p:spTree>
    <p:extLst>
      <p:ext uri="{BB962C8B-B14F-4D97-AF65-F5344CB8AC3E}">
        <p14:creationId xmlns:p14="http://schemas.microsoft.com/office/powerpoint/2010/main" val="873069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6A7FDEE1-1B2E-4E39-AF88-66B0C878602E}"/>
              </a:ext>
            </a:extLst>
          </p:cNvPr>
          <p:cNvSpPr>
            <a:spLocks noGrp="1"/>
          </p:cNvSpPr>
          <p:nvPr>
            <p:ph type="title"/>
          </p:nvPr>
        </p:nvSpPr>
        <p:spPr/>
        <p:txBody>
          <a:bodyPr/>
          <a:lstStyle/>
          <a:p>
            <a:pPr algn="ctr"/>
            <a:r>
              <a:rPr kumimoji="1" lang="ja-JP" altLang="en-US" dirty="0"/>
              <a:t>研究システムの概要（再掲）</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xmlns="" id="{FC50E66C-BF6B-432D-B090-4201600453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6882" y="2836424"/>
            <a:ext cx="7679878" cy="2382690"/>
          </a:xfr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4" name="スライド番号プレースホルダー 3"/>
          <p:cNvSpPr>
            <a:spLocks noGrp="1"/>
          </p:cNvSpPr>
          <p:nvPr>
            <p:ph type="sldNum" sz="quarter" idx="12"/>
          </p:nvPr>
        </p:nvSpPr>
        <p:spPr/>
        <p:txBody>
          <a:bodyPr/>
          <a:lstStyle/>
          <a:p>
            <a:fld id="{EDAA9B43-E0D0-4417-B4DA-27A1B37A061A}" type="slidenum">
              <a:rPr kumimoji="1" lang="ja-JP" altLang="en-US" smtClean="0"/>
              <a:t>16</a:t>
            </a:fld>
            <a:endParaRPr kumimoji="1" lang="ja-JP" altLang="en-US"/>
          </a:p>
        </p:txBody>
      </p:sp>
    </p:spTree>
    <p:extLst>
      <p:ext uri="{BB962C8B-B14F-4D97-AF65-F5344CB8AC3E}">
        <p14:creationId xmlns:p14="http://schemas.microsoft.com/office/powerpoint/2010/main" val="2599832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B3972251-4C41-4E97-8018-8310E621AEDF}"/>
              </a:ext>
            </a:extLst>
          </p:cNvPr>
          <p:cNvSpPr>
            <a:spLocks noGrp="1"/>
          </p:cNvSpPr>
          <p:nvPr>
            <p:ph type="title"/>
          </p:nvPr>
        </p:nvSpPr>
        <p:spPr/>
        <p:txBody>
          <a:bodyPr>
            <a:normAutofit/>
          </a:bodyPr>
          <a:lstStyle/>
          <a:p>
            <a:r>
              <a:rPr kumimoji="1" lang="en-US" altLang="ja-JP" dirty="0"/>
              <a:t>RQ1</a:t>
            </a:r>
            <a:r>
              <a:rPr kumimoji="1" lang="ja-JP" altLang="en-US" dirty="0"/>
              <a:t>：</a:t>
            </a:r>
            <a:r>
              <a:rPr lang="ja-JP" altLang="en-US" dirty="0"/>
              <a:t>レビュアーは多くのバグを見逃しているのか</a:t>
            </a:r>
            <a:endParaRPr kumimoji="1" lang="ja-JP" altLang="en-US" dirty="0"/>
          </a:p>
        </p:txBody>
      </p:sp>
      <p:pic>
        <p:nvPicPr>
          <p:cNvPr id="7" name="コンテンツ プレースホルダー 6">
            <a:extLst>
              <a:ext uri="{FF2B5EF4-FFF2-40B4-BE49-F238E27FC236}">
                <a16:creationId xmlns:a16="http://schemas.microsoft.com/office/drawing/2014/main" xmlns="" id="{1548776A-215C-4CE3-897C-546742E752F7}"/>
              </a:ext>
            </a:extLst>
          </p:cNvPr>
          <p:cNvPicPr>
            <a:picLocks noGrp="1" noChangeAspect="1"/>
          </p:cNvPicPr>
          <p:nvPr>
            <p:ph idx="1"/>
          </p:nvPr>
        </p:nvPicPr>
        <p:blipFill>
          <a:blip r:embed="rId3"/>
          <a:stretch>
            <a:fillRect/>
          </a:stretch>
        </p:blipFill>
        <p:spPr>
          <a:xfrm>
            <a:off x="604249" y="2560320"/>
            <a:ext cx="7935502" cy="2771335"/>
          </a:xfrm>
          <a:prstGeom prst="rect">
            <a:avLst/>
          </a:prstGeom>
        </p:spPr>
      </p:pic>
      <p:cxnSp>
        <p:nvCxnSpPr>
          <p:cNvPr id="9" name="直線コネクタ 8">
            <a:extLst>
              <a:ext uri="{FF2B5EF4-FFF2-40B4-BE49-F238E27FC236}">
                <a16:creationId xmlns:a16="http://schemas.microsoft.com/office/drawing/2014/main" xmlns="" id="{A50863D2-AAC7-42DE-9E23-9EA154646FA7}"/>
              </a:ext>
            </a:extLst>
          </p:cNvPr>
          <p:cNvCxnSpPr/>
          <p:nvPr/>
        </p:nvCxnSpPr>
        <p:spPr>
          <a:xfrm>
            <a:off x="6935372" y="4072596"/>
            <a:ext cx="90033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xmlns="" id="{C3277B98-1439-4285-8860-7D03782F8CE0}"/>
              </a:ext>
            </a:extLst>
          </p:cNvPr>
          <p:cNvCxnSpPr/>
          <p:nvPr/>
        </p:nvCxnSpPr>
        <p:spPr>
          <a:xfrm>
            <a:off x="6935372" y="4407876"/>
            <a:ext cx="90033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xmlns="" id="{1E940899-AF55-49DE-BBEC-0B983886E6D0}"/>
              </a:ext>
            </a:extLst>
          </p:cNvPr>
          <p:cNvCxnSpPr/>
          <p:nvPr/>
        </p:nvCxnSpPr>
        <p:spPr>
          <a:xfrm>
            <a:off x="6935372" y="4743156"/>
            <a:ext cx="90033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xmlns="" id="{F985C71B-690C-4FAB-A764-266D0B57BAE4}"/>
              </a:ext>
            </a:extLst>
          </p:cNvPr>
          <p:cNvCxnSpPr/>
          <p:nvPr/>
        </p:nvCxnSpPr>
        <p:spPr>
          <a:xfrm>
            <a:off x="6935372" y="5078436"/>
            <a:ext cx="90033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4" name="スライド番号プレースホルダー 3"/>
          <p:cNvSpPr>
            <a:spLocks noGrp="1"/>
          </p:cNvSpPr>
          <p:nvPr>
            <p:ph type="sldNum" sz="quarter" idx="12"/>
          </p:nvPr>
        </p:nvSpPr>
        <p:spPr/>
        <p:txBody>
          <a:bodyPr/>
          <a:lstStyle/>
          <a:p>
            <a:fld id="{EDAA9B43-E0D0-4417-B4DA-27A1B37A061A}" type="slidenum">
              <a:rPr kumimoji="1" lang="ja-JP" altLang="en-US" smtClean="0"/>
              <a:t>17</a:t>
            </a:fld>
            <a:endParaRPr kumimoji="1" lang="ja-JP" altLang="en-US"/>
          </a:p>
        </p:txBody>
      </p:sp>
    </p:spTree>
    <p:extLst>
      <p:ext uri="{BB962C8B-B14F-4D97-AF65-F5344CB8AC3E}">
        <p14:creationId xmlns:p14="http://schemas.microsoft.com/office/powerpoint/2010/main" val="311603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4C37CA8-8E54-42EC-888A-F0E3143CAB13}"/>
              </a:ext>
            </a:extLst>
          </p:cNvPr>
          <p:cNvSpPr>
            <a:spLocks noGrp="1"/>
          </p:cNvSpPr>
          <p:nvPr>
            <p:ph type="title"/>
          </p:nvPr>
        </p:nvSpPr>
        <p:spPr>
          <a:xfrm>
            <a:off x="858128" y="392111"/>
            <a:ext cx="7930662" cy="1450757"/>
          </a:xfrm>
        </p:spPr>
        <p:txBody>
          <a:bodyPr>
            <a:normAutofit fontScale="90000"/>
          </a:bodyPr>
          <a:lstStyle/>
          <a:p>
            <a:r>
              <a:rPr kumimoji="1" lang="en-US" altLang="ja-JP" dirty="0"/>
              <a:t>RQ2</a:t>
            </a:r>
            <a:r>
              <a:rPr kumimoji="1" lang="ja-JP" altLang="en-US" dirty="0"/>
              <a:t>：パーソナル</a:t>
            </a:r>
            <a:r>
              <a:rPr lang="ja-JP" altLang="en-US" dirty="0"/>
              <a:t>な要因はコードレビューの質に影響を与えるのか</a:t>
            </a:r>
            <a:endParaRPr kumimoji="1" lang="ja-JP" altLang="en-US" dirty="0"/>
          </a:p>
        </p:txBody>
      </p:sp>
      <p:pic>
        <p:nvPicPr>
          <p:cNvPr id="11" name="コンテンツ プレースホルダー 10" descr="テキスト, 領収書 が含まれている画像&#10;&#10;非常に高い精度で生成された説明">
            <a:extLst>
              <a:ext uri="{FF2B5EF4-FFF2-40B4-BE49-F238E27FC236}">
                <a16:creationId xmlns:a16="http://schemas.microsoft.com/office/drawing/2014/main" xmlns="" id="{D6EB47F1-8231-42B0-B46C-4C9EDBBB0A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4196" y="1842868"/>
            <a:ext cx="5835607" cy="4459460"/>
          </a:xfr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4" name="スライド番号プレースホルダー 3"/>
          <p:cNvSpPr>
            <a:spLocks noGrp="1"/>
          </p:cNvSpPr>
          <p:nvPr>
            <p:ph type="sldNum" sz="quarter" idx="12"/>
          </p:nvPr>
        </p:nvSpPr>
        <p:spPr/>
        <p:txBody>
          <a:bodyPr/>
          <a:lstStyle/>
          <a:p>
            <a:fld id="{EDAA9B43-E0D0-4417-B4DA-27A1B37A061A}" type="slidenum">
              <a:rPr kumimoji="1" lang="ja-JP" altLang="en-US" smtClean="0"/>
              <a:t>18</a:t>
            </a:fld>
            <a:endParaRPr kumimoji="1" lang="ja-JP" altLang="en-US"/>
          </a:p>
        </p:txBody>
      </p:sp>
    </p:spTree>
    <p:extLst>
      <p:ext uri="{BB962C8B-B14F-4D97-AF65-F5344CB8AC3E}">
        <p14:creationId xmlns:p14="http://schemas.microsoft.com/office/powerpoint/2010/main" val="8279658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4C37CA8-8E54-42EC-888A-F0E3143CAB13}"/>
              </a:ext>
            </a:extLst>
          </p:cNvPr>
          <p:cNvSpPr>
            <a:spLocks noGrp="1"/>
          </p:cNvSpPr>
          <p:nvPr>
            <p:ph type="title"/>
          </p:nvPr>
        </p:nvSpPr>
        <p:spPr/>
        <p:txBody>
          <a:bodyPr>
            <a:normAutofit/>
          </a:bodyPr>
          <a:lstStyle/>
          <a:p>
            <a:r>
              <a:rPr lang="en-US" altLang="ja-JP" dirty="0"/>
              <a:t>RQ3</a:t>
            </a:r>
            <a:r>
              <a:rPr lang="ja-JP" altLang="en-US" dirty="0"/>
              <a:t>：コードレビューへの参加は質に影響するのか</a:t>
            </a:r>
            <a:endParaRPr kumimoji="1" lang="ja-JP" altLang="en-US" dirty="0"/>
          </a:p>
        </p:txBody>
      </p:sp>
      <p:pic>
        <p:nvPicPr>
          <p:cNvPr id="4" name="コンテンツ プレースホルダー 3" descr="テキスト が含まれている画像&#10;&#10;高い精度で生成された説明">
            <a:extLst>
              <a:ext uri="{FF2B5EF4-FFF2-40B4-BE49-F238E27FC236}">
                <a16:creationId xmlns:a16="http://schemas.microsoft.com/office/drawing/2014/main" xmlns="" id="{B716AACB-4BC1-4958-91F2-32D4782437F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13206" y="1875698"/>
            <a:ext cx="5578179" cy="4440696"/>
          </a:xfr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19</a:t>
            </a:fld>
            <a:endParaRPr kumimoji="1" lang="ja-JP" altLang="en-US"/>
          </a:p>
        </p:txBody>
      </p:sp>
    </p:spTree>
    <p:extLst>
      <p:ext uri="{BB962C8B-B14F-4D97-AF65-F5344CB8AC3E}">
        <p14:creationId xmlns:p14="http://schemas.microsoft.com/office/powerpoint/2010/main" val="25514208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xmlns="" id="{84145E6F-6FB1-4CE6-B6C0-76C4EF194C48}"/>
              </a:ext>
            </a:extLst>
          </p:cNvPr>
          <p:cNvSpPr/>
          <p:nvPr/>
        </p:nvSpPr>
        <p:spPr>
          <a:xfrm>
            <a:off x="3915410" y="3044279"/>
            <a:ext cx="1313180" cy="769441"/>
          </a:xfrm>
          <a:prstGeom prst="rect">
            <a:avLst/>
          </a:prstGeom>
        </p:spPr>
        <p:txBody>
          <a:bodyPr wrap="none">
            <a:spAutoFit/>
          </a:bodyPr>
          <a:lstStyle/>
          <a:p>
            <a:r>
              <a:rPr lang="ja-JP" altLang="en-US" sz="4400" dirty="0"/>
              <a:t>結論</a:t>
            </a:r>
            <a:endParaRPr lang="en-US" altLang="ja-JP" sz="4400" dirty="0"/>
          </a:p>
        </p:txBody>
      </p:sp>
      <p:pic>
        <p:nvPicPr>
          <p:cNvPr id="4" name="図 3">
            <a:extLst>
              <a:ext uri="{FF2B5EF4-FFF2-40B4-BE49-F238E27FC236}">
                <a16:creationId xmlns:a16="http://schemas.microsoft.com/office/drawing/2014/main" xmlns="" id="{F84F1310-174C-4697-903C-DA4D51ED8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150" y="3569676"/>
            <a:ext cx="2971800" cy="2730500"/>
          </a:xfrm>
          <a:prstGeom prst="rect">
            <a:avLst/>
          </a:prstGeom>
        </p:spPr>
      </p:pic>
      <p:sp>
        <p:nvSpPr>
          <p:cNvPr id="3" name="フッター プレースホルダー 2"/>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20</a:t>
            </a:fld>
            <a:endParaRPr kumimoji="1" lang="ja-JP" altLang="en-US"/>
          </a:p>
        </p:txBody>
      </p:sp>
    </p:spTree>
    <p:extLst>
      <p:ext uri="{BB962C8B-B14F-4D97-AF65-F5344CB8AC3E}">
        <p14:creationId xmlns:p14="http://schemas.microsoft.com/office/powerpoint/2010/main" val="34079924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1B1297F3-5DB5-49E3-9F9A-06B6B0B87A77}"/>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xmlns="" id="{972BABAF-9D69-4D6B-B41A-5DB15DD8F8D7}"/>
              </a:ext>
            </a:extLst>
          </p:cNvPr>
          <p:cNvSpPr>
            <a:spLocks noGrp="1"/>
          </p:cNvSpPr>
          <p:nvPr>
            <p:ph idx="1"/>
          </p:nvPr>
        </p:nvSpPr>
        <p:spPr>
          <a:xfrm>
            <a:off x="706901" y="2281832"/>
            <a:ext cx="7775917" cy="4023360"/>
          </a:xfrm>
        </p:spPr>
        <p:txBody>
          <a:bodyPr>
            <a:normAutofit/>
          </a:bodyPr>
          <a:lstStyle/>
          <a:p>
            <a:r>
              <a:rPr kumimoji="1" lang="ja-JP" altLang="en-US" sz="2800" dirty="0"/>
              <a:t>・コードレビューは現代のソフトウェア開発の重要な部分</a:t>
            </a:r>
            <a:endParaRPr kumimoji="1" lang="en-US" altLang="ja-JP" sz="2800" dirty="0"/>
          </a:p>
          <a:p>
            <a:endParaRPr kumimoji="1" lang="en-US" altLang="ja-JP" sz="2800" dirty="0"/>
          </a:p>
          <a:p>
            <a:r>
              <a:rPr kumimoji="1" lang="ja-JP" altLang="en-US" sz="2800" dirty="0"/>
              <a:t>・</a:t>
            </a:r>
            <a:r>
              <a:rPr kumimoji="1" lang="en-US" altLang="ja-JP" sz="2800" dirty="0"/>
              <a:t>Mozilla</a:t>
            </a:r>
            <a:r>
              <a:rPr kumimoji="1" lang="ja-JP" altLang="en-US" sz="2800" dirty="0"/>
              <a:t>の約５割のバグが見逃されてしまっている</a:t>
            </a:r>
            <a:endParaRPr kumimoji="1" lang="en-US" altLang="ja-JP" sz="2800" dirty="0"/>
          </a:p>
          <a:p>
            <a:endParaRPr kumimoji="1" lang="en-US" altLang="ja-JP" sz="2800" dirty="0"/>
          </a:p>
          <a:p>
            <a:r>
              <a:rPr lang="ja-JP" altLang="en-US" sz="2800" dirty="0"/>
              <a:t>・コードレビュープロセスはより軽量なものが良い</a:t>
            </a:r>
            <a:endParaRPr kumimoji="1" lang="ja-JP" altLang="en-US" sz="2800" dirty="0"/>
          </a:p>
        </p:txBody>
      </p:sp>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21</a:t>
            </a:fld>
            <a:endParaRPr kumimoji="1" lang="ja-JP" altLang="en-US"/>
          </a:p>
        </p:txBody>
      </p:sp>
    </p:spTree>
    <p:extLst>
      <p:ext uri="{BB962C8B-B14F-4D97-AF65-F5344CB8AC3E}">
        <p14:creationId xmlns:p14="http://schemas.microsoft.com/office/powerpoint/2010/main" val="20328067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3803B9B-3986-4F2A-8D4D-BA98B73AD6E6}"/>
              </a:ext>
            </a:extLst>
          </p:cNvPr>
          <p:cNvSpPr>
            <a:spLocks noGrp="1"/>
          </p:cNvSpPr>
          <p:nvPr>
            <p:ph type="title"/>
          </p:nvPr>
        </p:nvSpPr>
        <p:spPr/>
        <p:txBody>
          <a:bodyPr/>
          <a:lstStyle/>
          <a:p>
            <a:pPr algn="ctr"/>
            <a:r>
              <a:rPr kumimoji="1" lang="ja-JP" altLang="en-US" dirty="0"/>
              <a:t>所感</a:t>
            </a:r>
          </a:p>
        </p:txBody>
      </p:sp>
      <p:sp>
        <p:nvSpPr>
          <p:cNvPr id="3" name="コンテンツ プレースホルダー 2">
            <a:extLst>
              <a:ext uri="{FF2B5EF4-FFF2-40B4-BE49-F238E27FC236}">
                <a16:creationId xmlns:a16="http://schemas.microsoft.com/office/drawing/2014/main" xmlns="" id="{5E87DA33-E204-4416-91DF-ECAFA6144E2B}"/>
              </a:ext>
            </a:extLst>
          </p:cNvPr>
          <p:cNvSpPr>
            <a:spLocks noGrp="1"/>
          </p:cNvSpPr>
          <p:nvPr>
            <p:ph idx="1"/>
          </p:nvPr>
        </p:nvSpPr>
        <p:spPr/>
        <p:txBody>
          <a:bodyPr/>
          <a:lstStyle/>
          <a:p>
            <a:endParaRPr kumimoji="1" lang="en-US" altLang="ja-JP" dirty="0"/>
          </a:p>
          <a:p>
            <a:endParaRPr lang="en-US" altLang="ja-JP" dirty="0"/>
          </a:p>
          <a:p>
            <a:r>
              <a:rPr kumimoji="1" lang="ja-JP" altLang="en-US" sz="2400" dirty="0"/>
              <a:t>今回の論文はデータや数値が文章の中に書かれており　非常に読みにくかった</a:t>
            </a:r>
            <a:r>
              <a:rPr kumimoji="1" lang="en-US" altLang="ja-JP" sz="2400" dirty="0"/>
              <a:t>.</a:t>
            </a:r>
            <a:r>
              <a:rPr kumimoji="1" lang="ja-JP" altLang="en-US" sz="2400" dirty="0"/>
              <a:t>（</a:t>
            </a:r>
            <a:r>
              <a:rPr lang="ja-JP" altLang="en-US" sz="2400" dirty="0"/>
              <a:t>データ</a:t>
            </a:r>
            <a:r>
              <a:rPr kumimoji="1" lang="ja-JP" altLang="en-US" sz="2400" dirty="0"/>
              <a:t>表が少なかった）</a:t>
            </a:r>
            <a:endParaRPr kumimoji="1" lang="en-US" altLang="ja-JP" sz="2400" dirty="0"/>
          </a:p>
          <a:p>
            <a:endParaRPr lang="en-US" altLang="ja-JP" sz="2400" dirty="0"/>
          </a:p>
          <a:p>
            <a:r>
              <a:rPr kumimoji="1" lang="ja-JP" altLang="en-US" sz="2400" dirty="0"/>
              <a:t>英語論文を読むのは初めてであったが</a:t>
            </a:r>
            <a:r>
              <a:rPr kumimoji="1" lang="en-US" altLang="ja-JP" sz="2400" dirty="0"/>
              <a:t>,</a:t>
            </a:r>
            <a:r>
              <a:rPr kumimoji="1" lang="ja-JP" altLang="en-US" sz="2400" dirty="0"/>
              <a:t>　専門用語が至る所にあり</a:t>
            </a:r>
            <a:r>
              <a:rPr kumimoji="1" lang="en-US" altLang="ja-JP" sz="2400" dirty="0"/>
              <a:t>,</a:t>
            </a:r>
            <a:r>
              <a:rPr kumimoji="1" lang="ja-JP" altLang="en-US" sz="2400" dirty="0"/>
              <a:t>　読むのが大変だった</a:t>
            </a:r>
            <a:r>
              <a:rPr kumimoji="1" lang="en-US" altLang="ja-JP" sz="2400" dirty="0"/>
              <a:t>.</a:t>
            </a:r>
            <a:r>
              <a:rPr kumimoji="1" lang="ja-JP" altLang="en-US" sz="2400" dirty="0"/>
              <a:t>（</a:t>
            </a:r>
            <a:r>
              <a:rPr kumimoji="1" lang="en-US" altLang="ja-JP" sz="2400" dirty="0"/>
              <a:t>TOEIC</a:t>
            </a:r>
            <a:r>
              <a:rPr kumimoji="1" lang="ja-JP" altLang="en-US" sz="2400" dirty="0"/>
              <a:t>受験も意識して　慣れていかなければならない）</a:t>
            </a:r>
          </a:p>
        </p:txBody>
      </p:sp>
      <p:sp>
        <p:nvSpPr>
          <p:cNvPr id="4" name="フッター プレースホルダー 3"/>
          <p:cNvSpPr>
            <a:spLocks noGrp="1"/>
          </p:cNvSpPr>
          <p:nvPr>
            <p:ph type="ftr" sz="quarter" idx="11"/>
          </p:nvPr>
        </p:nvSpPr>
        <p:spPr/>
        <p:txBody>
          <a:bodyPr/>
          <a:lstStyle/>
          <a:p>
            <a:r>
              <a:rPr kumimoji="1" lang="en-US" altLang="ja-JP" smtClean="0"/>
              <a:t>Investigating Code Review Quality: Do People and Participation Matter?</a:t>
            </a:r>
            <a:endParaRPr kumimoji="1" lang="ja-JP" altLang="en-US"/>
          </a:p>
        </p:txBody>
      </p:sp>
      <p:sp>
        <p:nvSpPr>
          <p:cNvPr id="5" name="スライド番号プレースホルダー 4"/>
          <p:cNvSpPr>
            <a:spLocks noGrp="1"/>
          </p:cNvSpPr>
          <p:nvPr>
            <p:ph type="sldNum" sz="quarter" idx="12"/>
          </p:nvPr>
        </p:nvSpPr>
        <p:spPr/>
        <p:txBody>
          <a:bodyPr/>
          <a:lstStyle/>
          <a:p>
            <a:fld id="{EDAA9B43-E0D0-4417-B4DA-27A1B37A061A}" type="slidenum">
              <a:rPr kumimoji="1" lang="ja-JP" altLang="en-US" smtClean="0"/>
              <a:t>22</a:t>
            </a:fld>
            <a:endParaRPr kumimoji="1" lang="ja-JP" altLang="en-US"/>
          </a:p>
        </p:txBody>
      </p:sp>
    </p:spTree>
    <p:extLst>
      <p:ext uri="{BB962C8B-B14F-4D97-AF65-F5344CB8AC3E}">
        <p14:creationId xmlns:p14="http://schemas.microsoft.com/office/powerpoint/2010/main" val="7229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1294</TotalTime>
  <Words>916</Words>
  <Application>Microsoft Office PowerPoint</Application>
  <PresentationFormat>画面に合わせる (4:3)</PresentationFormat>
  <Paragraphs>190</Paragraphs>
  <Slides>22</Slides>
  <Notes>12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22</vt:i4>
      </vt:variant>
    </vt:vector>
  </HeadingPairs>
  <TitlesOfParts>
    <vt:vector size="27" baseType="lpstr">
      <vt:lpstr>ＭＳ Ｐゴシック</vt:lpstr>
      <vt:lpstr>游ゴシック</vt:lpstr>
      <vt:lpstr>Calibri</vt:lpstr>
      <vt:lpstr>Calibri Light</vt:lpstr>
      <vt:lpstr>レトロスペクト</vt:lpstr>
      <vt:lpstr>Investigating Code Review Quality: Do People and Participation Matter?</vt:lpstr>
      <vt:lpstr>目次</vt:lpstr>
      <vt:lpstr>導入 </vt:lpstr>
      <vt:lpstr>コードレビューの必要性</vt:lpstr>
      <vt:lpstr>リサーチクエスチョン</vt:lpstr>
      <vt:lpstr>Mozillaのコードレビュープロセスの背景 </vt:lpstr>
      <vt:lpstr>ソフトウェアレビューとは</vt:lpstr>
      <vt:lpstr>mozillaのコードレビュー</vt:lpstr>
      <vt:lpstr>線形回帰（MLR）モデルの構築</vt:lpstr>
      <vt:lpstr>本論文の研究の方法</vt:lpstr>
      <vt:lpstr>プロセスの概要</vt:lpstr>
      <vt:lpstr>研究システムの概要</vt:lpstr>
      <vt:lpstr>データの抽出</vt:lpstr>
      <vt:lpstr>バグ修正の検出結果</vt:lpstr>
      <vt:lpstr>研究結果 </vt:lpstr>
      <vt:lpstr>研究システムの概要（再掲）</vt:lpstr>
      <vt:lpstr>RQ1：レビュアーは多くのバグを見逃しているのか</vt:lpstr>
      <vt:lpstr>RQ2：パーソナルな要因はコードレビューの質に影響を与えるのか</vt:lpstr>
      <vt:lpstr>RQ3：コードレビューへの参加は質に影響するのか</vt:lpstr>
      <vt:lpstr>PowerPoint プレゼンテーション</vt:lpstr>
      <vt:lpstr>まとめ</vt:lpstr>
      <vt:lpstr>所感</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Code Review Quality: Do People and Participation Matter?</dc:title>
  <dc:creator>Fuga Yoshitomi</dc:creator>
  <cp:lastModifiedBy>Fuga Yoshitomi</cp:lastModifiedBy>
  <cp:revision>55</cp:revision>
  <dcterms:created xsi:type="dcterms:W3CDTF">2017-12-13T01:54:05Z</dcterms:created>
  <dcterms:modified xsi:type="dcterms:W3CDTF">2017-12-22T04:50:54Z</dcterms:modified>
</cp:coreProperties>
</file>