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5564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68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77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74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2532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0799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84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2540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848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640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085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F0C5C-0D63-428F-A3FF-2A9156FD4ED9}" type="datetimeFigureOut">
              <a:rPr kumimoji="1" lang="ja-JP" altLang="en-US" smtClean="0"/>
              <a:t>2014/1/12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AB0F8-1B6F-410D-AE91-A322ED95B0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140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2-2-2</a:t>
            </a:r>
            <a:r>
              <a:rPr lang="ja-JP" altLang="en-US" dirty="0" smtClean="0"/>
              <a:t>　システムの評価指標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228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システムの性能指標（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レスポンスタイム（応答時間）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システムにデータを入力し終わってから，データの応答が開始されるまでの時間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スループット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単位</a:t>
            </a:r>
            <a:r>
              <a:rPr kumimoji="1" lang="ja-JP" altLang="en-US" dirty="0" smtClean="0"/>
              <a:t>時間</a:t>
            </a:r>
            <a:r>
              <a:rPr lang="ja-JP" altLang="en-US" dirty="0"/>
              <a:t>あたり</a:t>
            </a:r>
            <a:r>
              <a:rPr kumimoji="1" lang="ja-JP" altLang="en-US" dirty="0" smtClean="0"/>
              <a:t>にシステムが処理できる処理数</a:t>
            </a:r>
            <a:endParaRPr kumimoji="1" lang="en-US" altLang="ja-JP" dirty="0" smtClean="0"/>
          </a:p>
        </p:txBody>
      </p:sp>
      <p:pic>
        <p:nvPicPr>
          <p:cNvPr id="1026" name="Picture 2" descr="C:\Users\kyusuke\Documents\応用情報処理講座\第5回\レスポンスタイム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81912"/>
            <a:ext cx="35337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17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システムの性能</a:t>
            </a:r>
            <a:r>
              <a:rPr lang="ja-JP" altLang="en-US" dirty="0" smtClean="0"/>
              <a:t>指標（</a:t>
            </a:r>
            <a:r>
              <a:rPr lang="en-US" altLang="ja-JP" dirty="0" smtClean="0"/>
              <a:t>2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kumimoji="1" lang="ja-JP" altLang="en-US" dirty="0" smtClean="0"/>
              <a:t>ベンチマーク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システム</a:t>
            </a:r>
            <a:r>
              <a:rPr lang="ja-JP" altLang="en-US" dirty="0" smtClean="0"/>
              <a:t>の処理速度を計測するための指標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特定</a:t>
            </a:r>
            <a:r>
              <a:rPr kumimoji="1" lang="ja-JP" altLang="en-US" dirty="0" smtClean="0"/>
              <a:t>のプログラムの実行結果から性能を比較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TCP</a:t>
            </a:r>
            <a:r>
              <a:rPr lang="ja-JP" altLang="en-US" dirty="0" smtClean="0"/>
              <a:t>：</a:t>
            </a:r>
            <a:r>
              <a:rPr lang="en-US" altLang="ja-JP" dirty="0" smtClean="0"/>
              <a:t>TPC-C(</a:t>
            </a:r>
            <a:r>
              <a:rPr lang="ja-JP" altLang="en-US" dirty="0" smtClean="0"/>
              <a:t>オンライントランザクション処理</a:t>
            </a:r>
            <a:r>
              <a:rPr lang="en-US" altLang="ja-JP" dirty="0" smtClean="0"/>
              <a:t>)</a:t>
            </a:r>
          </a:p>
          <a:p>
            <a:pPr lvl="1"/>
            <a:r>
              <a:rPr lang="en-US" altLang="ja-JP" dirty="0" smtClean="0"/>
              <a:t>SPEC</a:t>
            </a:r>
            <a:r>
              <a:rPr lang="ja-JP" altLang="en-US" dirty="0" smtClean="0"/>
              <a:t>：</a:t>
            </a:r>
            <a:r>
              <a:rPr lang="en-US" altLang="ja-JP" dirty="0" err="1" smtClean="0"/>
              <a:t>SPECint</a:t>
            </a:r>
            <a:r>
              <a:rPr lang="en-US" altLang="ja-JP" dirty="0" smtClean="0"/>
              <a:t>(</a:t>
            </a:r>
            <a:r>
              <a:rPr lang="ja-JP" altLang="en-US" dirty="0" smtClean="0"/>
              <a:t>整数演算</a:t>
            </a:r>
            <a:r>
              <a:rPr lang="en-US" altLang="ja-JP" dirty="0" smtClean="0"/>
              <a:t>)</a:t>
            </a:r>
            <a:r>
              <a:rPr lang="ja-JP" altLang="en-US" dirty="0" err="1" smtClean="0"/>
              <a:t>，</a:t>
            </a:r>
            <a:r>
              <a:rPr lang="en-US" altLang="ja-JP" dirty="0" err="1" smtClean="0"/>
              <a:t>SPECfp</a:t>
            </a:r>
            <a:r>
              <a:rPr lang="en-US" altLang="ja-JP" dirty="0" smtClean="0"/>
              <a:t>(</a:t>
            </a:r>
            <a:r>
              <a:rPr lang="ja-JP" altLang="en-US" dirty="0" smtClean="0"/>
              <a:t>浮動小数点演算）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marL="514350" indent="-514350">
              <a:buFont typeface="+mj-lt"/>
              <a:buAutoNum type="arabicPeriod" startAt="4"/>
            </a:pPr>
            <a:r>
              <a:rPr lang="ja-JP" altLang="en-US" dirty="0" smtClean="0"/>
              <a:t>モニタリング</a:t>
            </a:r>
            <a:endParaRPr lang="en-US" altLang="ja-JP" dirty="0" smtClean="0"/>
          </a:p>
          <a:p>
            <a:pPr marL="914400" lvl="1" indent="-514350"/>
            <a:r>
              <a:rPr lang="ja-JP" altLang="en-US" dirty="0"/>
              <a:t>実際</a:t>
            </a:r>
            <a:r>
              <a:rPr lang="ja-JP" altLang="en-US" dirty="0" smtClean="0"/>
              <a:t>に稼働させて，性能を測定する手法</a:t>
            </a:r>
            <a:endParaRPr lang="en-US" altLang="ja-JP" dirty="0"/>
          </a:p>
          <a:p>
            <a:pPr lvl="1"/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48464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キャパシティプランニング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システムに求められるサービスレベルから，システムに必要なリソースの処理能力や容量，</a:t>
            </a:r>
            <a:r>
              <a:rPr lang="ja-JP" altLang="en-US" dirty="0" smtClean="0"/>
              <a:t>数量などを見積り，システム構成を計画する</a:t>
            </a:r>
            <a:endParaRPr lang="en-US" altLang="ja-JP" dirty="0" smtClean="0"/>
          </a:p>
          <a:p>
            <a:endParaRPr kumimoji="1" lang="en-US" altLang="ja-JP" dirty="0"/>
          </a:p>
          <a:p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991037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キャパシティプランニングの手順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ワークロード情報の収集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現行のシステムのコンピュータ資源の利用状況，負荷状況を測定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サイジング</a:t>
            </a:r>
            <a:endParaRPr lang="en-US" altLang="ja-JP" dirty="0" smtClean="0"/>
          </a:p>
          <a:p>
            <a:pPr marL="914400" lvl="1" indent="-514350"/>
            <a:r>
              <a:rPr lang="ja-JP" altLang="en-US" dirty="0"/>
              <a:t>システム</a:t>
            </a:r>
            <a:r>
              <a:rPr lang="ja-JP" altLang="en-US" dirty="0" smtClean="0"/>
              <a:t>に必要な規模や性能を見極めて，構成要素をよういすること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評価・チューニング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サイジングが適切か，テスト環境などで評価を行い，チューニングを繰り返す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9039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システム信頼性の評価項目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システムの信頼性を総合的に評価する基準として</a:t>
            </a:r>
            <a:r>
              <a:rPr kumimoji="1" lang="en-US" altLang="ja-JP" dirty="0" smtClean="0">
                <a:solidFill>
                  <a:srgbClr val="FF0000"/>
                </a:solidFill>
              </a:rPr>
              <a:t>RASIS</a:t>
            </a:r>
            <a:r>
              <a:rPr kumimoji="1" lang="ja-JP" altLang="en-US" dirty="0" smtClean="0"/>
              <a:t>という概念がある</a:t>
            </a:r>
            <a:endParaRPr kumimoji="1"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kumimoji="1" lang="en-US" altLang="ja-JP" dirty="0" smtClean="0"/>
              <a:t>Reliability</a:t>
            </a:r>
            <a:r>
              <a:rPr kumimoji="1" lang="ja-JP" altLang="en-US" dirty="0" smtClean="0"/>
              <a:t>（</a:t>
            </a:r>
            <a:r>
              <a:rPr kumimoji="1" lang="ja-JP" altLang="en-US" dirty="0" smtClean="0">
                <a:solidFill>
                  <a:srgbClr val="FF0000"/>
                </a:solidFill>
              </a:rPr>
              <a:t>信頼性</a:t>
            </a:r>
            <a:r>
              <a:rPr kumimoji="1" lang="ja-JP" altLang="en-US" dirty="0" smtClean="0"/>
              <a:t>）</a:t>
            </a:r>
            <a:endParaRPr kumimoji="1"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altLang="ja-JP" dirty="0" smtClean="0"/>
              <a:t>Availability</a:t>
            </a:r>
            <a:r>
              <a:rPr lang="ja-JP" altLang="en-US" dirty="0" smtClean="0"/>
              <a:t>（</a:t>
            </a:r>
            <a:r>
              <a:rPr lang="ja-JP" altLang="en-US" dirty="0" smtClean="0">
                <a:solidFill>
                  <a:srgbClr val="FF0000"/>
                </a:solidFill>
              </a:rPr>
              <a:t>可用性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kumimoji="1" lang="en-US" altLang="ja-JP" dirty="0" smtClean="0"/>
              <a:t>Serviceability</a:t>
            </a:r>
            <a:r>
              <a:rPr kumimoji="1" lang="ja-JP" altLang="en-US" dirty="0" smtClean="0"/>
              <a:t>（</a:t>
            </a:r>
            <a:r>
              <a:rPr lang="ja-JP" altLang="en-US" dirty="0">
                <a:solidFill>
                  <a:srgbClr val="FF0000"/>
                </a:solidFill>
              </a:rPr>
              <a:t>保守性</a:t>
            </a:r>
            <a:r>
              <a:rPr kumimoji="1" lang="ja-JP" altLang="en-US" dirty="0" smtClean="0"/>
              <a:t>）</a:t>
            </a:r>
            <a:endParaRPr kumimoji="1"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altLang="ja-JP" dirty="0" smtClean="0"/>
              <a:t>Integrity</a:t>
            </a:r>
            <a:r>
              <a:rPr lang="ja-JP" altLang="en-US" dirty="0" smtClean="0"/>
              <a:t>（保全性・完全性）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r>
              <a:rPr kumimoji="1" lang="en-US" altLang="ja-JP" dirty="0" smtClean="0"/>
              <a:t>Security</a:t>
            </a:r>
            <a:r>
              <a:rPr kumimoji="1" lang="ja-JP" altLang="en-US" dirty="0" smtClean="0"/>
              <a:t>（機密性）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42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RASIS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ja-JP" sz="2800" dirty="0"/>
              <a:t>Reliability</a:t>
            </a:r>
            <a:r>
              <a:rPr lang="ja-JP" altLang="en-US" sz="2800" dirty="0"/>
              <a:t>（信頼性</a:t>
            </a:r>
            <a:r>
              <a:rPr lang="ja-JP" altLang="en-US" sz="2800" dirty="0" smtClean="0"/>
              <a:t>）</a:t>
            </a:r>
            <a:endParaRPr lang="en-US" altLang="ja-JP" sz="2800" dirty="0" smtClean="0"/>
          </a:p>
          <a:p>
            <a:pPr lvl="1"/>
            <a:r>
              <a:rPr lang="ja-JP" altLang="en-US" sz="2400" dirty="0" smtClean="0"/>
              <a:t>故障や障害の発生しにくさ，安定性．　</a:t>
            </a:r>
            <a:r>
              <a:rPr lang="en-US" altLang="ja-JP" sz="2400" dirty="0" smtClean="0">
                <a:solidFill>
                  <a:srgbClr val="FF0000"/>
                </a:solidFill>
              </a:rPr>
              <a:t>MTBF</a:t>
            </a:r>
            <a:r>
              <a:rPr lang="ja-JP" altLang="en-US" sz="2400" dirty="0" err="1" smtClean="0"/>
              <a:t>，</a:t>
            </a:r>
            <a:r>
              <a:rPr lang="ja-JP" altLang="en-US" sz="2400" dirty="0" smtClean="0"/>
              <a:t>故障率</a:t>
            </a:r>
            <a:endParaRPr lang="ja-JP" alt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sz="2800" dirty="0"/>
              <a:t>Availability</a:t>
            </a:r>
            <a:r>
              <a:rPr lang="ja-JP" altLang="en-US" sz="2800" dirty="0"/>
              <a:t>（可用性</a:t>
            </a:r>
            <a:r>
              <a:rPr lang="ja-JP" altLang="en-US" sz="2800" dirty="0" smtClean="0"/>
              <a:t>）</a:t>
            </a:r>
            <a:endParaRPr lang="en-US" altLang="ja-JP" sz="2800" dirty="0"/>
          </a:p>
          <a:p>
            <a:pPr lvl="1"/>
            <a:r>
              <a:rPr lang="ja-JP" altLang="en-US" sz="2400" dirty="0" smtClean="0"/>
              <a:t>稼働している割合の多さ，稼働率．　</a:t>
            </a:r>
            <a:r>
              <a:rPr lang="ja-JP" altLang="en-US" sz="2400" dirty="0" smtClean="0">
                <a:solidFill>
                  <a:srgbClr val="FF0000"/>
                </a:solidFill>
              </a:rPr>
              <a:t>稼働率</a:t>
            </a:r>
            <a:endParaRPr lang="ja-JP" altLang="en-US" sz="20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ja-JP" sz="2800" dirty="0"/>
              <a:t>Serviceability</a:t>
            </a:r>
            <a:r>
              <a:rPr lang="ja-JP" altLang="en-US" sz="2800" dirty="0"/>
              <a:t>（保守性</a:t>
            </a:r>
            <a:r>
              <a:rPr lang="ja-JP" altLang="en-US" sz="2800" dirty="0" smtClean="0"/>
              <a:t>）</a:t>
            </a:r>
            <a:endParaRPr lang="en-US" altLang="ja-JP" sz="2800" dirty="0"/>
          </a:p>
          <a:p>
            <a:pPr lvl="1"/>
            <a:r>
              <a:rPr lang="ja-JP" altLang="en-US" sz="2400" dirty="0" smtClean="0"/>
              <a:t>障害</a:t>
            </a:r>
            <a:r>
              <a:rPr lang="ja-JP" altLang="en-US" sz="2400" dirty="0"/>
              <a:t>時</a:t>
            </a:r>
            <a:r>
              <a:rPr lang="ja-JP" altLang="en-US" sz="2400" dirty="0" smtClean="0"/>
              <a:t>のメンテナンスのしやすさ，復旧の速さ．　</a:t>
            </a:r>
            <a:r>
              <a:rPr lang="en-US" altLang="ja-JP" sz="2400" dirty="0" smtClean="0"/>
              <a:t>MTTR</a:t>
            </a:r>
            <a:endParaRPr lang="ja-JP" alt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sz="2800" dirty="0"/>
              <a:t>Integrity</a:t>
            </a:r>
            <a:r>
              <a:rPr lang="ja-JP" altLang="en-US" sz="2800" dirty="0"/>
              <a:t>（保全性・完全性</a:t>
            </a:r>
            <a:r>
              <a:rPr lang="ja-JP" altLang="en-US" sz="2800" dirty="0" smtClean="0"/>
              <a:t>）</a:t>
            </a:r>
            <a:endParaRPr lang="en-US" altLang="ja-JP" sz="2800" dirty="0"/>
          </a:p>
          <a:p>
            <a:pPr lvl="1"/>
            <a:r>
              <a:rPr lang="ja-JP" altLang="en-US" sz="2400" dirty="0" smtClean="0"/>
              <a:t>障害時や過負荷時におけるデータ書換え，不整合，消失の起こりにくさ</a:t>
            </a:r>
            <a:endParaRPr lang="ja-JP" alt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sz="2800" dirty="0"/>
              <a:t>Security</a:t>
            </a:r>
            <a:r>
              <a:rPr lang="ja-JP" altLang="en-US" sz="2800" dirty="0"/>
              <a:t>（機密性</a:t>
            </a:r>
            <a:r>
              <a:rPr lang="ja-JP" altLang="en-US" sz="2800" dirty="0" smtClean="0"/>
              <a:t>）</a:t>
            </a:r>
            <a:endParaRPr lang="en-US" altLang="ja-JP" sz="2800" dirty="0" smtClean="0"/>
          </a:p>
          <a:p>
            <a:pPr lvl="1"/>
            <a:r>
              <a:rPr lang="ja-JP" altLang="en-US" sz="2400" dirty="0" smtClean="0"/>
              <a:t>情報漏えいや不正侵入などの起こりにくさ</a:t>
            </a:r>
            <a:endParaRPr lang="ja-JP" altLang="en-US" sz="2400" dirty="0"/>
          </a:p>
          <a:p>
            <a:pPr marL="514350" indent="-514350">
              <a:buFont typeface="+mj-lt"/>
              <a:buAutoNum type="arabicPeriod"/>
            </a:pP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876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2050" name="Picture 2" descr="C:\Users\kyusuke\Documents\応用情報処理講座\第5回\問題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401" y="260648"/>
            <a:ext cx="5503345" cy="601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1547664" y="3789040"/>
            <a:ext cx="6192688" cy="2664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18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信頼性指標</a:t>
            </a:r>
            <a:r>
              <a:rPr kumimoji="1" lang="en-US" altLang="ja-JP" dirty="0" smtClean="0"/>
              <a:t>(1)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5410944" cy="506916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ja-JP" sz="2800" dirty="0" smtClean="0"/>
              <a:t>MTBF(Mean Time Between Failure:</a:t>
            </a:r>
            <a:r>
              <a:rPr kumimoji="1" lang="ja-JP" altLang="en-US" sz="2800" dirty="0" smtClean="0"/>
              <a:t>平均故障間隔</a:t>
            </a:r>
            <a:r>
              <a:rPr kumimoji="1" lang="en-US" altLang="ja-JP" sz="2800" dirty="0" smtClean="0"/>
              <a:t>)</a:t>
            </a:r>
          </a:p>
          <a:p>
            <a:pPr lvl="1"/>
            <a:r>
              <a:rPr kumimoji="1" lang="ja-JP" altLang="en-US" sz="2400" dirty="0" smtClean="0"/>
              <a:t>故障が復旧してから次の故障までにかかる時間の平均</a:t>
            </a:r>
            <a:endParaRPr kumimoji="1" lang="en-US" altLang="ja-JP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ja-JP" sz="2800" dirty="0" smtClean="0"/>
              <a:t>MTTR(Mean Time To Repair:</a:t>
            </a:r>
            <a:r>
              <a:rPr lang="ja-JP" altLang="en-US" sz="2800" dirty="0" smtClean="0"/>
              <a:t>平均復旧時間</a:t>
            </a:r>
            <a:r>
              <a:rPr lang="en-US" altLang="ja-JP" sz="2800" dirty="0" smtClean="0"/>
              <a:t>)</a:t>
            </a:r>
          </a:p>
          <a:p>
            <a:pPr lvl="1"/>
            <a:r>
              <a:rPr lang="ja-JP" altLang="en-US" sz="2400" dirty="0"/>
              <a:t>故障</a:t>
            </a:r>
            <a:r>
              <a:rPr lang="ja-JP" altLang="en-US" sz="2400" dirty="0" smtClean="0"/>
              <a:t>したシステムの復旧にかかる時間</a:t>
            </a:r>
            <a:endParaRPr lang="en-US" altLang="ja-JP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sz="2800" dirty="0" smtClean="0"/>
              <a:t>稼働率</a:t>
            </a:r>
            <a:endParaRPr lang="en-US" altLang="ja-JP" sz="2800" dirty="0" smtClean="0"/>
          </a:p>
          <a:p>
            <a:pPr lvl="1"/>
            <a:r>
              <a:rPr lang="ja-JP" altLang="en-US" sz="2400" dirty="0"/>
              <a:t>ある特定</a:t>
            </a:r>
            <a:r>
              <a:rPr lang="ja-JP" altLang="en-US" sz="2400" dirty="0" smtClean="0"/>
              <a:t>の時間にシステムが稼働している確率</a:t>
            </a:r>
            <a:endParaRPr lang="en-US" altLang="ja-JP" sz="2400" dirty="0" smtClean="0"/>
          </a:p>
        </p:txBody>
      </p:sp>
      <p:pic>
        <p:nvPicPr>
          <p:cNvPr id="3074" name="Picture 2" descr="C:\Users\kyusuke\Documents\応用情報処理講座\第5回\計算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05297"/>
            <a:ext cx="3115816" cy="458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78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信頼性指標</a:t>
            </a:r>
            <a:r>
              <a:rPr kumimoji="1" lang="en-US" altLang="ja-JP" dirty="0" smtClean="0"/>
              <a:t>(2)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 startAt="4"/>
                </a:pPr>
                <a:r>
                  <a:rPr kumimoji="1" lang="ja-JP" altLang="en-US" sz="2800" dirty="0" smtClean="0"/>
                  <a:t>故障率</a:t>
                </a:r>
                <a:endParaRPr kumimoji="1" lang="en-US" altLang="ja-JP" sz="2800" dirty="0" smtClean="0"/>
              </a:p>
              <a:p>
                <a:pPr lvl="1"/>
                <a:r>
                  <a:rPr lang="ja-JP" altLang="en-US" sz="2400" dirty="0"/>
                  <a:t>稼働率</a:t>
                </a:r>
                <a:r>
                  <a:rPr lang="ja-JP" altLang="en-US" sz="2400" dirty="0" smtClean="0"/>
                  <a:t>の反対で，ある特定の時間にシステムが稼働していない確率（不動確率）</a:t>
                </a:r>
                <a:endParaRPr lang="en-US" altLang="ja-JP" sz="2400" dirty="0" smtClean="0"/>
              </a:p>
              <a:p>
                <a:pPr lvl="1"/>
                <a:r>
                  <a:rPr kumimoji="1" lang="ja-JP" altLang="en-US" sz="2400" dirty="0" smtClean="0"/>
                  <a:t>故障率＝</a:t>
                </a:r>
                <a:r>
                  <a:rPr kumimoji="1" lang="en-US" altLang="ja-JP" sz="2400" dirty="0" smtClean="0"/>
                  <a:t>(1-</a:t>
                </a:r>
                <a:r>
                  <a:rPr kumimoji="1" lang="ja-JP" altLang="en-US" sz="2400" dirty="0" smtClean="0"/>
                  <a:t>稼働率</a:t>
                </a:r>
                <a:r>
                  <a:rPr kumimoji="1" lang="en-US" altLang="ja-JP" sz="2400" dirty="0" smtClean="0"/>
                  <a:t>)</a:t>
                </a:r>
              </a:p>
              <a:p>
                <a:pPr lvl="1"/>
                <a:endParaRPr lang="en-US" altLang="ja-JP" sz="2400" dirty="0"/>
              </a:p>
              <a:p>
                <a:pPr lvl="1"/>
                <a:r>
                  <a:rPr kumimoji="1" lang="ja-JP" altLang="en-US" sz="2400" dirty="0" smtClean="0"/>
                  <a:t>単位時間内にどの程度の確率で故障するかを表したもの</a:t>
                </a:r>
                <a:endParaRPr kumimoji="1" lang="en-US" altLang="ja-JP" sz="24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ja-JP" altLang="en-US" sz="2400" dirty="0" smtClean="0">
                        <a:solidFill>
                          <a:srgbClr val="FF0000"/>
                        </a:solidFill>
                        <a:latin typeface="Cambria Math"/>
                      </a:rPr>
                      <m:t>故障率</m:t>
                    </m:r>
                    <m:r>
                      <a:rPr lang="en-US" altLang="ja-JP" sz="2400" i="1" dirty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altLang="ja-JP" sz="2400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altLang="ja-JP" sz="2400" b="0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altLang="ja-JP" sz="2400" b="0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𝑀𝑇𝐵𝐹</m:t>
                        </m:r>
                      </m:den>
                    </m:f>
                  </m:oMath>
                </a14:m>
                <a:endParaRPr kumimoji="1" lang="ja-JP" altLang="en-US" sz="2400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887" r="-8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314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信頼性計算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並列システム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並列に並べたシステムは稼働率が向上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稼働率＝</a:t>
            </a:r>
            <a:r>
              <a:rPr kumimoji="1" lang="en-US" altLang="ja-JP" dirty="0" smtClean="0"/>
              <a:t>1-(1-a)(1-b)</a:t>
            </a:r>
          </a:p>
          <a:p>
            <a:pPr lvl="1"/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直列システム</a:t>
            </a:r>
            <a:endParaRPr lang="en-US" altLang="ja-JP" dirty="0" smtClean="0"/>
          </a:p>
          <a:p>
            <a:pPr lvl="1"/>
            <a:r>
              <a:rPr lang="ja-JP" altLang="en-US" dirty="0"/>
              <a:t>直列</a:t>
            </a:r>
            <a:r>
              <a:rPr lang="ja-JP" altLang="en-US" dirty="0" smtClean="0"/>
              <a:t>に並べたシステムは稼働率が低下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稼働率＝</a:t>
            </a:r>
            <a:r>
              <a:rPr kumimoji="1" lang="en-US" altLang="ja-JP" dirty="0" err="1" smtClean="0"/>
              <a:t>a×b</a:t>
            </a:r>
            <a:endParaRPr kumimoji="1" lang="ja-JP" altLang="en-US" dirty="0"/>
          </a:p>
        </p:txBody>
      </p:sp>
      <p:pic>
        <p:nvPicPr>
          <p:cNvPr id="4098" name="Picture 2" descr="C:\Users\kyusuke\Documents\応用情報処理講座\第5回\並列システム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868612"/>
            <a:ext cx="1252358" cy="99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957027" y="3041663"/>
            <a:ext cx="16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a:A</a:t>
            </a:r>
            <a:r>
              <a:rPr kumimoji="1" lang="ja-JP" altLang="en-US" sz="2000" dirty="0" smtClean="0"/>
              <a:t>の稼働率</a:t>
            </a:r>
            <a:endParaRPr kumimoji="1" lang="en-US" altLang="ja-JP" sz="2000" dirty="0" smtClean="0"/>
          </a:p>
          <a:p>
            <a:r>
              <a:rPr lang="en-US" altLang="ja-JP" sz="2000" dirty="0" smtClean="0"/>
              <a:t>b:B</a:t>
            </a:r>
            <a:r>
              <a:rPr lang="ja-JP" altLang="en-US" sz="2000" dirty="0" smtClean="0"/>
              <a:t>の稼働率</a:t>
            </a:r>
            <a:endParaRPr kumimoji="1" lang="ja-JP" altLang="en-US" sz="2000" dirty="0"/>
          </a:p>
        </p:txBody>
      </p:sp>
      <p:pic>
        <p:nvPicPr>
          <p:cNvPr id="4099" name="Picture 3" descr="C:\Users\kyusuke\Documents\応用情報処理講座\第5回\直列システム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360" y="5221168"/>
            <a:ext cx="2345403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7020272" y="5221168"/>
            <a:ext cx="16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a:A</a:t>
            </a:r>
            <a:r>
              <a:rPr kumimoji="1" lang="ja-JP" altLang="en-US" sz="2000" dirty="0" smtClean="0"/>
              <a:t>の稼働率</a:t>
            </a:r>
            <a:endParaRPr kumimoji="1" lang="en-US" altLang="ja-JP" sz="2000" dirty="0" smtClean="0"/>
          </a:p>
          <a:p>
            <a:r>
              <a:rPr lang="en-US" altLang="ja-JP" sz="2000" dirty="0" smtClean="0"/>
              <a:t>b:B</a:t>
            </a:r>
            <a:r>
              <a:rPr lang="ja-JP" altLang="en-US" sz="2000" dirty="0" smtClean="0"/>
              <a:t>の稼働率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5687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122" name="Picture 2" descr="C:\Users\kyusuke\Documents\応用情報処理講座\第5回\稼働率問題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55"/>
            <a:ext cx="5760640" cy="610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64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4797152"/>
            <a:ext cx="3034680" cy="1329011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/>
              <a:t>答え　エ</a:t>
            </a:r>
            <a:endParaRPr kumimoji="1" lang="ja-JP" altLang="en-US" sz="2400" dirty="0"/>
          </a:p>
        </p:txBody>
      </p:sp>
      <p:pic>
        <p:nvPicPr>
          <p:cNvPr id="6146" name="Picture 2" descr="C:\Users\kyusuke\Documents\応用情報処理講座\第5回\稼働率解答1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608512" cy="340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kyusuke\Documents\応用情報処理講座\第5回\稼働率解答1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451902"/>
            <a:ext cx="4536504" cy="334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7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7170" name="Picture 2" descr="C:\Users\kyusuke\Documents\応用情報処理講座\第5回\稼働率解答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4664"/>
            <a:ext cx="4968552" cy="614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5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8194" name="Picture 2" descr="C:\Users\kyusuke\Documents\応用情報処理講座\第5回\午後問題導入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14533"/>
            <a:ext cx="8206230" cy="176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13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9218" name="Picture 2" descr="C:\Users\kyusuke\Documents\応用情報処理講座\第5回\午後問題解答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87364"/>
            <a:ext cx="5184576" cy="57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14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0242" name="Picture 2" descr="C:\Users\kyusuke\Documents\応用情報処理講座\第5回\午後問題解答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836712"/>
            <a:ext cx="8432841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14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399</Words>
  <Application>Microsoft Office PowerPoint</Application>
  <PresentationFormat>画面に合わせる (4:3)</PresentationFormat>
  <Paragraphs>71</Paragraphs>
  <Slides>17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18" baseType="lpstr">
      <vt:lpstr>Office ​​テーマ</vt:lpstr>
      <vt:lpstr>2-2-2　システムの評価指標</vt:lpstr>
      <vt:lpstr>システムの性能指標（1）</vt:lpstr>
      <vt:lpstr>システムの性能指標（2）</vt:lpstr>
      <vt:lpstr>キャパシティプランニング</vt:lpstr>
      <vt:lpstr>キャパシティプランニングの手順</vt:lpstr>
      <vt:lpstr>システム信頼性の評価項目</vt:lpstr>
      <vt:lpstr>RASIS</vt:lpstr>
      <vt:lpstr>PowerPoint プレゼンテーション</vt:lpstr>
      <vt:lpstr>信頼性指標(1)</vt:lpstr>
      <vt:lpstr>信頼性指標(2)</vt:lpstr>
      <vt:lpstr>信頼性計算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kyusuke</dc:creator>
  <cp:lastModifiedBy>kyusuke</cp:lastModifiedBy>
  <cp:revision>15</cp:revision>
  <dcterms:created xsi:type="dcterms:W3CDTF">2014-01-12T03:36:53Z</dcterms:created>
  <dcterms:modified xsi:type="dcterms:W3CDTF">2014-01-12T14:02:23Z</dcterms:modified>
</cp:coreProperties>
</file>