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9" r:id="rId3"/>
    <p:sldId id="257" r:id="rId4"/>
    <p:sldId id="261" r:id="rId5"/>
    <p:sldId id="260" r:id="rId6"/>
    <p:sldId id="262" r:id="rId7"/>
    <p:sldId id="263" r:id="rId8"/>
    <p:sldId id="264" r:id="rId9"/>
    <p:sldId id="266" r:id="rId10"/>
    <p:sldId id="265" r:id="rId11"/>
    <p:sldId id="267" r:id="rId12"/>
    <p:sldId id="268" r:id="rId1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D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18CCDC-8A9D-4AE6-A81E-FF7E04466E95}" type="datetimeFigureOut">
              <a:rPr kumimoji="1" lang="ja-JP" altLang="en-US" smtClean="0"/>
              <a:t>2013/11/8</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4F8653-0769-4B60-BEDA-524B8747CBAB}" type="slidenum">
              <a:rPr kumimoji="1" lang="ja-JP" altLang="en-US" smtClean="0"/>
              <a:t>‹#›</a:t>
            </a:fld>
            <a:endParaRPr kumimoji="1" lang="ja-JP" altLang="en-US"/>
          </a:p>
        </p:txBody>
      </p:sp>
    </p:spTree>
    <p:extLst>
      <p:ext uri="{BB962C8B-B14F-4D97-AF65-F5344CB8AC3E}">
        <p14:creationId xmlns:p14="http://schemas.microsoft.com/office/powerpoint/2010/main" val="263955147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F29153B8-42E6-440A-A742-DBE7ABF59372}" type="datetime1">
              <a:rPr kumimoji="1" lang="ja-JP" altLang="en-US" smtClean="0"/>
              <a:t>2013/11/8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17A5259-4C45-4F70-9B67-D32A170BD583}" type="slidenum">
              <a:rPr kumimoji="1" lang="ja-JP" altLang="en-US" smtClean="0"/>
              <a:t>‹#›</a:t>
            </a:fld>
            <a:endParaRPr kumimoji="1" lang="ja-JP" alt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56629F89-BD0C-4460-B792-57363F11753F}" type="datetime1">
              <a:rPr kumimoji="1" lang="ja-JP" altLang="en-US" smtClean="0"/>
              <a:t>2013/11/8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17A5259-4C45-4F70-9B67-D32A170BD583}"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27C3B6E8-CF19-49C9-86B6-2053FA12E3FB}" type="datetime1">
              <a:rPr kumimoji="1" lang="ja-JP" altLang="en-US" smtClean="0"/>
              <a:t>2013/11/8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17A5259-4C45-4F70-9B67-D32A170BD583}" type="slidenum">
              <a:rPr kumimoji="1" lang="ja-JP" altLang="en-US" smtClean="0"/>
              <a:t>‹#›</a:t>
            </a:fld>
            <a:endParaRPr kumimoji="1" lang="ja-JP" alt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3DF2AF66-9E6B-44B4-AABA-8780E0455A6C}" type="datetime1">
              <a:rPr kumimoji="1" lang="ja-JP" altLang="en-US" smtClean="0"/>
              <a:t>2013/11/8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17A5259-4C45-4F70-9B67-D32A170BD583}"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581BADA4-EE24-47AE-9068-CCA9E1A6010C}" type="datetime1">
              <a:rPr kumimoji="1" lang="ja-JP" altLang="en-US" smtClean="0"/>
              <a:t>2013/11/8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17A5259-4C45-4F70-9B67-D32A170BD583}" type="slidenum">
              <a:rPr kumimoji="1" lang="ja-JP" altLang="en-US" smtClean="0"/>
              <a:t>‹#›</a:t>
            </a:fld>
            <a:endParaRPr kumimoji="1" lang="ja-JP" alt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5AC374EF-E665-4F36-8251-8E7909639BDC}" type="datetime1">
              <a:rPr kumimoji="1" lang="ja-JP" altLang="en-US" smtClean="0"/>
              <a:t>2013/11/8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17A5259-4C45-4F70-9B67-D32A170BD583}"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7B2340-82F6-404A-BFB0-60D962740D24}" type="datetime1">
              <a:rPr kumimoji="1" lang="ja-JP" altLang="en-US" smtClean="0"/>
              <a:t>2013/11/8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17A5259-4C45-4F70-9B67-D32A170BD583}"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CF8BBDA9-10BE-4059-9042-D5C163F4EF87}" type="datetime1">
              <a:rPr kumimoji="1" lang="ja-JP" altLang="en-US" smtClean="0"/>
              <a:t>2013/11/8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17A5259-4C45-4F70-9B67-D32A170BD583}" type="slidenum">
              <a:rPr kumimoji="1" lang="ja-JP" altLang="en-US" smtClean="0"/>
              <a:t>‹#›</a:t>
            </a:fld>
            <a:endParaRPr kumimoji="1" lang="ja-JP" alt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D8363DC2-87B7-4C63-BBEC-7DC39F6826D7}" type="datetime1">
              <a:rPr kumimoji="1" lang="ja-JP" altLang="en-US" smtClean="0"/>
              <a:t>2013/11/8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17A5259-4C45-4F70-9B67-D32A170BD583}"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3A3D8B10-03CE-47EF-9B59-FB976F31CC07}" type="datetime1">
              <a:rPr kumimoji="1" lang="ja-JP" altLang="en-US" smtClean="0"/>
              <a:t>2013/11/8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17A5259-4C45-4F70-9B67-D32A170BD583}"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546835C-8882-410E-95ED-0E24A6DDDFD0}" type="datetime1">
              <a:rPr kumimoji="1" lang="ja-JP" altLang="en-US" smtClean="0"/>
              <a:t>2013/11/8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17A5259-4C45-4F70-9B67-D32A170BD583}"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8F273B75-1305-425F-BDF9-ECBAE409774F}" type="datetime1">
              <a:rPr kumimoji="1" lang="ja-JP" altLang="en-US" smtClean="0"/>
              <a:t>2013/11/8</a:t>
            </a:fld>
            <a:endParaRPr kumimoji="1" lang="ja-JP" alt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D17A5259-4C45-4F70-9B67-D32A170BD583}"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kumimoji="1"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kumimoji="1"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kumimoji="1"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kumimoji="1"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kumimoji="1"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kumimoji="1"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信頼区間</a:t>
            </a:r>
            <a:endParaRPr kumimoji="1" lang="ja-JP" altLang="en-US" dirty="0"/>
          </a:p>
        </p:txBody>
      </p:sp>
      <p:sp>
        <p:nvSpPr>
          <p:cNvPr id="3" name="サブタイトル 2"/>
          <p:cNvSpPr>
            <a:spLocks noGrp="1"/>
          </p:cNvSpPr>
          <p:nvPr>
            <p:ph type="subTitle" idx="1"/>
          </p:nvPr>
        </p:nvSpPr>
        <p:spPr>
          <a:xfrm>
            <a:off x="685800" y="3505200"/>
            <a:ext cx="7846640" cy="1752600"/>
          </a:xfrm>
        </p:spPr>
        <p:txBody>
          <a:bodyPr/>
          <a:lstStyle/>
          <a:p>
            <a:pPr algn="r"/>
            <a:r>
              <a:rPr lang="en-US" altLang="ja-JP" dirty="0" smtClean="0"/>
              <a:t>60161018 B3 </a:t>
            </a:r>
            <a:r>
              <a:rPr lang="ja-JP" altLang="en-US" dirty="0" smtClean="0"/>
              <a:t>久木田　雄亮</a:t>
            </a:r>
            <a:r>
              <a:rPr kumimoji="1" lang="ja-JP" altLang="en-US" dirty="0" smtClean="0"/>
              <a:t>　</a:t>
            </a:r>
            <a:endParaRPr kumimoji="1" lang="ja-JP" altLang="en-US" dirty="0"/>
          </a:p>
        </p:txBody>
      </p:sp>
      <p:sp>
        <p:nvSpPr>
          <p:cNvPr id="4" name="スライド番号プレースホルダー 3"/>
          <p:cNvSpPr>
            <a:spLocks noGrp="1"/>
          </p:cNvSpPr>
          <p:nvPr>
            <p:ph type="sldNum" sz="quarter" idx="12"/>
          </p:nvPr>
        </p:nvSpPr>
        <p:spPr/>
        <p:txBody>
          <a:bodyPr/>
          <a:lstStyle/>
          <a:p>
            <a:fld id="{D17A5259-4C45-4F70-9B67-D32A170BD583}" type="slidenum">
              <a:rPr kumimoji="1" lang="ja-JP" altLang="en-US" smtClean="0"/>
              <a:t>1</a:t>
            </a:fld>
            <a:endParaRPr kumimoji="1" lang="ja-JP" altLang="en-US"/>
          </a:p>
        </p:txBody>
      </p:sp>
    </p:spTree>
    <p:extLst>
      <p:ext uri="{BB962C8B-B14F-4D97-AF65-F5344CB8AC3E}">
        <p14:creationId xmlns:p14="http://schemas.microsoft.com/office/powerpoint/2010/main" val="42207950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資料</a:t>
            </a:r>
            <a:endParaRPr kumimoji="1" lang="ja-JP" altLang="en-US" dirty="0"/>
          </a:p>
        </p:txBody>
      </p:sp>
      <p:pic>
        <p:nvPicPr>
          <p:cNvPr id="4" name="Picture 2" descr="C:\Users\You Know\Downloads\51sdLsEk4IL._SL500_AA300_.jpg"/>
          <p:cNvPicPr>
            <a:picLocks noGrp="1" noChangeAspect="1" noChangeArrowheads="1"/>
          </p:cNvPicPr>
          <p:nvPr>
            <p:ph idx="1"/>
          </p:nvPr>
        </p:nvPicPr>
        <p:blipFill>
          <a:blip r:embed="rId2" cstate="print"/>
          <a:srcRect/>
          <a:stretch>
            <a:fillRect/>
          </a:stretch>
        </p:blipFill>
        <p:spPr bwMode="auto">
          <a:xfrm>
            <a:off x="5724128" y="3645024"/>
            <a:ext cx="2857500" cy="2857500"/>
          </a:xfrm>
          <a:prstGeom prst="rect">
            <a:avLst/>
          </a:prstGeom>
          <a:noFill/>
        </p:spPr>
      </p:pic>
      <p:sp>
        <p:nvSpPr>
          <p:cNvPr id="5" name="テキスト ボックス 4"/>
          <p:cNvSpPr txBox="1"/>
          <p:nvPr/>
        </p:nvSpPr>
        <p:spPr>
          <a:xfrm>
            <a:off x="467544" y="1772816"/>
            <a:ext cx="8208912" cy="1569660"/>
          </a:xfrm>
          <a:prstGeom prst="rect">
            <a:avLst/>
          </a:prstGeom>
          <a:noFill/>
        </p:spPr>
        <p:txBody>
          <a:bodyPr wrap="square" rtlCol="0">
            <a:spAutoFit/>
          </a:bodyPr>
          <a:lstStyle/>
          <a:p>
            <a:r>
              <a:rPr kumimoji="1" lang="ja-JP" altLang="en-US" sz="2400" dirty="0" smtClean="0"/>
              <a:t>医薬研究者の視点からみた</a:t>
            </a:r>
            <a:r>
              <a:rPr lang="ja-JP" altLang="en-US" sz="2400" dirty="0" smtClean="0"/>
              <a:t>道具</a:t>
            </a:r>
            <a:r>
              <a:rPr lang="ja-JP" altLang="en-US" sz="2400" dirty="0"/>
              <a:t>として</a:t>
            </a:r>
            <a:r>
              <a:rPr lang="ja-JP" altLang="en-US" sz="2400" dirty="0" smtClean="0"/>
              <a:t>の統計学</a:t>
            </a:r>
            <a:endParaRPr lang="en-US" altLang="ja-JP" sz="2400" dirty="0" smtClean="0"/>
          </a:p>
          <a:p>
            <a:r>
              <a:rPr kumimoji="1" lang="ja-JP" altLang="en-US" sz="2400" dirty="0" smtClean="0"/>
              <a:t>奥田千恵子著</a:t>
            </a:r>
            <a:endParaRPr kumimoji="1" lang="en-US" altLang="ja-JP" sz="2400" dirty="0" smtClean="0"/>
          </a:p>
          <a:p>
            <a:endParaRPr lang="en-US" altLang="ja-JP" sz="2400" dirty="0"/>
          </a:p>
          <a:p>
            <a:r>
              <a:rPr kumimoji="1" lang="ja-JP" altLang="en-US" sz="2400" dirty="0" smtClean="0"/>
              <a:t>第７章　信頼区間</a:t>
            </a:r>
          </a:p>
        </p:txBody>
      </p:sp>
      <p:sp>
        <p:nvSpPr>
          <p:cNvPr id="3" name="スライド番号プレースホルダー 2"/>
          <p:cNvSpPr>
            <a:spLocks noGrp="1"/>
          </p:cNvSpPr>
          <p:nvPr>
            <p:ph type="sldNum" sz="quarter" idx="12"/>
          </p:nvPr>
        </p:nvSpPr>
        <p:spPr/>
        <p:txBody>
          <a:bodyPr/>
          <a:lstStyle/>
          <a:p>
            <a:fld id="{D17A5259-4C45-4F70-9B67-D32A170BD583}" type="slidenum">
              <a:rPr kumimoji="1" lang="ja-JP" altLang="en-US" smtClean="0"/>
              <a:t>2</a:t>
            </a:fld>
            <a:endParaRPr kumimoji="1" lang="ja-JP" altLang="en-US"/>
          </a:p>
        </p:txBody>
      </p:sp>
    </p:spTree>
    <p:extLst>
      <p:ext uri="{BB962C8B-B14F-4D97-AF65-F5344CB8AC3E}">
        <p14:creationId xmlns:p14="http://schemas.microsoft.com/office/powerpoint/2010/main" val="35507125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信頼区間</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3200" dirty="0" smtClean="0"/>
              <a:t>区間推定</a:t>
            </a:r>
            <a:endParaRPr kumimoji="1" lang="en-US" altLang="ja-JP" sz="3200" dirty="0" smtClean="0"/>
          </a:p>
          <a:p>
            <a:endParaRPr lang="en-US" altLang="ja-JP" sz="3200" dirty="0"/>
          </a:p>
          <a:p>
            <a:r>
              <a:rPr kumimoji="1" lang="ja-JP" altLang="en-US" sz="3200" dirty="0" smtClean="0"/>
              <a:t>信頼区間の算出</a:t>
            </a:r>
            <a:endParaRPr kumimoji="1" lang="ja-JP" altLang="en-US" sz="3200" dirty="0"/>
          </a:p>
        </p:txBody>
      </p:sp>
      <p:sp>
        <p:nvSpPr>
          <p:cNvPr id="4" name="スライド番号プレースホルダー 3"/>
          <p:cNvSpPr>
            <a:spLocks noGrp="1"/>
          </p:cNvSpPr>
          <p:nvPr>
            <p:ph type="sldNum" sz="quarter" idx="12"/>
          </p:nvPr>
        </p:nvSpPr>
        <p:spPr/>
        <p:txBody>
          <a:bodyPr/>
          <a:lstStyle/>
          <a:p>
            <a:fld id="{D17A5259-4C45-4F70-9B67-D32A170BD583}" type="slidenum">
              <a:rPr kumimoji="1" lang="ja-JP" altLang="en-US" smtClean="0"/>
              <a:t>3</a:t>
            </a:fld>
            <a:endParaRPr kumimoji="1" lang="ja-JP" altLang="en-US"/>
          </a:p>
        </p:txBody>
      </p:sp>
    </p:spTree>
    <p:extLst>
      <p:ext uri="{BB962C8B-B14F-4D97-AF65-F5344CB8AC3E}">
        <p14:creationId xmlns:p14="http://schemas.microsoft.com/office/powerpoint/2010/main" val="41245616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5"/>
          <p:cNvSpPr>
            <a:spLocks noGrp="1"/>
          </p:cNvSpPr>
          <p:nvPr>
            <p:ph idx="1"/>
          </p:nvPr>
        </p:nvSpPr>
        <p:spPr/>
        <p:txBody>
          <a:bodyPr/>
          <a:lstStyle/>
          <a:p>
            <a:endParaRPr kumimoji="1" lang="ja-JP" altLang="en-US" dirty="0"/>
          </a:p>
        </p:txBody>
      </p:sp>
      <p:sp>
        <p:nvSpPr>
          <p:cNvPr id="2" name="タイトル 1"/>
          <p:cNvSpPr>
            <a:spLocks noGrp="1"/>
          </p:cNvSpPr>
          <p:nvPr>
            <p:ph type="title"/>
          </p:nvPr>
        </p:nvSpPr>
        <p:spPr/>
        <p:txBody>
          <a:bodyPr/>
          <a:lstStyle/>
          <a:p>
            <a:r>
              <a:rPr kumimoji="1" lang="ja-JP" altLang="en-US" dirty="0" smtClean="0"/>
              <a:t>点推定と区間推定</a:t>
            </a:r>
            <a:endParaRPr kumimoji="1" lang="ja-JP" altLang="en-US" dirty="0"/>
          </a:p>
        </p:txBody>
      </p:sp>
      <p:sp>
        <p:nvSpPr>
          <p:cNvPr id="5" name="正方形/長方形 4"/>
          <p:cNvSpPr/>
          <p:nvPr/>
        </p:nvSpPr>
        <p:spPr>
          <a:xfrm>
            <a:off x="485938" y="1412776"/>
            <a:ext cx="763284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3200" dirty="0">
                <a:solidFill>
                  <a:schemeClr val="tx1"/>
                </a:solidFill>
              </a:rPr>
              <a:t>点推定</a:t>
            </a:r>
            <a:endParaRPr lang="en-US" altLang="ja-JP" sz="3200" dirty="0">
              <a:solidFill>
                <a:schemeClr val="tx1"/>
              </a:solidFill>
            </a:endParaRPr>
          </a:p>
          <a:p>
            <a:r>
              <a:rPr lang="ja-JP" altLang="en-US" sz="2400" dirty="0" smtClean="0">
                <a:solidFill>
                  <a:schemeClr val="tx1"/>
                </a:solidFill>
              </a:rPr>
              <a:t>母数の</a:t>
            </a:r>
            <a:r>
              <a:rPr lang="ja-JP" altLang="en-US" sz="2400" dirty="0" smtClean="0">
                <a:solidFill>
                  <a:srgbClr val="FF0000"/>
                </a:solidFill>
              </a:rPr>
              <a:t>値</a:t>
            </a:r>
            <a:r>
              <a:rPr lang="ja-JP" altLang="en-US" sz="2400" dirty="0" smtClean="0">
                <a:solidFill>
                  <a:schemeClr val="tx1"/>
                </a:solidFill>
              </a:rPr>
              <a:t>を標本をもとに推定すること</a:t>
            </a:r>
            <a:endParaRPr lang="en-US" altLang="ja-JP" sz="2400" dirty="0" smtClean="0">
              <a:solidFill>
                <a:schemeClr val="tx1"/>
              </a:solidFill>
            </a:endParaRPr>
          </a:p>
          <a:p>
            <a:pPr algn="ctr"/>
            <a:endParaRPr kumimoji="1" lang="ja-JP" altLang="en-US" dirty="0"/>
          </a:p>
        </p:txBody>
      </p:sp>
      <p:sp>
        <p:nvSpPr>
          <p:cNvPr id="7" name="正方形/長方形 6"/>
          <p:cNvSpPr/>
          <p:nvPr/>
        </p:nvSpPr>
        <p:spPr>
          <a:xfrm>
            <a:off x="514538" y="4797152"/>
            <a:ext cx="763284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ct val="20000"/>
              </a:spcBef>
              <a:buClr>
                <a:srgbClr val="93A299"/>
              </a:buClr>
              <a:buSzPct val="85000"/>
            </a:pPr>
            <a:r>
              <a:rPr lang="ja-JP" altLang="en-US" sz="3200" dirty="0">
                <a:solidFill>
                  <a:srgbClr val="292934"/>
                </a:solidFill>
              </a:rPr>
              <a:t>区間推定</a:t>
            </a:r>
            <a:endParaRPr lang="en-US" altLang="ja-JP" sz="3200" dirty="0">
              <a:solidFill>
                <a:srgbClr val="292934"/>
              </a:solidFill>
            </a:endParaRPr>
          </a:p>
          <a:p>
            <a:pPr lvl="0">
              <a:spcBef>
                <a:spcPct val="20000"/>
              </a:spcBef>
              <a:buClr>
                <a:srgbClr val="93A299"/>
              </a:buClr>
              <a:buSzPct val="85000"/>
            </a:pPr>
            <a:r>
              <a:rPr lang="ja-JP" altLang="en-US" sz="2400" dirty="0">
                <a:solidFill>
                  <a:srgbClr val="292934"/>
                </a:solidFill>
              </a:rPr>
              <a:t>母数の</a:t>
            </a:r>
            <a:r>
              <a:rPr lang="ja-JP" altLang="en-US" sz="2400" dirty="0">
                <a:solidFill>
                  <a:srgbClr val="FF0000"/>
                </a:solidFill>
              </a:rPr>
              <a:t>値の範囲</a:t>
            </a:r>
            <a:r>
              <a:rPr lang="ja-JP" altLang="en-US" sz="2400" dirty="0" smtClean="0">
                <a:solidFill>
                  <a:srgbClr val="292934"/>
                </a:solidFill>
              </a:rPr>
              <a:t>を標本をもとに推定</a:t>
            </a:r>
            <a:r>
              <a:rPr lang="ja-JP" altLang="en-US" sz="2400" dirty="0">
                <a:solidFill>
                  <a:srgbClr val="292934"/>
                </a:solidFill>
              </a:rPr>
              <a:t>すること</a:t>
            </a:r>
            <a:endParaRPr lang="en-US" altLang="ja-JP" sz="2400" dirty="0">
              <a:solidFill>
                <a:srgbClr val="292934"/>
              </a:solidFill>
            </a:endParaRPr>
          </a:p>
          <a:p>
            <a:pPr algn="ctr"/>
            <a:endParaRPr kumimoji="1" lang="ja-JP" altLang="en-US" dirty="0"/>
          </a:p>
        </p:txBody>
      </p:sp>
      <p:sp>
        <p:nvSpPr>
          <p:cNvPr id="8" name="上下矢印 7"/>
          <p:cNvSpPr/>
          <p:nvPr/>
        </p:nvSpPr>
        <p:spPr>
          <a:xfrm>
            <a:off x="3563888" y="2852936"/>
            <a:ext cx="936104" cy="1944216"/>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3200" dirty="0">
              <a:solidFill>
                <a:schemeClr val="tx1"/>
              </a:solidFill>
            </a:endParaRPr>
          </a:p>
        </p:txBody>
      </p:sp>
      <p:sp>
        <p:nvSpPr>
          <p:cNvPr id="3" name="スライド番号プレースホルダー 2"/>
          <p:cNvSpPr>
            <a:spLocks noGrp="1"/>
          </p:cNvSpPr>
          <p:nvPr>
            <p:ph type="sldNum" sz="quarter" idx="12"/>
          </p:nvPr>
        </p:nvSpPr>
        <p:spPr/>
        <p:txBody>
          <a:bodyPr/>
          <a:lstStyle/>
          <a:p>
            <a:fld id="{D17A5259-4C45-4F70-9B67-D32A170BD583}" type="slidenum">
              <a:rPr kumimoji="1" lang="ja-JP" altLang="en-US" smtClean="0"/>
              <a:t>4</a:t>
            </a:fld>
            <a:endParaRPr kumimoji="1" lang="ja-JP" altLang="en-US"/>
          </a:p>
        </p:txBody>
      </p:sp>
    </p:spTree>
    <p:extLst>
      <p:ext uri="{BB962C8B-B14F-4D97-AF65-F5344CB8AC3E}">
        <p14:creationId xmlns:p14="http://schemas.microsoft.com/office/powerpoint/2010/main" val="31288193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区間推定とは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solidFill>
                  <a:srgbClr val="FF0000"/>
                </a:solidFill>
              </a:rPr>
              <a:t>母数が存在する範囲</a:t>
            </a:r>
            <a:r>
              <a:rPr kumimoji="1" lang="ja-JP" altLang="en-US" dirty="0" smtClean="0"/>
              <a:t>を、その不確かさの確率も含めて示すことを区間推定</a:t>
            </a:r>
            <a:r>
              <a:rPr kumimoji="1" lang="en-US" altLang="ja-JP" dirty="0" smtClean="0"/>
              <a:t>(interval estimation)</a:t>
            </a:r>
            <a:r>
              <a:rPr kumimoji="1" lang="ja-JP" altLang="en-US" dirty="0" smtClean="0"/>
              <a:t>という</a:t>
            </a:r>
            <a:endParaRPr kumimoji="1" lang="en-US" altLang="ja-JP" dirty="0" smtClean="0"/>
          </a:p>
          <a:p>
            <a:endParaRPr lang="en-US" altLang="ja-JP" dirty="0"/>
          </a:p>
          <a:p>
            <a:r>
              <a:rPr kumimoji="1" lang="ja-JP" altLang="en-US" dirty="0" smtClean="0"/>
              <a:t>母平均値，母比率，母分散など，さまざまな母数に対して区間推定を行う。</a:t>
            </a:r>
            <a:endParaRPr kumimoji="1" lang="en-US" altLang="ja-JP" dirty="0" smtClean="0"/>
          </a:p>
          <a:p>
            <a:endParaRPr lang="en-US" altLang="ja-JP" dirty="0"/>
          </a:p>
          <a:p>
            <a:r>
              <a:rPr lang="ja-JP" altLang="en-US" dirty="0"/>
              <a:t>母数</a:t>
            </a:r>
            <a:r>
              <a:rPr lang="ja-JP" altLang="en-US" dirty="0" smtClean="0"/>
              <a:t>の存在する範囲を</a:t>
            </a:r>
            <a:r>
              <a:rPr lang="ja-JP" altLang="en-US" dirty="0" smtClean="0">
                <a:solidFill>
                  <a:srgbClr val="FF0000"/>
                </a:solidFill>
              </a:rPr>
              <a:t>信頼区間</a:t>
            </a:r>
            <a:r>
              <a:rPr lang="en-US" altLang="ja-JP" dirty="0" smtClean="0"/>
              <a:t>(confidence interval)</a:t>
            </a:r>
            <a:r>
              <a:rPr lang="ja-JP" altLang="en-US" dirty="0" smtClean="0"/>
              <a:t>と呼び，その両端の値を</a:t>
            </a:r>
            <a:r>
              <a:rPr lang="ja-JP" altLang="en-US" dirty="0" smtClean="0">
                <a:solidFill>
                  <a:srgbClr val="FF0000"/>
                </a:solidFill>
              </a:rPr>
              <a:t>信頼限界</a:t>
            </a:r>
            <a:r>
              <a:rPr lang="en-US" altLang="ja-JP" dirty="0" smtClean="0"/>
              <a:t>(confidence limits)</a:t>
            </a:r>
            <a:r>
              <a:rPr lang="ja-JP" altLang="en-US" dirty="0" smtClean="0"/>
              <a:t>という</a:t>
            </a:r>
            <a:endParaRPr kumimoji="1" lang="ja-JP" altLang="en-US" dirty="0"/>
          </a:p>
        </p:txBody>
      </p:sp>
      <p:sp>
        <p:nvSpPr>
          <p:cNvPr id="4" name="スライド番号プレースホルダー 3"/>
          <p:cNvSpPr>
            <a:spLocks noGrp="1"/>
          </p:cNvSpPr>
          <p:nvPr>
            <p:ph type="sldNum" sz="quarter" idx="12"/>
          </p:nvPr>
        </p:nvSpPr>
        <p:spPr/>
        <p:txBody>
          <a:bodyPr/>
          <a:lstStyle/>
          <a:p>
            <a:fld id="{D17A5259-4C45-4F70-9B67-D32A170BD583}" type="slidenum">
              <a:rPr kumimoji="1" lang="ja-JP" altLang="en-US" smtClean="0"/>
              <a:t>5</a:t>
            </a:fld>
            <a:endParaRPr kumimoji="1" lang="ja-JP" altLang="en-US"/>
          </a:p>
        </p:txBody>
      </p:sp>
    </p:spTree>
    <p:extLst>
      <p:ext uri="{BB962C8B-B14F-4D97-AF65-F5344CB8AC3E}">
        <p14:creationId xmlns:p14="http://schemas.microsoft.com/office/powerpoint/2010/main" val="34104725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信頼区間</a:t>
            </a:r>
            <a:endParaRPr kumimoji="1" lang="ja-JP" altLang="en-US" dirty="0"/>
          </a:p>
        </p:txBody>
      </p:sp>
      <p:sp>
        <p:nvSpPr>
          <p:cNvPr id="3" name="コンテンツ プレースホルダー 2"/>
          <p:cNvSpPr>
            <a:spLocks noGrp="1"/>
          </p:cNvSpPr>
          <p:nvPr>
            <p:ph idx="1"/>
          </p:nvPr>
        </p:nvSpPr>
        <p:spPr>
          <a:xfrm>
            <a:off x="457200" y="1600200"/>
            <a:ext cx="8229600" cy="1684784"/>
          </a:xfrm>
        </p:spPr>
        <p:txBody>
          <a:bodyPr>
            <a:normAutofit lnSpcReduction="10000"/>
          </a:bodyPr>
          <a:lstStyle/>
          <a:p>
            <a:r>
              <a:rPr kumimoji="1" lang="en-US" altLang="ja-JP" dirty="0" smtClean="0"/>
              <a:t>95%</a:t>
            </a:r>
            <a:r>
              <a:rPr kumimoji="1" lang="ja-JP" altLang="en-US" dirty="0" smtClean="0"/>
              <a:t>信頼区間や</a:t>
            </a:r>
            <a:r>
              <a:rPr kumimoji="1" lang="en-US" altLang="ja-JP" dirty="0" smtClean="0"/>
              <a:t>99%</a:t>
            </a:r>
            <a:r>
              <a:rPr kumimoji="1" lang="ja-JP" altLang="en-US" dirty="0" smtClean="0"/>
              <a:t>信頼区間がよく用いられる</a:t>
            </a:r>
            <a:endParaRPr kumimoji="1" lang="en-US" altLang="ja-JP" dirty="0" smtClean="0"/>
          </a:p>
          <a:p>
            <a:endParaRPr kumimoji="1" lang="en-US" altLang="ja-JP" dirty="0" smtClean="0"/>
          </a:p>
          <a:p>
            <a:r>
              <a:rPr kumimoji="1" lang="en-US" altLang="ja-JP" dirty="0" smtClean="0"/>
              <a:t>95%</a:t>
            </a:r>
            <a:r>
              <a:rPr kumimoji="1" lang="ja-JP" altLang="en-US" dirty="0" smtClean="0"/>
              <a:t>信頼区間とは，標本抽出を</a:t>
            </a:r>
            <a:r>
              <a:rPr kumimoji="1" lang="en-US" altLang="ja-JP" dirty="0" smtClean="0"/>
              <a:t>20</a:t>
            </a:r>
            <a:r>
              <a:rPr kumimoji="1" lang="ja-JP" altLang="en-US" dirty="0" smtClean="0"/>
              <a:t>回行えば，そのうち</a:t>
            </a:r>
            <a:r>
              <a:rPr kumimoji="1" lang="en-US" altLang="ja-JP" dirty="0" smtClean="0"/>
              <a:t>19</a:t>
            </a:r>
            <a:r>
              <a:rPr kumimoji="1" lang="ja-JP" altLang="en-US" dirty="0" smtClean="0"/>
              <a:t>回分の標本から得た信頼区間に母数が含まれている</a:t>
            </a:r>
            <a:endParaRPr kumimoji="1" lang="en-US" altLang="ja-JP" dirty="0" smtClean="0"/>
          </a:p>
          <a:p>
            <a:endParaRPr lang="en-US" altLang="ja-JP" dirty="0"/>
          </a:p>
          <a:p>
            <a:endParaRPr kumimoji="1" lang="en-US" altLang="ja-JP" dirty="0" smtClean="0"/>
          </a:p>
        </p:txBody>
      </p:sp>
      <p:sp>
        <p:nvSpPr>
          <p:cNvPr id="4" name="正方形/長方形 3"/>
          <p:cNvSpPr/>
          <p:nvPr/>
        </p:nvSpPr>
        <p:spPr>
          <a:xfrm>
            <a:off x="3347864" y="3429000"/>
            <a:ext cx="1728192" cy="936104"/>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2000" dirty="0" smtClean="0">
                <a:solidFill>
                  <a:schemeClr val="tx1"/>
                </a:solidFill>
              </a:rPr>
              <a:t>95%</a:t>
            </a:r>
            <a:endParaRPr kumimoji="1" lang="ja-JP" altLang="en-US" sz="2000" dirty="0">
              <a:solidFill>
                <a:schemeClr val="tx1"/>
              </a:solidFill>
            </a:endParaRPr>
          </a:p>
        </p:txBody>
      </p:sp>
      <p:sp>
        <p:nvSpPr>
          <p:cNvPr id="5" name="正方形/長方形 4"/>
          <p:cNvSpPr/>
          <p:nvPr/>
        </p:nvSpPr>
        <p:spPr>
          <a:xfrm>
            <a:off x="6516216" y="3429000"/>
            <a:ext cx="1728192" cy="936104"/>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2000" dirty="0" smtClean="0">
                <a:solidFill>
                  <a:schemeClr val="tx1"/>
                </a:solidFill>
              </a:rPr>
              <a:t>99%</a:t>
            </a:r>
            <a:endParaRPr kumimoji="1" lang="ja-JP" altLang="en-US" sz="2000" dirty="0">
              <a:solidFill>
                <a:schemeClr val="tx1"/>
              </a:solidFill>
            </a:endParaRPr>
          </a:p>
        </p:txBody>
      </p:sp>
      <p:sp>
        <p:nvSpPr>
          <p:cNvPr id="6" name="テキスト ボックス 5"/>
          <p:cNvSpPr txBox="1"/>
          <p:nvPr/>
        </p:nvSpPr>
        <p:spPr>
          <a:xfrm>
            <a:off x="843539" y="3687415"/>
            <a:ext cx="2088232" cy="461665"/>
          </a:xfrm>
          <a:prstGeom prst="rect">
            <a:avLst/>
          </a:prstGeom>
          <a:noFill/>
        </p:spPr>
        <p:txBody>
          <a:bodyPr wrap="square" rtlCol="0">
            <a:spAutoFit/>
          </a:bodyPr>
          <a:lstStyle/>
          <a:p>
            <a:r>
              <a:rPr kumimoji="1" lang="ja-JP" altLang="en-US" sz="2400" dirty="0" smtClean="0"/>
              <a:t>信頼区間</a:t>
            </a:r>
            <a:endParaRPr kumimoji="1" lang="ja-JP" altLang="en-US" sz="2400" dirty="0"/>
          </a:p>
        </p:txBody>
      </p:sp>
      <p:sp>
        <p:nvSpPr>
          <p:cNvPr id="7" name="テキスト ボックス 6"/>
          <p:cNvSpPr txBox="1"/>
          <p:nvPr/>
        </p:nvSpPr>
        <p:spPr>
          <a:xfrm>
            <a:off x="663519" y="4869160"/>
            <a:ext cx="2448272" cy="830997"/>
          </a:xfrm>
          <a:prstGeom prst="rect">
            <a:avLst/>
          </a:prstGeom>
          <a:noFill/>
        </p:spPr>
        <p:txBody>
          <a:bodyPr wrap="square" rtlCol="0">
            <a:spAutoFit/>
          </a:bodyPr>
          <a:lstStyle/>
          <a:p>
            <a:r>
              <a:rPr kumimoji="1" lang="ja-JP" altLang="en-US" sz="2400" dirty="0" smtClean="0"/>
              <a:t>区間が母数に</a:t>
            </a:r>
            <a:endParaRPr kumimoji="1" lang="en-US" altLang="ja-JP" sz="2400" dirty="0" smtClean="0"/>
          </a:p>
          <a:p>
            <a:r>
              <a:rPr kumimoji="1" lang="ja-JP" altLang="en-US" sz="2400" dirty="0" smtClean="0"/>
              <a:t>含まれない確率</a:t>
            </a:r>
            <a:endParaRPr kumimoji="1" lang="ja-JP" altLang="en-US" sz="2400" dirty="0"/>
          </a:p>
        </p:txBody>
      </p:sp>
      <p:sp>
        <p:nvSpPr>
          <p:cNvPr id="8" name="正方形/長方形 7"/>
          <p:cNvSpPr/>
          <p:nvPr/>
        </p:nvSpPr>
        <p:spPr>
          <a:xfrm>
            <a:off x="3347864" y="4797152"/>
            <a:ext cx="1728192" cy="936104"/>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2000" dirty="0" smtClean="0">
                <a:solidFill>
                  <a:schemeClr val="tx1"/>
                </a:solidFill>
              </a:rPr>
              <a:t>20</a:t>
            </a:r>
            <a:r>
              <a:rPr lang="ja-JP" altLang="en-US" sz="2000" dirty="0" smtClean="0">
                <a:solidFill>
                  <a:schemeClr val="tx1"/>
                </a:solidFill>
              </a:rPr>
              <a:t>回に</a:t>
            </a:r>
            <a:r>
              <a:rPr lang="en-US" altLang="ja-JP" sz="2000" dirty="0" smtClean="0">
                <a:solidFill>
                  <a:schemeClr val="tx1"/>
                </a:solidFill>
              </a:rPr>
              <a:t>1</a:t>
            </a:r>
            <a:r>
              <a:rPr lang="ja-JP" altLang="en-US" sz="2000" dirty="0" smtClean="0">
                <a:solidFill>
                  <a:schemeClr val="tx1"/>
                </a:solidFill>
              </a:rPr>
              <a:t>回</a:t>
            </a:r>
            <a:endParaRPr kumimoji="1" lang="ja-JP" altLang="en-US" sz="2000" dirty="0">
              <a:solidFill>
                <a:schemeClr val="tx1"/>
              </a:solidFill>
            </a:endParaRPr>
          </a:p>
        </p:txBody>
      </p:sp>
      <p:sp>
        <p:nvSpPr>
          <p:cNvPr id="9" name="正方形/長方形 8"/>
          <p:cNvSpPr/>
          <p:nvPr/>
        </p:nvSpPr>
        <p:spPr>
          <a:xfrm>
            <a:off x="6516216" y="4763483"/>
            <a:ext cx="1728192" cy="936104"/>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2000" dirty="0" smtClean="0">
                <a:solidFill>
                  <a:schemeClr val="tx1"/>
                </a:solidFill>
              </a:rPr>
              <a:t>100</a:t>
            </a:r>
            <a:r>
              <a:rPr kumimoji="1" lang="ja-JP" altLang="en-US" sz="2000" dirty="0" smtClean="0">
                <a:solidFill>
                  <a:schemeClr val="tx1"/>
                </a:solidFill>
              </a:rPr>
              <a:t>回に</a:t>
            </a:r>
            <a:r>
              <a:rPr kumimoji="1" lang="en-US" altLang="ja-JP" sz="2000" dirty="0" smtClean="0">
                <a:solidFill>
                  <a:schemeClr val="tx1"/>
                </a:solidFill>
              </a:rPr>
              <a:t>1</a:t>
            </a:r>
            <a:r>
              <a:rPr kumimoji="1" lang="ja-JP" altLang="en-US" sz="2000" dirty="0" smtClean="0">
                <a:solidFill>
                  <a:schemeClr val="tx1"/>
                </a:solidFill>
              </a:rPr>
              <a:t>回</a:t>
            </a:r>
            <a:endParaRPr kumimoji="1" lang="ja-JP" altLang="en-US" sz="2000" dirty="0">
              <a:solidFill>
                <a:schemeClr val="tx1"/>
              </a:solidFill>
            </a:endParaRPr>
          </a:p>
        </p:txBody>
      </p:sp>
      <p:sp>
        <p:nvSpPr>
          <p:cNvPr id="10" name="スライド番号プレースホルダー 9"/>
          <p:cNvSpPr>
            <a:spLocks noGrp="1"/>
          </p:cNvSpPr>
          <p:nvPr>
            <p:ph type="sldNum" sz="quarter" idx="12"/>
          </p:nvPr>
        </p:nvSpPr>
        <p:spPr/>
        <p:txBody>
          <a:bodyPr/>
          <a:lstStyle/>
          <a:p>
            <a:fld id="{D17A5259-4C45-4F70-9B67-D32A170BD583}" type="slidenum">
              <a:rPr kumimoji="1" lang="ja-JP" altLang="en-US" smtClean="0"/>
              <a:t>6</a:t>
            </a:fld>
            <a:endParaRPr kumimoji="1" lang="ja-JP" altLang="en-US"/>
          </a:p>
        </p:txBody>
      </p:sp>
    </p:spTree>
    <p:extLst>
      <p:ext uri="{BB962C8B-B14F-4D97-AF65-F5344CB8AC3E}">
        <p14:creationId xmlns:p14="http://schemas.microsoft.com/office/powerpoint/2010/main" val="32285158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信頼区間の算出</a:t>
            </a:r>
            <a:endParaRPr kumimoji="1" lang="ja-JP" altLang="en-US" dirty="0"/>
          </a:p>
        </p:txBody>
      </p:sp>
      <p:sp>
        <p:nvSpPr>
          <p:cNvPr id="3" name="コンテンツ プレースホルダー 2"/>
          <p:cNvSpPr>
            <a:spLocks noGrp="1"/>
          </p:cNvSpPr>
          <p:nvPr>
            <p:ph idx="1"/>
          </p:nvPr>
        </p:nvSpPr>
        <p:spPr>
          <a:xfrm>
            <a:off x="457200" y="1600200"/>
            <a:ext cx="8229600" cy="1828800"/>
          </a:xfrm>
        </p:spPr>
        <p:txBody>
          <a:bodyPr/>
          <a:lstStyle/>
          <a:p>
            <a:r>
              <a:rPr kumimoji="1" lang="ja-JP" altLang="en-US" dirty="0" smtClean="0"/>
              <a:t>例題</a:t>
            </a:r>
            <a:endParaRPr kumimoji="1" lang="en-US" altLang="ja-JP" dirty="0" smtClean="0"/>
          </a:p>
          <a:p>
            <a:pPr marL="274320" lvl="1" indent="0">
              <a:buNone/>
            </a:pPr>
            <a:r>
              <a:rPr lang="ja-JP" altLang="en-US" sz="2400" dirty="0"/>
              <a:t>あるメーカー</a:t>
            </a:r>
            <a:r>
              <a:rPr lang="ja-JP" altLang="en-US" sz="2400" dirty="0" smtClean="0"/>
              <a:t>の同じ機種のビデオカメラ</a:t>
            </a:r>
            <a:r>
              <a:rPr lang="en-US" altLang="ja-JP" sz="2400" dirty="0" smtClean="0"/>
              <a:t>10</a:t>
            </a:r>
            <a:r>
              <a:rPr lang="ja-JP" altLang="en-US" sz="2400" dirty="0" smtClean="0"/>
              <a:t>台を無作為に抽出して，</a:t>
            </a:r>
            <a:r>
              <a:rPr lang="en-US" altLang="ja-JP" sz="2400" dirty="0" smtClean="0"/>
              <a:t>1</a:t>
            </a:r>
            <a:r>
              <a:rPr lang="ja-JP" altLang="en-US" sz="2400" dirty="0" smtClean="0"/>
              <a:t>回の充電で可能な最大の録画時間を調べた結果を下に示す。</a:t>
            </a:r>
            <a:endParaRPr lang="en-US" altLang="ja-JP" sz="2400" dirty="0" smtClean="0"/>
          </a:p>
          <a:p>
            <a:pPr marL="274320" lvl="1" indent="0">
              <a:buNone/>
            </a:pPr>
            <a:endParaRPr kumimoji="1" lang="ja-JP" altLang="en-US" sz="2400" dirty="0"/>
          </a:p>
        </p:txBody>
      </p:sp>
      <mc:AlternateContent xmlns:mc="http://schemas.openxmlformats.org/markup-compatibility/2006" xmlns:a14="http://schemas.microsoft.com/office/drawing/2010/main">
        <mc:Choice Requires="a14">
          <p:graphicFrame>
            <p:nvGraphicFramePr>
              <p:cNvPr id="4" name="表 3"/>
              <p:cNvGraphicFramePr>
                <a:graphicFrameLocks noGrp="1"/>
              </p:cNvGraphicFramePr>
              <p:nvPr>
                <p:extLst>
                  <p:ext uri="{D42A27DB-BD31-4B8C-83A1-F6EECF244321}">
                    <p14:modId xmlns:p14="http://schemas.microsoft.com/office/powerpoint/2010/main" val="3819015175"/>
                  </p:ext>
                </p:extLst>
              </p:nvPr>
            </p:nvGraphicFramePr>
            <p:xfrm>
              <a:off x="14068" y="3429000"/>
              <a:ext cx="9129932" cy="1480173"/>
            </p:xfrm>
            <a:graphic>
              <a:graphicData uri="http://schemas.openxmlformats.org/drawingml/2006/table">
                <a:tbl>
                  <a:tblPr firstRow="1" bandRow="1">
                    <a:tableStyleId>{5C22544A-7EE6-4342-B048-85BDC9FD1C3A}</a:tableStyleId>
                  </a:tblPr>
                  <a:tblGrid>
                    <a:gridCol w="515601"/>
                    <a:gridCol w="724489"/>
                    <a:gridCol w="836987"/>
                    <a:gridCol w="836987"/>
                    <a:gridCol w="724489"/>
                    <a:gridCol w="724489"/>
                    <a:gridCol w="836987"/>
                    <a:gridCol w="821969"/>
                    <a:gridCol w="724489"/>
                    <a:gridCol w="724489"/>
                    <a:gridCol w="821969"/>
                    <a:gridCol w="836987"/>
                  </a:tblGrid>
                  <a:tr h="403681">
                    <a:tc>
                      <a:txBody>
                        <a:bodyPr/>
                        <a:lstStyle/>
                        <a:p>
                          <a:r>
                            <a:rPr kumimoji="1" lang="en-US" altLang="ja-JP" sz="1600" dirty="0" smtClean="0"/>
                            <a:t>No</a:t>
                          </a:r>
                          <a:endParaRPr kumimoji="1" lang="ja-JP" altLang="en-US" sz="1600" dirty="0"/>
                        </a:p>
                      </a:txBody>
                      <a:tcPr/>
                    </a:tc>
                    <a:tc>
                      <a:txBody>
                        <a:bodyPr/>
                        <a:lstStyle/>
                        <a:p>
                          <a:r>
                            <a:rPr kumimoji="1" lang="en-US" altLang="ja-JP" sz="1600" dirty="0" smtClean="0"/>
                            <a:t>1</a:t>
                          </a:r>
                          <a:endParaRPr kumimoji="1" lang="ja-JP" altLang="en-US" sz="1600" dirty="0"/>
                        </a:p>
                      </a:txBody>
                      <a:tcPr/>
                    </a:tc>
                    <a:tc>
                      <a:txBody>
                        <a:bodyPr/>
                        <a:lstStyle/>
                        <a:p>
                          <a:r>
                            <a:rPr kumimoji="1" lang="en-US" altLang="ja-JP" sz="1600" dirty="0" smtClean="0"/>
                            <a:t>2</a:t>
                          </a:r>
                          <a:endParaRPr kumimoji="1" lang="ja-JP" altLang="en-US" sz="1600" dirty="0"/>
                        </a:p>
                      </a:txBody>
                      <a:tcPr/>
                    </a:tc>
                    <a:tc>
                      <a:txBody>
                        <a:bodyPr/>
                        <a:lstStyle/>
                        <a:p>
                          <a:r>
                            <a:rPr kumimoji="1" lang="en-US" altLang="ja-JP" sz="1600" dirty="0" smtClean="0"/>
                            <a:t>3</a:t>
                          </a:r>
                          <a:endParaRPr kumimoji="1" lang="ja-JP" altLang="en-US" sz="1600" dirty="0"/>
                        </a:p>
                      </a:txBody>
                      <a:tcPr/>
                    </a:tc>
                    <a:tc>
                      <a:txBody>
                        <a:bodyPr/>
                        <a:lstStyle/>
                        <a:p>
                          <a:r>
                            <a:rPr kumimoji="1" lang="en-US" altLang="ja-JP" sz="1600" dirty="0" smtClean="0"/>
                            <a:t>4</a:t>
                          </a:r>
                          <a:endParaRPr kumimoji="1" lang="ja-JP" altLang="en-US" sz="1600" dirty="0"/>
                        </a:p>
                      </a:txBody>
                      <a:tcPr/>
                    </a:tc>
                    <a:tc>
                      <a:txBody>
                        <a:bodyPr/>
                        <a:lstStyle/>
                        <a:p>
                          <a:r>
                            <a:rPr kumimoji="1" lang="en-US" altLang="ja-JP" sz="1600" dirty="0" smtClean="0"/>
                            <a:t>5</a:t>
                          </a:r>
                          <a:endParaRPr kumimoji="1" lang="ja-JP" altLang="en-US" sz="1600" dirty="0"/>
                        </a:p>
                      </a:txBody>
                      <a:tcPr/>
                    </a:tc>
                    <a:tc>
                      <a:txBody>
                        <a:bodyPr/>
                        <a:lstStyle/>
                        <a:p>
                          <a:r>
                            <a:rPr kumimoji="1" lang="en-US" altLang="ja-JP" sz="1600" dirty="0" smtClean="0"/>
                            <a:t>6</a:t>
                          </a:r>
                          <a:endParaRPr kumimoji="1" lang="ja-JP" altLang="en-US" sz="1600" dirty="0"/>
                        </a:p>
                      </a:txBody>
                      <a:tcPr/>
                    </a:tc>
                    <a:tc>
                      <a:txBody>
                        <a:bodyPr/>
                        <a:lstStyle/>
                        <a:p>
                          <a:r>
                            <a:rPr kumimoji="1" lang="en-US" altLang="ja-JP" sz="1600" dirty="0" smtClean="0"/>
                            <a:t>7</a:t>
                          </a:r>
                          <a:endParaRPr kumimoji="1" lang="ja-JP" altLang="en-US" sz="1600" dirty="0"/>
                        </a:p>
                      </a:txBody>
                      <a:tcPr/>
                    </a:tc>
                    <a:tc>
                      <a:txBody>
                        <a:bodyPr/>
                        <a:lstStyle/>
                        <a:p>
                          <a:r>
                            <a:rPr kumimoji="1" lang="en-US" altLang="ja-JP" sz="1600" dirty="0" smtClean="0"/>
                            <a:t>8</a:t>
                          </a:r>
                          <a:endParaRPr kumimoji="1" lang="ja-JP" altLang="en-US" sz="1600" dirty="0"/>
                        </a:p>
                      </a:txBody>
                      <a:tcPr/>
                    </a:tc>
                    <a:tc>
                      <a:txBody>
                        <a:bodyPr/>
                        <a:lstStyle/>
                        <a:p>
                          <a:r>
                            <a:rPr kumimoji="1" lang="en-US" altLang="ja-JP" sz="1600" dirty="0" smtClean="0"/>
                            <a:t>9</a:t>
                          </a:r>
                          <a:endParaRPr kumimoji="1" lang="ja-JP" altLang="en-US" sz="1600" dirty="0"/>
                        </a:p>
                      </a:txBody>
                      <a:tcPr/>
                    </a:tc>
                    <a:tc>
                      <a:txBody>
                        <a:bodyPr/>
                        <a:lstStyle/>
                        <a:p>
                          <a:r>
                            <a:rPr kumimoji="1" lang="en-US" altLang="ja-JP" sz="1600" dirty="0" smtClean="0"/>
                            <a:t>10</a:t>
                          </a:r>
                          <a:endParaRPr kumimoji="1" lang="ja-JP" altLang="en-US" sz="1600" dirty="0"/>
                        </a:p>
                      </a:txBody>
                      <a:tcPr/>
                    </a:tc>
                    <a:tc>
                      <a:txBody>
                        <a:bodyPr/>
                        <a:lstStyle/>
                        <a:p>
                          <a:r>
                            <a:rPr kumimoji="1" lang="en-US" altLang="ja-JP" sz="1600" dirty="0" smtClean="0"/>
                            <a:t>Σ</a:t>
                          </a:r>
                          <a:endParaRPr kumimoji="1" lang="ja-JP" altLang="en-US" sz="1600" dirty="0"/>
                        </a:p>
                      </a:txBody>
                      <a:tcPr/>
                    </a:tc>
                  </a:tr>
                  <a:tr h="403681">
                    <a:tc>
                      <a:txBody>
                        <a:bodyPr/>
                        <a:lstStyle/>
                        <a:p>
                          <a:pPr/>
                          <a14:m>
                            <m:oMathPara xmlns:m="http://schemas.openxmlformats.org/officeDocument/2006/math">
                              <m:oMathParaPr>
                                <m:jc m:val="centerGroup"/>
                              </m:oMathParaPr>
                              <m:oMath xmlns:m="http://schemas.openxmlformats.org/officeDocument/2006/math">
                                <m:r>
                                  <a:rPr kumimoji="1" lang="en-US" altLang="ja-JP" sz="1600" i="1" dirty="0" smtClean="0">
                                    <a:latin typeface="Cambria Math"/>
                                  </a:rPr>
                                  <m:t>𝑥</m:t>
                                </m:r>
                              </m:oMath>
                            </m:oMathPara>
                          </a14:m>
                          <a:endParaRPr kumimoji="1" lang="ja-JP" altLang="en-US" sz="1600" dirty="0"/>
                        </a:p>
                      </a:txBody>
                      <a:tcPr/>
                    </a:tc>
                    <a:tc>
                      <a:txBody>
                        <a:bodyPr/>
                        <a:lstStyle/>
                        <a:p>
                          <a:r>
                            <a:rPr kumimoji="1" lang="en-US" altLang="ja-JP" sz="1600" dirty="0" smtClean="0"/>
                            <a:t>9.8</a:t>
                          </a:r>
                          <a:endParaRPr kumimoji="1" lang="ja-JP" altLang="en-US" sz="1600" dirty="0"/>
                        </a:p>
                      </a:txBody>
                      <a:tcPr/>
                    </a:tc>
                    <a:tc>
                      <a:txBody>
                        <a:bodyPr/>
                        <a:lstStyle/>
                        <a:p>
                          <a:r>
                            <a:rPr kumimoji="1" lang="en-US" altLang="ja-JP" sz="1600" dirty="0" smtClean="0"/>
                            <a:t>10.3</a:t>
                          </a:r>
                          <a:endParaRPr kumimoji="1" lang="ja-JP" altLang="en-US" sz="1600" dirty="0"/>
                        </a:p>
                      </a:txBody>
                      <a:tcPr/>
                    </a:tc>
                    <a:tc>
                      <a:txBody>
                        <a:bodyPr/>
                        <a:lstStyle/>
                        <a:p>
                          <a:r>
                            <a:rPr kumimoji="1" lang="en-US" altLang="ja-JP" sz="1600" dirty="0" smtClean="0"/>
                            <a:t>11.9</a:t>
                          </a:r>
                          <a:endParaRPr kumimoji="1" lang="ja-JP" altLang="en-US" sz="1600" dirty="0"/>
                        </a:p>
                      </a:txBody>
                      <a:tcPr/>
                    </a:tc>
                    <a:tc>
                      <a:txBody>
                        <a:bodyPr/>
                        <a:lstStyle/>
                        <a:p>
                          <a:r>
                            <a:rPr kumimoji="1" lang="en-US" altLang="ja-JP" sz="1600" dirty="0" smtClean="0"/>
                            <a:t>8.7</a:t>
                          </a:r>
                          <a:endParaRPr kumimoji="1" lang="ja-JP" altLang="en-US" sz="1600" dirty="0"/>
                        </a:p>
                      </a:txBody>
                      <a:tcPr/>
                    </a:tc>
                    <a:tc>
                      <a:txBody>
                        <a:bodyPr/>
                        <a:lstStyle/>
                        <a:p>
                          <a:r>
                            <a:rPr kumimoji="1" lang="en-US" altLang="ja-JP" sz="1600" dirty="0" smtClean="0"/>
                            <a:t>9.5</a:t>
                          </a:r>
                          <a:endParaRPr kumimoji="1" lang="ja-JP" altLang="en-US" sz="1600" dirty="0"/>
                        </a:p>
                      </a:txBody>
                      <a:tcPr/>
                    </a:tc>
                    <a:tc>
                      <a:txBody>
                        <a:bodyPr/>
                        <a:lstStyle/>
                        <a:p>
                          <a:r>
                            <a:rPr kumimoji="1" lang="en-US" altLang="ja-JP" sz="1600" dirty="0" smtClean="0"/>
                            <a:t>10.2</a:t>
                          </a:r>
                          <a:endParaRPr kumimoji="1" lang="ja-JP" altLang="en-US" sz="1600" dirty="0"/>
                        </a:p>
                      </a:txBody>
                      <a:tcPr/>
                    </a:tc>
                    <a:tc>
                      <a:txBody>
                        <a:bodyPr/>
                        <a:lstStyle/>
                        <a:p>
                          <a:r>
                            <a:rPr kumimoji="1" lang="en-US" altLang="ja-JP" sz="1600" dirty="0" smtClean="0"/>
                            <a:t>10.9</a:t>
                          </a:r>
                          <a:endParaRPr kumimoji="1" lang="ja-JP" altLang="en-US" sz="1600" dirty="0"/>
                        </a:p>
                      </a:txBody>
                      <a:tcPr/>
                    </a:tc>
                    <a:tc>
                      <a:txBody>
                        <a:bodyPr/>
                        <a:lstStyle/>
                        <a:p>
                          <a:r>
                            <a:rPr kumimoji="1" lang="en-US" altLang="ja-JP" sz="1600" dirty="0" smtClean="0"/>
                            <a:t>8.2</a:t>
                          </a:r>
                          <a:endParaRPr kumimoji="1" lang="ja-JP" altLang="en-US" sz="1600" dirty="0"/>
                        </a:p>
                      </a:txBody>
                      <a:tcPr/>
                    </a:tc>
                    <a:tc>
                      <a:txBody>
                        <a:bodyPr/>
                        <a:lstStyle/>
                        <a:p>
                          <a:r>
                            <a:rPr kumimoji="1" lang="en-US" altLang="ja-JP" sz="1600" dirty="0" smtClean="0"/>
                            <a:t>9.4</a:t>
                          </a:r>
                          <a:endParaRPr kumimoji="1" lang="ja-JP" altLang="en-US" sz="1600" dirty="0"/>
                        </a:p>
                      </a:txBody>
                      <a:tcPr/>
                    </a:tc>
                    <a:tc>
                      <a:txBody>
                        <a:bodyPr/>
                        <a:lstStyle/>
                        <a:p>
                          <a:r>
                            <a:rPr kumimoji="1" lang="en-US" altLang="ja-JP" sz="1600" dirty="0" smtClean="0"/>
                            <a:t>10.5</a:t>
                          </a:r>
                          <a:endParaRPr kumimoji="1" lang="ja-JP" altLang="en-US" sz="1600" dirty="0"/>
                        </a:p>
                      </a:txBody>
                      <a:tcPr/>
                    </a:tc>
                    <a:tc>
                      <a:txBody>
                        <a:bodyPr/>
                        <a:lstStyle/>
                        <a:p>
                          <a:r>
                            <a:rPr kumimoji="1" lang="en-US" altLang="ja-JP" sz="1600" dirty="0" smtClean="0"/>
                            <a:t>99.4</a:t>
                          </a:r>
                          <a:endParaRPr kumimoji="1" lang="ja-JP" altLang="en-US" sz="1600" dirty="0"/>
                        </a:p>
                      </a:txBody>
                      <a:tcPr/>
                    </a:tc>
                  </a:tr>
                  <a:tr h="672811">
                    <a:tc>
                      <a:txBody>
                        <a:bodyPr/>
                        <a:lstStyle/>
                        <a:p>
                          <a:pPr/>
                          <a14:m>
                            <m:oMathPara xmlns:m="http://schemas.openxmlformats.org/officeDocument/2006/math">
                              <m:oMathParaPr>
                                <m:jc m:val="centerGroup"/>
                              </m:oMathParaPr>
                              <m:oMath xmlns:m="http://schemas.openxmlformats.org/officeDocument/2006/math">
                                <m:sSup>
                                  <m:sSupPr>
                                    <m:ctrlPr>
                                      <a:rPr kumimoji="1" lang="en-US" altLang="ja-JP" sz="1600" i="1" dirty="0" smtClean="0">
                                        <a:latin typeface="Cambria Math"/>
                                      </a:rPr>
                                    </m:ctrlPr>
                                  </m:sSupPr>
                                  <m:e>
                                    <m:r>
                                      <a:rPr kumimoji="1" lang="en-US" altLang="ja-JP" sz="1600" i="1" dirty="0" smtClean="0">
                                        <a:latin typeface="Cambria Math"/>
                                      </a:rPr>
                                      <m:t>𝑥</m:t>
                                    </m:r>
                                  </m:e>
                                  <m:sup>
                                    <m:r>
                                      <a:rPr kumimoji="1" lang="en-US" altLang="ja-JP" sz="1600" i="1" dirty="0" smtClean="0">
                                        <a:latin typeface="Cambria Math"/>
                                      </a:rPr>
                                      <m:t>2</m:t>
                                    </m:r>
                                  </m:sup>
                                </m:sSup>
                              </m:oMath>
                            </m:oMathPara>
                          </a14:m>
                          <a:endParaRPr kumimoji="1" lang="ja-JP" altLang="en-US" sz="1600" dirty="0"/>
                        </a:p>
                      </a:txBody>
                      <a:tcPr/>
                    </a:tc>
                    <a:tc>
                      <a:txBody>
                        <a:bodyPr/>
                        <a:lstStyle/>
                        <a:p>
                          <a:r>
                            <a:rPr kumimoji="1" lang="en-US" altLang="ja-JP" sz="1600" dirty="0" smtClean="0"/>
                            <a:t>96.04</a:t>
                          </a:r>
                          <a:endParaRPr kumimoji="1" lang="ja-JP" altLang="en-US" sz="1600" dirty="0"/>
                        </a:p>
                      </a:txBody>
                      <a:tcPr/>
                    </a:tc>
                    <a:tc>
                      <a:txBody>
                        <a:bodyPr/>
                        <a:lstStyle/>
                        <a:p>
                          <a:r>
                            <a:rPr kumimoji="1" lang="en-US" altLang="ja-JP" sz="1600" dirty="0" smtClean="0"/>
                            <a:t>106.09</a:t>
                          </a:r>
                          <a:endParaRPr kumimoji="1" lang="ja-JP" altLang="en-US" sz="1600" dirty="0"/>
                        </a:p>
                      </a:txBody>
                      <a:tcPr/>
                    </a:tc>
                    <a:tc>
                      <a:txBody>
                        <a:bodyPr/>
                        <a:lstStyle/>
                        <a:p>
                          <a:r>
                            <a:rPr kumimoji="1" lang="en-US" altLang="ja-JP" sz="1600" dirty="0" smtClean="0"/>
                            <a:t>141.61</a:t>
                          </a:r>
                          <a:endParaRPr kumimoji="1" lang="ja-JP" altLang="en-US" sz="1600" dirty="0"/>
                        </a:p>
                      </a:txBody>
                      <a:tcPr/>
                    </a:tc>
                    <a:tc>
                      <a:txBody>
                        <a:bodyPr/>
                        <a:lstStyle/>
                        <a:p>
                          <a:r>
                            <a:rPr kumimoji="1" lang="en-US" altLang="ja-JP" sz="1600" dirty="0" smtClean="0"/>
                            <a:t>75.69</a:t>
                          </a:r>
                          <a:endParaRPr kumimoji="1" lang="ja-JP" altLang="en-US" sz="1600" dirty="0"/>
                        </a:p>
                      </a:txBody>
                      <a:tcPr/>
                    </a:tc>
                    <a:tc>
                      <a:txBody>
                        <a:bodyPr/>
                        <a:lstStyle/>
                        <a:p>
                          <a:r>
                            <a:rPr kumimoji="1" lang="en-US" altLang="ja-JP" sz="1600" dirty="0" smtClean="0"/>
                            <a:t>90.25</a:t>
                          </a:r>
                          <a:endParaRPr kumimoji="1" lang="ja-JP" altLang="en-US" sz="1600" dirty="0"/>
                        </a:p>
                      </a:txBody>
                      <a:tcPr/>
                    </a:tc>
                    <a:tc>
                      <a:txBody>
                        <a:bodyPr/>
                        <a:lstStyle/>
                        <a:p>
                          <a:r>
                            <a:rPr kumimoji="1" lang="en-US" altLang="ja-JP" sz="1600" dirty="0" smtClean="0"/>
                            <a:t>104.04</a:t>
                          </a:r>
                          <a:endParaRPr kumimoji="1" lang="ja-JP" altLang="en-US" sz="1600" dirty="0"/>
                        </a:p>
                      </a:txBody>
                      <a:tcPr/>
                    </a:tc>
                    <a:tc>
                      <a:txBody>
                        <a:bodyPr/>
                        <a:lstStyle/>
                        <a:p>
                          <a:r>
                            <a:rPr kumimoji="1" lang="en-US" altLang="ja-JP" sz="1600" dirty="0" smtClean="0"/>
                            <a:t>118.81</a:t>
                          </a:r>
                          <a:endParaRPr kumimoji="1" lang="ja-JP" altLang="en-US" sz="1600" dirty="0"/>
                        </a:p>
                      </a:txBody>
                      <a:tcPr/>
                    </a:tc>
                    <a:tc>
                      <a:txBody>
                        <a:bodyPr/>
                        <a:lstStyle/>
                        <a:p>
                          <a:r>
                            <a:rPr kumimoji="1" lang="en-US" altLang="ja-JP" sz="1600" dirty="0" smtClean="0"/>
                            <a:t>67.24</a:t>
                          </a:r>
                          <a:endParaRPr kumimoji="1" lang="ja-JP" altLang="en-US" sz="1600" dirty="0"/>
                        </a:p>
                      </a:txBody>
                      <a:tcPr/>
                    </a:tc>
                    <a:tc>
                      <a:txBody>
                        <a:bodyPr/>
                        <a:lstStyle/>
                        <a:p>
                          <a:r>
                            <a:rPr kumimoji="1" lang="en-US" altLang="ja-JP" sz="1600" dirty="0" smtClean="0"/>
                            <a:t>88.36</a:t>
                          </a:r>
                          <a:endParaRPr kumimoji="1" lang="ja-JP" altLang="en-US" sz="1600" dirty="0"/>
                        </a:p>
                      </a:txBody>
                      <a:tcPr/>
                    </a:tc>
                    <a:tc>
                      <a:txBody>
                        <a:bodyPr/>
                        <a:lstStyle/>
                        <a:p>
                          <a:r>
                            <a:rPr kumimoji="1" lang="en-US" altLang="ja-JP" sz="1600" dirty="0" smtClean="0"/>
                            <a:t>110.25</a:t>
                          </a:r>
                          <a:endParaRPr kumimoji="1" lang="ja-JP" altLang="en-US" sz="1600" dirty="0"/>
                        </a:p>
                      </a:txBody>
                      <a:tcPr/>
                    </a:tc>
                    <a:tc>
                      <a:txBody>
                        <a:bodyPr/>
                        <a:lstStyle/>
                        <a:p>
                          <a:r>
                            <a:rPr kumimoji="1" lang="en-US" altLang="ja-JP" sz="1600" dirty="0" smtClean="0"/>
                            <a:t>998.38</a:t>
                          </a:r>
                          <a:endParaRPr kumimoji="1" lang="ja-JP" altLang="en-US" sz="1600" dirty="0"/>
                        </a:p>
                      </a:txBody>
                      <a:tcPr/>
                    </a:tc>
                  </a:tr>
                </a:tbl>
              </a:graphicData>
            </a:graphic>
          </p:graphicFrame>
        </mc:Choice>
        <mc:Fallback xmlns="">
          <p:graphicFrame>
            <p:nvGraphicFramePr>
              <p:cNvPr id="4" name="表 3"/>
              <p:cNvGraphicFramePr>
                <a:graphicFrameLocks noGrp="1"/>
              </p:cNvGraphicFramePr>
              <p:nvPr>
                <p:extLst>
                  <p:ext uri="{D42A27DB-BD31-4B8C-83A1-F6EECF244321}">
                    <p14:modId xmlns:p14="http://schemas.microsoft.com/office/powerpoint/2010/main" val="3819015175"/>
                  </p:ext>
                </p:extLst>
              </p:nvPr>
            </p:nvGraphicFramePr>
            <p:xfrm>
              <a:off x="14068" y="3429000"/>
              <a:ext cx="9129932" cy="1480173"/>
            </p:xfrm>
            <a:graphic>
              <a:graphicData uri="http://schemas.openxmlformats.org/drawingml/2006/table">
                <a:tbl>
                  <a:tblPr firstRow="1" bandRow="1">
                    <a:tableStyleId>{5C22544A-7EE6-4342-B048-85BDC9FD1C3A}</a:tableStyleId>
                  </a:tblPr>
                  <a:tblGrid>
                    <a:gridCol w="515601"/>
                    <a:gridCol w="724489"/>
                    <a:gridCol w="836987"/>
                    <a:gridCol w="836987"/>
                    <a:gridCol w="724489"/>
                    <a:gridCol w="724489"/>
                    <a:gridCol w="836987"/>
                    <a:gridCol w="821969"/>
                    <a:gridCol w="724489"/>
                    <a:gridCol w="724489"/>
                    <a:gridCol w="821969"/>
                    <a:gridCol w="836987"/>
                  </a:tblGrid>
                  <a:tr h="403681">
                    <a:tc>
                      <a:txBody>
                        <a:bodyPr/>
                        <a:lstStyle/>
                        <a:p>
                          <a:r>
                            <a:rPr kumimoji="1" lang="en-US" altLang="ja-JP" sz="1600" dirty="0" smtClean="0"/>
                            <a:t>No</a:t>
                          </a:r>
                          <a:endParaRPr kumimoji="1" lang="ja-JP" altLang="en-US" sz="1600" dirty="0"/>
                        </a:p>
                      </a:txBody>
                      <a:tcPr/>
                    </a:tc>
                    <a:tc>
                      <a:txBody>
                        <a:bodyPr/>
                        <a:lstStyle/>
                        <a:p>
                          <a:r>
                            <a:rPr kumimoji="1" lang="en-US" altLang="ja-JP" sz="1600" dirty="0" smtClean="0"/>
                            <a:t>1</a:t>
                          </a:r>
                          <a:endParaRPr kumimoji="1" lang="ja-JP" altLang="en-US" sz="1600" dirty="0"/>
                        </a:p>
                      </a:txBody>
                      <a:tcPr/>
                    </a:tc>
                    <a:tc>
                      <a:txBody>
                        <a:bodyPr/>
                        <a:lstStyle/>
                        <a:p>
                          <a:r>
                            <a:rPr kumimoji="1" lang="en-US" altLang="ja-JP" sz="1600" dirty="0" smtClean="0"/>
                            <a:t>2</a:t>
                          </a:r>
                          <a:endParaRPr kumimoji="1" lang="ja-JP" altLang="en-US" sz="1600" dirty="0"/>
                        </a:p>
                      </a:txBody>
                      <a:tcPr/>
                    </a:tc>
                    <a:tc>
                      <a:txBody>
                        <a:bodyPr/>
                        <a:lstStyle/>
                        <a:p>
                          <a:r>
                            <a:rPr kumimoji="1" lang="en-US" altLang="ja-JP" sz="1600" dirty="0" smtClean="0"/>
                            <a:t>3</a:t>
                          </a:r>
                          <a:endParaRPr kumimoji="1" lang="ja-JP" altLang="en-US" sz="1600" dirty="0"/>
                        </a:p>
                      </a:txBody>
                      <a:tcPr/>
                    </a:tc>
                    <a:tc>
                      <a:txBody>
                        <a:bodyPr/>
                        <a:lstStyle/>
                        <a:p>
                          <a:r>
                            <a:rPr kumimoji="1" lang="en-US" altLang="ja-JP" sz="1600" dirty="0" smtClean="0"/>
                            <a:t>4</a:t>
                          </a:r>
                          <a:endParaRPr kumimoji="1" lang="ja-JP" altLang="en-US" sz="1600" dirty="0"/>
                        </a:p>
                      </a:txBody>
                      <a:tcPr/>
                    </a:tc>
                    <a:tc>
                      <a:txBody>
                        <a:bodyPr/>
                        <a:lstStyle/>
                        <a:p>
                          <a:r>
                            <a:rPr kumimoji="1" lang="en-US" altLang="ja-JP" sz="1600" dirty="0" smtClean="0"/>
                            <a:t>5</a:t>
                          </a:r>
                          <a:endParaRPr kumimoji="1" lang="ja-JP" altLang="en-US" sz="1600" dirty="0"/>
                        </a:p>
                      </a:txBody>
                      <a:tcPr/>
                    </a:tc>
                    <a:tc>
                      <a:txBody>
                        <a:bodyPr/>
                        <a:lstStyle/>
                        <a:p>
                          <a:r>
                            <a:rPr kumimoji="1" lang="en-US" altLang="ja-JP" sz="1600" dirty="0" smtClean="0"/>
                            <a:t>6</a:t>
                          </a:r>
                          <a:endParaRPr kumimoji="1" lang="ja-JP" altLang="en-US" sz="1600" dirty="0"/>
                        </a:p>
                      </a:txBody>
                      <a:tcPr/>
                    </a:tc>
                    <a:tc>
                      <a:txBody>
                        <a:bodyPr/>
                        <a:lstStyle/>
                        <a:p>
                          <a:r>
                            <a:rPr kumimoji="1" lang="en-US" altLang="ja-JP" sz="1600" dirty="0" smtClean="0"/>
                            <a:t>7</a:t>
                          </a:r>
                          <a:endParaRPr kumimoji="1" lang="ja-JP" altLang="en-US" sz="1600" dirty="0"/>
                        </a:p>
                      </a:txBody>
                      <a:tcPr/>
                    </a:tc>
                    <a:tc>
                      <a:txBody>
                        <a:bodyPr/>
                        <a:lstStyle/>
                        <a:p>
                          <a:r>
                            <a:rPr kumimoji="1" lang="en-US" altLang="ja-JP" sz="1600" dirty="0" smtClean="0"/>
                            <a:t>8</a:t>
                          </a:r>
                          <a:endParaRPr kumimoji="1" lang="ja-JP" altLang="en-US" sz="1600" dirty="0"/>
                        </a:p>
                      </a:txBody>
                      <a:tcPr/>
                    </a:tc>
                    <a:tc>
                      <a:txBody>
                        <a:bodyPr/>
                        <a:lstStyle/>
                        <a:p>
                          <a:r>
                            <a:rPr kumimoji="1" lang="en-US" altLang="ja-JP" sz="1600" dirty="0" smtClean="0"/>
                            <a:t>9</a:t>
                          </a:r>
                          <a:endParaRPr kumimoji="1" lang="ja-JP" altLang="en-US" sz="1600" dirty="0"/>
                        </a:p>
                      </a:txBody>
                      <a:tcPr/>
                    </a:tc>
                    <a:tc>
                      <a:txBody>
                        <a:bodyPr/>
                        <a:lstStyle/>
                        <a:p>
                          <a:r>
                            <a:rPr kumimoji="1" lang="en-US" altLang="ja-JP" sz="1600" dirty="0" smtClean="0"/>
                            <a:t>10</a:t>
                          </a:r>
                          <a:endParaRPr kumimoji="1" lang="ja-JP" altLang="en-US" sz="1600" dirty="0"/>
                        </a:p>
                      </a:txBody>
                      <a:tcPr/>
                    </a:tc>
                    <a:tc>
                      <a:txBody>
                        <a:bodyPr/>
                        <a:lstStyle/>
                        <a:p>
                          <a:r>
                            <a:rPr kumimoji="1" lang="en-US" altLang="ja-JP" sz="1600" dirty="0" smtClean="0"/>
                            <a:t>Σ</a:t>
                          </a:r>
                          <a:endParaRPr kumimoji="1" lang="ja-JP" altLang="en-US" sz="1600" dirty="0"/>
                        </a:p>
                      </a:txBody>
                      <a:tcPr/>
                    </a:tc>
                  </a:tr>
                  <a:tr h="403681">
                    <a:tc>
                      <a:txBody>
                        <a:bodyPr/>
                        <a:lstStyle/>
                        <a:p>
                          <a:endParaRPr lang="ja-JP"/>
                        </a:p>
                      </a:txBody>
                      <a:tcPr>
                        <a:blipFill rotWithShape="1">
                          <a:blip r:embed="rId2"/>
                          <a:stretch>
                            <a:fillRect t="-104545" r="-1662353" b="-168182"/>
                          </a:stretch>
                        </a:blipFill>
                      </a:tcPr>
                    </a:tc>
                    <a:tc>
                      <a:txBody>
                        <a:bodyPr/>
                        <a:lstStyle/>
                        <a:p>
                          <a:r>
                            <a:rPr kumimoji="1" lang="en-US" altLang="ja-JP" sz="1600" dirty="0" smtClean="0"/>
                            <a:t>9.8</a:t>
                          </a:r>
                          <a:endParaRPr kumimoji="1" lang="ja-JP" altLang="en-US" sz="1600" dirty="0"/>
                        </a:p>
                      </a:txBody>
                      <a:tcPr/>
                    </a:tc>
                    <a:tc>
                      <a:txBody>
                        <a:bodyPr/>
                        <a:lstStyle/>
                        <a:p>
                          <a:r>
                            <a:rPr kumimoji="1" lang="en-US" altLang="ja-JP" sz="1600" dirty="0" smtClean="0"/>
                            <a:t>10.3</a:t>
                          </a:r>
                          <a:endParaRPr kumimoji="1" lang="ja-JP" altLang="en-US" sz="1600" dirty="0"/>
                        </a:p>
                      </a:txBody>
                      <a:tcPr/>
                    </a:tc>
                    <a:tc>
                      <a:txBody>
                        <a:bodyPr/>
                        <a:lstStyle/>
                        <a:p>
                          <a:r>
                            <a:rPr kumimoji="1" lang="en-US" altLang="ja-JP" sz="1600" dirty="0" smtClean="0"/>
                            <a:t>11.9</a:t>
                          </a:r>
                          <a:endParaRPr kumimoji="1" lang="ja-JP" altLang="en-US" sz="1600" dirty="0"/>
                        </a:p>
                      </a:txBody>
                      <a:tcPr/>
                    </a:tc>
                    <a:tc>
                      <a:txBody>
                        <a:bodyPr/>
                        <a:lstStyle/>
                        <a:p>
                          <a:r>
                            <a:rPr kumimoji="1" lang="en-US" altLang="ja-JP" sz="1600" dirty="0" smtClean="0"/>
                            <a:t>8.7</a:t>
                          </a:r>
                          <a:endParaRPr kumimoji="1" lang="ja-JP" altLang="en-US" sz="1600" dirty="0"/>
                        </a:p>
                      </a:txBody>
                      <a:tcPr/>
                    </a:tc>
                    <a:tc>
                      <a:txBody>
                        <a:bodyPr/>
                        <a:lstStyle/>
                        <a:p>
                          <a:r>
                            <a:rPr kumimoji="1" lang="en-US" altLang="ja-JP" sz="1600" dirty="0" smtClean="0"/>
                            <a:t>9.5</a:t>
                          </a:r>
                          <a:endParaRPr kumimoji="1" lang="ja-JP" altLang="en-US" sz="1600" dirty="0"/>
                        </a:p>
                      </a:txBody>
                      <a:tcPr/>
                    </a:tc>
                    <a:tc>
                      <a:txBody>
                        <a:bodyPr/>
                        <a:lstStyle/>
                        <a:p>
                          <a:r>
                            <a:rPr kumimoji="1" lang="en-US" altLang="ja-JP" sz="1600" dirty="0" smtClean="0"/>
                            <a:t>10.2</a:t>
                          </a:r>
                          <a:endParaRPr kumimoji="1" lang="ja-JP" altLang="en-US" sz="1600" dirty="0"/>
                        </a:p>
                      </a:txBody>
                      <a:tcPr/>
                    </a:tc>
                    <a:tc>
                      <a:txBody>
                        <a:bodyPr/>
                        <a:lstStyle/>
                        <a:p>
                          <a:r>
                            <a:rPr kumimoji="1" lang="en-US" altLang="ja-JP" sz="1600" dirty="0" smtClean="0"/>
                            <a:t>10.9</a:t>
                          </a:r>
                          <a:endParaRPr kumimoji="1" lang="ja-JP" altLang="en-US" sz="1600" dirty="0"/>
                        </a:p>
                      </a:txBody>
                      <a:tcPr/>
                    </a:tc>
                    <a:tc>
                      <a:txBody>
                        <a:bodyPr/>
                        <a:lstStyle/>
                        <a:p>
                          <a:r>
                            <a:rPr kumimoji="1" lang="en-US" altLang="ja-JP" sz="1600" dirty="0" smtClean="0"/>
                            <a:t>8.2</a:t>
                          </a:r>
                          <a:endParaRPr kumimoji="1" lang="ja-JP" altLang="en-US" sz="1600" dirty="0"/>
                        </a:p>
                      </a:txBody>
                      <a:tcPr/>
                    </a:tc>
                    <a:tc>
                      <a:txBody>
                        <a:bodyPr/>
                        <a:lstStyle/>
                        <a:p>
                          <a:r>
                            <a:rPr kumimoji="1" lang="en-US" altLang="ja-JP" sz="1600" dirty="0" smtClean="0"/>
                            <a:t>9.4</a:t>
                          </a:r>
                          <a:endParaRPr kumimoji="1" lang="ja-JP" altLang="en-US" sz="1600" dirty="0"/>
                        </a:p>
                      </a:txBody>
                      <a:tcPr/>
                    </a:tc>
                    <a:tc>
                      <a:txBody>
                        <a:bodyPr/>
                        <a:lstStyle/>
                        <a:p>
                          <a:r>
                            <a:rPr kumimoji="1" lang="en-US" altLang="ja-JP" sz="1600" dirty="0" smtClean="0"/>
                            <a:t>10.5</a:t>
                          </a:r>
                          <a:endParaRPr kumimoji="1" lang="ja-JP" altLang="en-US" sz="1600" dirty="0"/>
                        </a:p>
                      </a:txBody>
                      <a:tcPr/>
                    </a:tc>
                    <a:tc>
                      <a:txBody>
                        <a:bodyPr/>
                        <a:lstStyle/>
                        <a:p>
                          <a:r>
                            <a:rPr kumimoji="1" lang="en-US" altLang="ja-JP" sz="1600" dirty="0" smtClean="0"/>
                            <a:t>99.4</a:t>
                          </a:r>
                          <a:endParaRPr kumimoji="1" lang="ja-JP" altLang="en-US" sz="1600" dirty="0"/>
                        </a:p>
                      </a:txBody>
                      <a:tcPr/>
                    </a:tc>
                  </a:tr>
                  <a:tr h="672811">
                    <a:tc>
                      <a:txBody>
                        <a:bodyPr/>
                        <a:lstStyle/>
                        <a:p>
                          <a:endParaRPr lang="ja-JP"/>
                        </a:p>
                      </a:txBody>
                      <a:tcPr>
                        <a:blipFill rotWithShape="1">
                          <a:blip r:embed="rId2"/>
                          <a:stretch>
                            <a:fillRect t="-122727" r="-1662353" b="-909"/>
                          </a:stretch>
                        </a:blipFill>
                      </a:tcPr>
                    </a:tc>
                    <a:tc>
                      <a:txBody>
                        <a:bodyPr/>
                        <a:lstStyle/>
                        <a:p>
                          <a:r>
                            <a:rPr kumimoji="1" lang="en-US" altLang="ja-JP" sz="1600" dirty="0" smtClean="0"/>
                            <a:t>96.04</a:t>
                          </a:r>
                          <a:endParaRPr kumimoji="1" lang="ja-JP" altLang="en-US" sz="1600" dirty="0"/>
                        </a:p>
                      </a:txBody>
                      <a:tcPr/>
                    </a:tc>
                    <a:tc>
                      <a:txBody>
                        <a:bodyPr/>
                        <a:lstStyle/>
                        <a:p>
                          <a:r>
                            <a:rPr kumimoji="1" lang="en-US" altLang="ja-JP" sz="1600" dirty="0" smtClean="0"/>
                            <a:t>106.09</a:t>
                          </a:r>
                          <a:endParaRPr kumimoji="1" lang="ja-JP" altLang="en-US" sz="1600" dirty="0"/>
                        </a:p>
                      </a:txBody>
                      <a:tcPr/>
                    </a:tc>
                    <a:tc>
                      <a:txBody>
                        <a:bodyPr/>
                        <a:lstStyle/>
                        <a:p>
                          <a:r>
                            <a:rPr kumimoji="1" lang="en-US" altLang="ja-JP" sz="1600" dirty="0" smtClean="0"/>
                            <a:t>141.61</a:t>
                          </a:r>
                          <a:endParaRPr kumimoji="1" lang="ja-JP" altLang="en-US" sz="1600" dirty="0"/>
                        </a:p>
                      </a:txBody>
                      <a:tcPr/>
                    </a:tc>
                    <a:tc>
                      <a:txBody>
                        <a:bodyPr/>
                        <a:lstStyle/>
                        <a:p>
                          <a:r>
                            <a:rPr kumimoji="1" lang="en-US" altLang="ja-JP" sz="1600" dirty="0" smtClean="0"/>
                            <a:t>75.69</a:t>
                          </a:r>
                          <a:endParaRPr kumimoji="1" lang="ja-JP" altLang="en-US" sz="1600" dirty="0"/>
                        </a:p>
                      </a:txBody>
                      <a:tcPr/>
                    </a:tc>
                    <a:tc>
                      <a:txBody>
                        <a:bodyPr/>
                        <a:lstStyle/>
                        <a:p>
                          <a:r>
                            <a:rPr kumimoji="1" lang="en-US" altLang="ja-JP" sz="1600" dirty="0" smtClean="0"/>
                            <a:t>90.25</a:t>
                          </a:r>
                          <a:endParaRPr kumimoji="1" lang="ja-JP" altLang="en-US" sz="1600" dirty="0"/>
                        </a:p>
                      </a:txBody>
                      <a:tcPr/>
                    </a:tc>
                    <a:tc>
                      <a:txBody>
                        <a:bodyPr/>
                        <a:lstStyle/>
                        <a:p>
                          <a:r>
                            <a:rPr kumimoji="1" lang="en-US" altLang="ja-JP" sz="1600" dirty="0" smtClean="0"/>
                            <a:t>104.04</a:t>
                          </a:r>
                          <a:endParaRPr kumimoji="1" lang="ja-JP" altLang="en-US" sz="1600" dirty="0"/>
                        </a:p>
                      </a:txBody>
                      <a:tcPr/>
                    </a:tc>
                    <a:tc>
                      <a:txBody>
                        <a:bodyPr/>
                        <a:lstStyle/>
                        <a:p>
                          <a:r>
                            <a:rPr kumimoji="1" lang="en-US" altLang="ja-JP" sz="1600" dirty="0" smtClean="0"/>
                            <a:t>118.81</a:t>
                          </a:r>
                          <a:endParaRPr kumimoji="1" lang="ja-JP" altLang="en-US" sz="1600" dirty="0"/>
                        </a:p>
                      </a:txBody>
                      <a:tcPr/>
                    </a:tc>
                    <a:tc>
                      <a:txBody>
                        <a:bodyPr/>
                        <a:lstStyle/>
                        <a:p>
                          <a:r>
                            <a:rPr kumimoji="1" lang="en-US" altLang="ja-JP" sz="1600" dirty="0" smtClean="0"/>
                            <a:t>67.24</a:t>
                          </a:r>
                          <a:endParaRPr kumimoji="1" lang="ja-JP" altLang="en-US" sz="1600" dirty="0"/>
                        </a:p>
                      </a:txBody>
                      <a:tcPr/>
                    </a:tc>
                    <a:tc>
                      <a:txBody>
                        <a:bodyPr/>
                        <a:lstStyle/>
                        <a:p>
                          <a:r>
                            <a:rPr kumimoji="1" lang="en-US" altLang="ja-JP" sz="1600" dirty="0" smtClean="0"/>
                            <a:t>88.36</a:t>
                          </a:r>
                          <a:endParaRPr kumimoji="1" lang="ja-JP" altLang="en-US" sz="1600" dirty="0"/>
                        </a:p>
                      </a:txBody>
                      <a:tcPr/>
                    </a:tc>
                    <a:tc>
                      <a:txBody>
                        <a:bodyPr/>
                        <a:lstStyle/>
                        <a:p>
                          <a:r>
                            <a:rPr kumimoji="1" lang="en-US" altLang="ja-JP" sz="1600" dirty="0" smtClean="0"/>
                            <a:t>110.25</a:t>
                          </a:r>
                          <a:endParaRPr kumimoji="1" lang="ja-JP" altLang="en-US" sz="1600" dirty="0"/>
                        </a:p>
                      </a:txBody>
                      <a:tcPr/>
                    </a:tc>
                    <a:tc>
                      <a:txBody>
                        <a:bodyPr/>
                        <a:lstStyle/>
                        <a:p>
                          <a:r>
                            <a:rPr kumimoji="1" lang="en-US" altLang="ja-JP" sz="1600" dirty="0" smtClean="0"/>
                            <a:t>998.38</a:t>
                          </a:r>
                          <a:endParaRPr kumimoji="1" lang="ja-JP" altLang="en-US" sz="1600" dirty="0"/>
                        </a:p>
                      </a:txBody>
                      <a:tcPr/>
                    </a:tc>
                  </a:tr>
                </a:tbl>
              </a:graphicData>
            </a:graphic>
          </p:graphicFrame>
        </mc:Fallback>
      </mc:AlternateContent>
      <mc:AlternateContent xmlns:mc="http://schemas.openxmlformats.org/markup-compatibility/2006" xmlns:a14="http://schemas.microsoft.com/office/drawing/2010/main">
        <mc:Choice Requires="a14">
          <p:sp>
            <p:nvSpPr>
              <p:cNvPr id="5" name="テキスト ボックス 4"/>
              <p:cNvSpPr txBox="1"/>
              <p:nvPr/>
            </p:nvSpPr>
            <p:spPr>
              <a:xfrm>
                <a:off x="467544" y="5013176"/>
                <a:ext cx="8280920" cy="1200329"/>
              </a:xfrm>
              <a:prstGeom prst="rect">
                <a:avLst/>
              </a:prstGeom>
              <a:noFill/>
            </p:spPr>
            <p:txBody>
              <a:bodyPr wrap="square" rtlCol="0">
                <a:spAutoFit/>
              </a:bodyPr>
              <a:lstStyle/>
              <a:p>
                <a:r>
                  <a:rPr kumimoji="1" lang="ja-JP" altLang="en-US" sz="2400" dirty="0" smtClean="0"/>
                  <a:t>このメーカー</a:t>
                </a:r>
                <a:r>
                  <a:rPr lang="ja-JP" altLang="en-US" sz="2400" dirty="0" smtClean="0"/>
                  <a:t>の同じ機種すべてのビデオカメラの充電後の最大録画時間を母集団とし，これが正規分布</a:t>
                </a:r>
                <a:r>
                  <a:rPr lang="en-US" altLang="ja-JP" sz="2400" dirty="0" smtClean="0"/>
                  <a:t>N(</a:t>
                </a:r>
                <a:r>
                  <a:rPr lang="el-GR" altLang="ja-JP" sz="2400" dirty="0" smtClean="0"/>
                  <a:t>μ</a:t>
                </a:r>
                <a:r>
                  <a:rPr lang="en-US" altLang="ja-JP" sz="2400" dirty="0" smtClean="0"/>
                  <a:t>,</a:t>
                </a:r>
                <a14:m>
                  <m:oMath xmlns:m="http://schemas.openxmlformats.org/officeDocument/2006/math">
                    <m:sSup>
                      <m:sSupPr>
                        <m:ctrlPr>
                          <a:rPr lang="el-GR" altLang="ja-JP" sz="2400" i="1" dirty="0" smtClean="0">
                            <a:latin typeface="Cambria Math"/>
                          </a:rPr>
                        </m:ctrlPr>
                      </m:sSupPr>
                      <m:e>
                        <m:r>
                          <a:rPr lang="el-GR" altLang="ja-JP" sz="2400" i="1" dirty="0" smtClean="0">
                            <a:latin typeface="Cambria Math"/>
                          </a:rPr>
                          <m:t>𝜎</m:t>
                        </m:r>
                        <m:r>
                          <m:rPr>
                            <m:nor/>
                          </m:rPr>
                          <a:rPr lang="ja-JP" altLang="en-US" sz="2400" dirty="0"/>
                          <m:t> </m:t>
                        </m:r>
                      </m:e>
                      <m:sup>
                        <m:r>
                          <a:rPr lang="en-US" altLang="ja-JP" sz="2400" b="0" i="1" dirty="0" smtClean="0">
                            <a:latin typeface="Cambria Math"/>
                          </a:rPr>
                          <m:t>2</m:t>
                        </m:r>
                      </m:sup>
                    </m:sSup>
                  </m:oMath>
                </a14:m>
                <a:r>
                  <a:rPr kumimoji="1" lang="en-US" altLang="ja-JP" sz="2400" dirty="0" smtClean="0"/>
                  <a:t>)</a:t>
                </a:r>
                <a:r>
                  <a:rPr kumimoji="1" lang="ja-JP" altLang="en-US" sz="2400" dirty="0" smtClean="0"/>
                  <a:t>に従うものとする。</a:t>
                </a:r>
                <a:endParaRPr kumimoji="1" lang="ja-JP" altLang="en-US" sz="2400"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467544" y="5013176"/>
                <a:ext cx="8280920" cy="1200329"/>
              </a:xfrm>
              <a:prstGeom prst="rect">
                <a:avLst/>
              </a:prstGeom>
              <a:blipFill rotWithShape="1">
                <a:blip r:embed="rId3"/>
                <a:stretch>
                  <a:fillRect l="-1178" t="-4061" b="-9137"/>
                </a:stretch>
              </a:blipFill>
            </p:spPr>
            <p:txBody>
              <a:bodyPr/>
              <a:lstStyle/>
              <a:p>
                <a:r>
                  <a:rPr lang="ja-JP" altLang="en-US">
                    <a:noFill/>
                  </a:rPr>
                  <a:t> </a:t>
                </a:r>
              </a:p>
            </p:txBody>
          </p:sp>
        </mc:Fallback>
      </mc:AlternateContent>
      <p:sp>
        <p:nvSpPr>
          <p:cNvPr id="6" name="スライド番号プレースホルダー 5"/>
          <p:cNvSpPr>
            <a:spLocks noGrp="1"/>
          </p:cNvSpPr>
          <p:nvPr>
            <p:ph type="sldNum" sz="quarter" idx="12"/>
          </p:nvPr>
        </p:nvSpPr>
        <p:spPr/>
        <p:txBody>
          <a:bodyPr/>
          <a:lstStyle/>
          <a:p>
            <a:fld id="{D17A5259-4C45-4F70-9B67-D32A170BD583}" type="slidenum">
              <a:rPr kumimoji="1" lang="ja-JP" altLang="en-US" smtClean="0"/>
              <a:t>7</a:t>
            </a:fld>
            <a:endParaRPr kumimoji="1" lang="ja-JP" altLang="en-US"/>
          </a:p>
        </p:txBody>
      </p:sp>
    </p:spTree>
    <p:extLst>
      <p:ext uri="{BB962C8B-B14F-4D97-AF65-F5344CB8AC3E}">
        <p14:creationId xmlns:p14="http://schemas.microsoft.com/office/powerpoint/2010/main" val="42304714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母平均</a:t>
            </a:r>
            <a:r>
              <a:rPr kumimoji="1" lang="el-GR" altLang="ja-JP" dirty="0" smtClean="0"/>
              <a:t>μ</a:t>
            </a:r>
            <a:r>
              <a:rPr kumimoji="1" lang="ja-JP" altLang="en-US" dirty="0" smtClean="0"/>
              <a:t>の信頼区間</a:t>
            </a:r>
            <a:r>
              <a:rPr kumimoji="1" lang="en-US" altLang="ja-JP" dirty="0" smtClean="0"/>
              <a:t>(1)</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pPr marL="0" indent="0">
                  <a:buNone/>
                </a:pPr>
                <a:r>
                  <a:rPr kumimoji="1" lang="en-US" altLang="ja-JP" dirty="0" smtClean="0"/>
                  <a:t>(1)</a:t>
                </a:r>
                <a:r>
                  <a:rPr kumimoji="1" lang="ja-JP" altLang="en-US" dirty="0" smtClean="0"/>
                  <a:t>母平均</a:t>
                </a:r>
                <a:r>
                  <a:rPr lang="el-GR" altLang="ja-JP" dirty="0" smtClean="0"/>
                  <a:t>μ</a:t>
                </a:r>
                <a:r>
                  <a:rPr lang="ja-JP" altLang="en-US" dirty="0" smtClean="0"/>
                  <a:t>の</a:t>
                </a:r>
                <a:r>
                  <a:rPr lang="en-US" altLang="ja-JP" dirty="0" smtClean="0"/>
                  <a:t>95%</a:t>
                </a:r>
                <a:r>
                  <a:rPr lang="ja-JP" altLang="en-US" dirty="0" smtClean="0"/>
                  <a:t>信頼区間を求める。</a:t>
                </a:r>
                <a:endParaRPr lang="en-US" altLang="ja-JP" dirty="0" smtClean="0"/>
              </a:p>
              <a:p>
                <a:endParaRPr lang="en-US" altLang="ja-JP" dirty="0" smtClean="0"/>
              </a:p>
              <a:p>
                <a:pPr marL="0" indent="0">
                  <a:buNone/>
                </a:pPr>
                <a:r>
                  <a:rPr kumimoji="1" lang="ja-JP" altLang="en-US" dirty="0"/>
                  <a:t>信頼</a:t>
                </a:r>
                <a:r>
                  <a:rPr kumimoji="1" lang="ja-JP" altLang="en-US" dirty="0" smtClean="0"/>
                  <a:t>係数</a:t>
                </a:r>
                <a:r>
                  <a:rPr kumimoji="1" lang="en-US" altLang="ja-JP" dirty="0" smtClean="0"/>
                  <a:t>0.95</a:t>
                </a:r>
                <a:r>
                  <a:rPr kumimoji="1" lang="ja-JP" altLang="en-US" dirty="0" smtClean="0"/>
                  <a:t>より，有意水準</a:t>
                </a:r>
                <a:r>
                  <a:rPr kumimoji="1" lang="en-US" altLang="ja-JP" dirty="0" smtClean="0"/>
                  <a:t>0.05</a:t>
                </a:r>
              </a:p>
              <a:p>
                <a:pPr marL="0" indent="0">
                  <a:buNone/>
                </a:pPr>
                <a:r>
                  <a:rPr lang="ja-JP" altLang="en-US" dirty="0"/>
                  <a:t>標</a:t>
                </a:r>
                <a:r>
                  <a:rPr lang="ja-JP" altLang="en-US" dirty="0" smtClean="0"/>
                  <a:t>本数</a:t>
                </a:r>
                <a14:m>
                  <m:oMath xmlns:m="http://schemas.openxmlformats.org/officeDocument/2006/math">
                    <m:r>
                      <a:rPr lang="en-US" altLang="ja-JP" i="1" dirty="0" smtClean="0">
                        <a:latin typeface="Cambria Math"/>
                      </a:rPr>
                      <m:t>𝑛</m:t>
                    </m:r>
                    <m:r>
                      <a:rPr lang="en-US" altLang="ja-JP" i="1" dirty="0" smtClean="0">
                        <a:latin typeface="Cambria Math"/>
                      </a:rPr>
                      <m:t>=10</m:t>
                    </m:r>
                  </m:oMath>
                </a14:m>
                <a:r>
                  <a:rPr kumimoji="1" lang="en-US" altLang="ja-JP" dirty="0" smtClean="0"/>
                  <a:t>	     </a:t>
                </a:r>
                <a:r>
                  <a:rPr kumimoji="1" lang="ja-JP" altLang="en-US" dirty="0" smtClean="0"/>
                  <a:t>標本平均</a:t>
                </a:r>
                <a14:m>
                  <m:oMath xmlns:m="http://schemas.openxmlformats.org/officeDocument/2006/math">
                    <m:acc>
                      <m:accPr>
                        <m:chr m:val="̅"/>
                        <m:ctrlPr>
                          <a:rPr kumimoji="1" lang="en-US" altLang="ja-JP" i="1" dirty="0" smtClean="0">
                            <a:latin typeface="Cambria Math"/>
                          </a:rPr>
                        </m:ctrlPr>
                      </m:accPr>
                      <m:e>
                        <m:r>
                          <a:rPr kumimoji="1" lang="en-US" altLang="ja-JP" b="0" i="1" dirty="0" smtClean="0">
                            <a:latin typeface="Cambria Math"/>
                          </a:rPr>
                          <m:t>𝑥</m:t>
                        </m:r>
                      </m:e>
                    </m:acc>
                    <m:r>
                      <a:rPr kumimoji="1" lang="en-US" altLang="ja-JP" b="0" i="1" dirty="0" smtClean="0">
                        <a:latin typeface="Cambria Math"/>
                      </a:rPr>
                      <m:t>=9.94</m:t>
                    </m:r>
                  </m:oMath>
                </a14:m>
                <a:endParaRPr kumimoji="1" lang="en-US" altLang="ja-JP" dirty="0" smtClean="0"/>
              </a:p>
              <a:p>
                <a:pPr marL="0" indent="0">
                  <a:buNone/>
                </a:pPr>
                <a:r>
                  <a:rPr lang="ja-JP" altLang="en-US" dirty="0"/>
                  <a:t>標本</a:t>
                </a:r>
                <a:r>
                  <a:rPr lang="ja-JP" altLang="en-US" dirty="0" smtClean="0"/>
                  <a:t>分散</a:t>
                </a:r>
                <a14:m>
                  <m:oMath xmlns:m="http://schemas.openxmlformats.org/officeDocument/2006/math">
                    <m:sSup>
                      <m:sSupPr>
                        <m:ctrlPr>
                          <a:rPr lang="en-US" altLang="ja-JP" i="1" dirty="0" smtClean="0">
                            <a:latin typeface="Cambria Math"/>
                          </a:rPr>
                        </m:ctrlPr>
                      </m:sSupPr>
                      <m:e>
                        <m:r>
                          <a:rPr lang="en-US" altLang="ja-JP" b="0" i="1" dirty="0" smtClean="0">
                            <a:latin typeface="Cambria Math"/>
                          </a:rPr>
                          <m:t>𝑆</m:t>
                        </m:r>
                      </m:e>
                      <m:sup>
                        <m:r>
                          <a:rPr lang="en-US" altLang="ja-JP" b="0" i="1" dirty="0" smtClean="0">
                            <a:latin typeface="Cambria Math"/>
                          </a:rPr>
                          <m:t>2</m:t>
                        </m:r>
                      </m:sup>
                    </m:sSup>
                    <m:r>
                      <a:rPr lang="en-US" altLang="ja-JP" b="0" i="1" dirty="0" smtClean="0">
                        <a:latin typeface="Cambria Math"/>
                      </a:rPr>
                      <m:t>=1.1493</m:t>
                    </m:r>
                  </m:oMath>
                </a14:m>
                <a:endParaRPr lang="en-US" altLang="ja-JP" b="0" dirty="0" smtClean="0"/>
              </a:p>
              <a:p>
                <a:pPr marL="0" indent="0">
                  <a:buNone/>
                </a:pPr>
                <a14:m>
                  <m:oMath xmlns:m="http://schemas.openxmlformats.org/officeDocument/2006/math">
                    <m:rad>
                      <m:radPr>
                        <m:degHide m:val="on"/>
                        <m:ctrlPr>
                          <a:rPr lang="en-US" altLang="ja-JP" i="1" smtClean="0">
                            <a:latin typeface="Cambria Math"/>
                          </a:rPr>
                        </m:ctrlPr>
                      </m:radPr>
                      <m:deg/>
                      <m:e>
                        <m:f>
                          <m:fPr>
                            <m:ctrlPr>
                              <a:rPr lang="en-US" altLang="ja-JP" i="1" smtClean="0">
                                <a:latin typeface="Cambria Math"/>
                              </a:rPr>
                            </m:ctrlPr>
                          </m:fPr>
                          <m:num>
                            <m:sSup>
                              <m:sSupPr>
                                <m:ctrlPr>
                                  <a:rPr lang="en-US" altLang="ja-JP" i="1" dirty="0">
                                    <a:latin typeface="Cambria Math"/>
                                  </a:rPr>
                                </m:ctrlPr>
                              </m:sSupPr>
                              <m:e>
                                <m:r>
                                  <a:rPr lang="en-US" altLang="ja-JP" i="1" dirty="0">
                                    <a:latin typeface="Cambria Math"/>
                                  </a:rPr>
                                  <m:t>𝑆</m:t>
                                </m:r>
                              </m:e>
                              <m:sup>
                                <m:r>
                                  <a:rPr lang="en-US" altLang="ja-JP" i="1" dirty="0">
                                    <a:latin typeface="Cambria Math"/>
                                  </a:rPr>
                                  <m:t>2</m:t>
                                </m:r>
                              </m:sup>
                            </m:sSup>
                          </m:num>
                          <m:den>
                            <m:r>
                              <a:rPr lang="en-US" altLang="ja-JP" b="0" i="1" smtClean="0">
                                <a:latin typeface="Cambria Math"/>
                              </a:rPr>
                              <m:t>𝑛</m:t>
                            </m:r>
                          </m:den>
                        </m:f>
                      </m:e>
                    </m:rad>
                  </m:oMath>
                </a14:m>
                <a:r>
                  <a:rPr lang="en-US" altLang="ja-JP" dirty="0" smtClean="0"/>
                  <a:t> = </a:t>
                </a:r>
                <a14:m>
                  <m:oMath xmlns:m="http://schemas.openxmlformats.org/officeDocument/2006/math">
                    <m:rad>
                      <m:radPr>
                        <m:degHide m:val="on"/>
                        <m:ctrlPr>
                          <a:rPr lang="en-US" altLang="ja-JP" i="1" smtClean="0">
                            <a:latin typeface="Cambria Math"/>
                          </a:rPr>
                        </m:ctrlPr>
                      </m:radPr>
                      <m:deg/>
                      <m:e>
                        <m:f>
                          <m:fPr>
                            <m:ctrlPr>
                              <a:rPr lang="en-US" altLang="ja-JP" i="1" smtClean="0">
                                <a:latin typeface="Cambria Math"/>
                              </a:rPr>
                            </m:ctrlPr>
                          </m:fPr>
                          <m:num>
                            <m:r>
                              <a:rPr lang="en-US" altLang="ja-JP" b="0" i="1" smtClean="0">
                                <a:latin typeface="Cambria Math"/>
                              </a:rPr>
                              <m:t>1.1493</m:t>
                            </m:r>
                          </m:num>
                          <m:den>
                            <m:r>
                              <a:rPr lang="en-US" altLang="ja-JP" b="0" i="1" smtClean="0">
                                <a:latin typeface="Cambria Math"/>
                              </a:rPr>
                              <m:t>10</m:t>
                            </m:r>
                          </m:den>
                        </m:f>
                      </m:e>
                    </m:rad>
                  </m:oMath>
                </a14:m>
                <a:r>
                  <a:rPr lang="en-US" altLang="ja-JP" dirty="0" smtClean="0"/>
                  <a:t> = 0.339</a:t>
                </a:r>
              </a:p>
              <a:p>
                <a:pPr marL="0" indent="0">
                  <a:buNone/>
                </a:pPr>
                <a:r>
                  <a:rPr kumimoji="1" lang="ja-JP" altLang="en-US" dirty="0" smtClean="0"/>
                  <a:t>確率変数</a:t>
                </a:r>
                <a14:m>
                  <m:oMath xmlns:m="http://schemas.openxmlformats.org/officeDocument/2006/math">
                    <m:r>
                      <a:rPr kumimoji="1" lang="en-US" altLang="ja-JP" sz="3200" i="1" dirty="0" smtClean="0">
                        <a:latin typeface="Cambria Math"/>
                      </a:rPr>
                      <m:t>𝑢</m:t>
                    </m:r>
                    <m:r>
                      <a:rPr kumimoji="1" lang="en-US" altLang="ja-JP" sz="3200" b="0" i="1" dirty="0" smtClean="0">
                        <a:latin typeface="Cambria Math"/>
                      </a:rPr>
                      <m:t>= </m:t>
                    </m:r>
                    <m:f>
                      <m:fPr>
                        <m:ctrlPr>
                          <a:rPr kumimoji="1" lang="en-US" altLang="ja-JP" sz="3200" b="0" i="1" dirty="0" smtClean="0">
                            <a:latin typeface="Cambria Math"/>
                          </a:rPr>
                        </m:ctrlPr>
                      </m:fPr>
                      <m:num>
                        <m:r>
                          <a:rPr kumimoji="1" lang="en-US" altLang="ja-JP" sz="3200" b="0" i="1" dirty="0" smtClean="0">
                            <a:latin typeface="Cambria Math"/>
                          </a:rPr>
                          <m:t>𝑥</m:t>
                        </m:r>
                        <m:r>
                          <a:rPr kumimoji="1" lang="en-US" altLang="ja-JP" sz="3200" b="0" i="1" dirty="0" smtClean="0">
                            <a:latin typeface="Cambria Math"/>
                          </a:rPr>
                          <m:t>−</m:t>
                        </m:r>
                        <m:r>
                          <a:rPr kumimoji="1" lang="ja-JP" altLang="en-US" sz="3200" b="0" i="1" dirty="0" smtClean="0">
                            <a:latin typeface="Cambria Math"/>
                          </a:rPr>
                          <m:t>𝜇</m:t>
                        </m:r>
                      </m:num>
                      <m:den>
                        <m:rad>
                          <m:radPr>
                            <m:degHide m:val="on"/>
                            <m:ctrlPr>
                              <a:rPr kumimoji="1" lang="en-US" altLang="ja-JP" sz="3200" b="0" i="1" dirty="0" smtClean="0">
                                <a:latin typeface="Cambria Math"/>
                              </a:rPr>
                            </m:ctrlPr>
                          </m:radPr>
                          <m:deg/>
                          <m:e>
                            <m:f>
                              <m:fPr>
                                <m:ctrlPr>
                                  <a:rPr kumimoji="1" lang="en-US" altLang="ja-JP" sz="3200" b="0" i="1" dirty="0" smtClean="0">
                                    <a:latin typeface="Cambria Math"/>
                                  </a:rPr>
                                </m:ctrlPr>
                              </m:fPr>
                              <m:num>
                                <m:sSup>
                                  <m:sSupPr>
                                    <m:ctrlPr>
                                      <a:rPr lang="en-US" altLang="ja-JP" sz="2000" i="1" dirty="0">
                                        <a:latin typeface="Cambria Math"/>
                                      </a:rPr>
                                    </m:ctrlPr>
                                  </m:sSupPr>
                                  <m:e>
                                    <m:r>
                                      <a:rPr lang="en-US" altLang="ja-JP" sz="2000" i="1" dirty="0">
                                        <a:latin typeface="Cambria Math"/>
                                      </a:rPr>
                                      <m:t>𝑆</m:t>
                                    </m:r>
                                  </m:e>
                                  <m:sup>
                                    <m:r>
                                      <a:rPr lang="en-US" altLang="ja-JP" sz="2000" i="1" dirty="0">
                                        <a:latin typeface="Cambria Math"/>
                                      </a:rPr>
                                      <m:t>2</m:t>
                                    </m:r>
                                  </m:sup>
                                </m:sSup>
                              </m:num>
                              <m:den>
                                <m:r>
                                  <a:rPr kumimoji="1" lang="en-US" altLang="ja-JP" sz="3200" b="0" i="1" dirty="0" smtClean="0">
                                    <a:latin typeface="Cambria Math"/>
                                  </a:rPr>
                                  <m:t>𝑛</m:t>
                                </m:r>
                              </m:den>
                            </m:f>
                          </m:e>
                        </m:rad>
                      </m:den>
                    </m:f>
                  </m:oMath>
                </a14:m>
                <a:r>
                  <a:rPr kumimoji="1" lang="en-US" altLang="ja-JP" dirty="0" smtClean="0"/>
                  <a:t> </a:t>
                </a:r>
                <a:r>
                  <a:rPr kumimoji="1" lang="ja-JP" altLang="en-US" dirty="0" smtClean="0"/>
                  <a:t>とおくと，これは自由度</a:t>
                </a:r>
                <a:r>
                  <a:rPr kumimoji="1" lang="en-US" altLang="ja-JP" dirty="0" smtClean="0"/>
                  <a:t>9</a:t>
                </a:r>
                <a:r>
                  <a:rPr kumimoji="1" lang="ja-JP" altLang="en-US" dirty="0" smtClean="0"/>
                  <a:t>の</a:t>
                </a:r>
                <a:r>
                  <a:rPr kumimoji="1" lang="en-US" altLang="ja-JP" dirty="0" smtClean="0"/>
                  <a:t>t</a:t>
                </a:r>
                <a:r>
                  <a:rPr kumimoji="1" lang="ja-JP" altLang="en-US" dirty="0" smtClean="0"/>
                  <a:t>分布に従う</a:t>
                </a:r>
                <a:endParaRPr kumimoji="1" lang="en-US" altLang="ja-JP" dirty="0" smtClean="0"/>
              </a:p>
              <a:p>
                <a:pPr marL="0" indent="0">
                  <a:buNone/>
                </a:pPr>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l="-1111" t="-1375"/>
                </a:stretch>
              </a:blipFill>
            </p:spPr>
            <p:txBody>
              <a:bodyPr/>
              <a:lstStyle/>
              <a:p>
                <a:r>
                  <a:rPr lang="ja-JP" altLang="en-US">
                    <a:noFill/>
                  </a:rPr>
                  <a:t> </a:t>
                </a:r>
              </a:p>
            </p:txBody>
          </p:sp>
        </mc:Fallback>
      </mc:AlternateContent>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4088" y="2492896"/>
            <a:ext cx="3016002" cy="1538550"/>
          </a:xfrm>
          <a:prstGeom prst="rect">
            <a:avLst/>
          </a:prstGeom>
        </p:spPr>
      </p:pic>
      <p:sp>
        <p:nvSpPr>
          <p:cNvPr id="5" name="スライド番号プレースホルダー 4"/>
          <p:cNvSpPr>
            <a:spLocks noGrp="1"/>
          </p:cNvSpPr>
          <p:nvPr>
            <p:ph type="sldNum" sz="quarter" idx="12"/>
          </p:nvPr>
        </p:nvSpPr>
        <p:spPr/>
        <p:txBody>
          <a:bodyPr/>
          <a:lstStyle/>
          <a:p>
            <a:fld id="{D17A5259-4C45-4F70-9B67-D32A170BD583}" type="slidenum">
              <a:rPr kumimoji="1" lang="ja-JP" altLang="en-US" smtClean="0"/>
              <a:t>8</a:t>
            </a:fld>
            <a:endParaRPr kumimoji="1" lang="ja-JP" altLang="en-US"/>
          </a:p>
        </p:txBody>
      </p:sp>
    </p:spTree>
    <p:extLst>
      <p:ext uri="{BB962C8B-B14F-4D97-AF65-F5344CB8AC3E}">
        <p14:creationId xmlns:p14="http://schemas.microsoft.com/office/powerpoint/2010/main" val="40127973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母平均</a:t>
            </a:r>
            <a:r>
              <a:rPr lang="el-GR" altLang="ja-JP" dirty="0"/>
              <a:t>μ</a:t>
            </a:r>
            <a:r>
              <a:rPr lang="ja-JP" altLang="en-US" dirty="0"/>
              <a:t>の信頼区間</a:t>
            </a:r>
            <a:r>
              <a:rPr lang="en-US" altLang="ja-JP" dirty="0" smtClean="0"/>
              <a:t>(2)</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pPr marL="0" indent="0">
                  <a:buNone/>
                </a:pPr>
                <a:r>
                  <a:rPr lang="ja-JP" altLang="en-US" dirty="0">
                    <a:latin typeface="Cambria Math"/>
                  </a:rPr>
                  <a:t>なの</a:t>
                </a:r>
                <a:r>
                  <a:rPr lang="ja-JP" altLang="en-US" dirty="0" smtClean="0">
                    <a:latin typeface="Cambria Math"/>
                  </a:rPr>
                  <a:t>で，</a:t>
                </a:r>
                <a:endParaRPr kumimoji="1" lang="en-US" altLang="ja-JP" dirty="0" smtClean="0">
                  <a:latin typeface="Cambria Math"/>
                </a:endParaRPr>
              </a:p>
              <a:p>
                <a:pPr marL="0" indent="0">
                  <a:buNone/>
                </a:pPr>
                <a14:m>
                  <m:oMathPara xmlns:m="http://schemas.openxmlformats.org/officeDocument/2006/math">
                    <m:oMathParaPr>
                      <m:jc m:val="left"/>
                    </m:oMathParaPr>
                    <m:oMath xmlns:m="http://schemas.openxmlformats.org/officeDocument/2006/math">
                      <m:r>
                        <a:rPr kumimoji="1" lang="en-US" altLang="ja-JP" i="1" dirty="0" smtClean="0">
                          <a:latin typeface="Cambria Math"/>
                        </a:rPr>
                        <m:t>𝑃</m:t>
                      </m:r>
                      <m:d>
                        <m:dPr>
                          <m:ctrlPr>
                            <a:rPr kumimoji="1" lang="en-US" altLang="ja-JP" b="0" i="1" dirty="0" smtClean="0">
                              <a:latin typeface="Cambria Math"/>
                            </a:rPr>
                          </m:ctrlPr>
                        </m:dPr>
                        <m:e>
                          <m:r>
                            <a:rPr kumimoji="1" lang="en-US" altLang="ja-JP" b="0" i="1" dirty="0" smtClean="0">
                              <a:latin typeface="Cambria Math"/>
                            </a:rPr>
                            <m:t>−</m:t>
                          </m:r>
                          <m:sSub>
                            <m:sSubPr>
                              <m:ctrlPr>
                                <a:rPr kumimoji="1" lang="en-US" altLang="ja-JP" b="0" i="1" dirty="0" smtClean="0">
                                  <a:latin typeface="Cambria Math"/>
                                </a:rPr>
                              </m:ctrlPr>
                            </m:sSubPr>
                            <m:e>
                              <m:r>
                                <a:rPr kumimoji="1" lang="en-US" altLang="ja-JP" b="0" i="1" dirty="0" smtClean="0">
                                  <a:latin typeface="Cambria Math"/>
                                </a:rPr>
                                <m:t>𝑢</m:t>
                              </m:r>
                            </m:e>
                            <m:sub>
                              <m:r>
                                <a:rPr kumimoji="1" lang="en-US" altLang="ja-JP" b="0" i="1" dirty="0" smtClean="0">
                                  <a:latin typeface="Cambria Math"/>
                                </a:rPr>
                                <m:t>9</m:t>
                              </m:r>
                            </m:sub>
                          </m:sSub>
                          <m:d>
                            <m:dPr>
                              <m:ctrlPr>
                                <a:rPr kumimoji="1" lang="en-US" altLang="ja-JP" b="0" i="1" dirty="0" smtClean="0">
                                  <a:latin typeface="Cambria Math"/>
                                </a:rPr>
                              </m:ctrlPr>
                            </m:dPr>
                            <m:e>
                              <m:r>
                                <a:rPr kumimoji="1" lang="en-US" altLang="ja-JP" b="0" i="1" dirty="0" smtClean="0">
                                  <a:latin typeface="Cambria Math"/>
                                </a:rPr>
                                <m:t>0.025</m:t>
                              </m:r>
                            </m:e>
                          </m:d>
                          <m:r>
                            <a:rPr lang="en-US" altLang="ja-JP" i="1" dirty="0">
                              <a:latin typeface="Cambria Math"/>
                              <a:ea typeface="Cambria Math"/>
                            </a:rPr>
                            <m:t>≤</m:t>
                          </m:r>
                          <m:r>
                            <a:rPr lang="en-US" altLang="ja-JP" b="0" i="1" dirty="0" smtClean="0">
                              <a:latin typeface="Cambria Math"/>
                              <a:ea typeface="Cambria Math"/>
                            </a:rPr>
                            <m:t> </m:t>
                          </m:r>
                          <m:r>
                            <a:rPr lang="en-US" altLang="ja-JP" b="0" i="1" dirty="0" smtClean="0">
                              <a:latin typeface="Cambria Math"/>
                              <a:ea typeface="Cambria Math"/>
                            </a:rPr>
                            <m:t>𝑢</m:t>
                          </m:r>
                          <m:r>
                            <a:rPr lang="en-US" altLang="ja-JP" b="0" i="1" dirty="0" smtClean="0">
                              <a:latin typeface="Cambria Math"/>
                              <a:ea typeface="Cambria Math"/>
                            </a:rPr>
                            <m:t> ≤</m:t>
                          </m:r>
                          <m:sSub>
                            <m:sSubPr>
                              <m:ctrlPr>
                                <a:rPr lang="en-US" altLang="ja-JP" i="1" dirty="0">
                                  <a:latin typeface="Cambria Math"/>
                                </a:rPr>
                              </m:ctrlPr>
                            </m:sSubPr>
                            <m:e>
                              <m:r>
                                <a:rPr lang="en-US" altLang="ja-JP" i="1" dirty="0">
                                  <a:latin typeface="Cambria Math"/>
                                </a:rPr>
                                <m:t>𝑢</m:t>
                              </m:r>
                            </m:e>
                            <m:sub>
                              <m:r>
                                <a:rPr lang="en-US" altLang="ja-JP" i="1" dirty="0">
                                  <a:latin typeface="Cambria Math"/>
                                </a:rPr>
                                <m:t>9</m:t>
                              </m:r>
                            </m:sub>
                          </m:sSub>
                          <m:d>
                            <m:dPr>
                              <m:ctrlPr>
                                <a:rPr lang="en-US" altLang="ja-JP" i="1" dirty="0">
                                  <a:latin typeface="Cambria Math"/>
                                </a:rPr>
                              </m:ctrlPr>
                            </m:dPr>
                            <m:e>
                              <m:r>
                                <a:rPr lang="en-US" altLang="ja-JP" i="1" dirty="0">
                                  <a:latin typeface="Cambria Math"/>
                                </a:rPr>
                                <m:t>0.025</m:t>
                              </m:r>
                            </m:e>
                          </m:d>
                        </m:e>
                      </m:d>
                      <m:r>
                        <a:rPr lang="en-US" altLang="ja-JP" b="0" i="1" dirty="0" smtClean="0">
                          <a:latin typeface="Cambria Math"/>
                        </a:rPr>
                        <m:t>=0.95</m:t>
                      </m:r>
                    </m:oMath>
                  </m:oMathPara>
                </a14:m>
                <a:endParaRPr lang="en-US" altLang="ja-JP" b="0" dirty="0" smtClean="0"/>
              </a:p>
              <a:p>
                <a:pPr marL="0" indent="0">
                  <a:buNone/>
                </a:pPr>
                <a:endParaRPr lang="en-US" altLang="ja-JP" b="0" dirty="0" smtClean="0"/>
              </a:p>
              <a:p>
                <a:pPr marL="0" indent="0">
                  <a:buNone/>
                </a:pPr>
                <a14:m>
                  <m:oMathPara xmlns:m="http://schemas.openxmlformats.org/officeDocument/2006/math">
                    <m:oMathParaPr>
                      <m:jc m:val="left"/>
                    </m:oMathParaPr>
                    <m:oMath xmlns:m="http://schemas.openxmlformats.org/officeDocument/2006/math">
                      <m:r>
                        <a:rPr lang="en-US" altLang="ja-JP" i="1" dirty="0">
                          <a:latin typeface="Cambria Math"/>
                        </a:rPr>
                        <m:t>−</m:t>
                      </m:r>
                      <m:sSub>
                        <m:sSubPr>
                          <m:ctrlPr>
                            <a:rPr lang="en-US" altLang="ja-JP" i="1" dirty="0">
                              <a:latin typeface="Cambria Math"/>
                            </a:rPr>
                          </m:ctrlPr>
                        </m:sSubPr>
                        <m:e>
                          <m:r>
                            <a:rPr lang="en-US" altLang="ja-JP" i="1" dirty="0">
                              <a:latin typeface="Cambria Math"/>
                            </a:rPr>
                            <m:t>𝑢</m:t>
                          </m:r>
                        </m:e>
                        <m:sub>
                          <m:r>
                            <a:rPr lang="en-US" altLang="ja-JP" i="1" dirty="0">
                              <a:latin typeface="Cambria Math"/>
                            </a:rPr>
                            <m:t>9</m:t>
                          </m:r>
                        </m:sub>
                      </m:sSub>
                      <m:d>
                        <m:dPr>
                          <m:ctrlPr>
                            <a:rPr lang="en-US" altLang="ja-JP" i="1" dirty="0">
                              <a:latin typeface="Cambria Math"/>
                            </a:rPr>
                          </m:ctrlPr>
                        </m:dPr>
                        <m:e>
                          <m:r>
                            <a:rPr lang="en-US" altLang="ja-JP" i="1" dirty="0">
                              <a:latin typeface="Cambria Math"/>
                            </a:rPr>
                            <m:t>0.025</m:t>
                          </m:r>
                        </m:e>
                      </m:d>
                      <m:r>
                        <a:rPr lang="en-US" altLang="ja-JP" i="1" dirty="0">
                          <a:latin typeface="Cambria Math"/>
                          <a:ea typeface="Cambria Math"/>
                        </a:rPr>
                        <m:t>≤</m:t>
                      </m:r>
                      <m:f>
                        <m:fPr>
                          <m:ctrlPr>
                            <a:rPr lang="en-US" altLang="ja-JP" i="1" dirty="0">
                              <a:latin typeface="Cambria Math"/>
                            </a:rPr>
                          </m:ctrlPr>
                        </m:fPr>
                        <m:num>
                          <m:r>
                            <a:rPr lang="en-US" altLang="ja-JP" i="1" dirty="0">
                              <a:latin typeface="Cambria Math"/>
                            </a:rPr>
                            <m:t>𝑥</m:t>
                          </m:r>
                          <m:r>
                            <a:rPr lang="en-US" altLang="ja-JP" i="1" dirty="0">
                              <a:latin typeface="Cambria Math"/>
                            </a:rPr>
                            <m:t>−</m:t>
                          </m:r>
                          <m:r>
                            <a:rPr lang="ja-JP" altLang="en-US" i="1" dirty="0">
                              <a:latin typeface="Cambria Math"/>
                            </a:rPr>
                            <m:t>𝜇</m:t>
                          </m:r>
                        </m:num>
                        <m:den>
                          <m:rad>
                            <m:radPr>
                              <m:degHide m:val="on"/>
                              <m:ctrlPr>
                                <a:rPr lang="en-US" altLang="ja-JP" i="1" dirty="0">
                                  <a:latin typeface="Cambria Math"/>
                                </a:rPr>
                              </m:ctrlPr>
                            </m:radPr>
                            <m:deg/>
                            <m:e>
                              <m:f>
                                <m:fPr>
                                  <m:ctrlPr>
                                    <a:rPr lang="en-US" altLang="ja-JP" i="1" dirty="0">
                                      <a:latin typeface="Cambria Math"/>
                                    </a:rPr>
                                  </m:ctrlPr>
                                </m:fPr>
                                <m:num>
                                  <m:sSup>
                                    <m:sSupPr>
                                      <m:ctrlPr>
                                        <a:rPr lang="en-US" altLang="ja-JP" sz="1600" i="1" dirty="0">
                                          <a:latin typeface="Cambria Math"/>
                                        </a:rPr>
                                      </m:ctrlPr>
                                    </m:sSupPr>
                                    <m:e>
                                      <m:r>
                                        <a:rPr lang="en-US" altLang="ja-JP" sz="1600" i="1" dirty="0">
                                          <a:latin typeface="Cambria Math"/>
                                        </a:rPr>
                                        <m:t>𝑆</m:t>
                                      </m:r>
                                    </m:e>
                                    <m:sup>
                                      <m:r>
                                        <a:rPr lang="en-US" altLang="ja-JP" sz="1600" i="1" dirty="0">
                                          <a:latin typeface="Cambria Math"/>
                                        </a:rPr>
                                        <m:t>2</m:t>
                                      </m:r>
                                    </m:sup>
                                  </m:sSup>
                                </m:num>
                                <m:den>
                                  <m:r>
                                    <a:rPr lang="en-US" altLang="ja-JP" i="1" dirty="0">
                                      <a:latin typeface="Cambria Math"/>
                                    </a:rPr>
                                    <m:t>𝑛</m:t>
                                  </m:r>
                                </m:den>
                              </m:f>
                            </m:e>
                          </m:rad>
                        </m:den>
                      </m:f>
                      <m:r>
                        <a:rPr lang="en-US" altLang="ja-JP" i="1" dirty="0">
                          <a:latin typeface="Cambria Math"/>
                          <a:ea typeface="Cambria Math"/>
                        </a:rPr>
                        <m:t>≤</m:t>
                      </m:r>
                      <m:sSub>
                        <m:sSubPr>
                          <m:ctrlPr>
                            <a:rPr lang="en-US" altLang="ja-JP" i="1" dirty="0">
                              <a:latin typeface="Cambria Math"/>
                            </a:rPr>
                          </m:ctrlPr>
                        </m:sSubPr>
                        <m:e>
                          <m:r>
                            <a:rPr lang="en-US" altLang="ja-JP" i="1" dirty="0">
                              <a:latin typeface="Cambria Math"/>
                            </a:rPr>
                            <m:t>𝑢</m:t>
                          </m:r>
                        </m:e>
                        <m:sub>
                          <m:r>
                            <a:rPr lang="en-US" altLang="ja-JP" i="1" dirty="0">
                              <a:latin typeface="Cambria Math"/>
                            </a:rPr>
                            <m:t>9</m:t>
                          </m:r>
                        </m:sub>
                      </m:sSub>
                      <m:d>
                        <m:dPr>
                          <m:ctrlPr>
                            <a:rPr lang="en-US" altLang="ja-JP" i="1" dirty="0">
                              <a:latin typeface="Cambria Math"/>
                            </a:rPr>
                          </m:ctrlPr>
                        </m:dPr>
                        <m:e>
                          <m:r>
                            <a:rPr lang="en-US" altLang="ja-JP" i="1" dirty="0">
                              <a:latin typeface="Cambria Math"/>
                            </a:rPr>
                            <m:t>0.025</m:t>
                          </m:r>
                        </m:e>
                      </m:d>
                      <m:r>
                        <a:rPr lang="ja-JP" altLang="en-US" i="1" dirty="0">
                          <a:latin typeface="Cambria Math"/>
                        </a:rPr>
                        <m:t>より</m:t>
                      </m:r>
                    </m:oMath>
                  </m:oMathPara>
                </a14:m>
                <a:endParaRPr kumimoji="1" lang="en-US" altLang="ja-JP" dirty="0" smtClean="0"/>
              </a:p>
              <a:p>
                <a:pPr marL="0" indent="0">
                  <a:buNone/>
                </a:pPr>
                <a:endParaRPr kumimoji="1" lang="en-US" altLang="ja-JP" dirty="0" smtClean="0"/>
              </a:p>
              <a:p>
                <a:pPr marL="0" indent="0">
                  <a:buNone/>
                </a:pPr>
                <a14:m>
                  <m:oMathPara xmlns:m="http://schemas.openxmlformats.org/officeDocument/2006/math">
                    <m:oMathParaPr>
                      <m:jc m:val="left"/>
                    </m:oMathParaPr>
                    <m:oMath xmlns:m="http://schemas.openxmlformats.org/officeDocument/2006/math">
                      <m:acc>
                        <m:accPr>
                          <m:chr m:val="̅"/>
                          <m:ctrlPr>
                            <a:rPr kumimoji="1" lang="en-US" altLang="ja-JP" i="1" dirty="0" smtClean="0">
                              <a:latin typeface="Cambria Math"/>
                            </a:rPr>
                          </m:ctrlPr>
                        </m:accPr>
                        <m:e>
                          <m:r>
                            <a:rPr kumimoji="1" lang="en-US" altLang="ja-JP" b="0" i="1" dirty="0" smtClean="0">
                              <a:latin typeface="Cambria Math"/>
                            </a:rPr>
                            <m:t>𝑥</m:t>
                          </m:r>
                        </m:e>
                      </m:acc>
                      <m:r>
                        <a:rPr kumimoji="1" lang="en-US" altLang="ja-JP" b="0" i="1" dirty="0" smtClean="0">
                          <a:latin typeface="Cambria Math"/>
                        </a:rPr>
                        <m:t>−</m:t>
                      </m:r>
                      <m:rad>
                        <m:radPr>
                          <m:degHide m:val="on"/>
                          <m:ctrlPr>
                            <a:rPr lang="en-US" altLang="ja-JP" i="1" dirty="0">
                              <a:latin typeface="Cambria Math"/>
                            </a:rPr>
                          </m:ctrlPr>
                        </m:radPr>
                        <m:deg/>
                        <m:e>
                          <m:f>
                            <m:fPr>
                              <m:ctrlPr>
                                <a:rPr lang="en-US" altLang="ja-JP" i="1" dirty="0">
                                  <a:latin typeface="Cambria Math"/>
                                </a:rPr>
                              </m:ctrlPr>
                            </m:fPr>
                            <m:num>
                              <m:sSup>
                                <m:sSupPr>
                                  <m:ctrlPr>
                                    <a:rPr lang="en-US" altLang="ja-JP" i="1" dirty="0">
                                      <a:latin typeface="Cambria Math"/>
                                    </a:rPr>
                                  </m:ctrlPr>
                                </m:sSupPr>
                                <m:e>
                                  <m:r>
                                    <a:rPr lang="en-US" altLang="ja-JP" i="1" dirty="0">
                                      <a:latin typeface="Cambria Math"/>
                                    </a:rPr>
                                    <m:t>𝑆</m:t>
                                  </m:r>
                                </m:e>
                                <m:sup>
                                  <m:r>
                                    <a:rPr lang="en-US" altLang="ja-JP" i="1" dirty="0">
                                      <a:latin typeface="Cambria Math"/>
                                    </a:rPr>
                                    <m:t>2</m:t>
                                  </m:r>
                                </m:sup>
                              </m:sSup>
                            </m:num>
                            <m:den>
                              <m:r>
                                <a:rPr lang="en-US" altLang="ja-JP" i="1" dirty="0">
                                  <a:latin typeface="Cambria Math"/>
                                </a:rPr>
                                <m:t>𝑛</m:t>
                              </m:r>
                            </m:den>
                          </m:f>
                        </m:e>
                      </m:rad>
                      <m:r>
                        <a:rPr lang="en-US" altLang="ja-JP" i="1" dirty="0">
                          <a:latin typeface="Cambria Math"/>
                          <a:ea typeface="Cambria Math"/>
                        </a:rPr>
                        <m:t>∙</m:t>
                      </m:r>
                      <m:sSub>
                        <m:sSubPr>
                          <m:ctrlPr>
                            <a:rPr lang="en-US" altLang="ja-JP" i="1" dirty="0">
                              <a:latin typeface="Cambria Math"/>
                            </a:rPr>
                          </m:ctrlPr>
                        </m:sSubPr>
                        <m:e>
                          <m:r>
                            <a:rPr lang="en-US" altLang="ja-JP" i="1" dirty="0">
                              <a:latin typeface="Cambria Math"/>
                            </a:rPr>
                            <m:t>𝑢</m:t>
                          </m:r>
                        </m:e>
                        <m:sub>
                          <m:r>
                            <a:rPr lang="en-US" altLang="ja-JP" i="1" dirty="0">
                              <a:latin typeface="Cambria Math"/>
                            </a:rPr>
                            <m:t>9</m:t>
                          </m:r>
                        </m:sub>
                      </m:sSub>
                      <m:d>
                        <m:dPr>
                          <m:ctrlPr>
                            <a:rPr lang="en-US" altLang="ja-JP" i="1" dirty="0">
                              <a:latin typeface="Cambria Math"/>
                            </a:rPr>
                          </m:ctrlPr>
                        </m:dPr>
                        <m:e>
                          <m:r>
                            <a:rPr lang="en-US" altLang="ja-JP" i="1" dirty="0">
                              <a:latin typeface="Cambria Math"/>
                            </a:rPr>
                            <m:t>0.025</m:t>
                          </m:r>
                        </m:e>
                      </m:d>
                      <m:r>
                        <a:rPr lang="en-US" altLang="ja-JP" i="1" dirty="0">
                          <a:latin typeface="Cambria Math"/>
                          <a:ea typeface="Cambria Math"/>
                        </a:rPr>
                        <m:t>≤</m:t>
                      </m:r>
                      <m:r>
                        <a:rPr lang="ja-JP" altLang="en-US" i="1" dirty="0">
                          <a:latin typeface="Cambria Math"/>
                        </a:rPr>
                        <m:t>𝜇</m:t>
                      </m:r>
                      <m:r>
                        <a:rPr lang="en-US" altLang="ja-JP" i="1" dirty="0">
                          <a:latin typeface="Cambria Math"/>
                          <a:ea typeface="Cambria Math"/>
                        </a:rPr>
                        <m:t>≤</m:t>
                      </m:r>
                      <m:acc>
                        <m:accPr>
                          <m:chr m:val="̅"/>
                          <m:ctrlPr>
                            <a:rPr lang="en-US" altLang="ja-JP" i="1" dirty="0">
                              <a:latin typeface="Cambria Math"/>
                            </a:rPr>
                          </m:ctrlPr>
                        </m:accPr>
                        <m:e>
                          <m:r>
                            <a:rPr lang="en-US" altLang="ja-JP" i="1" dirty="0">
                              <a:latin typeface="Cambria Math"/>
                            </a:rPr>
                            <m:t>𝑥</m:t>
                          </m:r>
                        </m:e>
                      </m:acc>
                      <m:r>
                        <a:rPr lang="en-US" altLang="ja-JP" b="0" i="1" dirty="0" smtClean="0">
                          <a:latin typeface="Cambria Math"/>
                        </a:rPr>
                        <m:t>+</m:t>
                      </m:r>
                      <m:rad>
                        <m:radPr>
                          <m:degHide m:val="on"/>
                          <m:ctrlPr>
                            <a:rPr lang="en-US" altLang="ja-JP" i="1" dirty="0">
                              <a:latin typeface="Cambria Math"/>
                            </a:rPr>
                          </m:ctrlPr>
                        </m:radPr>
                        <m:deg/>
                        <m:e>
                          <m:f>
                            <m:fPr>
                              <m:ctrlPr>
                                <a:rPr lang="en-US" altLang="ja-JP" i="1" dirty="0">
                                  <a:latin typeface="Cambria Math"/>
                                </a:rPr>
                              </m:ctrlPr>
                            </m:fPr>
                            <m:num>
                              <m:sSup>
                                <m:sSupPr>
                                  <m:ctrlPr>
                                    <a:rPr lang="en-US" altLang="ja-JP" i="1" dirty="0">
                                      <a:latin typeface="Cambria Math"/>
                                    </a:rPr>
                                  </m:ctrlPr>
                                </m:sSupPr>
                                <m:e>
                                  <m:r>
                                    <a:rPr lang="en-US" altLang="ja-JP" i="1" dirty="0">
                                      <a:latin typeface="Cambria Math"/>
                                    </a:rPr>
                                    <m:t>𝑆</m:t>
                                  </m:r>
                                </m:e>
                                <m:sup>
                                  <m:r>
                                    <a:rPr lang="en-US" altLang="ja-JP" i="1" dirty="0">
                                      <a:latin typeface="Cambria Math"/>
                                    </a:rPr>
                                    <m:t>2</m:t>
                                  </m:r>
                                </m:sup>
                              </m:sSup>
                            </m:num>
                            <m:den>
                              <m:r>
                                <a:rPr lang="en-US" altLang="ja-JP" i="1" dirty="0">
                                  <a:latin typeface="Cambria Math"/>
                                </a:rPr>
                                <m:t>𝑛</m:t>
                              </m:r>
                            </m:den>
                          </m:f>
                        </m:e>
                      </m:rad>
                      <m:r>
                        <a:rPr lang="en-US" altLang="ja-JP" i="1" dirty="0">
                          <a:latin typeface="Cambria Math"/>
                          <a:ea typeface="Cambria Math"/>
                        </a:rPr>
                        <m:t>∙</m:t>
                      </m:r>
                      <m:sSub>
                        <m:sSubPr>
                          <m:ctrlPr>
                            <a:rPr lang="en-US" altLang="ja-JP" i="1" dirty="0">
                              <a:latin typeface="Cambria Math"/>
                            </a:rPr>
                          </m:ctrlPr>
                        </m:sSubPr>
                        <m:e>
                          <m:r>
                            <a:rPr lang="en-US" altLang="ja-JP" i="1" dirty="0">
                              <a:latin typeface="Cambria Math"/>
                            </a:rPr>
                            <m:t>𝑢</m:t>
                          </m:r>
                        </m:e>
                        <m:sub>
                          <m:r>
                            <a:rPr lang="en-US" altLang="ja-JP" i="1" dirty="0">
                              <a:latin typeface="Cambria Math"/>
                            </a:rPr>
                            <m:t>9</m:t>
                          </m:r>
                        </m:sub>
                      </m:sSub>
                      <m:d>
                        <m:dPr>
                          <m:ctrlPr>
                            <a:rPr lang="en-US" altLang="ja-JP" i="1" dirty="0">
                              <a:latin typeface="Cambria Math"/>
                            </a:rPr>
                          </m:ctrlPr>
                        </m:dPr>
                        <m:e>
                          <m:r>
                            <a:rPr lang="en-US" altLang="ja-JP" i="1" dirty="0">
                              <a:latin typeface="Cambria Math"/>
                            </a:rPr>
                            <m:t>0.025</m:t>
                          </m:r>
                        </m:e>
                      </m:d>
                    </m:oMath>
                  </m:oMathPara>
                </a14:m>
                <a:endParaRPr kumimoji="1" lang="en-US" altLang="ja-JP" dirty="0" smtClean="0"/>
              </a:p>
              <a:p>
                <a:pPr marL="0" indent="0">
                  <a:buNone/>
                </a:pPr>
                <a:r>
                  <a:rPr lang="ja-JP" altLang="en-US" dirty="0" smtClean="0"/>
                  <a:t>よって母平均</a:t>
                </a:r>
                <a:r>
                  <a:rPr lang="el-GR" altLang="ja-JP" dirty="0" smtClean="0"/>
                  <a:t>μ</a:t>
                </a:r>
                <a:r>
                  <a:rPr lang="ja-JP" altLang="en-US" dirty="0" smtClean="0"/>
                  <a:t>の</a:t>
                </a:r>
                <a:r>
                  <a:rPr lang="en-US" altLang="ja-JP" dirty="0" smtClean="0"/>
                  <a:t>95%</a:t>
                </a:r>
                <a:r>
                  <a:rPr lang="ja-JP" altLang="en-US" dirty="0" smtClean="0"/>
                  <a:t>信頼区間は</a:t>
                </a:r>
                <a:endParaRPr lang="en-US" altLang="ja-JP" dirty="0" smtClean="0"/>
              </a:p>
              <a:p>
                <a:pPr marL="0" indent="0">
                  <a:buNone/>
                </a:pPr>
                <a14:m>
                  <m:oMath xmlns:m="http://schemas.openxmlformats.org/officeDocument/2006/math">
                    <m:r>
                      <a:rPr kumimoji="1" lang="en-US" altLang="ja-JP" i="1" dirty="0" smtClean="0">
                        <a:latin typeface="Cambria Math"/>
                      </a:rPr>
                      <m:t>9.173</m:t>
                    </m:r>
                    <m:r>
                      <a:rPr kumimoji="1" lang="en-US" altLang="ja-JP" b="0" i="1" dirty="0" smtClean="0">
                        <a:latin typeface="Cambria Math"/>
                      </a:rPr>
                      <m:t> </m:t>
                    </m:r>
                    <m:r>
                      <a:rPr kumimoji="1" lang="en-US" altLang="ja-JP" b="0" i="1" dirty="0" smtClean="0">
                        <a:latin typeface="Cambria Math"/>
                        <a:ea typeface="Cambria Math"/>
                      </a:rPr>
                      <m:t>≤ </m:t>
                    </m:r>
                    <m:r>
                      <a:rPr kumimoji="1" lang="ja-JP" altLang="en-US" b="0" i="1" dirty="0" smtClean="0">
                        <a:latin typeface="Cambria Math"/>
                        <a:ea typeface="Cambria Math"/>
                      </a:rPr>
                      <m:t>𝜇</m:t>
                    </m:r>
                    <m:r>
                      <a:rPr kumimoji="1" lang="en-US" altLang="ja-JP" b="0" i="1" dirty="0" smtClean="0">
                        <a:latin typeface="Cambria Math"/>
                        <a:ea typeface="Cambria Math"/>
                      </a:rPr>
                      <m:t> ≤10.707</m:t>
                    </m:r>
                  </m:oMath>
                </a14:m>
                <a:r>
                  <a:rPr kumimoji="1" lang="ja-JP" altLang="en-US" dirty="0" smtClean="0"/>
                  <a:t>となる</a:t>
                </a:r>
                <a:r>
                  <a:rPr lang="ja-JP" altLang="en-US" dirty="0"/>
                  <a:t>・・・・・・・</a:t>
                </a:r>
                <a:r>
                  <a:rPr lang="ja-JP" altLang="en-US" dirty="0" smtClean="0"/>
                  <a:t>・（答）</a:t>
                </a:r>
                <a:endParaRPr kumimoji="1" lang="en-US" altLang="ja-JP" dirty="0" smtClean="0"/>
              </a:p>
              <a:p>
                <a:pPr marL="0" indent="0">
                  <a:buNone/>
                </a:pPr>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l="-1111" t="-1375" b="-625"/>
                </a:stretch>
              </a:blipFill>
            </p:spPr>
            <p:txBody>
              <a:bodyPr/>
              <a:lstStyle/>
              <a:p>
                <a:r>
                  <a:rPr lang="ja-JP" altLang="en-US">
                    <a:noFill/>
                  </a:rPr>
                  <a:t> </a:t>
                </a:r>
              </a:p>
            </p:txBody>
          </p:sp>
        </mc:Fallback>
      </mc:AlternateContent>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2120" y="2564904"/>
            <a:ext cx="3016002" cy="1538550"/>
          </a:xfrm>
          <a:prstGeom prst="rect">
            <a:avLst/>
          </a:prstGeom>
        </p:spPr>
      </p:pic>
      <p:sp>
        <p:nvSpPr>
          <p:cNvPr id="5" name="スライド番号プレースホルダー 4"/>
          <p:cNvSpPr>
            <a:spLocks noGrp="1"/>
          </p:cNvSpPr>
          <p:nvPr>
            <p:ph type="sldNum" sz="quarter" idx="12"/>
          </p:nvPr>
        </p:nvSpPr>
        <p:spPr/>
        <p:txBody>
          <a:bodyPr/>
          <a:lstStyle/>
          <a:p>
            <a:fld id="{D17A5259-4C45-4F70-9B67-D32A170BD583}" type="slidenum">
              <a:rPr kumimoji="1" lang="ja-JP" altLang="en-US" smtClean="0"/>
              <a:t>9</a:t>
            </a:fld>
            <a:endParaRPr kumimoji="1" lang="ja-JP" altLang="en-US"/>
          </a:p>
        </p:txBody>
      </p:sp>
    </p:spTree>
    <p:extLst>
      <p:ext uri="{BB962C8B-B14F-4D97-AF65-F5344CB8AC3E}">
        <p14:creationId xmlns:p14="http://schemas.microsoft.com/office/powerpoint/2010/main" val="24358572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p:cNvSpPr>
                <a:spLocks noGrp="1"/>
              </p:cNvSpPr>
              <p:nvPr>
                <p:ph type="title"/>
              </p:nvPr>
            </p:nvSpPr>
            <p:spPr/>
            <p:txBody>
              <a:bodyPr/>
              <a:lstStyle/>
              <a:p>
                <a:r>
                  <a:rPr kumimoji="1" lang="ja-JP" altLang="en-US" dirty="0" smtClean="0"/>
                  <a:t>母分散</a:t>
                </a:r>
                <a14:m>
                  <m:oMath xmlns:m="http://schemas.openxmlformats.org/officeDocument/2006/math">
                    <m:sSup>
                      <m:sSupPr>
                        <m:ctrlPr>
                          <a:rPr lang="el-GR" altLang="ja-JP" i="1" dirty="0">
                            <a:latin typeface="Cambria Math"/>
                          </a:rPr>
                        </m:ctrlPr>
                      </m:sSupPr>
                      <m:e>
                        <m:r>
                          <a:rPr lang="el-GR" altLang="ja-JP" i="1" dirty="0">
                            <a:latin typeface="Cambria Math"/>
                          </a:rPr>
                          <m:t>𝜎</m:t>
                        </m:r>
                        <m:r>
                          <m:rPr>
                            <m:nor/>
                          </m:rPr>
                          <a:rPr lang="ja-JP" altLang="en-US" dirty="0"/>
                          <m:t> </m:t>
                        </m:r>
                      </m:e>
                      <m:sup>
                        <m:r>
                          <a:rPr lang="en-US" altLang="ja-JP" i="1" dirty="0">
                            <a:latin typeface="Cambria Math"/>
                          </a:rPr>
                          <m:t>2</m:t>
                        </m:r>
                      </m:sup>
                    </m:sSup>
                    <m:r>
                      <a:rPr lang="ja-JP" altLang="en-US" b="0" i="1" dirty="0" smtClean="0">
                        <a:latin typeface="Cambria Math"/>
                      </a:rPr>
                      <m:t>の</m:t>
                    </m:r>
                    <m:r>
                      <a:rPr lang="ja-JP" altLang="en-US" i="1" dirty="0">
                        <a:latin typeface="Cambria Math"/>
                      </a:rPr>
                      <m:t>信頼区間</m:t>
                    </m:r>
                  </m:oMath>
                </a14:m>
                <a:r>
                  <a:rPr kumimoji="1" lang="en-US" altLang="ja-JP" dirty="0" smtClean="0"/>
                  <a:t>(1)</a:t>
                </a:r>
                <a:endParaRPr kumimoji="1" lang="ja-JP" altLang="en-US" dirty="0"/>
              </a:p>
            </p:txBody>
          </p:sp>
        </mc:Choice>
        <mc:Fallback xmlns="">
          <p:sp>
            <p:nvSpPr>
              <p:cNvPr id="2" name="タイトル 1"/>
              <p:cNvSpPr>
                <a:spLocks noGrp="1" noRot="1" noChangeAspect="1" noMove="1" noResize="1" noEditPoints="1" noAdjustHandles="1" noChangeArrowheads="1" noChangeShapeType="1" noTextEdit="1"/>
              </p:cNvSpPr>
              <p:nvPr>
                <p:ph type="title"/>
              </p:nvPr>
            </p:nvSpPr>
            <p:spPr>
              <a:blipFill rotWithShape="1">
                <a:blip r:embed="rId2"/>
                <a:stretch>
                  <a:fillRect l="-2593" b="-1234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pPr marL="0" indent="0">
                  <a:buNone/>
                </a:pPr>
                <a:r>
                  <a:rPr kumimoji="1" lang="en-US" altLang="ja-JP" dirty="0" smtClean="0"/>
                  <a:t>(2)</a:t>
                </a:r>
                <a:r>
                  <a:rPr lang="ja-JP" altLang="en-US" dirty="0"/>
                  <a:t>母分散</a:t>
                </a:r>
                <a14:m>
                  <m:oMath xmlns:m="http://schemas.openxmlformats.org/officeDocument/2006/math">
                    <m:sSup>
                      <m:sSupPr>
                        <m:ctrlPr>
                          <a:rPr lang="el-GR" altLang="ja-JP" i="1" dirty="0">
                            <a:latin typeface="Cambria Math"/>
                          </a:rPr>
                        </m:ctrlPr>
                      </m:sSupPr>
                      <m:e>
                        <m:r>
                          <a:rPr lang="el-GR" altLang="ja-JP" i="1" dirty="0">
                            <a:latin typeface="Cambria Math"/>
                          </a:rPr>
                          <m:t>𝜎</m:t>
                        </m:r>
                        <m:r>
                          <m:rPr>
                            <m:nor/>
                          </m:rPr>
                          <a:rPr lang="ja-JP" altLang="en-US" dirty="0"/>
                          <m:t> </m:t>
                        </m:r>
                      </m:e>
                      <m:sup>
                        <m:r>
                          <a:rPr lang="en-US" altLang="ja-JP" i="1" dirty="0">
                            <a:latin typeface="Cambria Math"/>
                          </a:rPr>
                          <m:t>2</m:t>
                        </m:r>
                      </m:sup>
                    </m:sSup>
                  </m:oMath>
                </a14:m>
                <a:r>
                  <a:rPr kumimoji="1" lang="ja-JP" altLang="en-US" dirty="0" smtClean="0"/>
                  <a:t>の</a:t>
                </a:r>
                <a:r>
                  <a:rPr kumimoji="1" lang="en-US" altLang="ja-JP" dirty="0" smtClean="0"/>
                  <a:t>95%</a:t>
                </a:r>
                <a:r>
                  <a:rPr kumimoji="1" lang="ja-JP" altLang="en-US" dirty="0" smtClean="0"/>
                  <a:t>信頼区間を求める</a:t>
                </a:r>
                <a:endParaRPr kumimoji="1" lang="en-US" altLang="ja-JP" dirty="0" smtClean="0"/>
              </a:p>
              <a:p>
                <a:pPr marL="0" indent="0">
                  <a:buNone/>
                </a:pPr>
                <a:r>
                  <a:rPr lang="ja-JP" altLang="en-US" dirty="0"/>
                  <a:t>信頼係数</a:t>
                </a:r>
                <a:r>
                  <a:rPr lang="en-US" altLang="ja-JP" dirty="0"/>
                  <a:t>0.95</a:t>
                </a:r>
                <a:r>
                  <a:rPr lang="ja-JP" altLang="en-US" dirty="0"/>
                  <a:t>より，有意水準</a:t>
                </a:r>
                <a:r>
                  <a:rPr lang="en-US" altLang="ja-JP" dirty="0"/>
                  <a:t>0.05</a:t>
                </a:r>
              </a:p>
              <a:p>
                <a:pPr marL="0" indent="0">
                  <a:buNone/>
                </a:pPr>
                <a:r>
                  <a:rPr lang="ja-JP" altLang="en-US" dirty="0"/>
                  <a:t>標</a:t>
                </a:r>
                <a:r>
                  <a:rPr lang="ja-JP" altLang="en-US" dirty="0" smtClean="0"/>
                  <a:t>本数　𝑛</a:t>
                </a:r>
                <a:r>
                  <a:rPr lang="en-US" altLang="ja-JP" dirty="0"/>
                  <a:t>=10	     </a:t>
                </a:r>
                <a:endParaRPr lang="en-US" altLang="ja-JP" dirty="0" smtClean="0"/>
              </a:p>
              <a:p>
                <a:pPr marL="0" indent="0">
                  <a:buNone/>
                </a:pPr>
                <a:r>
                  <a:rPr lang="ja-JP" altLang="en-US" dirty="0" smtClean="0"/>
                  <a:t>標本分散</a:t>
                </a:r>
                <a14:m>
                  <m:oMath xmlns:m="http://schemas.openxmlformats.org/officeDocument/2006/math">
                    <m:sSup>
                      <m:sSupPr>
                        <m:ctrlPr>
                          <a:rPr lang="en-US" altLang="ja-JP" i="1" dirty="0">
                            <a:latin typeface="Cambria Math"/>
                          </a:rPr>
                        </m:ctrlPr>
                      </m:sSupPr>
                      <m:e>
                        <m:r>
                          <a:rPr lang="ja-JP" altLang="en-US" b="0" i="1" dirty="0" smtClean="0">
                            <a:latin typeface="Cambria Math"/>
                          </a:rPr>
                          <m:t>　</m:t>
                        </m:r>
                        <m:r>
                          <a:rPr lang="en-US" altLang="ja-JP" i="1" dirty="0">
                            <a:latin typeface="Cambria Math"/>
                          </a:rPr>
                          <m:t>𝑆</m:t>
                        </m:r>
                      </m:e>
                      <m:sup>
                        <m:r>
                          <a:rPr lang="en-US" altLang="ja-JP" i="1" dirty="0">
                            <a:latin typeface="Cambria Math"/>
                          </a:rPr>
                          <m:t>2</m:t>
                        </m:r>
                      </m:sup>
                    </m:sSup>
                  </m:oMath>
                </a14:m>
                <a:r>
                  <a:rPr lang="en-US" altLang="ja-JP" dirty="0" smtClean="0"/>
                  <a:t>=</a:t>
                </a:r>
                <a:r>
                  <a:rPr lang="en-US" altLang="ja-JP" dirty="0"/>
                  <a:t>1.1493</a:t>
                </a:r>
              </a:p>
              <a:p>
                <a:pPr marL="0" indent="0">
                  <a:buNone/>
                </a:pPr>
                <a:r>
                  <a:rPr kumimoji="1" lang="ja-JP" altLang="en-US" dirty="0" smtClean="0"/>
                  <a:t>確率変数　</a:t>
                </a:r>
                <a14:m>
                  <m:oMath xmlns:m="http://schemas.openxmlformats.org/officeDocument/2006/math">
                    <m:r>
                      <a:rPr kumimoji="1" lang="en-US" altLang="ja-JP" i="1" dirty="0" smtClean="0">
                        <a:latin typeface="Cambria Math"/>
                      </a:rPr>
                      <m:t>𝑣</m:t>
                    </m:r>
                    <m:r>
                      <a:rPr kumimoji="1" lang="en-US" altLang="ja-JP" b="0" i="1" dirty="0" smtClean="0">
                        <a:latin typeface="Cambria Math"/>
                      </a:rPr>
                      <m:t>=</m:t>
                    </m:r>
                    <m:nary>
                      <m:naryPr>
                        <m:chr m:val="∑"/>
                        <m:ctrlPr>
                          <a:rPr kumimoji="1" lang="en-US" altLang="ja-JP" b="0" i="1" dirty="0" smtClean="0">
                            <a:latin typeface="Cambria Math"/>
                          </a:rPr>
                        </m:ctrlPr>
                      </m:naryPr>
                      <m:sub>
                        <m:r>
                          <m:rPr>
                            <m:brk m:alnAt="23"/>
                          </m:rPr>
                          <a:rPr kumimoji="1" lang="en-US" altLang="ja-JP" b="0" i="1" dirty="0" smtClean="0">
                            <a:latin typeface="Cambria Math"/>
                          </a:rPr>
                          <m:t>𝑖</m:t>
                        </m:r>
                        <m:r>
                          <a:rPr kumimoji="1" lang="en-US" altLang="ja-JP" b="0" i="1" dirty="0" smtClean="0">
                            <a:latin typeface="Cambria Math"/>
                          </a:rPr>
                          <m:t>=1</m:t>
                        </m:r>
                      </m:sub>
                      <m:sup>
                        <m:r>
                          <a:rPr kumimoji="1" lang="en-US" altLang="ja-JP" b="0" i="1" dirty="0" smtClean="0">
                            <a:latin typeface="Cambria Math"/>
                          </a:rPr>
                          <m:t>𝑛</m:t>
                        </m:r>
                      </m:sup>
                      <m:e>
                        <m:f>
                          <m:fPr>
                            <m:ctrlPr>
                              <a:rPr kumimoji="1" lang="en-US" altLang="ja-JP" b="0" i="1" dirty="0" smtClean="0">
                                <a:latin typeface="Cambria Math"/>
                              </a:rPr>
                            </m:ctrlPr>
                          </m:fPr>
                          <m:num>
                            <m:sSup>
                              <m:sSupPr>
                                <m:ctrlPr>
                                  <a:rPr kumimoji="1" lang="en-US" altLang="ja-JP" b="0" i="1" dirty="0" smtClean="0">
                                    <a:latin typeface="Cambria Math"/>
                                  </a:rPr>
                                </m:ctrlPr>
                              </m:sSupPr>
                              <m:e>
                                <m:d>
                                  <m:dPr>
                                    <m:ctrlPr>
                                      <a:rPr kumimoji="1" lang="en-US" altLang="ja-JP" b="0" i="1" dirty="0" smtClean="0">
                                        <a:latin typeface="Cambria Math"/>
                                      </a:rPr>
                                    </m:ctrlPr>
                                  </m:dPr>
                                  <m:e>
                                    <m:sSub>
                                      <m:sSubPr>
                                        <m:ctrlPr>
                                          <a:rPr kumimoji="1" lang="en-US" altLang="ja-JP" b="0" i="1" dirty="0" smtClean="0">
                                            <a:latin typeface="Cambria Math"/>
                                          </a:rPr>
                                        </m:ctrlPr>
                                      </m:sSubPr>
                                      <m:e>
                                        <m:r>
                                          <a:rPr kumimoji="1" lang="en-US" altLang="ja-JP" b="0" i="1" dirty="0" smtClean="0">
                                            <a:latin typeface="Cambria Math"/>
                                          </a:rPr>
                                          <m:t>𝑥</m:t>
                                        </m:r>
                                      </m:e>
                                      <m:sub>
                                        <m:r>
                                          <a:rPr kumimoji="1" lang="en-US" altLang="ja-JP" b="0" i="1" dirty="0" smtClean="0">
                                            <a:latin typeface="Cambria Math"/>
                                          </a:rPr>
                                          <m:t>𝑖</m:t>
                                        </m:r>
                                      </m:sub>
                                    </m:sSub>
                                    <m:r>
                                      <a:rPr kumimoji="1" lang="en-US" altLang="ja-JP" b="0" i="1" dirty="0" smtClean="0">
                                        <a:latin typeface="Cambria Math"/>
                                      </a:rPr>
                                      <m:t>−</m:t>
                                    </m:r>
                                    <m:acc>
                                      <m:accPr>
                                        <m:chr m:val="̅"/>
                                        <m:ctrlPr>
                                          <a:rPr kumimoji="1" lang="en-US" altLang="ja-JP" b="0" i="1" dirty="0" smtClean="0">
                                            <a:latin typeface="Cambria Math"/>
                                          </a:rPr>
                                        </m:ctrlPr>
                                      </m:accPr>
                                      <m:e>
                                        <m:r>
                                          <a:rPr kumimoji="1" lang="en-US" altLang="ja-JP" b="0" i="1" dirty="0" smtClean="0">
                                            <a:latin typeface="Cambria Math"/>
                                          </a:rPr>
                                          <m:t>𝑥</m:t>
                                        </m:r>
                                      </m:e>
                                    </m:acc>
                                  </m:e>
                                </m:d>
                              </m:e>
                              <m:sup>
                                <m:r>
                                  <a:rPr kumimoji="1" lang="en-US" altLang="ja-JP" b="0" i="1" dirty="0" smtClean="0">
                                    <a:latin typeface="Cambria Math"/>
                                  </a:rPr>
                                  <m:t>2</m:t>
                                </m:r>
                              </m:sup>
                            </m:sSup>
                          </m:num>
                          <m:den>
                            <m:sSup>
                              <m:sSupPr>
                                <m:ctrlPr>
                                  <a:rPr kumimoji="1" lang="en-US" altLang="ja-JP" b="0" i="1" dirty="0" smtClean="0">
                                    <a:latin typeface="Cambria Math"/>
                                  </a:rPr>
                                </m:ctrlPr>
                              </m:sSupPr>
                              <m:e>
                                <m:r>
                                  <a:rPr kumimoji="1" lang="ja-JP" altLang="en-US" b="0" i="1" dirty="0" smtClean="0">
                                    <a:latin typeface="Cambria Math"/>
                                  </a:rPr>
                                  <m:t>𝜎</m:t>
                                </m:r>
                              </m:e>
                              <m:sup>
                                <m:r>
                                  <a:rPr kumimoji="1" lang="en-US" altLang="ja-JP" b="0" i="1" dirty="0" smtClean="0">
                                    <a:latin typeface="Cambria Math"/>
                                  </a:rPr>
                                  <m:t>2</m:t>
                                </m:r>
                              </m:sup>
                            </m:sSup>
                          </m:den>
                        </m:f>
                      </m:e>
                    </m:nary>
                    <m:r>
                      <a:rPr kumimoji="1" lang="en-US" altLang="ja-JP" b="0" i="0" dirty="0" smtClean="0">
                        <a:latin typeface="Cambria Math"/>
                      </a:rPr>
                      <m:t>=(</m:t>
                    </m:r>
                    <m:r>
                      <m:rPr>
                        <m:sty m:val="p"/>
                      </m:rPr>
                      <a:rPr kumimoji="1" lang="en-US" altLang="ja-JP" b="0" i="0" dirty="0" smtClean="0">
                        <a:latin typeface="Cambria Math"/>
                      </a:rPr>
                      <m:t>n</m:t>
                    </m:r>
                    <m:r>
                      <a:rPr kumimoji="1" lang="en-US" altLang="ja-JP" b="0" i="0" dirty="0" smtClean="0">
                        <a:latin typeface="Cambria Math"/>
                      </a:rPr>
                      <m:t>−1)</m:t>
                    </m:r>
                    <m:r>
                      <a:rPr kumimoji="1" lang="en-US" altLang="ja-JP" b="0" i="1" dirty="0" smtClean="0">
                        <a:latin typeface="Cambria Math"/>
                        <a:ea typeface="Cambria Math"/>
                      </a:rPr>
                      <m:t>∙</m:t>
                    </m:r>
                    <m:f>
                      <m:fPr>
                        <m:ctrlPr>
                          <a:rPr kumimoji="1" lang="en-US" altLang="ja-JP" b="0" i="1" dirty="0" smtClean="0">
                            <a:latin typeface="Cambria Math"/>
                            <a:ea typeface="Cambria Math"/>
                          </a:rPr>
                        </m:ctrlPr>
                      </m:fPr>
                      <m:num>
                        <m:sSup>
                          <m:sSupPr>
                            <m:ctrlPr>
                              <a:rPr kumimoji="1" lang="en-US" altLang="ja-JP" b="0" i="1" dirty="0" smtClean="0">
                                <a:latin typeface="Cambria Math"/>
                                <a:ea typeface="Cambria Math"/>
                              </a:rPr>
                            </m:ctrlPr>
                          </m:sSupPr>
                          <m:e>
                            <m:r>
                              <a:rPr kumimoji="1" lang="en-US" altLang="ja-JP" b="0" i="1" dirty="0" smtClean="0">
                                <a:latin typeface="Cambria Math"/>
                                <a:ea typeface="Cambria Math"/>
                              </a:rPr>
                              <m:t>𝑆</m:t>
                            </m:r>
                          </m:e>
                          <m:sup>
                            <m:r>
                              <a:rPr kumimoji="1" lang="en-US" altLang="ja-JP" b="0" i="1" dirty="0" smtClean="0">
                                <a:latin typeface="Cambria Math"/>
                                <a:ea typeface="Cambria Math"/>
                              </a:rPr>
                              <m:t>2</m:t>
                            </m:r>
                          </m:sup>
                        </m:sSup>
                      </m:num>
                      <m:den>
                        <m:sSup>
                          <m:sSupPr>
                            <m:ctrlPr>
                              <a:rPr kumimoji="1" lang="en-US" altLang="ja-JP" b="0" i="1" dirty="0" smtClean="0">
                                <a:latin typeface="Cambria Math"/>
                                <a:ea typeface="Cambria Math"/>
                              </a:rPr>
                            </m:ctrlPr>
                          </m:sSupPr>
                          <m:e>
                            <m:r>
                              <a:rPr kumimoji="1" lang="ja-JP" altLang="en-US" b="0" i="1" dirty="0" smtClean="0">
                                <a:latin typeface="Cambria Math"/>
                                <a:ea typeface="Cambria Math"/>
                              </a:rPr>
                              <m:t>𝜎</m:t>
                            </m:r>
                          </m:e>
                          <m:sup>
                            <m:r>
                              <a:rPr kumimoji="1" lang="en-US" altLang="ja-JP" b="0" i="1" dirty="0" smtClean="0">
                                <a:latin typeface="Cambria Math"/>
                                <a:ea typeface="Cambria Math"/>
                              </a:rPr>
                              <m:t>2</m:t>
                            </m:r>
                          </m:sup>
                        </m:sSup>
                      </m:den>
                    </m:f>
                  </m:oMath>
                </a14:m>
                <a:r>
                  <a:rPr kumimoji="1" lang="ja-JP" altLang="en-US" dirty="0" smtClean="0"/>
                  <a:t>とおくと</a:t>
                </a:r>
                <a:endParaRPr kumimoji="1" lang="en-US" altLang="ja-JP" i="1" dirty="0" smtClean="0">
                  <a:latin typeface="Cambria Math"/>
                </a:endParaRPr>
              </a:p>
              <a:p>
                <a:pPr marL="0" indent="0">
                  <a:buNone/>
                </a:pPr>
                <a:r>
                  <a:rPr kumimoji="1" lang="ja-JP" altLang="en-US" dirty="0" smtClean="0"/>
                  <a:t>自由度</a:t>
                </a:r>
                <a:r>
                  <a:rPr kumimoji="1" lang="en-US" altLang="ja-JP" dirty="0" smtClean="0"/>
                  <a:t>9</a:t>
                </a:r>
                <a:r>
                  <a:rPr kumimoji="1" lang="ja-JP" altLang="en-US" dirty="0" smtClean="0"/>
                  <a:t>の</a:t>
                </a:r>
                <a14:m>
                  <m:oMath xmlns:m="http://schemas.openxmlformats.org/officeDocument/2006/math">
                    <m:sSup>
                      <m:sSupPr>
                        <m:ctrlPr>
                          <a:rPr kumimoji="1" lang="en-US" altLang="ja-JP" i="1" dirty="0" smtClean="0">
                            <a:latin typeface="Cambria Math"/>
                          </a:rPr>
                        </m:ctrlPr>
                      </m:sSupPr>
                      <m:e>
                        <m:r>
                          <a:rPr kumimoji="1" lang="en-US" altLang="ja-JP" b="0" i="1" dirty="0" smtClean="0">
                            <a:latin typeface="Cambria Math"/>
                          </a:rPr>
                          <m:t>𝑥</m:t>
                        </m:r>
                      </m:e>
                      <m:sup>
                        <m:r>
                          <a:rPr kumimoji="1" lang="en-US" altLang="ja-JP" b="0" i="1" dirty="0" smtClean="0">
                            <a:latin typeface="Cambria Math"/>
                          </a:rPr>
                          <m:t>2</m:t>
                        </m:r>
                      </m:sup>
                    </m:sSup>
                  </m:oMath>
                </a14:m>
                <a:r>
                  <a:rPr kumimoji="1" lang="ja-JP" altLang="en-US" dirty="0" smtClean="0"/>
                  <a:t>分布に従う</a:t>
                </a:r>
                <a:endParaRPr kumimoji="1" lang="en-US" altLang="ja-JP" dirty="0"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3"/>
                <a:stretch>
                  <a:fillRect l="-1111" t="-1375"/>
                </a:stretch>
              </a:blipFill>
            </p:spPr>
            <p:txBody>
              <a:bodyPr/>
              <a:lstStyle/>
              <a:p>
                <a:r>
                  <a:rPr lang="ja-JP" altLang="en-US">
                    <a:noFill/>
                  </a:rPr>
                  <a:t> </a:t>
                </a:r>
              </a:p>
            </p:txBody>
          </p:sp>
        </mc:Fallback>
      </mc:AlternateContent>
      <p:pic>
        <p:nvPicPr>
          <p:cNvPr id="4" name="図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72" y="4437112"/>
            <a:ext cx="3365231" cy="1815976"/>
          </a:xfrm>
          <a:prstGeom prst="rect">
            <a:avLst/>
          </a:prstGeom>
        </p:spPr>
      </p:pic>
      <p:sp>
        <p:nvSpPr>
          <p:cNvPr id="5" name="スライド番号プレースホルダー 4"/>
          <p:cNvSpPr>
            <a:spLocks noGrp="1"/>
          </p:cNvSpPr>
          <p:nvPr>
            <p:ph type="sldNum" sz="quarter" idx="12"/>
          </p:nvPr>
        </p:nvSpPr>
        <p:spPr/>
        <p:txBody>
          <a:bodyPr/>
          <a:lstStyle/>
          <a:p>
            <a:fld id="{D17A5259-4C45-4F70-9B67-D32A170BD583}" type="slidenum">
              <a:rPr kumimoji="1" lang="ja-JP" altLang="en-US" smtClean="0"/>
              <a:t>10</a:t>
            </a:fld>
            <a:endParaRPr kumimoji="1" lang="ja-JP" altLang="en-US"/>
          </a:p>
        </p:txBody>
      </p:sp>
    </p:spTree>
    <p:extLst>
      <p:ext uri="{BB962C8B-B14F-4D97-AF65-F5344CB8AC3E}">
        <p14:creationId xmlns:p14="http://schemas.microsoft.com/office/powerpoint/2010/main" val="9679075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p:cNvSpPr>
                <a:spLocks noGrp="1"/>
              </p:cNvSpPr>
              <p:nvPr>
                <p:ph type="title"/>
              </p:nvPr>
            </p:nvSpPr>
            <p:spPr/>
            <p:txBody>
              <a:bodyPr/>
              <a:lstStyle/>
              <a:p>
                <a:r>
                  <a:rPr lang="ja-JP" altLang="en-US" dirty="0"/>
                  <a:t>母分散</a:t>
                </a:r>
                <a14:m>
                  <m:oMath xmlns:m="http://schemas.openxmlformats.org/officeDocument/2006/math">
                    <m:sSup>
                      <m:sSupPr>
                        <m:ctrlPr>
                          <a:rPr lang="el-GR" altLang="ja-JP" i="1" dirty="0">
                            <a:latin typeface="Cambria Math"/>
                          </a:rPr>
                        </m:ctrlPr>
                      </m:sSupPr>
                      <m:e>
                        <m:r>
                          <a:rPr lang="el-GR" altLang="ja-JP" i="1" dirty="0">
                            <a:latin typeface="Cambria Math"/>
                          </a:rPr>
                          <m:t>𝜎</m:t>
                        </m:r>
                        <m:r>
                          <m:rPr>
                            <m:nor/>
                          </m:rPr>
                          <a:rPr lang="ja-JP" altLang="en-US" dirty="0"/>
                          <m:t> </m:t>
                        </m:r>
                      </m:e>
                      <m:sup>
                        <m:r>
                          <a:rPr lang="en-US" altLang="ja-JP" i="1" dirty="0">
                            <a:latin typeface="Cambria Math"/>
                          </a:rPr>
                          <m:t>2</m:t>
                        </m:r>
                      </m:sup>
                    </m:sSup>
                    <m:r>
                      <a:rPr lang="ja-JP" altLang="en-US" i="1" dirty="0">
                        <a:latin typeface="Cambria Math"/>
                      </a:rPr>
                      <m:t>の信頼区間</m:t>
                    </m:r>
                  </m:oMath>
                </a14:m>
                <a:r>
                  <a:rPr lang="en-US" altLang="ja-JP" dirty="0" smtClean="0"/>
                  <a:t>(2)</a:t>
                </a:r>
                <a:endParaRPr kumimoji="1" lang="ja-JP" altLang="en-US" dirty="0"/>
              </a:p>
            </p:txBody>
          </p:sp>
        </mc:Choice>
        <mc:Fallback xmlns="">
          <p:sp>
            <p:nvSpPr>
              <p:cNvPr id="2" name="タイトル 1"/>
              <p:cNvSpPr>
                <a:spLocks noGrp="1" noRot="1" noChangeAspect="1" noMove="1" noResize="1" noEditPoints="1" noAdjustHandles="1" noChangeArrowheads="1" noChangeShapeType="1" noTextEdit="1"/>
              </p:cNvSpPr>
              <p:nvPr>
                <p:ph type="title"/>
              </p:nvPr>
            </p:nvSpPr>
            <p:spPr>
              <a:blipFill rotWithShape="1">
                <a:blip r:embed="rId2"/>
                <a:stretch>
                  <a:fillRect l="-2593" b="-1234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pPr marL="0" indent="0">
                  <a:buNone/>
                </a:pPr>
                <a:r>
                  <a:rPr lang="ja-JP" altLang="en-US" dirty="0" smtClean="0"/>
                  <a:t>なので，</a:t>
                </a:r>
                <a:endParaRPr lang="en-US" altLang="ja-JP" dirty="0"/>
              </a:p>
              <a:p>
                <a:pPr marL="0" indent="0">
                  <a:buNone/>
                </a:pPr>
                <a14:m>
                  <m:oMathPara xmlns:m="http://schemas.openxmlformats.org/officeDocument/2006/math">
                    <m:oMathParaPr>
                      <m:jc m:val="left"/>
                    </m:oMathParaPr>
                    <m:oMath xmlns:m="http://schemas.openxmlformats.org/officeDocument/2006/math">
                      <m:r>
                        <a:rPr lang="en-US" altLang="ja-JP" i="1" dirty="0">
                          <a:latin typeface="Cambria Math"/>
                        </a:rPr>
                        <m:t>𝑃</m:t>
                      </m:r>
                      <m:d>
                        <m:dPr>
                          <m:ctrlPr>
                            <a:rPr lang="en-US" altLang="ja-JP" i="1" dirty="0">
                              <a:latin typeface="Cambria Math"/>
                            </a:rPr>
                          </m:ctrlPr>
                        </m:dPr>
                        <m:e>
                          <m:sSub>
                            <m:sSubPr>
                              <m:ctrlPr>
                                <a:rPr lang="en-US" altLang="ja-JP" i="1" dirty="0">
                                  <a:latin typeface="Cambria Math"/>
                                </a:rPr>
                              </m:ctrlPr>
                            </m:sSubPr>
                            <m:e>
                              <m:r>
                                <a:rPr lang="en-US" altLang="ja-JP" i="1" dirty="0">
                                  <a:latin typeface="Cambria Math"/>
                                </a:rPr>
                                <m:t>𝑣</m:t>
                              </m:r>
                            </m:e>
                            <m:sub>
                              <m:r>
                                <a:rPr lang="en-US" altLang="ja-JP" i="1" dirty="0">
                                  <a:latin typeface="Cambria Math"/>
                                </a:rPr>
                                <m:t>9</m:t>
                              </m:r>
                            </m:sub>
                          </m:sSub>
                          <m:d>
                            <m:dPr>
                              <m:ctrlPr>
                                <a:rPr lang="en-US" altLang="ja-JP" i="1" dirty="0">
                                  <a:latin typeface="Cambria Math"/>
                                </a:rPr>
                              </m:ctrlPr>
                            </m:dPr>
                            <m:e>
                              <m:r>
                                <a:rPr lang="en-US" altLang="ja-JP" i="1" dirty="0">
                                  <a:latin typeface="Cambria Math"/>
                                </a:rPr>
                                <m:t>0.975</m:t>
                              </m:r>
                            </m:e>
                          </m:d>
                          <m:r>
                            <a:rPr lang="en-US" altLang="ja-JP" i="1" dirty="0">
                              <a:latin typeface="Cambria Math"/>
                              <a:ea typeface="Cambria Math"/>
                            </a:rPr>
                            <m:t>≤</m:t>
                          </m:r>
                          <m:r>
                            <a:rPr lang="en-US" altLang="ja-JP" i="1" dirty="0">
                              <a:latin typeface="Cambria Math"/>
                              <a:ea typeface="Cambria Math"/>
                            </a:rPr>
                            <m:t>𝑣</m:t>
                          </m:r>
                          <m:r>
                            <a:rPr lang="en-US" altLang="ja-JP" i="1" dirty="0">
                              <a:latin typeface="Cambria Math"/>
                              <a:ea typeface="Cambria Math"/>
                            </a:rPr>
                            <m:t>≤</m:t>
                          </m:r>
                          <m:sSub>
                            <m:sSubPr>
                              <m:ctrlPr>
                                <a:rPr lang="en-US" altLang="ja-JP" i="1" dirty="0">
                                  <a:latin typeface="Cambria Math"/>
                                </a:rPr>
                              </m:ctrlPr>
                            </m:sSubPr>
                            <m:e>
                              <m:r>
                                <a:rPr lang="en-US" altLang="ja-JP" i="1" dirty="0">
                                  <a:latin typeface="Cambria Math"/>
                                </a:rPr>
                                <m:t>𝑣</m:t>
                              </m:r>
                            </m:e>
                            <m:sub>
                              <m:r>
                                <a:rPr lang="en-US" altLang="ja-JP" i="1" dirty="0">
                                  <a:latin typeface="Cambria Math"/>
                                </a:rPr>
                                <m:t>9</m:t>
                              </m:r>
                            </m:sub>
                          </m:sSub>
                          <m:d>
                            <m:dPr>
                              <m:ctrlPr>
                                <a:rPr lang="en-US" altLang="ja-JP" i="1" dirty="0">
                                  <a:latin typeface="Cambria Math"/>
                                </a:rPr>
                              </m:ctrlPr>
                            </m:dPr>
                            <m:e>
                              <m:r>
                                <a:rPr lang="en-US" altLang="ja-JP" i="1" dirty="0">
                                  <a:latin typeface="Cambria Math"/>
                                </a:rPr>
                                <m:t>0.025</m:t>
                              </m:r>
                            </m:e>
                          </m:d>
                        </m:e>
                      </m:d>
                      <m:r>
                        <a:rPr lang="en-US" altLang="ja-JP" i="1" dirty="0">
                          <a:latin typeface="Cambria Math"/>
                        </a:rPr>
                        <m:t>=0.95</m:t>
                      </m:r>
                    </m:oMath>
                  </m:oMathPara>
                </a14:m>
                <a:endParaRPr lang="en-US" altLang="ja-JP" dirty="0" smtClean="0"/>
              </a:p>
              <a:p>
                <a:pPr marL="0" indent="0">
                  <a:buNone/>
                </a:pPr>
                <a:endParaRPr lang="en-US" altLang="ja-JP" dirty="0"/>
              </a:p>
              <a:p>
                <a:pPr marL="0" indent="0">
                  <a:buNone/>
                </a:pPr>
                <a14:m>
                  <m:oMath xmlns:m="http://schemas.openxmlformats.org/officeDocument/2006/math">
                    <m:sSub>
                      <m:sSubPr>
                        <m:ctrlPr>
                          <a:rPr lang="en-US" altLang="ja-JP" i="1" dirty="0">
                            <a:latin typeface="Cambria Math"/>
                          </a:rPr>
                        </m:ctrlPr>
                      </m:sSubPr>
                      <m:e>
                        <m:r>
                          <a:rPr lang="en-US" altLang="ja-JP" i="1" dirty="0">
                            <a:latin typeface="Cambria Math"/>
                          </a:rPr>
                          <m:t>𝑣</m:t>
                        </m:r>
                      </m:e>
                      <m:sub>
                        <m:r>
                          <a:rPr lang="en-US" altLang="ja-JP" i="1" dirty="0">
                            <a:latin typeface="Cambria Math"/>
                          </a:rPr>
                          <m:t>9</m:t>
                        </m:r>
                      </m:sub>
                    </m:sSub>
                    <m:d>
                      <m:dPr>
                        <m:ctrlPr>
                          <a:rPr lang="en-US" altLang="ja-JP" i="1" dirty="0">
                            <a:latin typeface="Cambria Math"/>
                          </a:rPr>
                        </m:ctrlPr>
                      </m:dPr>
                      <m:e>
                        <m:r>
                          <a:rPr lang="en-US" altLang="ja-JP" i="1" dirty="0">
                            <a:latin typeface="Cambria Math"/>
                          </a:rPr>
                          <m:t>0.975</m:t>
                        </m:r>
                      </m:e>
                    </m:d>
                    <m:r>
                      <a:rPr lang="en-US" altLang="ja-JP" i="1" dirty="0">
                        <a:latin typeface="Cambria Math"/>
                        <a:ea typeface="Cambria Math"/>
                      </a:rPr>
                      <m:t>≤</m:t>
                    </m:r>
                    <m:r>
                      <a:rPr lang="en-US" altLang="ja-JP" dirty="0">
                        <a:latin typeface="Cambria Math"/>
                      </a:rPr>
                      <m:t>(</m:t>
                    </m:r>
                    <m:r>
                      <m:rPr>
                        <m:sty m:val="p"/>
                      </m:rPr>
                      <a:rPr lang="en-US" altLang="ja-JP" dirty="0">
                        <a:latin typeface="Cambria Math"/>
                      </a:rPr>
                      <m:t>n</m:t>
                    </m:r>
                    <m:r>
                      <a:rPr lang="en-US" altLang="ja-JP" dirty="0">
                        <a:latin typeface="Cambria Math"/>
                      </a:rPr>
                      <m:t>−1)</m:t>
                    </m:r>
                    <m:r>
                      <a:rPr lang="en-US" altLang="ja-JP" i="1" dirty="0">
                        <a:latin typeface="Cambria Math"/>
                        <a:ea typeface="Cambria Math"/>
                      </a:rPr>
                      <m:t>∙</m:t>
                    </m:r>
                    <m:f>
                      <m:fPr>
                        <m:ctrlPr>
                          <a:rPr lang="en-US" altLang="ja-JP" i="1" dirty="0">
                            <a:latin typeface="Cambria Math"/>
                            <a:ea typeface="Cambria Math"/>
                          </a:rPr>
                        </m:ctrlPr>
                      </m:fPr>
                      <m:num>
                        <m:sSup>
                          <m:sSupPr>
                            <m:ctrlPr>
                              <a:rPr lang="en-US" altLang="ja-JP" i="1" dirty="0">
                                <a:latin typeface="Cambria Math"/>
                                <a:ea typeface="Cambria Math"/>
                              </a:rPr>
                            </m:ctrlPr>
                          </m:sSupPr>
                          <m:e>
                            <m:r>
                              <a:rPr lang="en-US" altLang="ja-JP" i="1" dirty="0">
                                <a:latin typeface="Cambria Math"/>
                                <a:ea typeface="Cambria Math"/>
                              </a:rPr>
                              <m:t>𝑆</m:t>
                            </m:r>
                          </m:e>
                          <m:sup>
                            <m:r>
                              <a:rPr lang="en-US" altLang="ja-JP" i="1" dirty="0">
                                <a:latin typeface="Cambria Math"/>
                                <a:ea typeface="Cambria Math"/>
                              </a:rPr>
                              <m:t>2</m:t>
                            </m:r>
                          </m:sup>
                        </m:sSup>
                      </m:num>
                      <m:den>
                        <m:sSup>
                          <m:sSupPr>
                            <m:ctrlPr>
                              <a:rPr lang="en-US" altLang="ja-JP" i="1" dirty="0">
                                <a:latin typeface="Cambria Math"/>
                                <a:ea typeface="Cambria Math"/>
                              </a:rPr>
                            </m:ctrlPr>
                          </m:sSupPr>
                          <m:e>
                            <m:r>
                              <a:rPr lang="ja-JP" altLang="en-US" i="1" dirty="0">
                                <a:latin typeface="Cambria Math"/>
                                <a:ea typeface="Cambria Math"/>
                              </a:rPr>
                              <m:t>𝜎</m:t>
                            </m:r>
                          </m:e>
                          <m:sup>
                            <m:r>
                              <a:rPr lang="en-US" altLang="ja-JP" i="1" dirty="0">
                                <a:latin typeface="Cambria Math"/>
                                <a:ea typeface="Cambria Math"/>
                              </a:rPr>
                              <m:t>2</m:t>
                            </m:r>
                          </m:sup>
                        </m:sSup>
                      </m:den>
                    </m:f>
                    <m:r>
                      <a:rPr lang="en-US" altLang="ja-JP" i="1" dirty="0">
                        <a:latin typeface="Cambria Math"/>
                        <a:ea typeface="Cambria Math"/>
                      </a:rPr>
                      <m:t>≤</m:t>
                    </m:r>
                    <m:sSub>
                      <m:sSubPr>
                        <m:ctrlPr>
                          <a:rPr lang="en-US" altLang="ja-JP" i="1" dirty="0">
                            <a:latin typeface="Cambria Math"/>
                          </a:rPr>
                        </m:ctrlPr>
                      </m:sSubPr>
                      <m:e>
                        <m:r>
                          <a:rPr lang="en-US" altLang="ja-JP" i="1" dirty="0">
                            <a:latin typeface="Cambria Math"/>
                          </a:rPr>
                          <m:t>𝑣</m:t>
                        </m:r>
                      </m:e>
                      <m:sub>
                        <m:r>
                          <a:rPr lang="en-US" altLang="ja-JP" i="1" dirty="0">
                            <a:latin typeface="Cambria Math"/>
                          </a:rPr>
                          <m:t>9</m:t>
                        </m:r>
                      </m:sub>
                    </m:sSub>
                    <m:d>
                      <m:dPr>
                        <m:ctrlPr>
                          <a:rPr lang="en-US" altLang="ja-JP" i="1" dirty="0">
                            <a:latin typeface="Cambria Math"/>
                          </a:rPr>
                        </m:ctrlPr>
                      </m:dPr>
                      <m:e>
                        <m:r>
                          <a:rPr lang="en-US" altLang="ja-JP" i="1" dirty="0">
                            <a:latin typeface="Cambria Math"/>
                          </a:rPr>
                          <m:t>0.025</m:t>
                        </m:r>
                      </m:e>
                    </m:d>
                  </m:oMath>
                </a14:m>
                <a:r>
                  <a:rPr kumimoji="1" lang="ja-JP" altLang="en-US" dirty="0" smtClean="0"/>
                  <a:t>より</a:t>
                </a:r>
                <a:endParaRPr kumimoji="1" lang="en-US" altLang="ja-JP" dirty="0" smtClean="0"/>
              </a:p>
              <a:p>
                <a:pPr marL="0" indent="0">
                  <a:buNone/>
                </a:pPr>
                <a:endParaRPr kumimoji="1" lang="en-US" altLang="ja-JP" dirty="0" smtClean="0"/>
              </a:p>
              <a:p>
                <a:pPr marL="0" indent="0">
                  <a:buNone/>
                </a:pPr>
                <a14:m>
                  <m:oMathPara xmlns:m="http://schemas.openxmlformats.org/officeDocument/2006/math">
                    <m:oMathParaPr>
                      <m:jc m:val="left"/>
                    </m:oMathParaPr>
                    <m:oMath xmlns:m="http://schemas.openxmlformats.org/officeDocument/2006/math">
                      <m:f>
                        <m:fPr>
                          <m:ctrlPr>
                            <a:rPr kumimoji="1" lang="en-US" altLang="ja-JP" i="1" smtClean="0">
                              <a:latin typeface="Cambria Math"/>
                            </a:rPr>
                          </m:ctrlPr>
                        </m:fPr>
                        <m:num>
                          <m:d>
                            <m:dPr>
                              <m:ctrlPr>
                                <a:rPr kumimoji="1" lang="en-US" altLang="ja-JP" i="1" smtClean="0">
                                  <a:latin typeface="Cambria Math"/>
                                </a:rPr>
                              </m:ctrlPr>
                            </m:dPr>
                            <m:e>
                              <m:r>
                                <a:rPr kumimoji="1" lang="en-US" altLang="ja-JP" b="0" i="1" smtClean="0">
                                  <a:latin typeface="Cambria Math"/>
                                </a:rPr>
                                <m:t>𝑛</m:t>
                              </m:r>
                              <m:r>
                                <a:rPr kumimoji="1" lang="en-US" altLang="ja-JP" b="0" i="1" smtClean="0">
                                  <a:latin typeface="Cambria Math"/>
                                </a:rPr>
                                <m:t>−1</m:t>
                              </m:r>
                            </m:e>
                          </m:d>
                          <m:sSup>
                            <m:sSupPr>
                              <m:ctrlPr>
                                <a:rPr kumimoji="1" lang="en-US" altLang="ja-JP" i="1" smtClean="0">
                                  <a:latin typeface="Cambria Math"/>
                                </a:rPr>
                              </m:ctrlPr>
                            </m:sSupPr>
                            <m:e>
                              <m:r>
                                <a:rPr kumimoji="1" lang="en-US" altLang="ja-JP" b="0" i="1" smtClean="0">
                                  <a:latin typeface="Cambria Math"/>
                                </a:rPr>
                                <m:t>𝑆</m:t>
                              </m:r>
                            </m:e>
                            <m:sup>
                              <m:r>
                                <a:rPr kumimoji="1" lang="en-US" altLang="ja-JP" b="0" i="1" smtClean="0">
                                  <a:latin typeface="Cambria Math"/>
                                </a:rPr>
                                <m:t>2</m:t>
                              </m:r>
                            </m:sup>
                          </m:sSup>
                        </m:num>
                        <m:den>
                          <m:sSub>
                            <m:sSubPr>
                              <m:ctrlPr>
                                <a:rPr kumimoji="1" lang="en-US" altLang="ja-JP" i="1" smtClean="0">
                                  <a:latin typeface="Cambria Math"/>
                                </a:rPr>
                              </m:ctrlPr>
                            </m:sSubPr>
                            <m:e>
                              <m:r>
                                <a:rPr kumimoji="1" lang="en-US" altLang="ja-JP" b="0" i="1" smtClean="0">
                                  <a:latin typeface="Cambria Math"/>
                                </a:rPr>
                                <m:t>𝑣</m:t>
                              </m:r>
                            </m:e>
                            <m:sub>
                              <m:r>
                                <a:rPr kumimoji="1" lang="en-US" altLang="ja-JP" b="0" i="1" smtClean="0">
                                  <a:latin typeface="Cambria Math"/>
                                </a:rPr>
                                <m:t>9</m:t>
                              </m:r>
                            </m:sub>
                          </m:sSub>
                          <m:d>
                            <m:dPr>
                              <m:ctrlPr>
                                <a:rPr kumimoji="1" lang="en-US" altLang="ja-JP" i="1" smtClean="0">
                                  <a:latin typeface="Cambria Math"/>
                                </a:rPr>
                              </m:ctrlPr>
                            </m:dPr>
                            <m:e>
                              <m:r>
                                <a:rPr kumimoji="1" lang="en-US" altLang="ja-JP" b="0" i="1" smtClean="0">
                                  <a:latin typeface="Cambria Math"/>
                                </a:rPr>
                                <m:t>0.025</m:t>
                              </m:r>
                            </m:e>
                          </m:d>
                        </m:den>
                      </m:f>
                      <m:r>
                        <a:rPr kumimoji="1" lang="en-US" altLang="ja-JP" i="1" smtClean="0">
                          <a:latin typeface="Cambria Math"/>
                          <a:ea typeface="Cambria Math"/>
                        </a:rPr>
                        <m:t>≤</m:t>
                      </m:r>
                      <m:sSup>
                        <m:sSupPr>
                          <m:ctrlPr>
                            <a:rPr kumimoji="1" lang="en-US" altLang="ja-JP" i="1" smtClean="0">
                              <a:latin typeface="Cambria Math"/>
                              <a:ea typeface="Cambria Math"/>
                            </a:rPr>
                          </m:ctrlPr>
                        </m:sSupPr>
                        <m:e>
                          <m:r>
                            <a:rPr kumimoji="1" lang="ja-JP" altLang="en-US" i="1" smtClean="0">
                              <a:latin typeface="Cambria Math"/>
                              <a:ea typeface="Cambria Math"/>
                            </a:rPr>
                            <m:t>𝜎</m:t>
                          </m:r>
                        </m:e>
                        <m:sup>
                          <m:r>
                            <a:rPr kumimoji="1" lang="en-US" altLang="ja-JP" b="0" i="1" smtClean="0">
                              <a:latin typeface="Cambria Math"/>
                              <a:ea typeface="Cambria Math"/>
                            </a:rPr>
                            <m:t>2</m:t>
                          </m:r>
                        </m:sup>
                      </m:sSup>
                      <m:r>
                        <a:rPr kumimoji="1" lang="en-US" altLang="ja-JP" i="1" smtClean="0">
                          <a:latin typeface="Cambria Math"/>
                          <a:ea typeface="Cambria Math"/>
                        </a:rPr>
                        <m:t>≤</m:t>
                      </m:r>
                      <m:f>
                        <m:fPr>
                          <m:ctrlPr>
                            <a:rPr kumimoji="1" lang="en-US" altLang="ja-JP" i="1" smtClean="0">
                              <a:latin typeface="Cambria Math"/>
                              <a:ea typeface="Cambria Math"/>
                            </a:rPr>
                          </m:ctrlPr>
                        </m:fPr>
                        <m:num>
                          <m:d>
                            <m:dPr>
                              <m:ctrlPr>
                                <a:rPr kumimoji="1" lang="en-US" altLang="ja-JP" i="1" smtClean="0">
                                  <a:latin typeface="Cambria Math"/>
                                  <a:ea typeface="Cambria Math"/>
                                </a:rPr>
                              </m:ctrlPr>
                            </m:dPr>
                            <m:e>
                              <m:r>
                                <a:rPr kumimoji="1" lang="en-US" altLang="ja-JP" b="0" i="1" smtClean="0">
                                  <a:latin typeface="Cambria Math"/>
                                  <a:ea typeface="Cambria Math"/>
                                </a:rPr>
                                <m:t>𝑛</m:t>
                              </m:r>
                              <m:r>
                                <a:rPr kumimoji="1" lang="en-US" altLang="ja-JP" b="0" i="1" smtClean="0">
                                  <a:latin typeface="Cambria Math"/>
                                  <a:ea typeface="Cambria Math"/>
                                </a:rPr>
                                <m:t>−1</m:t>
                              </m:r>
                            </m:e>
                          </m:d>
                          <m:sSup>
                            <m:sSupPr>
                              <m:ctrlPr>
                                <a:rPr kumimoji="1" lang="en-US" altLang="ja-JP" i="1" smtClean="0">
                                  <a:latin typeface="Cambria Math"/>
                                  <a:ea typeface="Cambria Math"/>
                                </a:rPr>
                              </m:ctrlPr>
                            </m:sSupPr>
                            <m:e>
                              <m:r>
                                <a:rPr kumimoji="1" lang="en-US" altLang="ja-JP" b="0" i="1" smtClean="0">
                                  <a:latin typeface="Cambria Math"/>
                                  <a:ea typeface="Cambria Math"/>
                                </a:rPr>
                                <m:t>𝑆</m:t>
                              </m:r>
                            </m:e>
                            <m:sup>
                              <m:r>
                                <a:rPr kumimoji="1" lang="en-US" altLang="ja-JP" b="0" i="1" smtClean="0">
                                  <a:latin typeface="Cambria Math"/>
                                  <a:ea typeface="Cambria Math"/>
                                </a:rPr>
                                <m:t>2</m:t>
                              </m:r>
                            </m:sup>
                          </m:sSup>
                        </m:num>
                        <m:den>
                          <m:sSub>
                            <m:sSubPr>
                              <m:ctrlPr>
                                <a:rPr kumimoji="1" lang="en-US" altLang="ja-JP" i="1" smtClean="0">
                                  <a:latin typeface="Cambria Math"/>
                                  <a:ea typeface="Cambria Math"/>
                                </a:rPr>
                              </m:ctrlPr>
                            </m:sSubPr>
                            <m:e>
                              <m:r>
                                <a:rPr kumimoji="1" lang="en-US" altLang="ja-JP" b="0" i="1" smtClean="0">
                                  <a:latin typeface="Cambria Math"/>
                                  <a:ea typeface="Cambria Math"/>
                                </a:rPr>
                                <m:t>𝑣</m:t>
                              </m:r>
                            </m:e>
                            <m:sub>
                              <m:r>
                                <a:rPr kumimoji="1" lang="en-US" altLang="ja-JP" b="0" i="1" smtClean="0">
                                  <a:latin typeface="Cambria Math"/>
                                  <a:ea typeface="Cambria Math"/>
                                </a:rPr>
                                <m:t>9</m:t>
                              </m:r>
                            </m:sub>
                          </m:sSub>
                          <m:d>
                            <m:dPr>
                              <m:ctrlPr>
                                <a:rPr kumimoji="1" lang="en-US" altLang="ja-JP" i="1" smtClean="0">
                                  <a:latin typeface="Cambria Math"/>
                                  <a:ea typeface="Cambria Math"/>
                                </a:rPr>
                              </m:ctrlPr>
                            </m:dPr>
                            <m:e>
                              <m:r>
                                <a:rPr kumimoji="1" lang="en-US" altLang="ja-JP" b="0" i="1" smtClean="0">
                                  <a:latin typeface="Cambria Math"/>
                                  <a:ea typeface="Cambria Math"/>
                                </a:rPr>
                                <m:t>0.975</m:t>
                              </m:r>
                            </m:e>
                          </m:d>
                        </m:den>
                      </m:f>
                    </m:oMath>
                  </m:oMathPara>
                </a14:m>
                <a:endParaRPr kumimoji="1" lang="en-US" altLang="ja-JP" dirty="0" smtClean="0"/>
              </a:p>
              <a:p>
                <a:pPr marL="0" indent="0">
                  <a:buNone/>
                </a:pPr>
                <a:endParaRPr kumimoji="1" lang="en-US" altLang="ja-JP" dirty="0" smtClean="0"/>
              </a:p>
              <a:p>
                <a:pPr marL="0" indent="0">
                  <a:buNone/>
                </a:pPr>
                <a:r>
                  <a:rPr lang="ja-JP" altLang="en-US" dirty="0" smtClean="0"/>
                  <a:t>よって母分散</a:t>
                </a:r>
                <a14:m>
                  <m:oMath xmlns:m="http://schemas.openxmlformats.org/officeDocument/2006/math">
                    <m:sSup>
                      <m:sSupPr>
                        <m:ctrlPr>
                          <a:rPr lang="el-GR" altLang="ja-JP" i="1" dirty="0">
                            <a:latin typeface="Cambria Math"/>
                          </a:rPr>
                        </m:ctrlPr>
                      </m:sSupPr>
                      <m:e>
                        <m:r>
                          <a:rPr lang="el-GR" altLang="ja-JP" i="1" dirty="0">
                            <a:latin typeface="Cambria Math"/>
                          </a:rPr>
                          <m:t>𝜎</m:t>
                        </m:r>
                        <m:r>
                          <m:rPr>
                            <m:nor/>
                          </m:rPr>
                          <a:rPr lang="ja-JP" altLang="en-US" dirty="0"/>
                          <m:t> </m:t>
                        </m:r>
                      </m:e>
                      <m:sup>
                        <m:r>
                          <a:rPr lang="en-US" altLang="ja-JP" i="1" dirty="0">
                            <a:latin typeface="Cambria Math"/>
                          </a:rPr>
                          <m:t>2</m:t>
                        </m:r>
                      </m:sup>
                    </m:sSup>
                  </m:oMath>
                </a14:m>
                <a:r>
                  <a:rPr kumimoji="1" lang="ja-JP" altLang="en-US" dirty="0" smtClean="0"/>
                  <a:t>の</a:t>
                </a:r>
                <a:r>
                  <a:rPr kumimoji="1" lang="en-US" altLang="ja-JP" dirty="0" smtClean="0"/>
                  <a:t>95%</a:t>
                </a:r>
                <a:r>
                  <a:rPr kumimoji="1" lang="ja-JP" altLang="en-US" dirty="0" smtClean="0"/>
                  <a:t>信頼区間は</a:t>
                </a:r>
                <a:endParaRPr kumimoji="1" lang="en-US" altLang="ja-JP" dirty="0" smtClean="0"/>
              </a:p>
              <a:p>
                <a:pPr marL="0" indent="0">
                  <a:buNone/>
                </a:pPr>
                <a14:m>
                  <m:oMath xmlns:m="http://schemas.openxmlformats.org/officeDocument/2006/math">
                    <m:r>
                      <a:rPr kumimoji="1" lang="en-US" altLang="ja-JP" i="1" dirty="0" smtClean="0">
                        <a:latin typeface="Cambria Math"/>
                      </a:rPr>
                      <m:t>0.544</m:t>
                    </m:r>
                    <m:r>
                      <a:rPr kumimoji="1" lang="en-US" altLang="ja-JP" i="1" dirty="0" smtClean="0">
                        <a:latin typeface="Cambria Math"/>
                        <a:ea typeface="Cambria Math"/>
                      </a:rPr>
                      <m:t>≤</m:t>
                    </m:r>
                    <m:sSup>
                      <m:sSupPr>
                        <m:ctrlPr>
                          <a:rPr kumimoji="1" lang="en-US" altLang="ja-JP" i="1" dirty="0" smtClean="0">
                            <a:latin typeface="Cambria Math"/>
                            <a:ea typeface="Cambria Math"/>
                          </a:rPr>
                        </m:ctrlPr>
                      </m:sSupPr>
                      <m:e>
                        <m:r>
                          <a:rPr kumimoji="1" lang="ja-JP" altLang="en-US" i="1" dirty="0" smtClean="0">
                            <a:latin typeface="Cambria Math"/>
                            <a:ea typeface="Cambria Math"/>
                          </a:rPr>
                          <m:t>𝜎</m:t>
                        </m:r>
                      </m:e>
                      <m:sup>
                        <m:r>
                          <a:rPr kumimoji="1" lang="en-US" altLang="ja-JP" b="0" i="1" dirty="0" smtClean="0">
                            <a:latin typeface="Cambria Math"/>
                            <a:ea typeface="Cambria Math"/>
                          </a:rPr>
                          <m:t>2</m:t>
                        </m:r>
                      </m:sup>
                    </m:sSup>
                    <m:r>
                      <a:rPr kumimoji="1" lang="en-US" altLang="ja-JP" i="1" dirty="0" smtClean="0">
                        <a:latin typeface="Cambria Math"/>
                        <a:ea typeface="Cambria Math"/>
                      </a:rPr>
                      <m:t>≤</m:t>
                    </m:r>
                    <m:r>
                      <a:rPr kumimoji="1" lang="en-US" altLang="ja-JP" b="0" i="1" dirty="0" smtClean="0">
                        <a:latin typeface="Cambria Math"/>
                        <a:ea typeface="Cambria Math"/>
                      </a:rPr>
                      <m:t>3.831</m:t>
                    </m:r>
                  </m:oMath>
                </a14:m>
                <a:r>
                  <a:rPr kumimoji="1" lang="ja-JP" altLang="en-US" dirty="0" smtClean="0"/>
                  <a:t>となる。・・・・・・・（答）</a:t>
                </a:r>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3"/>
                <a:stretch>
                  <a:fillRect l="-1111" t="-1375"/>
                </a:stretch>
              </a:blipFill>
            </p:spPr>
            <p:txBody>
              <a:bodyPr/>
              <a:lstStyle/>
              <a:p>
                <a:r>
                  <a:rPr lang="ja-JP" altLang="en-US">
                    <a:noFill/>
                  </a:rPr>
                  <a:t> </a:t>
                </a:r>
              </a:p>
            </p:txBody>
          </p:sp>
        </mc:Fallback>
      </mc:AlternateContent>
      <p:pic>
        <p:nvPicPr>
          <p:cNvPr id="4" name="図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8104" y="3645024"/>
            <a:ext cx="3365231" cy="1815976"/>
          </a:xfrm>
          <a:prstGeom prst="rect">
            <a:avLst/>
          </a:prstGeom>
        </p:spPr>
      </p:pic>
      <p:sp>
        <p:nvSpPr>
          <p:cNvPr id="5" name="スライド番号プレースホルダー 4"/>
          <p:cNvSpPr>
            <a:spLocks noGrp="1"/>
          </p:cNvSpPr>
          <p:nvPr>
            <p:ph type="sldNum" sz="quarter" idx="12"/>
          </p:nvPr>
        </p:nvSpPr>
        <p:spPr/>
        <p:txBody>
          <a:bodyPr/>
          <a:lstStyle/>
          <a:p>
            <a:fld id="{D17A5259-4C45-4F70-9B67-D32A170BD583}" type="slidenum">
              <a:rPr kumimoji="1" lang="ja-JP" altLang="en-US" smtClean="0"/>
              <a:t>11</a:t>
            </a:fld>
            <a:endParaRPr kumimoji="1" lang="ja-JP" altLang="en-US"/>
          </a:p>
        </p:txBody>
      </p:sp>
    </p:spTree>
    <p:extLst>
      <p:ext uri="{BB962C8B-B14F-4D97-AF65-F5344CB8AC3E}">
        <p14:creationId xmlns:p14="http://schemas.microsoft.com/office/powerpoint/2010/main" val="30546010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信頼区間の算出まとめ</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kumimoji="1" lang="en-US" altLang="ja-JP" dirty="0" smtClean="0">
                    <a:solidFill>
                      <a:srgbClr val="FF0000"/>
                    </a:solidFill>
                  </a:rPr>
                  <a:t>t</a:t>
                </a:r>
                <a:r>
                  <a:rPr kumimoji="1" lang="ja-JP" altLang="en-US" dirty="0" smtClean="0">
                    <a:solidFill>
                      <a:srgbClr val="FF0000"/>
                    </a:solidFill>
                  </a:rPr>
                  <a:t>分布</a:t>
                </a:r>
                <a:r>
                  <a:rPr kumimoji="1" lang="ja-JP" altLang="en-US" dirty="0" smtClean="0"/>
                  <a:t>を用いて</a:t>
                </a:r>
                <a:r>
                  <a:rPr kumimoji="1" lang="ja-JP" altLang="en-US" dirty="0" smtClean="0">
                    <a:solidFill>
                      <a:srgbClr val="FF0000"/>
                    </a:solidFill>
                  </a:rPr>
                  <a:t>標本平均値</a:t>
                </a:r>
                <a:r>
                  <a:rPr kumimoji="1" lang="ja-JP" altLang="en-US" dirty="0" smtClean="0"/>
                  <a:t>から</a:t>
                </a:r>
                <a:r>
                  <a:rPr kumimoji="1" lang="ja-JP" altLang="en-US" dirty="0" smtClean="0">
                    <a:solidFill>
                      <a:srgbClr val="FF0000"/>
                    </a:solidFill>
                  </a:rPr>
                  <a:t>母平均値</a:t>
                </a:r>
                <a:r>
                  <a:rPr kumimoji="1" lang="ja-JP" altLang="en-US" dirty="0" smtClean="0"/>
                  <a:t>の信頼区間を計算することができる</a:t>
                </a:r>
                <a:endParaRPr kumimoji="1" lang="en-US" altLang="ja-JP" dirty="0" smtClean="0"/>
              </a:p>
              <a:p>
                <a:endParaRPr lang="en-US" altLang="ja-JP" dirty="0"/>
              </a:p>
              <a:p>
                <a:endParaRPr kumimoji="1" lang="en-US" altLang="ja-JP" dirty="0" smtClean="0"/>
              </a:p>
              <a:p>
                <a14:m>
                  <m:oMath xmlns:m="http://schemas.openxmlformats.org/officeDocument/2006/math">
                    <m:sSup>
                      <m:sSupPr>
                        <m:ctrlPr>
                          <a:rPr kumimoji="1" lang="en-US" altLang="ja-JP" i="1" dirty="0" smtClean="0">
                            <a:solidFill>
                              <a:srgbClr val="FF0000"/>
                            </a:solidFill>
                            <a:latin typeface="Cambria Math"/>
                          </a:rPr>
                        </m:ctrlPr>
                      </m:sSupPr>
                      <m:e>
                        <m:r>
                          <a:rPr kumimoji="1" lang="en-US" altLang="ja-JP" b="0" i="1" dirty="0" smtClean="0">
                            <a:solidFill>
                              <a:srgbClr val="FF0000"/>
                            </a:solidFill>
                            <a:latin typeface="Cambria Math"/>
                          </a:rPr>
                          <m:t>𝑥</m:t>
                        </m:r>
                      </m:e>
                      <m:sup>
                        <m:r>
                          <a:rPr kumimoji="1" lang="en-US" altLang="ja-JP" b="0" i="1" dirty="0" smtClean="0">
                            <a:solidFill>
                              <a:srgbClr val="FF0000"/>
                            </a:solidFill>
                            <a:latin typeface="Cambria Math"/>
                          </a:rPr>
                          <m:t>2</m:t>
                        </m:r>
                      </m:sup>
                    </m:sSup>
                  </m:oMath>
                </a14:m>
                <a:r>
                  <a:rPr kumimoji="1" lang="ja-JP" altLang="en-US" dirty="0" smtClean="0">
                    <a:solidFill>
                      <a:srgbClr val="FF0000"/>
                    </a:solidFill>
                  </a:rPr>
                  <a:t>分布</a:t>
                </a:r>
                <a:r>
                  <a:rPr kumimoji="1" lang="ja-JP" altLang="en-US" dirty="0" smtClean="0"/>
                  <a:t>を用いて</a:t>
                </a:r>
                <a:r>
                  <a:rPr kumimoji="1" lang="ja-JP" altLang="en-US" dirty="0" smtClean="0">
                    <a:solidFill>
                      <a:srgbClr val="FF0000"/>
                    </a:solidFill>
                  </a:rPr>
                  <a:t>標本分散値</a:t>
                </a:r>
                <a:r>
                  <a:rPr kumimoji="1" lang="ja-JP" altLang="en-US" dirty="0" smtClean="0"/>
                  <a:t>から</a:t>
                </a:r>
                <a:r>
                  <a:rPr kumimoji="1" lang="ja-JP" altLang="en-US" dirty="0" smtClean="0">
                    <a:solidFill>
                      <a:srgbClr val="FF0000"/>
                    </a:solidFill>
                  </a:rPr>
                  <a:t>母分散値</a:t>
                </a:r>
                <a:r>
                  <a:rPr kumimoji="1" lang="ja-JP" altLang="en-US" dirty="0" smtClean="0"/>
                  <a:t>の信頼区間を計算することができ</a:t>
                </a:r>
                <a:r>
                  <a:rPr lang="ja-JP" altLang="en-US" dirty="0"/>
                  <a:t>る</a:t>
                </a:r>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l="-593" t="-1375" r="-370"/>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D17A5259-4C45-4F70-9B67-D32A170BD583}" type="slidenum">
              <a:rPr kumimoji="1" lang="ja-JP" altLang="en-US" smtClean="0"/>
              <a:t>12</a:t>
            </a:fld>
            <a:endParaRPr kumimoji="1" lang="ja-JP" altLang="en-US"/>
          </a:p>
        </p:txBody>
      </p:sp>
    </p:spTree>
    <p:extLst>
      <p:ext uri="{BB962C8B-B14F-4D97-AF65-F5344CB8AC3E}">
        <p14:creationId xmlns:p14="http://schemas.microsoft.com/office/powerpoint/2010/main" val="40269263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クラリティ">
  <a:themeElements>
    <a:clrScheme name="クラリティ">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クラシック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クラリティ">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spDef>
      <a:spPr>
        <a:solidFill>
          <a:srgbClr val="00B0F0"/>
        </a:solidFill>
      </a:spPr>
      <a:bodyPr rtlCol="0" anchor="ctr"/>
      <a:lstStyle>
        <a:defPPr>
          <a:defRPr sz="32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kumimoji="1" sz="2400" dirty="0"/>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752</TotalTime>
  <Words>679</Words>
  <Application>Microsoft Office PowerPoint</Application>
  <PresentationFormat>画面に合わせる (4:3)</PresentationFormat>
  <Paragraphs>124</Paragraphs>
  <Slides>12</Slides>
  <Notes>0</Notes>
  <HiddenSlides>0</HiddenSlides>
  <MMClips>0</MMClips>
  <ScaleCrop>false</ScaleCrop>
  <HeadingPairs>
    <vt:vector size="4" baseType="variant">
      <vt:variant>
        <vt:lpstr>テーマ</vt:lpstr>
      </vt:variant>
      <vt:variant>
        <vt:i4>1</vt:i4>
      </vt:variant>
      <vt:variant>
        <vt:lpstr>スライド タイトル</vt:lpstr>
      </vt:variant>
      <vt:variant>
        <vt:i4>12</vt:i4>
      </vt:variant>
    </vt:vector>
  </HeadingPairs>
  <TitlesOfParts>
    <vt:vector size="13" baseType="lpstr">
      <vt:lpstr>クラリティ</vt:lpstr>
      <vt:lpstr>信頼区間</vt:lpstr>
      <vt:lpstr>資料</vt:lpstr>
      <vt:lpstr>信頼区間</vt:lpstr>
      <vt:lpstr>点推定と区間推定</vt:lpstr>
      <vt:lpstr>区間推定とは</vt:lpstr>
      <vt:lpstr>信頼区間</vt:lpstr>
      <vt:lpstr>信頼区間の算出</vt:lpstr>
      <vt:lpstr>母平均μの信頼区間(1)</vt:lpstr>
      <vt:lpstr>母平均μの信頼区間(2)</vt:lpstr>
      <vt:lpstr>母分散〖σ" " 〗^2 の信頼区間(1)</vt:lpstr>
      <vt:lpstr>母分散〖σ" " 〗^2 の信頼区間(2)</vt:lpstr>
      <vt:lpstr>信頼区間の算出まとめ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信頼区間</dc:title>
  <dc:creator>kyusuke</dc:creator>
  <cp:lastModifiedBy>kyusuke</cp:lastModifiedBy>
  <cp:revision>26</cp:revision>
  <dcterms:created xsi:type="dcterms:W3CDTF">2013-11-07T01:35:48Z</dcterms:created>
  <dcterms:modified xsi:type="dcterms:W3CDTF">2013-11-08T04:11:24Z</dcterms:modified>
</cp:coreProperties>
</file>