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61" r:id="rId5"/>
    <p:sldId id="259" r:id="rId6"/>
    <p:sldId id="267" r:id="rId7"/>
    <p:sldId id="268" r:id="rId8"/>
    <p:sldId id="269" r:id="rId9"/>
    <p:sldId id="260" r:id="rId10"/>
    <p:sldId id="264" r:id="rId11"/>
    <p:sldId id="262" r:id="rId12"/>
    <p:sldId id="263" r:id="rId13"/>
    <p:sldId id="265" r:id="rId14"/>
    <p:sldId id="266" r:id="rId15"/>
    <p:sldId id="270" r:id="rId16"/>
    <p:sldId id="271" r:id="rId17"/>
    <p:sldId id="272" r:id="rId18"/>
    <p:sldId id="273" r:id="rId19"/>
    <p:sldId id="275" r:id="rId20"/>
    <p:sldId id="285" r:id="rId21"/>
    <p:sldId id="276" r:id="rId22"/>
    <p:sldId id="277" r:id="rId23"/>
    <p:sldId id="278" r:id="rId24"/>
    <p:sldId id="279" r:id="rId25"/>
    <p:sldId id="280" r:id="rId26"/>
    <p:sldId id="281" r:id="rId27"/>
    <p:sldId id="283" r:id="rId28"/>
  </p:sldIdLst>
  <p:sldSz cx="9144000" cy="6858000" type="screen4x3"/>
  <p:notesSz cx="6858000" cy="91440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F606853-7671-496A-8E4F-DF71F8EC918B}" styleName="濃色スタイル 1 - アクセント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6D9F66E-5EB9-4882-86FB-DCBF35E3C3E4}" styleName="中間スタイル 4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69CF1AB2-1976-4502-BF36-3FF5EA218861}" styleName="中間スタイル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D7AC3CCA-C797-4891-BE02-D94E43425B78}" styleName="スタイル (中間)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8A107856-5554-42FB-B03E-39F5DBC370BA}" styleName="中間スタイル 4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0505E3EF-67EA-436B-97B2-0124C06EBD24}" styleName="中間スタイル 4 - アクセント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22838BEF-8BB2-4498-84A7-C5851F593DF1}" styleName="中間スタイル 4 - アクセント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C4B1156A-380E-4F78-BDF5-A606A8083BF9}" styleName="中間スタイル 4 - アクセント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110" d="100"/>
          <a:sy n="110" d="100"/>
        </p:scale>
        <p:origin x="-1632" y="-8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タイトル スライド">
    <p:spTree>
      <p:nvGrpSpPr>
        <p:cNvPr id="1" name=""/>
        <p:cNvGrpSpPr/>
        <p:nvPr/>
      </p:nvGrpSpPr>
      <p:grpSpPr>
        <a:xfrm>
          <a:off x="0" y="0"/>
          <a:ext cx="0" cy="0"/>
          <a:chOff x="0" y="0"/>
          <a:chExt cx="0" cy="0"/>
        </a:xfrm>
      </p:grpSpPr>
      <p:sp>
        <p:nvSpPr>
          <p:cNvPr id="8" name="タイトル 7"/>
          <p:cNvSpPr>
            <a:spLocks noGrp="1"/>
          </p:cNvSpPr>
          <p:nvPr>
            <p:ph type="ctrTitle"/>
          </p:nvPr>
        </p:nvSpPr>
        <p:spPr>
          <a:xfrm>
            <a:off x="1219200" y="3886200"/>
            <a:ext cx="6858000" cy="990600"/>
          </a:xfrm>
        </p:spPr>
        <p:txBody>
          <a:bodyPr anchor="t" anchorCtr="0"/>
          <a:lstStyle>
            <a:lvl1pPr algn="r">
              <a:defRPr sz="3200">
                <a:solidFill>
                  <a:schemeClr val="tx1"/>
                </a:solidFill>
              </a:defRPr>
            </a:lvl1pPr>
          </a:lstStyle>
          <a:p>
            <a:r>
              <a:rPr kumimoji="0" lang="ja-JP" altLang="en-US" smtClean="0"/>
              <a:t>マスタ タイトルの書式設定</a:t>
            </a:r>
            <a:endParaRPr kumimoji="0" lang="en-US"/>
          </a:p>
        </p:txBody>
      </p:sp>
      <p:sp>
        <p:nvSpPr>
          <p:cNvPr id="9" name="サブタイトル 8"/>
          <p:cNvSpPr>
            <a:spLocks noGrp="1"/>
          </p:cNvSpPr>
          <p:nvPr>
            <p:ph type="subTitle" idx="1"/>
          </p:nvPr>
        </p:nvSpPr>
        <p:spPr>
          <a:xfrm>
            <a:off x="1219200" y="5124450"/>
            <a:ext cx="6858000" cy="533400"/>
          </a:xfrm>
        </p:spPr>
        <p:txBody>
          <a:bodyPr/>
          <a:lstStyle>
            <a:lvl1pPr marL="0" indent="0" algn="r">
              <a:buNone/>
              <a:defRPr sz="2000">
                <a:solidFill>
                  <a:schemeClr val="tx2"/>
                </a:solidFill>
                <a:latin typeface="+mj-lt"/>
                <a:ea typeface="+mj-ea"/>
                <a:cs typeface="+mj-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ja-JP" altLang="en-US" smtClean="0"/>
              <a:t>マスタ サブタイトルの書式設定</a:t>
            </a:r>
            <a:endParaRPr kumimoji="0" lang="en-US"/>
          </a:p>
        </p:txBody>
      </p:sp>
      <p:sp>
        <p:nvSpPr>
          <p:cNvPr id="28" name="日付プレースホルダ 27"/>
          <p:cNvSpPr>
            <a:spLocks noGrp="1"/>
          </p:cNvSpPr>
          <p:nvPr>
            <p:ph type="dt" sz="half" idx="10"/>
          </p:nvPr>
        </p:nvSpPr>
        <p:spPr>
          <a:xfrm>
            <a:off x="6400800" y="6355080"/>
            <a:ext cx="2286000" cy="365760"/>
          </a:xfrm>
        </p:spPr>
        <p:txBody>
          <a:bodyPr/>
          <a:lstStyle>
            <a:lvl1pPr>
              <a:defRPr sz="1400"/>
            </a:lvl1pPr>
          </a:lstStyle>
          <a:p>
            <a:fld id="{30D25440-2A9F-45C0-AD4F-0A250D9833F8}" type="datetimeFigureOut">
              <a:rPr kumimoji="1" lang="ja-JP" altLang="en-US" smtClean="0"/>
              <a:pPr/>
              <a:t>2013/12/2</a:t>
            </a:fld>
            <a:endParaRPr kumimoji="1" lang="ja-JP" altLang="en-US"/>
          </a:p>
        </p:txBody>
      </p:sp>
      <p:sp>
        <p:nvSpPr>
          <p:cNvPr id="17" name="フッター プレースホルダ 16"/>
          <p:cNvSpPr>
            <a:spLocks noGrp="1"/>
          </p:cNvSpPr>
          <p:nvPr>
            <p:ph type="ftr" sz="quarter" idx="11"/>
          </p:nvPr>
        </p:nvSpPr>
        <p:spPr>
          <a:xfrm>
            <a:off x="2898648" y="6355080"/>
            <a:ext cx="3474720" cy="365760"/>
          </a:xfrm>
        </p:spPr>
        <p:txBody>
          <a:bodyPr/>
          <a:lstStyle/>
          <a:p>
            <a:endParaRPr kumimoji="1" lang="ja-JP" altLang="en-US"/>
          </a:p>
        </p:txBody>
      </p:sp>
      <p:sp>
        <p:nvSpPr>
          <p:cNvPr id="29" name="スライド番号プレースホルダ 28"/>
          <p:cNvSpPr>
            <a:spLocks noGrp="1"/>
          </p:cNvSpPr>
          <p:nvPr>
            <p:ph type="sldNum" sz="quarter" idx="12"/>
          </p:nvPr>
        </p:nvSpPr>
        <p:spPr>
          <a:xfrm>
            <a:off x="1216152" y="6355080"/>
            <a:ext cx="1219200" cy="365760"/>
          </a:xfrm>
        </p:spPr>
        <p:txBody>
          <a:bodyPr/>
          <a:lstStyle/>
          <a:p>
            <a:fld id="{90CBE79D-B167-4F5F-B375-B9839017A7B7}" type="slidenum">
              <a:rPr kumimoji="1" lang="ja-JP" altLang="en-US" smtClean="0"/>
              <a:pPr/>
              <a:t>‹#›</a:t>
            </a:fld>
            <a:endParaRPr kumimoji="1" lang="ja-JP" altLang="en-US"/>
          </a:p>
        </p:txBody>
      </p:sp>
      <p:sp>
        <p:nvSpPr>
          <p:cNvPr id="21" name="正方形/長方形 20"/>
          <p:cNvSpPr/>
          <p:nvPr/>
        </p:nvSpPr>
        <p:spPr>
          <a:xfrm>
            <a:off x="904875" y="3648075"/>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3" name="正方形/長方形 32"/>
          <p:cNvSpPr/>
          <p:nvPr/>
        </p:nvSpPr>
        <p:spPr>
          <a:xfrm>
            <a:off x="914400" y="5048250"/>
            <a:ext cx="7315200" cy="685800"/>
          </a:xfrm>
          <a:prstGeom prst="rect">
            <a:avLst/>
          </a:prstGeom>
          <a:noFill/>
          <a:ln w="6350" cap="rnd" cmpd="sng" algn="ctr">
            <a:solidFill>
              <a:schemeClr val="accent2"/>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2" name="正方形/長方形 21"/>
          <p:cNvSpPr/>
          <p:nvPr/>
        </p:nvSpPr>
        <p:spPr>
          <a:xfrm>
            <a:off x="904875" y="3648075"/>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2" name="正方形/長方形 31"/>
          <p:cNvSpPr/>
          <p:nvPr/>
        </p:nvSpPr>
        <p:spPr>
          <a:xfrm>
            <a:off x="914400" y="5048250"/>
            <a:ext cx="228600" cy="685800"/>
          </a:xfrm>
          <a:prstGeom prst="rect">
            <a:avLst/>
          </a:prstGeom>
          <a:solidFill>
            <a:schemeClr val="accent2"/>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4" name="日付プレースホルダ 3"/>
          <p:cNvSpPr>
            <a:spLocks noGrp="1"/>
          </p:cNvSpPr>
          <p:nvPr>
            <p:ph type="dt" sz="half" idx="10"/>
          </p:nvPr>
        </p:nvSpPr>
        <p:spPr/>
        <p:txBody>
          <a:bodyPr/>
          <a:lstStyle/>
          <a:p>
            <a:fld id="{30D25440-2A9F-45C0-AD4F-0A250D9833F8}" type="datetimeFigureOut">
              <a:rPr kumimoji="1" lang="ja-JP" altLang="en-US" smtClean="0"/>
              <a:pPr/>
              <a:t>2013/12/2</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90CBE79D-B167-4F5F-B375-B9839017A7B7}" type="slidenum">
              <a:rPr kumimoji="1" lang="ja-JP" altLang="en-US" smtClean="0"/>
              <a:pPr/>
              <a:t>‹#›</a:t>
            </a:fld>
            <a:endParaRPr kumimoji="1" lang="ja-JP" altLang="en-US"/>
          </a:p>
        </p:txBody>
      </p:sp>
      <p:sp>
        <p:nvSpPr>
          <p:cNvPr id="8" name="コンテンツ プレースホルダ 7"/>
          <p:cNvSpPr>
            <a:spLocks noGrp="1"/>
          </p:cNvSpPr>
          <p:nvPr>
            <p:ph sz="quarter" idx="1"/>
          </p:nvPr>
        </p:nvSpPr>
        <p:spPr>
          <a:xfrm>
            <a:off x="457200" y="1219200"/>
            <a:ext cx="8229600" cy="493776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セクション見出し">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1219200" y="2971800"/>
            <a:ext cx="6858000" cy="1066800"/>
          </a:xfrm>
        </p:spPr>
        <p:txBody>
          <a:bodyPr anchor="t" anchorCtr="0"/>
          <a:lstStyle>
            <a:lvl1pPr algn="r">
              <a:buNone/>
              <a:defRPr sz="3200" b="0" cap="none" baseline="0"/>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1295400" y="4267200"/>
            <a:ext cx="6781800" cy="1143000"/>
          </a:xfrm>
        </p:spPr>
        <p:txBody>
          <a:bodyPr anchor="t" anchorCtr="0"/>
          <a:lstStyle>
            <a:lvl1pPr marL="0" indent="0" algn="r">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ja-JP" altLang="en-US" smtClean="0"/>
              <a:t>マスタ テキストの書式設定</a:t>
            </a:r>
          </a:p>
        </p:txBody>
      </p:sp>
      <p:sp>
        <p:nvSpPr>
          <p:cNvPr id="4" name="日付プレースホルダ 3"/>
          <p:cNvSpPr>
            <a:spLocks noGrp="1"/>
          </p:cNvSpPr>
          <p:nvPr>
            <p:ph type="dt" sz="half" idx="10"/>
          </p:nvPr>
        </p:nvSpPr>
        <p:spPr>
          <a:xfrm>
            <a:off x="6400800" y="6355080"/>
            <a:ext cx="2286000" cy="365760"/>
          </a:xfrm>
        </p:spPr>
        <p:txBody>
          <a:bodyPr/>
          <a:lstStyle/>
          <a:p>
            <a:fld id="{30D25440-2A9F-45C0-AD4F-0A250D9833F8}" type="datetimeFigureOut">
              <a:rPr kumimoji="1" lang="ja-JP" altLang="en-US" smtClean="0"/>
              <a:pPr/>
              <a:t>2013/12/2</a:t>
            </a:fld>
            <a:endParaRPr kumimoji="1" lang="ja-JP" altLang="en-US"/>
          </a:p>
        </p:txBody>
      </p:sp>
      <p:sp>
        <p:nvSpPr>
          <p:cNvPr id="5" name="フッター プレースホルダ 4"/>
          <p:cNvSpPr>
            <a:spLocks noGrp="1"/>
          </p:cNvSpPr>
          <p:nvPr>
            <p:ph type="ftr" sz="quarter" idx="11"/>
          </p:nvPr>
        </p:nvSpPr>
        <p:spPr>
          <a:xfrm>
            <a:off x="2898648" y="6355080"/>
            <a:ext cx="3474720" cy="365760"/>
          </a:xfrm>
        </p:spPr>
        <p:txBody>
          <a:bodyPr/>
          <a:lstStyle/>
          <a:p>
            <a:endParaRPr kumimoji="1" lang="ja-JP" altLang="en-US"/>
          </a:p>
        </p:txBody>
      </p:sp>
      <p:sp>
        <p:nvSpPr>
          <p:cNvPr id="6" name="スライド番号プレースホルダ 5"/>
          <p:cNvSpPr>
            <a:spLocks noGrp="1"/>
          </p:cNvSpPr>
          <p:nvPr>
            <p:ph type="sldNum" sz="quarter" idx="12"/>
          </p:nvPr>
        </p:nvSpPr>
        <p:spPr>
          <a:xfrm>
            <a:off x="1069848" y="6355080"/>
            <a:ext cx="1520952" cy="365760"/>
          </a:xfrm>
        </p:spPr>
        <p:txBody>
          <a:bodyPr/>
          <a:lstStyle/>
          <a:p>
            <a:fld id="{90CBE79D-B167-4F5F-B375-B9839017A7B7}" type="slidenum">
              <a:rPr kumimoji="1" lang="ja-JP" altLang="en-US" smtClean="0"/>
              <a:pPr/>
              <a:t>‹#›</a:t>
            </a:fld>
            <a:endParaRPr kumimoji="1" lang="ja-JP" altLang="en-US"/>
          </a:p>
        </p:txBody>
      </p:sp>
      <p:sp>
        <p:nvSpPr>
          <p:cNvPr id="7" name="正方形/長方形 6"/>
          <p:cNvSpPr/>
          <p:nvPr/>
        </p:nvSpPr>
        <p:spPr>
          <a:xfrm>
            <a:off x="914400" y="2819400"/>
            <a:ext cx="7315200" cy="1280160"/>
          </a:xfrm>
          <a:prstGeom prst="rect">
            <a:avLst/>
          </a:prstGeom>
          <a:noFill/>
          <a:ln w="6350" cap="rnd" cmpd="sng" algn="ctr">
            <a:solidFill>
              <a:schemeClr val="accent1"/>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正方形/長方形 7"/>
          <p:cNvSpPr/>
          <p:nvPr/>
        </p:nvSpPr>
        <p:spPr>
          <a:xfrm>
            <a:off x="914400" y="2819400"/>
            <a:ext cx="228600" cy="128016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smtClean="0"/>
              <a:t>マスタ タイトルの書式設定</a:t>
            </a:r>
            <a:endParaRPr kumimoji="0" lang="en-US"/>
          </a:p>
        </p:txBody>
      </p:sp>
      <p:sp>
        <p:nvSpPr>
          <p:cNvPr id="5" name="日付プレースホルダ 4"/>
          <p:cNvSpPr>
            <a:spLocks noGrp="1"/>
          </p:cNvSpPr>
          <p:nvPr>
            <p:ph type="dt" sz="half" idx="10"/>
          </p:nvPr>
        </p:nvSpPr>
        <p:spPr/>
        <p:txBody>
          <a:bodyPr/>
          <a:lstStyle/>
          <a:p>
            <a:fld id="{30D25440-2A9F-45C0-AD4F-0A250D9833F8}" type="datetimeFigureOut">
              <a:rPr kumimoji="1" lang="ja-JP" altLang="en-US" smtClean="0"/>
              <a:pPr/>
              <a:t>2013/12/2</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90CBE79D-B167-4F5F-B375-B9839017A7B7}" type="slidenum">
              <a:rPr kumimoji="1" lang="ja-JP" altLang="en-US" smtClean="0"/>
              <a:pPr/>
              <a:t>‹#›</a:t>
            </a:fld>
            <a:endParaRPr kumimoji="1" lang="ja-JP" altLang="en-US"/>
          </a:p>
        </p:txBody>
      </p:sp>
      <p:sp>
        <p:nvSpPr>
          <p:cNvPr id="9" name="コンテンツ プレースホルダ 8"/>
          <p:cNvSpPr>
            <a:spLocks noGrp="1"/>
          </p:cNvSpPr>
          <p:nvPr>
            <p:ph sz="quarter" idx="1"/>
          </p:nvPr>
        </p:nvSpPr>
        <p:spPr>
          <a:xfrm>
            <a:off x="457200" y="1219200"/>
            <a:ext cx="4041648" cy="493776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1" name="コンテンツ プレースホルダ 10"/>
          <p:cNvSpPr>
            <a:spLocks noGrp="1"/>
          </p:cNvSpPr>
          <p:nvPr>
            <p:ph sz="quarter" idx="2"/>
          </p:nvPr>
        </p:nvSpPr>
        <p:spPr>
          <a:xfrm>
            <a:off x="4632198" y="1216152"/>
            <a:ext cx="4041648" cy="493776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nchor="ctr"/>
          <a:lstStyle>
            <a:lvl1pPr>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1"/>
          </p:nvPr>
        </p:nvSpPr>
        <p:spPr>
          <a:xfrm>
            <a:off x="457200" y="1285875"/>
            <a:ext cx="4040188" cy="685800"/>
          </a:xfrm>
          <a:noFill/>
          <a:ln>
            <a:noFill/>
          </a:ln>
        </p:spPr>
        <p:txBody>
          <a:bodyPr lIns="91440" anchor="b" anchorCtr="0">
            <a:noAutofit/>
          </a:bodyPr>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4" name="テキスト プレースホルダ 3"/>
          <p:cNvSpPr>
            <a:spLocks noGrp="1"/>
          </p:cNvSpPr>
          <p:nvPr>
            <p:ph type="body" sz="half" idx="3"/>
          </p:nvPr>
        </p:nvSpPr>
        <p:spPr>
          <a:xfrm>
            <a:off x="4648200" y="1295400"/>
            <a:ext cx="4041775" cy="685800"/>
          </a:xfrm>
          <a:noFill/>
          <a:ln>
            <a:noFill/>
          </a:ln>
        </p:spPr>
        <p:txBody>
          <a:bodyPr lIns="91440" anchor="b" anchorCtr="0"/>
          <a:lstStyle>
            <a:lvl1pPr marL="0" indent="0">
              <a:buNone/>
              <a:defRPr sz="2400" b="1">
                <a:solidFill>
                  <a:schemeClr val="accent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ja-JP" altLang="en-US" smtClean="0"/>
              <a:t>マスタ テキストの書式設定</a:t>
            </a:r>
          </a:p>
        </p:txBody>
      </p:sp>
      <p:sp>
        <p:nvSpPr>
          <p:cNvPr id="7" name="日付プレースホルダ 6"/>
          <p:cNvSpPr>
            <a:spLocks noGrp="1"/>
          </p:cNvSpPr>
          <p:nvPr>
            <p:ph type="dt" sz="half" idx="10"/>
          </p:nvPr>
        </p:nvSpPr>
        <p:spPr/>
        <p:txBody>
          <a:bodyPr/>
          <a:lstStyle/>
          <a:p>
            <a:fld id="{30D25440-2A9F-45C0-AD4F-0A250D9833F8}" type="datetimeFigureOut">
              <a:rPr kumimoji="1" lang="ja-JP" altLang="en-US" smtClean="0"/>
              <a:pPr/>
              <a:t>2013/12/2</a:t>
            </a:fld>
            <a:endParaRPr kumimoji="1" lang="ja-JP" altLang="en-US"/>
          </a:p>
        </p:txBody>
      </p:sp>
      <p:sp>
        <p:nvSpPr>
          <p:cNvPr id="8" name="フッター プレースホルダ 7"/>
          <p:cNvSpPr>
            <a:spLocks noGrp="1"/>
          </p:cNvSpPr>
          <p:nvPr>
            <p:ph type="ftr" sz="quarter" idx="11"/>
          </p:nvPr>
        </p:nvSpPr>
        <p:spPr/>
        <p:txBody>
          <a:bodyPr/>
          <a:lstStyle/>
          <a:p>
            <a:endParaRPr kumimoji="1" lang="ja-JP" altLang="en-US"/>
          </a:p>
        </p:txBody>
      </p:sp>
      <p:sp>
        <p:nvSpPr>
          <p:cNvPr id="9" name="スライド番号プレースホルダ 8"/>
          <p:cNvSpPr>
            <a:spLocks noGrp="1"/>
          </p:cNvSpPr>
          <p:nvPr>
            <p:ph type="sldNum" sz="quarter" idx="12"/>
          </p:nvPr>
        </p:nvSpPr>
        <p:spPr/>
        <p:txBody>
          <a:bodyPr/>
          <a:lstStyle/>
          <a:p>
            <a:fld id="{90CBE79D-B167-4F5F-B375-B9839017A7B7}" type="slidenum">
              <a:rPr kumimoji="1" lang="ja-JP" altLang="en-US" smtClean="0"/>
              <a:pPr/>
              <a:t>‹#›</a:t>
            </a:fld>
            <a:endParaRPr kumimoji="1" lang="ja-JP" altLang="en-US"/>
          </a:p>
        </p:txBody>
      </p:sp>
      <p:sp>
        <p:nvSpPr>
          <p:cNvPr id="11" name="コンテンツ プレースホルダ 10"/>
          <p:cNvSpPr>
            <a:spLocks noGrp="1"/>
          </p:cNvSpPr>
          <p:nvPr>
            <p:ph sz="quarter" idx="2"/>
          </p:nvPr>
        </p:nvSpPr>
        <p:spPr>
          <a:xfrm>
            <a:off x="457200" y="2133600"/>
            <a:ext cx="4038600" cy="403860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13" name="コンテンツ プレースホルダ 12"/>
          <p:cNvSpPr>
            <a:spLocks noGrp="1"/>
          </p:cNvSpPr>
          <p:nvPr>
            <p:ph sz="quarter" idx="4"/>
          </p:nvPr>
        </p:nvSpPr>
        <p:spPr>
          <a:xfrm>
            <a:off x="4648200" y="2133600"/>
            <a:ext cx="4038600" cy="403860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28600"/>
            <a:ext cx="8229600" cy="914400"/>
          </a:xfrm>
        </p:spPr>
        <p:txBody>
          <a:bodyPr/>
          <a:lstStyle/>
          <a:p>
            <a:r>
              <a:rPr kumimoji="0" lang="ja-JP" altLang="en-US" smtClean="0"/>
              <a:t>マスタ タイトルの書式設定</a:t>
            </a:r>
            <a:endParaRPr kumimoji="0" lang="en-US"/>
          </a:p>
        </p:txBody>
      </p:sp>
      <p:sp>
        <p:nvSpPr>
          <p:cNvPr id="3" name="日付プレースホルダ 2"/>
          <p:cNvSpPr>
            <a:spLocks noGrp="1"/>
          </p:cNvSpPr>
          <p:nvPr>
            <p:ph type="dt" sz="half" idx="10"/>
          </p:nvPr>
        </p:nvSpPr>
        <p:spPr/>
        <p:txBody>
          <a:bodyPr/>
          <a:lstStyle/>
          <a:p>
            <a:fld id="{30D25440-2A9F-45C0-AD4F-0A250D9833F8}" type="datetimeFigureOut">
              <a:rPr kumimoji="1" lang="ja-JP" altLang="en-US" smtClean="0"/>
              <a:pPr/>
              <a:t>2013/12/2</a:t>
            </a:fld>
            <a:endParaRPr kumimoji="1" lang="ja-JP" altLang="en-US"/>
          </a:p>
        </p:txBody>
      </p:sp>
      <p:sp>
        <p:nvSpPr>
          <p:cNvPr id="4" name="フッター プレースホルダ 3"/>
          <p:cNvSpPr>
            <a:spLocks noGrp="1"/>
          </p:cNvSpPr>
          <p:nvPr>
            <p:ph type="ftr" sz="quarter" idx="11"/>
          </p:nvPr>
        </p:nvSpPr>
        <p:spPr/>
        <p:txBody>
          <a:bodyPr/>
          <a:lstStyle/>
          <a:p>
            <a:endParaRPr kumimoji="1" lang="ja-JP" altLang="en-US"/>
          </a:p>
        </p:txBody>
      </p:sp>
      <p:sp>
        <p:nvSpPr>
          <p:cNvPr id="5" name="スライド番号プレースホルダ 4"/>
          <p:cNvSpPr>
            <a:spLocks noGrp="1"/>
          </p:cNvSpPr>
          <p:nvPr>
            <p:ph type="sldNum" sz="quarter" idx="12"/>
          </p:nvPr>
        </p:nvSpPr>
        <p:spPr/>
        <p:txBody>
          <a:bodyPr/>
          <a:lstStyle/>
          <a:p>
            <a:fld id="{90CBE79D-B167-4F5F-B375-B9839017A7B7}" type="slidenum">
              <a:rPr kumimoji="1" lang="ja-JP" altLang="en-US" smtClean="0"/>
              <a:pPr/>
              <a:t>‹#›</a:t>
            </a:fld>
            <a:endParaRPr kumimoji="1" lang="ja-JP" altLang="en-US"/>
          </a:p>
        </p:txBody>
      </p:sp>
      <p:sp>
        <p:nvSpPr>
          <p:cNvPr id="6" name="二等辺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白紙">
    <p:spTree>
      <p:nvGrpSpPr>
        <p:cNvPr id="1" name=""/>
        <p:cNvGrpSpPr/>
        <p:nvPr/>
      </p:nvGrpSpPr>
      <p:grpSpPr>
        <a:xfrm>
          <a:off x="0" y="0"/>
          <a:ext cx="0" cy="0"/>
          <a:chOff x="0" y="0"/>
          <a:chExt cx="0" cy="0"/>
        </a:xfrm>
      </p:grpSpPr>
      <p:sp>
        <p:nvSpPr>
          <p:cNvPr id="2" name="日付プレースホルダ 1"/>
          <p:cNvSpPr>
            <a:spLocks noGrp="1"/>
          </p:cNvSpPr>
          <p:nvPr>
            <p:ph type="dt" sz="half" idx="10"/>
          </p:nvPr>
        </p:nvSpPr>
        <p:spPr/>
        <p:txBody>
          <a:bodyPr/>
          <a:lstStyle/>
          <a:p>
            <a:fld id="{30D25440-2A9F-45C0-AD4F-0A250D9833F8}" type="datetimeFigureOut">
              <a:rPr kumimoji="1" lang="ja-JP" altLang="en-US" smtClean="0"/>
              <a:pPr/>
              <a:t>2013/12/2</a:t>
            </a:fld>
            <a:endParaRPr kumimoji="1" lang="ja-JP" altLang="en-US"/>
          </a:p>
        </p:txBody>
      </p:sp>
      <p:sp>
        <p:nvSpPr>
          <p:cNvPr id="3" name="フッター プレースホルダ 2"/>
          <p:cNvSpPr>
            <a:spLocks noGrp="1"/>
          </p:cNvSpPr>
          <p:nvPr>
            <p:ph type="ftr" sz="quarter" idx="11"/>
          </p:nvPr>
        </p:nvSpPr>
        <p:spPr/>
        <p:txBody>
          <a:bodyPr/>
          <a:lstStyle/>
          <a:p>
            <a:endParaRPr kumimoji="1" lang="ja-JP" altLang="en-US"/>
          </a:p>
        </p:txBody>
      </p:sp>
      <p:sp>
        <p:nvSpPr>
          <p:cNvPr id="4" name="スライド番号プレースホルダ 3"/>
          <p:cNvSpPr>
            <a:spLocks noGrp="1"/>
          </p:cNvSpPr>
          <p:nvPr>
            <p:ph type="sldNum" sz="quarter" idx="12"/>
          </p:nvPr>
        </p:nvSpPr>
        <p:spPr/>
        <p:txBody>
          <a:bodyPr/>
          <a:lstStyle/>
          <a:p>
            <a:fld id="{90CBE79D-B167-4F5F-B375-B9839017A7B7}" type="slidenum">
              <a:rPr kumimoji="1" lang="ja-JP" altLang="en-US" smtClean="0"/>
              <a:pPr/>
              <a:t>‹#›</a:t>
            </a:fld>
            <a:endParaRPr kumimoji="1" lang="ja-JP" altLang="en-US"/>
          </a:p>
        </p:txBody>
      </p:sp>
      <p:sp>
        <p:nvSpPr>
          <p:cNvPr id="5" name="直線コネクタ 4"/>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6" name="二等辺三角形 5"/>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タイトル付き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6324600" y="304800"/>
            <a:ext cx="2514600" cy="838200"/>
          </a:xfrm>
        </p:spPr>
        <p:txBody>
          <a:bodyPr anchor="b" anchorCtr="0">
            <a:noAutofit/>
          </a:bodyPr>
          <a:lstStyle>
            <a:lvl1pPr algn="l">
              <a:buNone/>
              <a:defRPr sz="2000" b="1">
                <a:solidFill>
                  <a:schemeClr val="tx2"/>
                </a:solidFill>
                <a:latin typeface="+mn-lt"/>
                <a:ea typeface="+mn-ea"/>
                <a:cs typeface="+mn-cs"/>
              </a:defRPr>
            </a:lvl1pPr>
          </a:lstStyle>
          <a:p>
            <a:r>
              <a:rPr kumimoji="0" lang="ja-JP" altLang="en-US" smtClean="0"/>
              <a:t>マスタ タイトルの書式設定</a:t>
            </a:r>
            <a:endParaRPr kumimoji="0" lang="en-US"/>
          </a:p>
        </p:txBody>
      </p:sp>
      <p:sp>
        <p:nvSpPr>
          <p:cNvPr id="3" name="テキスト プレースホルダ 2"/>
          <p:cNvSpPr>
            <a:spLocks noGrp="1"/>
          </p:cNvSpPr>
          <p:nvPr>
            <p:ph type="body" idx="2"/>
          </p:nvPr>
        </p:nvSpPr>
        <p:spPr>
          <a:xfrm>
            <a:off x="6324600" y="1219200"/>
            <a:ext cx="2514600" cy="4843463"/>
          </a:xfrm>
        </p:spPr>
        <p:txBody>
          <a:bodyPr/>
          <a:lstStyle>
            <a:lvl1pPr marL="0" indent="0">
              <a:lnSpc>
                <a:spcPts val="22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ja-JP" altLang="en-US" smtClean="0"/>
              <a:t>マスタ テキストの書式設定</a:t>
            </a:r>
          </a:p>
        </p:txBody>
      </p:sp>
      <p:sp>
        <p:nvSpPr>
          <p:cNvPr id="5" name="日付プレースホルダ 4"/>
          <p:cNvSpPr>
            <a:spLocks noGrp="1"/>
          </p:cNvSpPr>
          <p:nvPr>
            <p:ph type="dt" sz="half" idx="10"/>
          </p:nvPr>
        </p:nvSpPr>
        <p:spPr/>
        <p:txBody>
          <a:bodyPr/>
          <a:lstStyle/>
          <a:p>
            <a:fld id="{30D25440-2A9F-45C0-AD4F-0A250D9833F8}" type="datetimeFigureOut">
              <a:rPr kumimoji="1" lang="ja-JP" altLang="en-US" smtClean="0"/>
              <a:pPr/>
              <a:t>2013/12/2</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90CBE79D-B167-4F5F-B375-B9839017A7B7}" type="slidenum">
              <a:rPr kumimoji="1" lang="ja-JP" altLang="en-US" smtClean="0"/>
              <a:pPr/>
              <a:t>‹#›</a:t>
            </a:fld>
            <a:endParaRPr kumimoji="1" lang="ja-JP" altLang="en-US"/>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直線コネクタ 9"/>
          <p:cNvSpPr>
            <a:spLocks noChangeShapeType="1"/>
          </p:cNvSpPr>
          <p:nvPr/>
        </p:nvSpPr>
        <p:spPr bwMode="auto">
          <a:xfrm rot="5400000">
            <a:off x="3160645" y="3324225"/>
            <a:ext cx="603504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dirty="0"/>
          </a:p>
        </p:txBody>
      </p:sp>
      <p:sp>
        <p:nvSpPr>
          <p:cNvPr id="9" name="二等辺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コンテンツ プレースホルダ 11"/>
          <p:cNvSpPr>
            <a:spLocks noGrp="1"/>
          </p:cNvSpPr>
          <p:nvPr>
            <p:ph sz="quarter" idx="1"/>
          </p:nvPr>
        </p:nvSpPr>
        <p:spPr>
          <a:xfrm>
            <a:off x="304800" y="304800"/>
            <a:ext cx="5715000" cy="5715000"/>
          </a:xfrm>
        </p:spPr>
        <p:txBody>
          <a:bodyPr/>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タイトル付きの図">
    <p:bg>
      <p:bgRef idx="1001">
        <a:schemeClr val="bg2"/>
      </p:bgRef>
    </p:bg>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500856"/>
            <a:ext cx="8229600" cy="674688"/>
          </a:xfrm>
          <a:ln>
            <a:solidFill>
              <a:schemeClr val="accent1"/>
            </a:solidFill>
          </a:ln>
        </p:spPr>
        <p:txBody>
          <a:bodyPr lIns="274320" anchor="ctr"/>
          <a:lstStyle>
            <a:lvl1pPr algn="r">
              <a:buNone/>
              <a:defRPr sz="2000" b="0">
                <a:solidFill>
                  <a:schemeClr val="tx1"/>
                </a:solidFill>
              </a:defRPr>
            </a:lvl1pPr>
          </a:lstStyle>
          <a:p>
            <a:r>
              <a:rPr kumimoji="0" lang="ja-JP" altLang="en-US" smtClean="0"/>
              <a:t>マスタ タイトルの書式設定</a:t>
            </a:r>
            <a:endParaRPr kumimoji="0" lang="en-US"/>
          </a:p>
        </p:txBody>
      </p:sp>
      <p:sp>
        <p:nvSpPr>
          <p:cNvPr id="3" name="図プレースホルダ 2"/>
          <p:cNvSpPr>
            <a:spLocks noGrp="1"/>
          </p:cNvSpPr>
          <p:nvPr>
            <p:ph type="pic" idx="1"/>
          </p:nvPr>
        </p:nvSpPr>
        <p:spPr>
          <a:xfrm>
            <a:off x="457200" y="1905000"/>
            <a:ext cx="8229600" cy="4270248"/>
          </a:xfrm>
          <a:solidFill>
            <a:schemeClr val="tx1">
              <a:shade val="50000"/>
            </a:schemeClr>
          </a:solidFill>
          <a:ln>
            <a:noFill/>
          </a:ln>
          <a:effectLst/>
        </p:spPr>
        <p:txBody>
          <a:bodyPr/>
          <a:lstStyle>
            <a:lvl1pPr marL="0" indent="0">
              <a:spcBef>
                <a:spcPts val="600"/>
              </a:spcBef>
              <a:buNone/>
              <a:defRPr sz="3200"/>
            </a:lvl1pPr>
          </a:lstStyle>
          <a:p>
            <a:r>
              <a:rPr kumimoji="0" lang="ja-JP" altLang="en-US" smtClean="0"/>
              <a:t>アイコンをクリックして図を追加</a:t>
            </a:r>
            <a:endParaRPr kumimoji="0" lang="en-US" dirty="0"/>
          </a:p>
        </p:txBody>
      </p:sp>
      <p:sp>
        <p:nvSpPr>
          <p:cNvPr id="4" name="テキスト プレースホルダ 3"/>
          <p:cNvSpPr>
            <a:spLocks noGrp="1"/>
          </p:cNvSpPr>
          <p:nvPr>
            <p:ph type="body" sz="half" idx="2"/>
          </p:nvPr>
        </p:nvSpPr>
        <p:spPr>
          <a:xfrm>
            <a:off x="457200" y="1219200"/>
            <a:ext cx="8229600" cy="533400"/>
          </a:xfrm>
        </p:spPr>
        <p:txBody>
          <a:bodyPr anchor="ctr" anchorCtr="0"/>
          <a:lstStyle>
            <a:lvl1pPr marL="0" indent="0" algn="l">
              <a:buFontTx/>
              <a:buNone/>
              <a:defRPr sz="1400"/>
            </a:lvl1pPr>
            <a:lvl2pPr>
              <a:defRPr sz="1200"/>
            </a:lvl2pPr>
            <a:lvl3pPr>
              <a:defRPr sz="1000"/>
            </a:lvl3pPr>
            <a:lvl4pPr>
              <a:defRPr sz="900"/>
            </a:lvl4pPr>
            <a:lvl5pPr>
              <a:defRPr sz="900"/>
            </a:lvl5pPr>
          </a:lstStyle>
          <a:p>
            <a:pPr lvl="0" eaLnBrk="1" latinLnBrk="0" hangingPunct="1"/>
            <a:r>
              <a:rPr kumimoji="0" lang="ja-JP" altLang="en-US" smtClean="0"/>
              <a:t>マスタ テキストの書式設定</a:t>
            </a:r>
          </a:p>
        </p:txBody>
      </p:sp>
      <p:sp>
        <p:nvSpPr>
          <p:cNvPr id="5" name="日付プレースホルダ 4"/>
          <p:cNvSpPr>
            <a:spLocks noGrp="1"/>
          </p:cNvSpPr>
          <p:nvPr>
            <p:ph type="dt" sz="half" idx="10"/>
          </p:nvPr>
        </p:nvSpPr>
        <p:spPr/>
        <p:txBody>
          <a:bodyPr/>
          <a:lstStyle/>
          <a:p>
            <a:fld id="{30D25440-2A9F-45C0-AD4F-0A250D9833F8}" type="datetimeFigureOut">
              <a:rPr kumimoji="1" lang="ja-JP" altLang="en-US" smtClean="0"/>
              <a:pPr/>
              <a:t>2013/12/2</a:t>
            </a:fld>
            <a:endParaRPr kumimoji="1" lang="ja-JP" altLang="en-US"/>
          </a:p>
        </p:txBody>
      </p:sp>
      <p:sp>
        <p:nvSpPr>
          <p:cNvPr id="6" name="フッター プレースホルダ 5"/>
          <p:cNvSpPr>
            <a:spLocks noGrp="1"/>
          </p:cNvSpPr>
          <p:nvPr>
            <p:ph type="ftr" sz="quarter" idx="11"/>
          </p:nvPr>
        </p:nvSpPr>
        <p:spPr/>
        <p:txBody>
          <a:bodyPr/>
          <a:lstStyle/>
          <a:p>
            <a:endParaRPr kumimoji="1" lang="ja-JP" altLang="en-US"/>
          </a:p>
        </p:txBody>
      </p:sp>
      <p:sp>
        <p:nvSpPr>
          <p:cNvPr id="7" name="スライド番号プレースホルダ 6"/>
          <p:cNvSpPr>
            <a:spLocks noGrp="1"/>
          </p:cNvSpPr>
          <p:nvPr>
            <p:ph type="sldNum" sz="quarter" idx="12"/>
          </p:nvPr>
        </p:nvSpPr>
        <p:spPr/>
        <p:txBody>
          <a:bodyPr/>
          <a:lstStyle/>
          <a:p>
            <a:fld id="{90CBE79D-B167-4F5F-B375-B9839017A7B7}" type="slidenum">
              <a:rPr kumimoji="1" lang="ja-JP" altLang="en-US" smtClean="0"/>
              <a:pPr/>
              <a:t>‹#›</a:t>
            </a:fld>
            <a:endParaRPr kumimoji="1" lang="ja-JP" altLang="en-US"/>
          </a:p>
        </p:txBody>
      </p:sp>
      <p:sp>
        <p:nvSpPr>
          <p:cNvPr id="8" name="直線コネクタ 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9" name="二等辺三角形 8"/>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正方形/長方形 9"/>
          <p:cNvSpPr/>
          <p:nvPr/>
        </p:nvSpPr>
        <p:spPr>
          <a:xfrm>
            <a:off x="457200" y="500856"/>
            <a:ext cx="182880" cy="685800"/>
          </a:xfrm>
          <a:prstGeom prst="rect">
            <a:avLst/>
          </a:prstGeom>
          <a:solidFill>
            <a:schemeClr val="accent1"/>
          </a:solidFill>
          <a:ln w="635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30D25440-2A9F-45C0-AD4F-0A250D9833F8}" type="datetimeFigureOut">
              <a:rPr kumimoji="1" lang="ja-JP" altLang="en-US" smtClean="0"/>
              <a:pPr/>
              <a:t>2013/12/2</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90CBE79D-B167-4F5F-B375-B9839017A7B7}" type="slidenum">
              <a:rPr kumimoji="1" lang="ja-JP" altLang="en-US" smtClean="0"/>
              <a:pPr/>
              <a:t>‹#›</a:t>
            </a:fld>
            <a:endParaRPr kumimoji="1" lang="ja-JP"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縦書きタイトルと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0" lang="ja-JP" altLang="en-US" smtClean="0"/>
              <a:t>マスタ タイトルの書式設定</a:t>
            </a:r>
            <a:endParaRPr kumimoji="0" lang="en-US"/>
          </a:p>
        </p:txBody>
      </p:sp>
      <p:sp>
        <p:nvSpPr>
          <p:cNvPr id="3" name="縦書きテキスト プレースホルダ 2"/>
          <p:cNvSpPr>
            <a:spLocks noGrp="1"/>
          </p:cNvSpPr>
          <p:nvPr>
            <p:ph type="body" orient="vert" idx="1"/>
          </p:nvPr>
        </p:nvSpPr>
        <p:spPr>
          <a:xfrm>
            <a:off x="457200" y="274638"/>
            <a:ext cx="6019800" cy="5851525"/>
          </a:xfrm>
        </p:spPr>
        <p:txBody>
          <a:bodyPr vert="eaVert"/>
          <a:lstStyle/>
          <a:p>
            <a:pPr lvl="0" eaLnBrk="1" latinLnBrk="0" hangingPunct="1"/>
            <a:r>
              <a:rPr lang="ja-JP" altLang="en-US" smtClean="0"/>
              <a:t>マスタ テキストの書式設定</a:t>
            </a:r>
          </a:p>
          <a:p>
            <a:pPr lvl="1" eaLnBrk="1" latinLnBrk="0" hangingPunct="1"/>
            <a:r>
              <a:rPr lang="ja-JP" altLang="en-US" smtClean="0"/>
              <a:t>第 </a:t>
            </a:r>
            <a:r>
              <a:rPr lang="en-US" altLang="ja-JP" smtClean="0"/>
              <a:t>2 </a:t>
            </a:r>
            <a:r>
              <a:rPr lang="ja-JP" altLang="en-US" smtClean="0"/>
              <a:t>レベル</a:t>
            </a:r>
          </a:p>
          <a:p>
            <a:pPr lvl="2" eaLnBrk="1" latinLnBrk="0" hangingPunct="1"/>
            <a:r>
              <a:rPr lang="ja-JP" altLang="en-US" smtClean="0"/>
              <a:t>第 </a:t>
            </a:r>
            <a:r>
              <a:rPr lang="en-US" altLang="ja-JP" smtClean="0"/>
              <a:t>3 </a:t>
            </a:r>
            <a:r>
              <a:rPr lang="ja-JP" altLang="en-US" smtClean="0"/>
              <a:t>レベル</a:t>
            </a:r>
          </a:p>
          <a:p>
            <a:pPr lvl="3" eaLnBrk="1" latinLnBrk="0" hangingPunct="1"/>
            <a:r>
              <a:rPr lang="ja-JP" altLang="en-US" smtClean="0"/>
              <a:t>第 </a:t>
            </a:r>
            <a:r>
              <a:rPr lang="en-US" altLang="ja-JP" smtClean="0"/>
              <a:t>4 </a:t>
            </a:r>
            <a:r>
              <a:rPr lang="ja-JP" altLang="en-US" smtClean="0"/>
              <a:t>レベル</a:t>
            </a:r>
          </a:p>
          <a:p>
            <a:pPr lvl="4" eaLnBrk="1" latinLnBrk="0" hangingPunct="1"/>
            <a:r>
              <a:rPr lang="ja-JP" altLang="en-US" smtClean="0"/>
              <a:t>第 </a:t>
            </a:r>
            <a:r>
              <a:rPr lang="en-US" altLang="ja-JP" smtClean="0"/>
              <a:t>5 </a:t>
            </a:r>
            <a:r>
              <a:rPr lang="ja-JP" altLang="en-US" smtClean="0"/>
              <a:t>レベル</a:t>
            </a:r>
            <a:endParaRPr kumimoji="0" lang="en-US"/>
          </a:p>
        </p:txBody>
      </p:sp>
      <p:sp>
        <p:nvSpPr>
          <p:cNvPr id="4" name="日付プレースホルダ 3"/>
          <p:cNvSpPr>
            <a:spLocks noGrp="1"/>
          </p:cNvSpPr>
          <p:nvPr>
            <p:ph type="dt" sz="half" idx="10"/>
          </p:nvPr>
        </p:nvSpPr>
        <p:spPr/>
        <p:txBody>
          <a:bodyPr/>
          <a:lstStyle/>
          <a:p>
            <a:fld id="{30D25440-2A9F-45C0-AD4F-0A250D9833F8}" type="datetimeFigureOut">
              <a:rPr kumimoji="1" lang="ja-JP" altLang="en-US" smtClean="0"/>
              <a:pPr/>
              <a:t>2013/12/2</a:t>
            </a:fld>
            <a:endParaRPr kumimoji="1" lang="ja-JP" altLang="en-US"/>
          </a:p>
        </p:txBody>
      </p:sp>
      <p:sp>
        <p:nvSpPr>
          <p:cNvPr id="5" name="フッター プレースホルダ 4"/>
          <p:cNvSpPr>
            <a:spLocks noGrp="1"/>
          </p:cNvSpPr>
          <p:nvPr>
            <p:ph type="ftr" sz="quarter" idx="11"/>
          </p:nvPr>
        </p:nvSpPr>
        <p:spPr/>
        <p:txBody>
          <a:bodyPr/>
          <a:lstStyle/>
          <a:p>
            <a:endParaRPr kumimoji="1" lang="ja-JP" altLang="en-US"/>
          </a:p>
        </p:txBody>
      </p:sp>
      <p:sp>
        <p:nvSpPr>
          <p:cNvPr id="6" name="スライド番号プレースホルダ 5"/>
          <p:cNvSpPr>
            <a:spLocks noGrp="1"/>
          </p:cNvSpPr>
          <p:nvPr>
            <p:ph type="sldNum" sz="quarter" idx="12"/>
          </p:nvPr>
        </p:nvSpPr>
        <p:spPr/>
        <p:txBody>
          <a:bodyPr/>
          <a:lstStyle/>
          <a:p>
            <a:fld id="{90CBE79D-B167-4F5F-B375-B9839017A7B7}" type="slidenum">
              <a:rPr kumimoji="1" lang="ja-JP" altLang="en-US" smtClean="0"/>
              <a:pPr/>
              <a:t>‹#›</a:t>
            </a:fld>
            <a:endParaRPr kumimoji="1" lang="ja-JP" altLang="en-US"/>
          </a:p>
        </p:txBody>
      </p:sp>
      <p:sp>
        <p:nvSpPr>
          <p:cNvPr id="7" name="直線コネクタ 6"/>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8" name="二等辺三角形 7"/>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直線コネクタ 8"/>
          <p:cNvSpPr>
            <a:spLocks noChangeShapeType="1"/>
          </p:cNvSpPr>
          <p:nvPr/>
        </p:nvSpPr>
        <p:spPr bwMode="auto">
          <a:xfrm rot="5400000">
            <a:off x="3629607" y="3201952"/>
            <a:ext cx="585216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2" name="タイトル プレースホルダ 21"/>
          <p:cNvSpPr>
            <a:spLocks noGrp="1"/>
          </p:cNvSpPr>
          <p:nvPr>
            <p:ph type="title"/>
          </p:nvPr>
        </p:nvSpPr>
        <p:spPr>
          <a:xfrm>
            <a:off x="457200" y="152400"/>
            <a:ext cx="8229600" cy="990600"/>
          </a:xfrm>
          <a:prstGeom prst="rect">
            <a:avLst/>
          </a:prstGeom>
        </p:spPr>
        <p:txBody>
          <a:bodyPr vert="horz" anchor="b" anchorCtr="0">
            <a:normAutofit/>
          </a:bodyPr>
          <a:lstStyle/>
          <a:p>
            <a:r>
              <a:rPr kumimoji="0" lang="ja-JP" altLang="en-US" smtClean="0"/>
              <a:t>マスタ タイトルの書式設定</a:t>
            </a:r>
            <a:endParaRPr kumimoji="0" lang="en-US"/>
          </a:p>
        </p:txBody>
      </p:sp>
      <p:sp>
        <p:nvSpPr>
          <p:cNvPr id="13" name="テキスト プレースホルダ 12"/>
          <p:cNvSpPr>
            <a:spLocks noGrp="1"/>
          </p:cNvSpPr>
          <p:nvPr>
            <p:ph type="body" idx="1"/>
          </p:nvPr>
        </p:nvSpPr>
        <p:spPr>
          <a:xfrm>
            <a:off x="457200" y="1219200"/>
            <a:ext cx="8229600" cy="4910328"/>
          </a:xfrm>
          <a:prstGeom prst="rect">
            <a:avLst/>
          </a:prstGeom>
        </p:spPr>
        <p:txBody>
          <a:bodyPr vert="horz">
            <a:normAutofit/>
          </a:bodyPr>
          <a:lstStyle/>
          <a:p>
            <a:pPr lvl="0" eaLnBrk="1" latinLnBrk="0" hangingPunct="1"/>
            <a:r>
              <a:rPr kumimoji="0" lang="ja-JP" altLang="en-US" smtClean="0"/>
              <a:t>マスタ テキストの書式設定</a:t>
            </a:r>
          </a:p>
          <a:p>
            <a:pPr lvl="1" eaLnBrk="1" latinLnBrk="0" hangingPunct="1"/>
            <a:r>
              <a:rPr kumimoji="0" lang="ja-JP" altLang="en-US" smtClean="0"/>
              <a:t>第 </a:t>
            </a:r>
            <a:r>
              <a:rPr kumimoji="0" lang="en-US" altLang="ja-JP" smtClean="0"/>
              <a:t>2 </a:t>
            </a:r>
            <a:r>
              <a:rPr kumimoji="0" lang="ja-JP" altLang="en-US" smtClean="0"/>
              <a:t>レベル</a:t>
            </a:r>
          </a:p>
          <a:p>
            <a:pPr lvl="2" eaLnBrk="1" latinLnBrk="0" hangingPunct="1"/>
            <a:r>
              <a:rPr kumimoji="0" lang="ja-JP" altLang="en-US" smtClean="0"/>
              <a:t>第 </a:t>
            </a:r>
            <a:r>
              <a:rPr kumimoji="0" lang="en-US" altLang="ja-JP" smtClean="0"/>
              <a:t>3 </a:t>
            </a:r>
            <a:r>
              <a:rPr kumimoji="0" lang="ja-JP" altLang="en-US" smtClean="0"/>
              <a:t>レベル</a:t>
            </a:r>
          </a:p>
          <a:p>
            <a:pPr lvl="3" eaLnBrk="1" latinLnBrk="0" hangingPunct="1"/>
            <a:r>
              <a:rPr kumimoji="0" lang="ja-JP" altLang="en-US" smtClean="0"/>
              <a:t>第 </a:t>
            </a:r>
            <a:r>
              <a:rPr kumimoji="0" lang="en-US" altLang="ja-JP" smtClean="0"/>
              <a:t>4 </a:t>
            </a:r>
            <a:r>
              <a:rPr kumimoji="0" lang="ja-JP" altLang="en-US" smtClean="0"/>
              <a:t>レベル</a:t>
            </a:r>
          </a:p>
          <a:p>
            <a:pPr lvl="4" eaLnBrk="1" latinLnBrk="0" hangingPunct="1"/>
            <a:r>
              <a:rPr kumimoji="0" lang="ja-JP" altLang="en-US" smtClean="0"/>
              <a:t>第 </a:t>
            </a:r>
            <a:r>
              <a:rPr kumimoji="0" lang="en-US" altLang="ja-JP" smtClean="0"/>
              <a:t>5 </a:t>
            </a:r>
            <a:r>
              <a:rPr kumimoji="0" lang="ja-JP" altLang="en-US" smtClean="0"/>
              <a:t>レベル</a:t>
            </a:r>
            <a:endParaRPr kumimoji="0" lang="en-US"/>
          </a:p>
        </p:txBody>
      </p:sp>
      <p:sp>
        <p:nvSpPr>
          <p:cNvPr id="14" name="日付プレースホルダ 13"/>
          <p:cNvSpPr>
            <a:spLocks noGrp="1"/>
          </p:cNvSpPr>
          <p:nvPr>
            <p:ph type="dt" sz="half" idx="2"/>
          </p:nvPr>
        </p:nvSpPr>
        <p:spPr>
          <a:xfrm>
            <a:off x="6400800" y="6356350"/>
            <a:ext cx="2289048" cy="365760"/>
          </a:xfrm>
          <a:prstGeom prst="rect">
            <a:avLst/>
          </a:prstGeom>
        </p:spPr>
        <p:txBody>
          <a:bodyPr vert="horz"/>
          <a:lstStyle>
            <a:lvl1pPr algn="l" eaLnBrk="1" latinLnBrk="0" hangingPunct="1">
              <a:defRPr kumimoji="0" sz="1400">
                <a:solidFill>
                  <a:schemeClr val="tx2"/>
                </a:solidFill>
              </a:defRPr>
            </a:lvl1pPr>
          </a:lstStyle>
          <a:p>
            <a:fld id="{30D25440-2A9F-45C0-AD4F-0A250D9833F8}" type="datetimeFigureOut">
              <a:rPr kumimoji="1" lang="ja-JP" altLang="en-US" smtClean="0"/>
              <a:pPr/>
              <a:t>2013/12/2</a:t>
            </a:fld>
            <a:endParaRPr kumimoji="1" lang="ja-JP" altLang="en-US"/>
          </a:p>
        </p:txBody>
      </p:sp>
      <p:sp>
        <p:nvSpPr>
          <p:cNvPr id="3" name="フッター プレースホルダ 2"/>
          <p:cNvSpPr>
            <a:spLocks noGrp="1"/>
          </p:cNvSpPr>
          <p:nvPr>
            <p:ph type="ftr" sz="quarter" idx="3"/>
          </p:nvPr>
        </p:nvSpPr>
        <p:spPr>
          <a:xfrm>
            <a:off x="2898648" y="6356350"/>
            <a:ext cx="3505200" cy="365760"/>
          </a:xfrm>
          <a:prstGeom prst="rect">
            <a:avLst/>
          </a:prstGeom>
        </p:spPr>
        <p:txBody>
          <a:bodyPr vert="horz"/>
          <a:lstStyle>
            <a:lvl1pPr algn="r" eaLnBrk="1" latinLnBrk="0" hangingPunct="1">
              <a:defRPr kumimoji="0" sz="1400">
                <a:solidFill>
                  <a:schemeClr val="tx2"/>
                </a:solidFill>
              </a:defRPr>
            </a:lvl1pPr>
          </a:lstStyle>
          <a:p>
            <a:endParaRPr kumimoji="1" lang="ja-JP" altLang="en-US"/>
          </a:p>
        </p:txBody>
      </p:sp>
      <p:sp>
        <p:nvSpPr>
          <p:cNvPr id="23" name="スライド番号プレースホルダ 22"/>
          <p:cNvSpPr>
            <a:spLocks noGrp="1"/>
          </p:cNvSpPr>
          <p:nvPr>
            <p:ph type="sldNum" sz="quarter" idx="4"/>
          </p:nvPr>
        </p:nvSpPr>
        <p:spPr>
          <a:xfrm>
            <a:off x="612648" y="6356350"/>
            <a:ext cx="1981200" cy="365760"/>
          </a:xfrm>
          <a:prstGeom prst="rect">
            <a:avLst/>
          </a:prstGeom>
        </p:spPr>
        <p:txBody>
          <a:bodyPr vert="horz"/>
          <a:lstStyle>
            <a:lvl1pPr algn="l" eaLnBrk="1" latinLnBrk="0" hangingPunct="1">
              <a:defRPr kumimoji="0" sz="1400">
                <a:solidFill>
                  <a:schemeClr val="tx2"/>
                </a:solidFill>
              </a:defRPr>
            </a:lvl1pPr>
          </a:lstStyle>
          <a:p>
            <a:fld id="{90CBE79D-B167-4F5F-B375-B9839017A7B7}" type="slidenum">
              <a:rPr kumimoji="1" lang="ja-JP" altLang="en-US" smtClean="0"/>
              <a:pPr/>
              <a:t>‹#›</a:t>
            </a:fld>
            <a:endParaRPr kumimoji="1" lang="ja-JP" altLang="en-US"/>
          </a:p>
        </p:txBody>
      </p:sp>
      <p:sp>
        <p:nvSpPr>
          <p:cNvPr id="28" name="直線コネクタ 27"/>
          <p:cNvSpPr>
            <a:spLocks noChangeShapeType="1"/>
          </p:cNvSpPr>
          <p:nvPr/>
        </p:nvSpPr>
        <p:spPr bwMode="auto">
          <a:xfrm>
            <a:off x="457200" y="6353175"/>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29" name="直線コネクタ 28"/>
          <p:cNvSpPr>
            <a:spLocks noChangeShapeType="1"/>
          </p:cNvSpPr>
          <p:nvPr/>
        </p:nvSpPr>
        <p:spPr bwMode="auto">
          <a:xfrm>
            <a:off x="457200" y="1143000"/>
            <a:ext cx="8229600" cy="0"/>
          </a:xfrm>
          <a:prstGeom prst="line">
            <a:avLst/>
          </a:prstGeom>
          <a:noFill/>
          <a:ln w="9525" cap="flat" cmpd="sng" algn="ctr">
            <a:solidFill>
              <a:schemeClr val="accent2"/>
            </a:solidFill>
            <a:prstDash val="dash"/>
            <a:round/>
            <a:headEnd type="none" w="med" len="med"/>
            <a:tailEnd type="none" w="med" len="med"/>
          </a:ln>
          <a:effectLst/>
        </p:spPr>
        <p:txBody>
          <a:bodyPr vert="horz" wrap="square" lIns="91440" tIns="45720" rIns="91440" bIns="45720" anchor="t" compatLnSpc="1"/>
          <a:lstStyle/>
          <a:p>
            <a:endParaRPr kumimoji="0" lang="en-US"/>
          </a:p>
        </p:txBody>
      </p:sp>
      <p:sp>
        <p:nvSpPr>
          <p:cNvPr id="10" name="二等辺三角形 9"/>
          <p:cNvSpPr>
            <a:spLocks noChangeAspect="1"/>
          </p:cNvSpPr>
          <p:nvPr/>
        </p:nvSpPr>
        <p:spPr>
          <a:xfrm rot="5400000">
            <a:off x="419100" y="6467475"/>
            <a:ext cx="190849" cy="120314"/>
          </a:xfrm>
          <a:prstGeom prst="triangle">
            <a:avLst>
              <a:gd name="adj" fmla="val 50000"/>
            </a:avLst>
          </a:prstGeom>
          <a:solidFill>
            <a:schemeClr val="accent2"/>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1" sz="3200" kern="120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6000"/>
        <a:buFont typeface="Wingdings 3"/>
        <a:buChar char=""/>
        <a:defRPr kumimoji="1" sz="2600" kern="1200">
          <a:solidFill>
            <a:schemeClr val="tx1"/>
          </a:solidFill>
          <a:latin typeface="+mn-lt"/>
          <a:ea typeface="+mn-ea"/>
          <a:cs typeface="+mn-cs"/>
        </a:defRPr>
      </a:lvl1pPr>
      <a:lvl2pPr marL="548640" indent="-274320" algn="l" rtl="0" eaLnBrk="1" latinLnBrk="0" hangingPunct="1">
        <a:spcBef>
          <a:spcPts val="500"/>
        </a:spcBef>
        <a:buClr>
          <a:schemeClr val="accent2"/>
        </a:buClr>
        <a:buSzPct val="76000"/>
        <a:buFont typeface="Wingdings 3"/>
        <a:buChar char=""/>
        <a:defRPr kumimoji="1" sz="2300" kern="1200">
          <a:solidFill>
            <a:schemeClr val="tx2"/>
          </a:solidFill>
          <a:latin typeface="+mn-lt"/>
          <a:ea typeface="+mn-ea"/>
          <a:cs typeface="+mn-cs"/>
        </a:defRPr>
      </a:lvl2pPr>
      <a:lvl3pPr marL="822960" indent="-228600" algn="l" rtl="0" eaLnBrk="1" latinLnBrk="0" hangingPunct="1">
        <a:spcBef>
          <a:spcPts val="500"/>
        </a:spcBef>
        <a:buClr>
          <a:schemeClr val="bg1">
            <a:shade val="50000"/>
          </a:schemeClr>
        </a:buClr>
        <a:buSzPct val="76000"/>
        <a:buFont typeface="Wingdings 3"/>
        <a:buChar char=""/>
        <a:defRPr kumimoji="1" sz="2000" kern="1200">
          <a:solidFill>
            <a:schemeClr val="tx1"/>
          </a:solidFill>
          <a:latin typeface="+mn-lt"/>
          <a:ea typeface="+mn-ea"/>
          <a:cs typeface="+mn-cs"/>
        </a:defRPr>
      </a:lvl3pPr>
      <a:lvl4pPr marL="1097280" indent="-228600" algn="l" rtl="0" eaLnBrk="1" latinLnBrk="0" hangingPunct="1">
        <a:spcBef>
          <a:spcPts val="400"/>
        </a:spcBef>
        <a:buClr>
          <a:schemeClr val="accent2">
            <a:shade val="75000"/>
          </a:schemeClr>
        </a:buClr>
        <a:buSzPct val="70000"/>
        <a:buFont typeface="Wingdings"/>
        <a:buChar char=""/>
        <a:defRPr kumimoji="1" sz="1800" kern="1200">
          <a:solidFill>
            <a:schemeClr val="tx1"/>
          </a:solidFill>
          <a:latin typeface="+mn-lt"/>
          <a:ea typeface="+mn-ea"/>
          <a:cs typeface="+mn-cs"/>
        </a:defRPr>
      </a:lvl4pPr>
      <a:lvl5pPr marL="1371600" indent="-228600" algn="l" rtl="0" eaLnBrk="1" latinLnBrk="0" hangingPunct="1">
        <a:spcBef>
          <a:spcPts val="300"/>
        </a:spcBef>
        <a:buClr>
          <a:schemeClr val="accent2"/>
        </a:buClr>
        <a:buSzPct val="70000"/>
        <a:buFont typeface="Wingdings"/>
        <a:buChar char=""/>
        <a:defRPr kumimoji="1" sz="1600" kern="1200">
          <a:solidFill>
            <a:schemeClr val="tx1"/>
          </a:solidFill>
          <a:latin typeface="+mn-lt"/>
          <a:ea typeface="+mn-ea"/>
          <a:cs typeface="+mn-cs"/>
        </a:defRPr>
      </a:lvl5pPr>
      <a:lvl6pPr marL="1645920" indent="-182880" algn="l" rtl="0" eaLnBrk="1" latinLnBrk="0" hangingPunct="1">
        <a:spcBef>
          <a:spcPts val="300"/>
        </a:spcBef>
        <a:buClr>
          <a:srgbClr val="9FB8CD">
            <a:shade val="75000"/>
          </a:srgbClr>
        </a:buClr>
        <a:buSzPct val="75000"/>
        <a:buFont typeface="Wingdings 3"/>
        <a:buChar char=""/>
        <a:defRPr kumimoji="1" lang="en-US" sz="1600" kern="1200" smtClean="0">
          <a:solidFill>
            <a:schemeClr val="tx1"/>
          </a:solidFill>
          <a:latin typeface="+mn-lt"/>
          <a:ea typeface="+mn-ea"/>
          <a:cs typeface="+mn-cs"/>
        </a:defRPr>
      </a:lvl6pPr>
      <a:lvl7pPr marL="1828800" indent="-182880" algn="l" rtl="0" eaLnBrk="1" latinLnBrk="0" hangingPunct="1">
        <a:spcBef>
          <a:spcPts val="300"/>
        </a:spcBef>
        <a:buClr>
          <a:srgbClr val="727CA3">
            <a:shade val="75000"/>
          </a:srgbClr>
        </a:buClr>
        <a:buSzPct val="75000"/>
        <a:buFont typeface="Wingdings 3"/>
        <a:buChar char=""/>
        <a:defRPr kumimoji="1" lang="en-US" sz="1400" kern="1200" smtClean="0">
          <a:solidFill>
            <a:schemeClr val="tx1"/>
          </a:solidFill>
          <a:latin typeface="+mn-lt"/>
          <a:ea typeface="+mn-ea"/>
          <a:cs typeface="+mn-cs"/>
        </a:defRPr>
      </a:lvl7pPr>
      <a:lvl8pPr marL="2011680" indent="-182880" algn="l" rtl="0" eaLnBrk="1" latinLnBrk="0" hangingPunct="1">
        <a:spcBef>
          <a:spcPts val="300"/>
        </a:spcBef>
        <a:buClr>
          <a:prstClr val="white">
            <a:shade val="50000"/>
          </a:prstClr>
        </a:buClr>
        <a:buSzPct val="75000"/>
        <a:buFont typeface="Wingdings 3"/>
        <a:buChar char=""/>
        <a:defRPr kumimoji="1" lang="en-US" sz="1400" kern="1200" smtClean="0">
          <a:solidFill>
            <a:schemeClr val="tx1"/>
          </a:solidFill>
          <a:latin typeface="+mn-lt"/>
          <a:ea typeface="+mn-ea"/>
          <a:cs typeface="+mn-cs"/>
        </a:defRPr>
      </a:lvl8pPr>
      <a:lvl9pPr marL="2194560" indent="-182880" algn="l" rtl="0" eaLnBrk="1" latinLnBrk="0" hangingPunct="1">
        <a:spcBef>
          <a:spcPts val="300"/>
        </a:spcBef>
        <a:buClr>
          <a:srgbClr val="9FB8CD"/>
        </a:buClr>
        <a:buSzPct val="75000"/>
        <a:buFont typeface="Wingdings 3"/>
        <a:buChar char=""/>
        <a:defRPr kumimoji="1" lang="en-US" sz="1200" kern="1200" smtClean="0">
          <a:solidFill>
            <a:schemeClr val="tx1"/>
          </a:solidFill>
          <a:latin typeface="+mn-lt"/>
          <a:ea typeface="+mn-ea"/>
          <a:cs typeface="+mn-cs"/>
        </a:defRPr>
      </a:lvl9pPr>
    </p:bodyStyle>
    <p:otherStyle>
      <a:lvl1pPr marL="0" algn="l" rtl="0" eaLnBrk="1" latinLnBrk="0" hangingPunct="1">
        <a:defRPr kumimoji="1" kern="1200">
          <a:solidFill>
            <a:schemeClr val="tx1"/>
          </a:solidFill>
          <a:latin typeface="+mn-lt"/>
          <a:ea typeface="+mn-ea"/>
          <a:cs typeface="+mn-cs"/>
        </a:defRPr>
      </a:lvl1pPr>
      <a:lvl2pPr marL="457200" algn="l" rtl="0" eaLnBrk="1" latinLnBrk="0" hangingPunct="1">
        <a:defRPr kumimoji="1" kern="1200">
          <a:solidFill>
            <a:schemeClr val="tx1"/>
          </a:solidFill>
          <a:latin typeface="+mn-lt"/>
          <a:ea typeface="+mn-ea"/>
          <a:cs typeface="+mn-cs"/>
        </a:defRPr>
      </a:lvl2pPr>
      <a:lvl3pPr marL="914400" algn="l" rtl="0" eaLnBrk="1" latinLnBrk="0" hangingPunct="1">
        <a:defRPr kumimoji="1" kern="1200">
          <a:solidFill>
            <a:schemeClr val="tx1"/>
          </a:solidFill>
          <a:latin typeface="+mn-lt"/>
          <a:ea typeface="+mn-ea"/>
          <a:cs typeface="+mn-cs"/>
        </a:defRPr>
      </a:lvl3pPr>
      <a:lvl4pPr marL="1371600" algn="l" rtl="0" eaLnBrk="1" latinLnBrk="0" hangingPunct="1">
        <a:defRPr kumimoji="1" kern="1200">
          <a:solidFill>
            <a:schemeClr val="tx1"/>
          </a:solidFill>
          <a:latin typeface="+mn-lt"/>
          <a:ea typeface="+mn-ea"/>
          <a:cs typeface="+mn-cs"/>
        </a:defRPr>
      </a:lvl4pPr>
      <a:lvl5pPr marL="1828800" algn="l" rtl="0" eaLnBrk="1" latinLnBrk="0" hangingPunct="1">
        <a:defRPr kumimoji="1" kern="1200">
          <a:solidFill>
            <a:schemeClr val="tx1"/>
          </a:solidFill>
          <a:latin typeface="+mn-lt"/>
          <a:ea typeface="+mn-ea"/>
          <a:cs typeface="+mn-cs"/>
        </a:defRPr>
      </a:lvl5pPr>
      <a:lvl6pPr marL="2286000" algn="l" rtl="0" eaLnBrk="1" latinLnBrk="0" hangingPunct="1">
        <a:defRPr kumimoji="1" kern="1200">
          <a:solidFill>
            <a:schemeClr val="tx1"/>
          </a:solidFill>
          <a:latin typeface="+mn-lt"/>
          <a:ea typeface="+mn-ea"/>
          <a:cs typeface="+mn-cs"/>
        </a:defRPr>
      </a:lvl6pPr>
      <a:lvl7pPr marL="2743200" algn="l" rtl="0" eaLnBrk="1" latinLnBrk="0" hangingPunct="1">
        <a:defRPr kumimoji="1" kern="1200">
          <a:solidFill>
            <a:schemeClr val="tx1"/>
          </a:solidFill>
          <a:latin typeface="+mn-lt"/>
          <a:ea typeface="+mn-ea"/>
          <a:cs typeface="+mn-cs"/>
        </a:defRPr>
      </a:lvl7pPr>
      <a:lvl8pPr marL="3200400" algn="l" rtl="0" eaLnBrk="1" latinLnBrk="0" hangingPunct="1">
        <a:defRPr kumimoji="1" kern="1200">
          <a:solidFill>
            <a:schemeClr val="tx1"/>
          </a:solidFill>
          <a:latin typeface="+mn-lt"/>
          <a:ea typeface="+mn-ea"/>
          <a:cs typeface="+mn-cs"/>
        </a:defRPr>
      </a:lvl8pPr>
      <a:lvl9pPr marL="3657600" algn="l" rtl="0" eaLnBrk="1" latinLnBrk="0" hangingPunct="1">
        <a:defRPr kumimoji="1"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p:txBody>
          <a:bodyPr>
            <a:normAutofit fontScale="90000"/>
          </a:bodyPr>
          <a:lstStyle/>
          <a:p>
            <a:r>
              <a:rPr lang="ja-JP" altLang="en-US" dirty="0" smtClean="0"/>
              <a:t>組織的要因がソフトウェア品質に与える影響</a:t>
            </a:r>
            <a:endParaRPr kumimoji="1" lang="ja-JP" altLang="en-US" dirty="0"/>
          </a:p>
        </p:txBody>
      </p:sp>
      <p:sp>
        <p:nvSpPr>
          <p:cNvPr id="3" name="サブタイトル 2"/>
          <p:cNvSpPr>
            <a:spLocks noGrp="1"/>
          </p:cNvSpPr>
          <p:nvPr>
            <p:ph type="subTitle" idx="1"/>
          </p:nvPr>
        </p:nvSpPr>
        <p:spPr/>
        <p:txBody>
          <a:bodyPr/>
          <a:lstStyle/>
          <a:p>
            <a:r>
              <a:rPr kumimoji="1" lang="en-US" altLang="ja-JP" dirty="0" smtClean="0"/>
              <a:t>60151039</a:t>
            </a:r>
            <a:r>
              <a:rPr kumimoji="1" lang="ja-JP" altLang="en-US" dirty="0" smtClean="0"/>
              <a:t>　東　裕之輔</a:t>
            </a:r>
            <a:endParaRPr kumimoji="1" lang="ja-JP" alt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著者</a:t>
            </a:r>
            <a:endParaRPr kumimoji="1" lang="ja-JP" altLang="en-US" dirty="0"/>
          </a:p>
        </p:txBody>
      </p:sp>
      <p:pic>
        <p:nvPicPr>
          <p:cNvPr id="4" name="コンテンツ プレースホルダ 3" descr="野中　誠.jpg"/>
          <p:cNvPicPr>
            <a:picLocks noGrp="1" noChangeAspect="1"/>
          </p:cNvPicPr>
          <p:nvPr>
            <p:ph sz="quarter" idx="1"/>
          </p:nvPr>
        </p:nvPicPr>
        <p:blipFill>
          <a:blip r:embed="rId2" cstate="print"/>
          <a:stretch>
            <a:fillRect/>
          </a:stretch>
        </p:blipFill>
        <p:spPr>
          <a:xfrm>
            <a:off x="1115616" y="1844824"/>
            <a:ext cx="1764000" cy="1764000"/>
          </a:xfrm>
        </p:spPr>
      </p:pic>
      <p:sp>
        <p:nvSpPr>
          <p:cNvPr id="5" name="テキスト ボックス 4"/>
          <p:cNvSpPr txBox="1"/>
          <p:nvPr/>
        </p:nvSpPr>
        <p:spPr>
          <a:xfrm>
            <a:off x="1115616" y="3933056"/>
            <a:ext cx="2160240" cy="923330"/>
          </a:xfrm>
          <a:prstGeom prst="rect">
            <a:avLst/>
          </a:prstGeom>
          <a:noFill/>
        </p:spPr>
        <p:txBody>
          <a:bodyPr wrap="square" rtlCol="0">
            <a:spAutoFit/>
          </a:bodyPr>
          <a:lstStyle/>
          <a:p>
            <a:r>
              <a:rPr kumimoji="1" lang="ja-JP" altLang="en-US" dirty="0" smtClean="0"/>
              <a:t>野中　誠</a:t>
            </a:r>
            <a:endParaRPr kumimoji="1" lang="en-US" altLang="ja-JP" dirty="0" smtClean="0"/>
          </a:p>
          <a:p>
            <a:endParaRPr lang="en-US" altLang="ja-JP" dirty="0"/>
          </a:p>
          <a:p>
            <a:r>
              <a:rPr kumimoji="1" lang="ja-JP" altLang="en-US" dirty="0" smtClean="0"/>
              <a:t>東洋大学経営学部</a:t>
            </a:r>
            <a:endParaRPr kumimoji="1" lang="ja-JP" altLang="en-US" dirty="0"/>
          </a:p>
        </p:txBody>
      </p:sp>
      <p:pic>
        <p:nvPicPr>
          <p:cNvPr id="7" name="図 6" descr="2007_Keynote02.JPG"/>
          <p:cNvPicPr>
            <a:picLocks noChangeAspect="1"/>
          </p:cNvPicPr>
          <p:nvPr/>
        </p:nvPicPr>
        <p:blipFill>
          <a:blip r:embed="rId3" cstate="print"/>
          <a:stretch>
            <a:fillRect/>
          </a:stretch>
        </p:blipFill>
        <p:spPr>
          <a:xfrm>
            <a:off x="5004048" y="1773032"/>
            <a:ext cx="1718197" cy="1944000"/>
          </a:xfrm>
          <a:prstGeom prst="rect">
            <a:avLst/>
          </a:prstGeom>
        </p:spPr>
      </p:pic>
      <p:sp>
        <p:nvSpPr>
          <p:cNvPr id="8" name="テキスト ボックス 7"/>
          <p:cNvSpPr txBox="1"/>
          <p:nvPr/>
        </p:nvSpPr>
        <p:spPr>
          <a:xfrm>
            <a:off x="5004048" y="3923764"/>
            <a:ext cx="1656184" cy="369332"/>
          </a:xfrm>
          <a:prstGeom prst="rect">
            <a:avLst/>
          </a:prstGeom>
          <a:noFill/>
        </p:spPr>
        <p:txBody>
          <a:bodyPr wrap="square" rtlCol="0">
            <a:spAutoFit/>
          </a:bodyPr>
          <a:lstStyle/>
          <a:p>
            <a:r>
              <a:rPr kumimoji="1" lang="ja-JP" altLang="en-US" dirty="0" smtClean="0"/>
              <a:t>西　康晴</a:t>
            </a:r>
            <a:endParaRPr kumimoji="1" lang="ja-JP" altLang="en-US" dirty="0"/>
          </a:p>
        </p:txBody>
      </p:sp>
      <p:sp>
        <p:nvSpPr>
          <p:cNvPr id="9" name="テキスト ボックス 8"/>
          <p:cNvSpPr txBox="1"/>
          <p:nvPr/>
        </p:nvSpPr>
        <p:spPr>
          <a:xfrm>
            <a:off x="5004048" y="4509120"/>
            <a:ext cx="2304256" cy="646331"/>
          </a:xfrm>
          <a:prstGeom prst="rect">
            <a:avLst/>
          </a:prstGeom>
          <a:noFill/>
        </p:spPr>
        <p:txBody>
          <a:bodyPr wrap="square" rtlCol="0">
            <a:spAutoFit/>
          </a:bodyPr>
          <a:lstStyle/>
          <a:p>
            <a:r>
              <a:rPr kumimoji="1" lang="ja-JP" altLang="en-US" dirty="0" smtClean="0"/>
              <a:t>電気通信大学電気通信システム工学科</a:t>
            </a:r>
            <a:endParaRPr kumimoji="1" lang="ja-JP" altLang="en-US" dirty="0"/>
          </a:p>
        </p:txBody>
      </p:sp>
      <p:sp>
        <p:nvSpPr>
          <p:cNvPr id="11" name="テキスト ボックス 10"/>
          <p:cNvSpPr txBox="1"/>
          <p:nvPr/>
        </p:nvSpPr>
        <p:spPr>
          <a:xfrm>
            <a:off x="539552" y="5661248"/>
            <a:ext cx="5328592" cy="369332"/>
          </a:xfrm>
          <a:prstGeom prst="rect">
            <a:avLst/>
          </a:prstGeom>
          <a:noFill/>
        </p:spPr>
        <p:txBody>
          <a:bodyPr wrap="square" rtlCol="0">
            <a:spAutoFit/>
          </a:bodyPr>
          <a:lstStyle/>
          <a:p>
            <a:r>
              <a:rPr lang="ja-JP" altLang="en-US" b="1" dirty="0">
                <a:latin typeface="HGPｺﾞｼｯｸM" pitchFamily="50" charset="-128"/>
                <a:ea typeface="HGPｺﾞｼｯｸM" pitchFamily="50" charset="-128"/>
              </a:rPr>
              <a:t>第</a:t>
            </a:r>
            <a:r>
              <a:rPr lang="en-US" altLang="ja-JP" b="1" dirty="0">
                <a:latin typeface="HGPｺﾞｼｯｸM" pitchFamily="50" charset="-128"/>
                <a:ea typeface="HGPｺﾞｼｯｸM" pitchFamily="50" charset="-128"/>
              </a:rPr>
              <a:t>26</a:t>
            </a:r>
            <a:r>
              <a:rPr lang="ja-JP" altLang="en-US" b="1" dirty="0">
                <a:latin typeface="HGPｺﾞｼｯｸM" pitchFamily="50" charset="-128"/>
                <a:ea typeface="HGPｺﾞｼｯｸM" pitchFamily="50" charset="-128"/>
              </a:rPr>
              <a:t>回ソフトウェア品質</a:t>
            </a:r>
            <a:r>
              <a:rPr lang="ja-JP" altLang="en-US" b="1" dirty="0" smtClean="0">
                <a:latin typeface="HGPｺﾞｼｯｸM" pitchFamily="50" charset="-128"/>
                <a:ea typeface="HGPｺﾞｼｯｸM" pitchFamily="50" charset="-128"/>
              </a:rPr>
              <a:t>シンポジウム　</a:t>
            </a:r>
            <a:r>
              <a:rPr lang="en-US" altLang="ja-JP" dirty="0">
                <a:latin typeface="HGPｺﾞｼｯｸM" pitchFamily="50" charset="-128"/>
                <a:ea typeface="HGPｺﾞｼｯｸM" pitchFamily="50" charset="-128"/>
              </a:rPr>
              <a:t>2007</a:t>
            </a:r>
            <a:r>
              <a:rPr lang="ja-JP" altLang="en-US" dirty="0">
                <a:latin typeface="HGPｺﾞｼｯｸM" pitchFamily="50" charset="-128"/>
                <a:ea typeface="HGPｺﾞｼｯｸM" pitchFamily="50" charset="-128"/>
              </a:rPr>
              <a:t>年</a:t>
            </a:r>
            <a:r>
              <a:rPr lang="en-US" altLang="ja-JP" dirty="0">
                <a:latin typeface="HGPｺﾞｼｯｸM" pitchFamily="50" charset="-128"/>
                <a:ea typeface="HGPｺﾞｼｯｸM" pitchFamily="50" charset="-128"/>
              </a:rPr>
              <a:t>9</a:t>
            </a:r>
            <a:r>
              <a:rPr lang="ja-JP" altLang="en-US" dirty="0">
                <a:latin typeface="HGPｺﾞｼｯｸM" pitchFamily="50" charset="-128"/>
                <a:ea typeface="HGPｺﾞｼｯｸM" pitchFamily="50" charset="-128"/>
              </a:rPr>
              <a:t>月</a:t>
            </a:r>
            <a:r>
              <a:rPr lang="en-US" altLang="ja-JP" dirty="0">
                <a:latin typeface="HGPｺﾞｼｯｸM" pitchFamily="50" charset="-128"/>
                <a:ea typeface="HGPｺﾞｼｯｸM" pitchFamily="50" charset="-128"/>
              </a:rPr>
              <a:t>6</a:t>
            </a:r>
            <a:r>
              <a:rPr lang="ja-JP" altLang="en-US" dirty="0">
                <a:latin typeface="HGPｺﾞｼｯｸM" pitchFamily="50" charset="-128"/>
                <a:ea typeface="HGPｺﾞｼｯｸM" pitchFamily="50" charset="-128"/>
              </a:rPr>
              <a:t>日</a:t>
            </a:r>
            <a:endParaRPr lang="ja-JP" altLang="en-US" b="1" dirty="0">
              <a:latin typeface="HGPｺﾞｼｯｸM" pitchFamily="50" charset="-128"/>
              <a:ea typeface="HGPｺﾞｼｯｸM" pitchFamily="50" charset="-128"/>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はじめに</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t>日本のソフトウェア組織では、諸外国に比べて品質が高い。欠陥密度は米国の</a:t>
            </a:r>
            <a:r>
              <a:rPr kumimoji="1" lang="en-US" altLang="ja-JP" dirty="0" smtClean="0"/>
              <a:t>10~20</a:t>
            </a:r>
            <a:r>
              <a:rPr kumimoji="1" lang="ja-JP" altLang="en-US" dirty="0" smtClean="0"/>
              <a:t>倍高い。</a:t>
            </a:r>
            <a:endParaRPr kumimoji="1" lang="en-US" altLang="ja-JP" dirty="0" smtClean="0"/>
          </a:p>
          <a:p>
            <a:endParaRPr lang="en-US" altLang="ja-JP" dirty="0" smtClean="0"/>
          </a:p>
          <a:p>
            <a:r>
              <a:rPr kumimoji="1" lang="ja-JP" altLang="en-US" dirty="0" smtClean="0"/>
              <a:t>高い品質水準の達成には、適切な開発技術やマネジメント技法の適用が求められる。</a:t>
            </a:r>
            <a:endParaRPr kumimoji="1" lang="en-US" altLang="ja-JP" dirty="0" smtClean="0"/>
          </a:p>
          <a:p>
            <a:endParaRPr lang="en-US" altLang="ja-JP" dirty="0" smtClean="0"/>
          </a:p>
          <a:p>
            <a:r>
              <a:rPr lang="ja-JP" altLang="en-US" dirty="0" smtClean="0"/>
              <a:t>そのようなプラクティスは、</a:t>
            </a:r>
            <a:r>
              <a:rPr lang="en-US" altLang="ja-JP" dirty="0" smtClean="0"/>
              <a:t>CMM</a:t>
            </a:r>
            <a:r>
              <a:rPr lang="ja-JP" altLang="en-US" dirty="0" smtClean="0"/>
              <a:t>や</a:t>
            </a:r>
            <a:r>
              <a:rPr lang="en-US" altLang="ja-JP" dirty="0" smtClean="0"/>
              <a:t>CMMI</a:t>
            </a:r>
            <a:r>
              <a:rPr lang="ja-JP" altLang="en-US" dirty="0" smtClean="0"/>
              <a:t>などで形式知として共有化されつつあり、一定の成熟を見せている。</a:t>
            </a:r>
            <a:endParaRPr kumimoji="1" lang="ja-JP" alt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CMM(Capability</a:t>
            </a:r>
            <a:r>
              <a:rPr lang="ja-JP" altLang="en-US" dirty="0" smtClean="0"/>
              <a:t> </a:t>
            </a:r>
            <a:r>
              <a:rPr kumimoji="1" lang="en-US" altLang="ja-JP" dirty="0" smtClean="0"/>
              <a:t>Maturity</a:t>
            </a:r>
            <a:r>
              <a:rPr lang="ja-JP" altLang="en-US" dirty="0" smtClean="0"/>
              <a:t> </a:t>
            </a:r>
            <a:r>
              <a:rPr kumimoji="1" lang="en-US" altLang="ja-JP" dirty="0" smtClean="0"/>
              <a:t>Model)</a:t>
            </a:r>
            <a:endParaRPr kumimoji="1" lang="ja-JP" altLang="en-US" dirty="0"/>
          </a:p>
        </p:txBody>
      </p:sp>
      <p:sp>
        <p:nvSpPr>
          <p:cNvPr id="3" name="コンテンツ プレースホルダ 2"/>
          <p:cNvSpPr>
            <a:spLocks noGrp="1"/>
          </p:cNvSpPr>
          <p:nvPr>
            <p:ph sz="quarter" idx="1"/>
          </p:nvPr>
        </p:nvSpPr>
        <p:spPr/>
        <p:txBody>
          <a:bodyPr>
            <a:normAutofit fontScale="92500" lnSpcReduction="10000"/>
          </a:bodyPr>
          <a:lstStyle/>
          <a:p>
            <a:r>
              <a:rPr lang="en-US" altLang="ja-JP" sz="2000" dirty="0" smtClean="0"/>
              <a:t>CMM</a:t>
            </a:r>
            <a:r>
              <a:rPr lang="ja-JP" altLang="en-US" sz="2000" dirty="0" smtClean="0"/>
              <a:t>とは、米国カーネギーメロン大学ソフトウェア工学研究所で考案されたソフトウェアの品質向上と開発効率向上を目指すための品質管理手法。</a:t>
            </a:r>
            <a:endParaRPr lang="en-US" altLang="ja-JP" sz="2000" dirty="0" smtClean="0"/>
          </a:p>
          <a:p>
            <a:endParaRPr lang="en-US" altLang="ja-JP" sz="2000" dirty="0" smtClean="0"/>
          </a:p>
          <a:p>
            <a:endParaRPr lang="en-US" altLang="ja-JP" sz="2000" dirty="0" smtClean="0"/>
          </a:p>
          <a:p>
            <a:endParaRPr lang="en-US" altLang="ja-JP" sz="2000" dirty="0" smtClean="0"/>
          </a:p>
          <a:p>
            <a:endParaRPr lang="en-US" altLang="ja-JP" sz="2000" dirty="0" smtClean="0"/>
          </a:p>
          <a:p>
            <a:endParaRPr lang="en-US" altLang="ja-JP" sz="2000" dirty="0" smtClean="0"/>
          </a:p>
          <a:p>
            <a:endParaRPr lang="en-US" altLang="ja-JP" sz="2000" dirty="0" smtClean="0"/>
          </a:p>
          <a:p>
            <a:endParaRPr lang="en-US" altLang="ja-JP" sz="2000" dirty="0" smtClean="0"/>
          </a:p>
          <a:p>
            <a:endParaRPr lang="en-US" altLang="ja-JP" sz="2000" dirty="0" smtClean="0"/>
          </a:p>
          <a:p>
            <a:pPr>
              <a:buNone/>
            </a:pPr>
            <a:r>
              <a:rPr lang="ja-JP" altLang="en-US" sz="2000" dirty="0" smtClean="0"/>
              <a:t/>
            </a:r>
            <a:br>
              <a:rPr lang="ja-JP" altLang="en-US" sz="2000" dirty="0" smtClean="0"/>
            </a:br>
            <a:r>
              <a:rPr lang="ja-JP" altLang="en-US" sz="2000" dirty="0" smtClean="0"/>
              <a:t>　</a:t>
            </a:r>
            <a:endParaRPr lang="en-US" altLang="ja-JP" sz="2000" dirty="0" smtClean="0"/>
          </a:p>
          <a:p>
            <a:r>
              <a:rPr lang="en-US" altLang="ja-JP" sz="2000" dirty="0" smtClean="0"/>
              <a:t>NASA</a:t>
            </a:r>
            <a:r>
              <a:rPr lang="ja-JP" altLang="en-US" sz="2000" dirty="0" smtClean="0"/>
              <a:t>のスペースシャトルプロジェクトは</a:t>
            </a:r>
            <a:r>
              <a:rPr lang="en-US" altLang="ja-JP" sz="2000" dirty="0" smtClean="0"/>
              <a:t>CMM</a:t>
            </a:r>
            <a:r>
              <a:rPr lang="ja-JP" altLang="en-US" sz="2000" dirty="0" smtClean="0"/>
              <a:t>レベル</a:t>
            </a:r>
            <a:r>
              <a:rPr lang="en-US" altLang="ja-JP" sz="2000" dirty="0" smtClean="0"/>
              <a:t>5</a:t>
            </a:r>
            <a:r>
              <a:rPr lang="ja-JP" altLang="en-US" sz="2000" dirty="0" smtClean="0"/>
              <a:t>の評価を受けている。</a:t>
            </a:r>
            <a:endParaRPr lang="en-US" altLang="ja-JP" sz="2000" dirty="0" smtClean="0"/>
          </a:p>
          <a:p>
            <a:r>
              <a:rPr lang="en-US" altLang="ja-JP" sz="2000" dirty="0" smtClean="0"/>
              <a:t>CMM</a:t>
            </a:r>
            <a:r>
              <a:rPr lang="ja-JP" altLang="en-US" sz="2000" dirty="0" smtClean="0"/>
              <a:t>の日本国内の認定実績は、レベル</a:t>
            </a:r>
            <a:r>
              <a:rPr lang="en-US" altLang="ja-JP" sz="2000" dirty="0" smtClean="0"/>
              <a:t>2</a:t>
            </a:r>
            <a:r>
              <a:rPr lang="ja-JP" altLang="en-US" sz="2000" dirty="0" smtClean="0"/>
              <a:t>が</a:t>
            </a:r>
            <a:r>
              <a:rPr lang="en-US" altLang="ja-JP" sz="2000" dirty="0" smtClean="0"/>
              <a:t>10</a:t>
            </a:r>
            <a:r>
              <a:rPr lang="ja-JP" altLang="en-US" sz="2000" dirty="0" smtClean="0"/>
              <a:t>数社、レベル</a:t>
            </a:r>
            <a:r>
              <a:rPr lang="en-US" altLang="ja-JP" sz="2000" dirty="0" smtClean="0"/>
              <a:t>3</a:t>
            </a:r>
            <a:r>
              <a:rPr lang="ja-JP" altLang="en-US" sz="2000" dirty="0" smtClean="0"/>
              <a:t>が</a:t>
            </a:r>
            <a:r>
              <a:rPr lang="en-US" altLang="ja-JP" sz="2000" dirty="0" smtClean="0"/>
              <a:t>5</a:t>
            </a:r>
            <a:r>
              <a:rPr lang="ja-JP" altLang="en-US" sz="2000" dirty="0" smtClean="0"/>
              <a:t>社であり、レベル</a:t>
            </a:r>
            <a:r>
              <a:rPr lang="en-US" altLang="ja-JP" sz="2000" dirty="0" smtClean="0"/>
              <a:t>4</a:t>
            </a:r>
            <a:r>
              <a:rPr lang="ja-JP" altLang="en-US" sz="2000" dirty="0" smtClean="0"/>
              <a:t>以上はまだない状況である。</a:t>
            </a:r>
            <a:endParaRPr lang="en-US" altLang="ja-JP" sz="2000" dirty="0" smtClean="0"/>
          </a:p>
          <a:p>
            <a:endParaRPr lang="en-US" altLang="ja-JP" sz="2000" dirty="0" smtClean="0"/>
          </a:p>
          <a:p>
            <a:endParaRPr lang="en-US" altLang="ja-JP" sz="2000" dirty="0" smtClean="0"/>
          </a:p>
          <a:p>
            <a:endParaRPr kumimoji="1" lang="ja-JP" altLang="en-US" dirty="0"/>
          </a:p>
        </p:txBody>
      </p:sp>
      <p:pic>
        <p:nvPicPr>
          <p:cNvPr id="4" name="図 3" descr="bandicam 2013-12-02 01-19-39-891.png"/>
          <p:cNvPicPr>
            <a:picLocks noChangeAspect="1"/>
          </p:cNvPicPr>
          <p:nvPr/>
        </p:nvPicPr>
        <p:blipFill>
          <a:blip r:embed="rId2" cstate="print"/>
          <a:stretch>
            <a:fillRect/>
          </a:stretch>
        </p:blipFill>
        <p:spPr>
          <a:xfrm>
            <a:off x="1019175" y="2166937"/>
            <a:ext cx="6840000" cy="2429760"/>
          </a:xfrm>
          <a:prstGeom prst="rect">
            <a:avLst/>
          </a:prstGeom>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背景</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sz="2400" dirty="0" smtClean="0"/>
              <a:t>しかし</a:t>
            </a:r>
            <a:r>
              <a:rPr kumimoji="1" lang="en-US" altLang="ja-JP" sz="2400" dirty="0" smtClean="0"/>
              <a:t>CMM</a:t>
            </a:r>
            <a:r>
              <a:rPr kumimoji="1" lang="ja-JP" altLang="en-US" sz="2400" dirty="0" smtClean="0"/>
              <a:t>レベル５相当の組織でも、品質的に失敗するプロジェクトは少なからず存在する。</a:t>
            </a:r>
            <a:endParaRPr kumimoji="1" lang="en-US" altLang="ja-JP" sz="2400" dirty="0" smtClean="0"/>
          </a:p>
          <a:p>
            <a:endParaRPr kumimoji="1" lang="en-US" altLang="ja-JP" dirty="0" smtClean="0"/>
          </a:p>
          <a:p>
            <a:r>
              <a:rPr lang="ja-JP" altLang="en-US" sz="2400" dirty="0" smtClean="0"/>
              <a:t>監査基準の網を細かくするのも一つの手であるが、実務的に限界がある。</a:t>
            </a:r>
            <a:endParaRPr lang="en-US" altLang="ja-JP" sz="2400" dirty="0" smtClean="0"/>
          </a:p>
          <a:p>
            <a:endParaRPr kumimoji="1" lang="en-US" altLang="ja-JP" dirty="0" smtClean="0"/>
          </a:p>
          <a:p>
            <a:endParaRPr kumimoji="1" lang="en-US" altLang="ja-JP" dirty="0" smtClean="0"/>
          </a:p>
          <a:p>
            <a:r>
              <a:rPr lang="ja-JP" altLang="en-US" sz="2400" dirty="0" smtClean="0"/>
              <a:t>重要なのは、</a:t>
            </a:r>
            <a:r>
              <a:rPr lang="ja-JP" altLang="en-US" sz="2400" u="sng" dirty="0" smtClean="0"/>
              <a:t>メンバーが高品質ソフトウェア実現のために必要な行動を確実にこなすこと、さらにそのようなことを是とする価値基準の共有することである。</a:t>
            </a:r>
            <a:endParaRPr kumimoji="1" lang="ja-JP" altLang="en-US" sz="2400" u="sng"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従来の研究</a:t>
            </a:r>
            <a:endParaRPr kumimoji="1" lang="ja-JP" altLang="en-US" dirty="0"/>
          </a:p>
        </p:txBody>
      </p:sp>
      <p:sp>
        <p:nvSpPr>
          <p:cNvPr id="3" name="コンテンツ プレースホルダ 2"/>
          <p:cNvSpPr>
            <a:spLocks noGrp="1"/>
          </p:cNvSpPr>
          <p:nvPr>
            <p:ph sz="quarter" idx="1"/>
          </p:nvPr>
        </p:nvSpPr>
        <p:spPr/>
        <p:txBody>
          <a:bodyPr>
            <a:normAutofit/>
          </a:bodyPr>
          <a:lstStyle/>
          <a:p>
            <a:r>
              <a:rPr lang="en-US" altLang="ja-JP" dirty="0" err="1" smtClean="0"/>
              <a:t>Agrawal</a:t>
            </a:r>
            <a:r>
              <a:rPr lang="ja-JP" altLang="en-US" dirty="0" smtClean="0"/>
              <a:t>らは，</a:t>
            </a:r>
            <a:r>
              <a:rPr lang="en-US" altLang="ja-JP" dirty="0" smtClean="0"/>
              <a:t>CMM</a:t>
            </a:r>
            <a:r>
              <a:rPr lang="ja-JP" altLang="en-US" dirty="0" smtClean="0"/>
              <a:t>レベル５組織に限定すると</a:t>
            </a:r>
            <a:r>
              <a:rPr lang="ja-JP" altLang="en-US" dirty="0" smtClean="0"/>
              <a:t>，ソフトウェア規模が大きいほうが品質的失敗を起こしやすいと発表した。</a:t>
            </a:r>
            <a:endParaRPr lang="en-US" altLang="ja-JP" dirty="0" smtClean="0"/>
          </a:p>
          <a:p>
            <a:r>
              <a:rPr lang="ja-JP" altLang="en-US" dirty="0" smtClean="0"/>
              <a:t>しかし</a:t>
            </a:r>
            <a:r>
              <a:rPr lang="ja-JP" altLang="en-US" dirty="0" smtClean="0"/>
              <a:t>規模が大きくても品質問題を起こさなかったものも多い。</a:t>
            </a:r>
            <a:endParaRPr lang="en-US" altLang="ja-JP" dirty="0" smtClean="0"/>
          </a:p>
          <a:p>
            <a:endParaRPr lang="en-US" altLang="ja-JP" dirty="0" smtClean="0"/>
          </a:p>
          <a:p>
            <a:endParaRPr lang="en-US" altLang="ja-JP" dirty="0" smtClean="0"/>
          </a:p>
          <a:p>
            <a:r>
              <a:rPr lang="ja-JP" altLang="en-US" dirty="0" smtClean="0"/>
              <a:t>プロセス成熟度の高い組織に限定すると，ソフトウェア品質への影響要因は明らかになっているとは言い難い。</a:t>
            </a:r>
          </a:p>
          <a:p>
            <a:endParaRPr lang="en-US" altLang="ja-JP" dirty="0" smtClean="0"/>
          </a:p>
          <a:p>
            <a:endParaRPr lang="ja-JP" altLang="en-US" dirty="0" smtClean="0"/>
          </a:p>
          <a:p>
            <a:endParaRPr kumimoji="1" lang="ja-JP" alt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従来の研究　組織的要因</a:t>
            </a:r>
            <a:endParaRPr kumimoji="1" lang="ja-JP" altLang="en-US" dirty="0"/>
          </a:p>
        </p:txBody>
      </p:sp>
      <p:sp>
        <p:nvSpPr>
          <p:cNvPr id="3" name="コンテンツ プレースホルダ 2"/>
          <p:cNvSpPr>
            <a:spLocks noGrp="1"/>
          </p:cNvSpPr>
          <p:nvPr>
            <p:ph sz="quarter" idx="1"/>
          </p:nvPr>
        </p:nvSpPr>
        <p:spPr/>
        <p:txBody>
          <a:bodyPr/>
          <a:lstStyle/>
          <a:p>
            <a:r>
              <a:rPr lang="ja-JP" altLang="en-US" dirty="0" smtClean="0"/>
              <a:t>品質中心の組織文化はこれまで重要視されて</a:t>
            </a:r>
            <a:r>
              <a:rPr lang="ja-JP" altLang="en-US" dirty="0" smtClean="0"/>
              <a:t>きた。</a:t>
            </a:r>
            <a:endParaRPr lang="en-US" altLang="ja-JP" dirty="0" smtClean="0"/>
          </a:p>
          <a:p>
            <a:r>
              <a:rPr lang="ja-JP" altLang="en-US" u="sng" dirty="0" smtClean="0"/>
              <a:t>しかし、組織的</a:t>
            </a:r>
            <a:r>
              <a:rPr lang="ja-JP" altLang="en-US" u="sng" dirty="0" smtClean="0"/>
              <a:t>要因とソフトウェア品質の関係に着目した研究</a:t>
            </a:r>
            <a:r>
              <a:rPr lang="ja-JP" altLang="en-US" u="sng" dirty="0" smtClean="0"/>
              <a:t>は十分</a:t>
            </a:r>
            <a:r>
              <a:rPr lang="ja-JP" altLang="en-US" u="sng" dirty="0" smtClean="0"/>
              <a:t>ではない。</a:t>
            </a:r>
            <a:endParaRPr lang="en-US" altLang="ja-JP" u="sng" dirty="0" smtClean="0"/>
          </a:p>
          <a:p>
            <a:endParaRPr lang="en-US" altLang="ja-JP" dirty="0" smtClean="0"/>
          </a:p>
          <a:p>
            <a:endParaRPr lang="en-US" altLang="ja-JP" dirty="0" smtClean="0"/>
          </a:p>
          <a:p>
            <a:r>
              <a:rPr lang="ja-JP" altLang="en-US" dirty="0" smtClean="0"/>
              <a:t>その理由と</a:t>
            </a:r>
            <a:r>
              <a:rPr lang="ja-JP" altLang="en-US" dirty="0" smtClean="0"/>
              <a:t>して、プロセス</a:t>
            </a:r>
            <a:r>
              <a:rPr lang="ja-JP" altLang="en-US" dirty="0" smtClean="0"/>
              <a:t>成熟度が低い組織では実施プラクティスの差異が品質に大きく影響する</a:t>
            </a:r>
            <a:r>
              <a:rPr lang="ja-JP" altLang="en-US" dirty="0" smtClean="0"/>
              <a:t>ため</a:t>
            </a:r>
            <a:r>
              <a:rPr lang="ja-JP" altLang="en-US" dirty="0"/>
              <a:t>、</a:t>
            </a:r>
            <a:r>
              <a:rPr lang="ja-JP" altLang="en-US" dirty="0" smtClean="0"/>
              <a:t>組織的</a:t>
            </a:r>
            <a:r>
              <a:rPr lang="ja-JP" altLang="en-US" dirty="0" smtClean="0"/>
              <a:t>要因に対する研究上の関心が相対的に低かったことが</a:t>
            </a:r>
            <a:r>
              <a:rPr lang="ja-JP" altLang="en-US" dirty="0" smtClean="0"/>
              <a:t>挙げられる。</a:t>
            </a:r>
            <a:endParaRPr lang="ja-JP" altLang="en-US" dirty="0" smtClean="0"/>
          </a:p>
          <a:p>
            <a:endParaRPr kumimoji="1" lang="ja-JP" alt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lang="ja-JP" altLang="en-US" dirty="0" smtClean="0"/>
              <a:t>従来の研究　品質的成否の評価</a:t>
            </a:r>
            <a:endParaRPr kumimoji="1" lang="ja-JP" altLang="en-US" dirty="0"/>
          </a:p>
        </p:txBody>
      </p:sp>
      <p:sp>
        <p:nvSpPr>
          <p:cNvPr id="3" name="コンテンツ プレースホルダ 2"/>
          <p:cNvSpPr>
            <a:spLocks noGrp="1"/>
          </p:cNvSpPr>
          <p:nvPr>
            <p:ph sz="quarter" idx="1"/>
          </p:nvPr>
        </p:nvSpPr>
        <p:spPr/>
        <p:txBody>
          <a:bodyPr/>
          <a:lstStyle/>
          <a:p>
            <a:r>
              <a:rPr lang="ja-JP" altLang="en-US" dirty="0" smtClean="0"/>
              <a:t>先行研究の多くは，出荷後のある一定期間に報告された欠陥数をソフトウェア規模で正規化した値、または欠陥数を用いて</a:t>
            </a:r>
            <a:r>
              <a:rPr lang="ja-JP" altLang="en-US" dirty="0" smtClean="0"/>
              <a:t>いる。</a:t>
            </a:r>
            <a:endParaRPr lang="en-US" altLang="ja-JP" dirty="0" smtClean="0"/>
          </a:p>
          <a:p>
            <a:endParaRPr lang="en-US" altLang="ja-JP" dirty="0" smtClean="0"/>
          </a:p>
          <a:p>
            <a:r>
              <a:rPr lang="ja-JP" altLang="en-US" dirty="0">
                <a:solidFill>
                  <a:srgbClr val="FF0000"/>
                </a:solidFill>
              </a:rPr>
              <a:t>個々の欠陥がもたらす影響はそれぞれ違う。</a:t>
            </a:r>
            <a:endParaRPr lang="en-US" altLang="ja-JP" dirty="0" smtClean="0">
              <a:solidFill>
                <a:srgbClr val="FF0000"/>
              </a:solidFill>
            </a:endParaRPr>
          </a:p>
          <a:p>
            <a:endParaRPr lang="en-US" altLang="ja-JP" dirty="0" smtClean="0"/>
          </a:p>
          <a:p>
            <a:endParaRPr lang="en-US" altLang="ja-JP" dirty="0" smtClean="0"/>
          </a:p>
          <a:p>
            <a:r>
              <a:rPr lang="ja-JP" altLang="en-US" dirty="0" smtClean="0"/>
              <a:t>重大欠陥による品質的損失の度合いなども考慮する必要がある。</a:t>
            </a:r>
          </a:p>
          <a:p>
            <a:pPr>
              <a:buNone/>
            </a:pPr>
            <a:endParaRPr kumimoji="1" lang="ja-JP" alt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研究の目的</a:t>
            </a:r>
            <a:endParaRPr kumimoji="1" lang="ja-JP" altLang="en-US" dirty="0"/>
          </a:p>
        </p:txBody>
      </p:sp>
      <p:sp>
        <p:nvSpPr>
          <p:cNvPr id="3" name="コンテンツ プレースホルダ 2"/>
          <p:cNvSpPr>
            <a:spLocks noGrp="1"/>
          </p:cNvSpPr>
          <p:nvPr>
            <p:ph sz="quarter" idx="1"/>
          </p:nvPr>
        </p:nvSpPr>
        <p:spPr/>
        <p:txBody>
          <a:bodyPr/>
          <a:lstStyle/>
          <a:p>
            <a:pPr marL="514350" indent="-514350">
              <a:buFont typeface="+mj-lt"/>
              <a:buAutoNum type="arabicPeriod"/>
            </a:pPr>
            <a:r>
              <a:rPr kumimoji="1" lang="ja-JP" altLang="en-US" dirty="0" smtClean="0"/>
              <a:t>高い成熟度に到達したプロジェクトは品質保証に関する定量的な指標だけでは品質的失敗プロジェクトを測れないことを示す。</a:t>
            </a:r>
            <a:endParaRPr kumimoji="1" lang="en-US" altLang="ja-JP" dirty="0" smtClean="0"/>
          </a:p>
          <a:p>
            <a:pPr marL="514350" indent="-514350">
              <a:buFont typeface="+mj-lt"/>
              <a:buAutoNum type="arabicPeriod"/>
            </a:pPr>
            <a:endParaRPr lang="en-US" altLang="ja-JP" dirty="0" smtClean="0"/>
          </a:p>
          <a:p>
            <a:pPr marL="514350" indent="-514350">
              <a:buFont typeface="+mj-lt"/>
              <a:buAutoNum type="arabicPeriod"/>
            </a:pPr>
            <a:r>
              <a:rPr kumimoji="1" lang="ja-JP" altLang="en-US" dirty="0" smtClean="0"/>
              <a:t>価値基準の共有の度合いによって、プロジェクトの品質的成否の傾向に差があることを示す。</a:t>
            </a:r>
            <a:endParaRPr kumimoji="1" lang="en-US" altLang="ja-JP" dirty="0" smtClean="0"/>
          </a:p>
          <a:p>
            <a:pPr marL="514350" indent="-514350">
              <a:buFont typeface="+mj-lt"/>
              <a:buAutoNum type="arabicPeriod"/>
            </a:pPr>
            <a:endParaRPr lang="en-US" altLang="ja-JP" dirty="0" smtClean="0"/>
          </a:p>
          <a:p>
            <a:pPr marL="514350" indent="-514350">
              <a:buFont typeface="+mj-lt"/>
              <a:buAutoNum type="arabicPeriod"/>
            </a:pPr>
            <a:endParaRPr kumimoji="1" lang="en-US" altLang="ja-JP" dirty="0" smtClean="0"/>
          </a:p>
          <a:p>
            <a:pPr marL="514350" indent="-514350">
              <a:buFont typeface="+mj-lt"/>
              <a:buAutoNum type="arabicPeriod"/>
            </a:pPr>
            <a:r>
              <a:rPr lang="ja-JP" altLang="en-US" dirty="0" smtClean="0"/>
              <a:t>品質的成否に影響を与える価値基準の抽出。</a:t>
            </a:r>
            <a:endParaRPr kumimoji="1" lang="ja-JP" alt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研究モデル　品質的成否の定義</a:t>
            </a:r>
            <a:endParaRPr kumimoji="1" lang="ja-JP" altLang="en-US" dirty="0"/>
          </a:p>
        </p:txBody>
      </p:sp>
      <p:sp>
        <p:nvSpPr>
          <p:cNvPr id="3" name="コンテンツ プレースホルダ 2"/>
          <p:cNvSpPr>
            <a:spLocks noGrp="1"/>
          </p:cNvSpPr>
          <p:nvPr>
            <p:ph sz="quarter" idx="1"/>
          </p:nvPr>
        </p:nvSpPr>
        <p:spPr/>
        <p:txBody>
          <a:bodyPr>
            <a:normAutofit/>
          </a:bodyPr>
          <a:lstStyle/>
          <a:p>
            <a:r>
              <a:rPr lang="ja-JP" altLang="en-US" dirty="0" smtClean="0"/>
              <a:t>本研究では</a:t>
            </a:r>
            <a:r>
              <a:rPr lang="en-US" altLang="ja-JP" dirty="0" smtClean="0"/>
              <a:t>QCD(</a:t>
            </a:r>
            <a:r>
              <a:rPr lang="en-US" altLang="ja-JP" dirty="0" err="1" smtClean="0"/>
              <a:t>Quality,Cost,Delivery</a:t>
            </a:r>
            <a:r>
              <a:rPr lang="en-US" altLang="ja-JP" dirty="0" smtClean="0"/>
              <a:t>)</a:t>
            </a:r>
            <a:r>
              <a:rPr lang="ja-JP" altLang="en-US" dirty="0" smtClean="0"/>
              <a:t>のいずれかに関する問題</a:t>
            </a:r>
            <a:r>
              <a:rPr lang="ja-JP" altLang="en-US" dirty="0" smtClean="0"/>
              <a:t>が生じた</a:t>
            </a:r>
            <a:r>
              <a:rPr lang="ja-JP" altLang="en-US" dirty="0" smtClean="0"/>
              <a:t>ものを失敗とし、なにも問題がなかったものを成功とする。</a:t>
            </a:r>
            <a:endParaRPr lang="en-US" altLang="ja-JP" dirty="0" smtClean="0"/>
          </a:p>
          <a:p>
            <a:endParaRPr kumimoji="1" lang="en-US" altLang="ja-JP" dirty="0" smtClean="0"/>
          </a:p>
        </p:txBody>
      </p:sp>
      <p:graphicFrame>
        <p:nvGraphicFramePr>
          <p:cNvPr id="4" name="表 3"/>
          <p:cNvGraphicFramePr>
            <a:graphicFrameLocks noGrp="1"/>
          </p:cNvGraphicFramePr>
          <p:nvPr/>
        </p:nvGraphicFramePr>
        <p:xfrm>
          <a:off x="1475656" y="3717032"/>
          <a:ext cx="6264696" cy="1792208"/>
        </p:xfrm>
        <a:graphic>
          <a:graphicData uri="http://schemas.openxmlformats.org/drawingml/2006/table">
            <a:tbl>
              <a:tblPr firstRow="1" bandRow="1">
                <a:tableStyleId>{C4B1156A-380E-4F78-BDF5-A606A8083BF9}</a:tableStyleId>
              </a:tblPr>
              <a:tblGrid>
                <a:gridCol w="740007"/>
                <a:gridCol w="5524689"/>
              </a:tblGrid>
              <a:tr h="576064">
                <a:tc>
                  <a:txBody>
                    <a:bodyPr/>
                    <a:lstStyle/>
                    <a:p>
                      <a:pPr algn="ctr"/>
                      <a:r>
                        <a:rPr kumimoji="1" lang="en-US" altLang="ja-JP" sz="2800" b="0" dirty="0" smtClean="0">
                          <a:latin typeface="+mn-lt"/>
                          <a:ea typeface="HGPｺﾞｼｯｸM" pitchFamily="50" charset="-128"/>
                        </a:rPr>
                        <a:t>Q</a:t>
                      </a:r>
                      <a:endParaRPr kumimoji="1" lang="ja-JP" altLang="en-US" sz="2800" b="0" dirty="0">
                        <a:latin typeface="+mn-lt"/>
                        <a:ea typeface="HGPｺﾞｼｯｸM" pitchFamily="50" charset="-128"/>
                      </a:endParaRPr>
                    </a:p>
                  </a:txBody>
                  <a:tcPr/>
                </a:tc>
                <a:tc>
                  <a:txBody>
                    <a:bodyPr/>
                    <a:lstStyle/>
                    <a:p>
                      <a:pPr algn="ctr"/>
                      <a:r>
                        <a:rPr kumimoji="1" lang="ja-JP" altLang="en-US" b="0" dirty="0" smtClean="0"/>
                        <a:t>出荷後に、軽微とは言えない品質問題が発生した</a:t>
                      </a:r>
                      <a:endParaRPr kumimoji="1" lang="ja-JP" altLang="en-US" b="0" dirty="0">
                        <a:latin typeface="+mn-ea"/>
                        <a:ea typeface="+mn-ea"/>
                      </a:endParaRPr>
                    </a:p>
                  </a:txBody>
                  <a:tcPr/>
                </a:tc>
              </a:tr>
              <a:tr h="576064">
                <a:tc>
                  <a:txBody>
                    <a:bodyPr/>
                    <a:lstStyle/>
                    <a:p>
                      <a:pPr algn="ctr"/>
                      <a:r>
                        <a:rPr kumimoji="1" lang="en-US" altLang="ja-JP" sz="2800" dirty="0" smtClean="0">
                          <a:latin typeface="+mn-lt"/>
                        </a:rPr>
                        <a:t>C</a:t>
                      </a:r>
                      <a:endParaRPr kumimoji="1" lang="ja-JP" altLang="en-US" sz="2800" dirty="0">
                        <a:latin typeface="+mn-lt"/>
                        <a:ea typeface="HGPｺﾞｼｯｸM" pitchFamily="50" charset="-128"/>
                      </a:endParaRPr>
                    </a:p>
                  </a:txBody>
                  <a:tcPr/>
                </a:tc>
                <a:tc>
                  <a:txBody>
                    <a:bodyPr/>
                    <a:lstStyle/>
                    <a:p>
                      <a:pPr algn="ctr"/>
                      <a:r>
                        <a:rPr kumimoji="1" lang="ja-JP" altLang="en-US" dirty="0" smtClean="0"/>
                        <a:t>出荷判定基準および納期を守るために、無視できない程度の品質保証コストを要した。</a:t>
                      </a:r>
                      <a:endParaRPr kumimoji="1" lang="ja-JP" altLang="en-US" dirty="0"/>
                    </a:p>
                  </a:txBody>
                  <a:tcPr/>
                </a:tc>
              </a:tr>
              <a:tr h="576064">
                <a:tc>
                  <a:txBody>
                    <a:bodyPr/>
                    <a:lstStyle/>
                    <a:p>
                      <a:pPr algn="ctr"/>
                      <a:r>
                        <a:rPr kumimoji="1" lang="en-US" altLang="ja-JP" sz="2800" dirty="0" smtClean="0">
                          <a:latin typeface="+mn-lt"/>
                        </a:rPr>
                        <a:t>D</a:t>
                      </a:r>
                      <a:endParaRPr kumimoji="1" lang="ja-JP" altLang="en-US" sz="2800" dirty="0">
                        <a:latin typeface="+mn-lt"/>
                        <a:ea typeface="HGPｺﾞｼｯｸM" pitchFamily="50" charset="-128"/>
                      </a:endParaRPr>
                    </a:p>
                  </a:txBody>
                  <a:tcPr/>
                </a:tc>
                <a:tc>
                  <a:txBody>
                    <a:bodyPr/>
                    <a:lstStyle/>
                    <a:p>
                      <a:pPr algn="ctr"/>
                      <a:r>
                        <a:rPr kumimoji="1" lang="ja-JP" altLang="en-US" dirty="0" smtClean="0"/>
                        <a:t>出荷判定基準が満たせず、納期遅れが生じた。</a:t>
                      </a:r>
                      <a:endParaRPr kumimoji="1" lang="ja-JP" altLang="en-US" dirty="0"/>
                    </a:p>
                  </a:txBody>
                  <a:tcPr/>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研究モデル　３つの仮説</a:t>
            </a:r>
            <a:endParaRPr kumimoji="1" lang="ja-JP" altLang="en-US" dirty="0"/>
          </a:p>
        </p:txBody>
      </p:sp>
      <p:sp>
        <p:nvSpPr>
          <p:cNvPr id="3" name="コンテンツ プレースホルダ 2"/>
          <p:cNvSpPr>
            <a:spLocks noGrp="1"/>
          </p:cNvSpPr>
          <p:nvPr>
            <p:ph sz="quarter" idx="1"/>
          </p:nvPr>
        </p:nvSpPr>
        <p:spPr/>
        <p:txBody>
          <a:bodyPr/>
          <a:lstStyle/>
          <a:p>
            <a:r>
              <a:rPr kumimoji="1" lang="en-US" altLang="ja-JP" dirty="0" smtClean="0"/>
              <a:t>H</a:t>
            </a:r>
            <a:r>
              <a:rPr kumimoji="1" lang="ja-JP" altLang="en-US" dirty="0" smtClean="0"/>
              <a:t>１　累積欠陥摘出率が速く収束するプロジェクトは、品質的に成功するが、品質的成否</a:t>
            </a:r>
            <a:r>
              <a:rPr lang="ja-JP" altLang="en-US" dirty="0" smtClean="0"/>
              <a:t>を判断する能力は限定的である。</a:t>
            </a:r>
            <a:endParaRPr lang="en-US" altLang="ja-JP" dirty="0" smtClean="0"/>
          </a:p>
          <a:p>
            <a:endParaRPr kumimoji="1" lang="en-US" altLang="ja-JP" dirty="0" smtClean="0"/>
          </a:p>
          <a:p>
            <a:r>
              <a:rPr lang="en-US" altLang="ja-JP" dirty="0" smtClean="0"/>
              <a:t>H2</a:t>
            </a:r>
            <a:r>
              <a:rPr lang="ja-JP" altLang="en-US" dirty="0" smtClean="0"/>
              <a:t>　価値基準の共有レベルの高さは、品質的成功に貢献する。</a:t>
            </a:r>
            <a:endParaRPr lang="en-US" altLang="ja-JP" dirty="0" smtClean="0"/>
          </a:p>
          <a:p>
            <a:endParaRPr kumimoji="1" lang="en-US" altLang="ja-JP" dirty="0" smtClean="0"/>
          </a:p>
          <a:p>
            <a:r>
              <a:rPr lang="en-US" altLang="ja-JP" dirty="0" smtClean="0"/>
              <a:t>H3</a:t>
            </a:r>
            <a:r>
              <a:rPr lang="ja-JP" altLang="en-US" dirty="0" smtClean="0"/>
              <a:t>　共有された価値基準は、スキルや経験も品質的成功に大きく影響する。</a:t>
            </a:r>
            <a:endParaRPr lang="en-US" altLang="ja-JP" dirty="0" smtClean="0"/>
          </a:p>
          <a:p>
            <a:endParaRPr lang="en-US" altLang="ja-JP" dirty="0" smtClean="0"/>
          </a:p>
          <a:p>
            <a:endParaRPr kumimoji="1" lang="ja-JP" altLang="en-US" dirty="0"/>
          </a:p>
        </p:txBody>
      </p:sp>
      <p:pic>
        <p:nvPicPr>
          <p:cNvPr id="5" name="図 4" descr="bandicam 2013-11-29 03-10-56-334.png"/>
          <p:cNvPicPr>
            <a:picLocks noChangeAspect="1"/>
          </p:cNvPicPr>
          <p:nvPr/>
        </p:nvPicPr>
        <p:blipFill>
          <a:blip r:embed="rId2" cstate="print"/>
          <a:stretch>
            <a:fillRect/>
          </a:stretch>
        </p:blipFill>
        <p:spPr>
          <a:xfrm>
            <a:off x="4499992" y="5229200"/>
            <a:ext cx="3171825" cy="942975"/>
          </a:xfrm>
          <a:prstGeom prst="rect">
            <a:avLst/>
          </a:prstGeo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仮説１</a:t>
            </a:r>
            <a:r>
              <a:rPr kumimoji="1" lang="ja-JP" altLang="en-US" dirty="0" smtClean="0"/>
              <a:t>　累積欠陥摘出率の収束の速さ</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t>監査基準に関する定量的な指標として、本論文では、累積欠陥摘出率の収束の速さを用いる。</a:t>
            </a:r>
            <a:endParaRPr kumimoji="1" lang="en-US" altLang="ja-JP" dirty="0" smtClean="0"/>
          </a:p>
          <a:p>
            <a:endParaRPr lang="en-US" altLang="ja-JP" dirty="0" smtClean="0"/>
          </a:p>
          <a:p>
            <a:r>
              <a:rPr kumimoji="1" lang="ja-JP" altLang="en-US" dirty="0" smtClean="0"/>
              <a:t>コードレビュー工程開始から出荷後</a:t>
            </a:r>
            <a:r>
              <a:rPr kumimoji="1" lang="en-US" altLang="ja-JP" dirty="0" smtClean="0"/>
              <a:t>1</a:t>
            </a:r>
            <a:r>
              <a:rPr kumimoji="1" lang="ja-JP" altLang="en-US" dirty="0" smtClean="0"/>
              <a:t>年間までに摘出・報告されたすべての欠陥を</a:t>
            </a:r>
            <a:r>
              <a:rPr kumimoji="1" lang="en-US" altLang="ja-JP" dirty="0" smtClean="0"/>
              <a:t>100%</a:t>
            </a:r>
            <a:r>
              <a:rPr kumimoji="1" lang="ja-JP" altLang="en-US" dirty="0" smtClean="0"/>
              <a:t>と</a:t>
            </a:r>
            <a:r>
              <a:rPr lang="ja-JP" altLang="en-US" dirty="0" smtClean="0"/>
              <a:t>する。</a:t>
            </a:r>
            <a:endParaRPr lang="en-US" altLang="ja-JP" dirty="0" smtClean="0"/>
          </a:p>
          <a:p>
            <a:endParaRPr kumimoji="1" lang="en-US" altLang="ja-JP" dirty="0" smtClean="0"/>
          </a:p>
          <a:p>
            <a:r>
              <a:rPr kumimoji="1" lang="ja-JP" altLang="en-US" dirty="0" smtClean="0"/>
              <a:t>コードレユー</a:t>
            </a:r>
            <a:r>
              <a:rPr kumimoji="1" lang="ja-JP" altLang="en-US" dirty="0" smtClean="0"/>
              <a:t>終了時、単体テスト終了時、統合テスト終了時、および出荷時までに摘出した累積欠陥数の比率を用いて、累積欠陥摘出率の速さを表す。</a:t>
            </a:r>
            <a:endParaRPr kumimoji="1" lang="en-US" altLang="ja-JP" dirty="0" smtClean="0"/>
          </a:p>
          <a:p>
            <a:endParaRPr lang="en-US" altLang="ja-JP" dirty="0" smtClean="0"/>
          </a:p>
          <a:p>
            <a:endParaRPr kumimoji="1" lang="ja-JP" altLang="en-US"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仮説２　共有された価値基準　</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t>価値基準が共有されることにより、監査基準の網にかからない</a:t>
            </a:r>
            <a:r>
              <a:rPr lang="ja-JP" altLang="en-US" dirty="0" smtClean="0"/>
              <a:t>行動</a:t>
            </a:r>
            <a:r>
              <a:rPr kumimoji="1" lang="ja-JP" altLang="en-US" dirty="0" smtClean="0"/>
              <a:t>レベルで差異を生み出し、品質的成功に結び付くと考えている。</a:t>
            </a:r>
            <a:endParaRPr kumimoji="1" lang="en-US" altLang="ja-JP" dirty="0" smtClean="0"/>
          </a:p>
          <a:p>
            <a:endParaRPr lang="en-US" altLang="ja-JP" dirty="0" smtClean="0"/>
          </a:p>
          <a:p>
            <a:r>
              <a:rPr kumimoji="1" lang="ja-JP" altLang="en-US" dirty="0" smtClean="0"/>
              <a:t>協力者とのブレーンストーミングでアンケートの質問項目を作成し、５段階リッカート尺度により記録する。</a:t>
            </a:r>
            <a:endParaRPr kumimoji="1" lang="en-US" altLang="ja-JP" dirty="0" smtClean="0"/>
          </a:p>
          <a:p>
            <a:endParaRPr lang="en-US" altLang="ja-JP" dirty="0" smtClean="0"/>
          </a:p>
          <a:p>
            <a:endParaRPr lang="en-US" altLang="ja-JP" dirty="0" smtClean="0"/>
          </a:p>
          <a:p>
            <a:r>
              <a:rPr lang="ja-JP" altLang="en-US" dirty="0" smtClean="0"/>
              <a:t>なお、仮説２では日本的品質管理ないし日本的ものづくりがどう影響しているかも調べたい。その特徴を踏まえた項目も含めた。</a:t>
            </a:r>
          </a:p>
          <a:p>
            <a:endParaRPr kumimoji="1" lang="ja-JP" alt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仮説３　スキルや経験</a:t>
            </a:r>
            <a:endParaRPr kumimoji="1" lang="ja-JP" altLang="en-US" dirty="0"/>
          </a:p>
        </p:txBody>
      </p:sp>
      <p:sp>
        <p:nvSpPr>
          <p:cNvPr id="3" name="コンテンツ プレースホルダ 2"/>
          <p:cNvSpPr>
            <a:spLocks noGrp="1"/>
          </p:cNvSpPr>
          <p:nvPr>
            <p:ph sz="quarter" idx="1"/>
          </p:nvPr>
        </p:nvSpPr>
        <p:spPr/>
        <p:txBody>
          <a:bodyPr/>
          <a:lstStyle/>
          <a:p>
            <a:r>
              <a:rPr lang="ja-JP" altLang="en-US" dirty="0" smtClean="0"/>
              <a:t>スキルや経験に関する分析は本研究の主要な関心事ではないが，一般的には品質的成否に影響する要因と考えられる。</a:t>
            </a:r>
            <a:endParaRPr lang="en-US" altLang="ja-JP" dirty="0" smtClean="0"/>
          </a:p>
          <a:p>
            <a:endParaRPr lang="en-US" altLang="ja-JP" dirty="0" smtClean="0"/>
          </a:p>
          <a:p>
            <a:r>
              <a:rPr lang="ja-JP" altLang="en-US" dirty="0" smtClean="0"/>
              <a:t>品質的成否に対する影響について，共有された価値基準と比較するためにアンケート項目に含める</a:t>
            </a:r>
          </a:p>
          <a:p>
            <a:endParaRPr kumimoji="1" lang="ja-JP" alt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データ</a:t>
            </a:r>
            <a:r>
              <a:rPr lang="ja-JP" altLang="en-US" dirty="0" smtClean="0"/>
              <a:t>の概要</a:t>
            </a:r>
            <a:endParaRPr kumimoji="1" lang="ja-JP" altLang="en-US" dirty="0"/>
          </a:p>
        </p:txBody>
      </p:sp>
      <p:sp>
        <p:nvSpPr>
          <p:cNvPr id="5" name="コンテンツ プレースホルダ 4"/>
          <p:cNvSpPr>
            <a:spLocks noGrp="1"/>
          </p:cNvSpPr>
          <p:nvPr>
            <p:ph sz="quarter" idx="1"/>
          </p:nvPr>
        </p:nvSpPr>
        <p:spPr/>
        <p:txBody>
          <a:bodyPr/>
          <a:lstStyle/>
          <a:p>
            <a:r>
              <a:rPr lang="ja-JP" altLang="en-US" dirty="0" smtClean="0"/>
              <a:t>研究協力</a:t>
            </a:r>
            <a:r>
              <a:rPr kumimoji="1" lang="ja-JP" altLang="en-US" dirty="0" smtClean="0"/>
              <a:t>者の所属企業のプロジェクトに質問票によりデータを得た。</a:t>
            </a:r>
            <a:endParaRPr kumimoji="1" lang="en-US" altLang="ja-JP" dirty="0" smtClean="0"/>
          </a:p>
          <a:p>
            <a:r>
              <a:rPr kumimoji="1" lang="ja-JP" altLang="en-US" dirty="0" smtClean="0"/>
              <a:t>得られた</a:t>
            </a:r>
            <a:r>
              <a:rPr kumimoji="1" lang="ja-JP" altLang="en-US" dirty="0" smtClean="0"/>
              <a:t>プロジェクトの数は</a:t>
            </a:r>
            <a:r>
              <a:rPr kumimoji="1" lang="en-US" altLang="ja-JP" dirty="0" smtClean="0"/>
              <a:t>5</a:t>
            </a:r>
            <a:r>
              <a:rPr kumimoji="1" lang="ja-JP" altLang="en-US" dirty="0" smtClean="0"/>
              <a:t>社</a:t>
            </a:r>
            <a:r>
              <a:rPr kumimoji="1" lang="en-US" altLang="ja-JP" dirty="0" smtClean="0"/>
              <a:t>16</a:t>
            </a:r>
            <a:r>
              <a:rPr kumimoji="1" lang="ja-JP" altLang="en-US" dirty="0" smtClean="0"/>
              <a:t>件であり、品質的成功が</a:t>
            </a:r>
            <a:r>
              <a:rPr kumimoji="1" lang="en-US" altLang="ja-JP" dirty="0" smtClean="0"/>
              <a:t>10</a:t>
            </a:r>
            <a:r>
              <a:rPr kumimoji="1" lang="ja-JP" altLang="en-US" dirty="0" smtClean="0"/>
              <a:t>件、品質的失敗が</a:t>
            </a:r>
            <a:r>
              <a:rPr kumimoji="1" lang="en-US" altLang="ja-JP" dirty="0" smtClean="0"/>
              <a:t>6</a:t>
            </a:r>
            <a:r>
              <a:rPr kumimoji="1" lang="ja-JP" altLang="en-US" dirty="0" smtClean="0"/>
              <a:t>件</a:t>
            </a:r>
            <a:r>
              <a:rPr kumimoji="1" lang="en-US" altLang="ja-JP" dirty="0" smtClean="0"/>
              <a:t>(</a:t>
            </a:r>
            <a:r>
              <a:rPr kumimoji="1" lang="ja-JP" altLang="en-US" dirty="0" smtClean="0"/>
              <a:t>３社より回答</a:t>
            </a:r>
            <a:r>
              <a:rPr kumimoji="1" lang="en-US" altLang="ja-JP" dirty="0" smtClean="0"/>
              <a:t>)</a:t>
            </a:r>
            <a:r>
              <a:rPr kumimoji="1" lang="ja-JP" altLang="en-US" dirty="0" smtClean="0"/>
              <a:t>であった。</a:t>
            </a:r>
            <a:endParaRPr kumimoji="1" lang="en-US" altLang="ja-JP" dirty="0" smtClean="0"/>
          </a:p>
          <a:p>
            <a:endParaRPr kumimoji="1" lang="ja-JP" altLang="en-US" dirty="0"/>
          </a:p>
        </p:txBody>
      </p:sp>
      <p:pic>
        <p:nvPicPr>
          <p:cNvPr id="6" name="図 5" descr="bandicam 2013-11-30 17-40-01-493.png"/>
          <p:cNvPicPr>
            <a:picLocks noChangeAspect="1"/>
          </p:cNvPicPr>
          <p:nvPr/>
        </p:nvPicPr>
        <p:blipFill>
          <a:blip r:embed="rId2" cstate="print"/>
          <a:stretch>
            <a:fillRect/>
          </a:stretch>
        </p:blipFill>
        <p:spPr>
          <a:xfrm>
            <a:off x="827584" y="3429000"/>
            <a:ext cx="7704856" cy="2232248"/>
          </a:xfrm>
          <a:prstGeom prst="rect">
            <a:avLst/>
          </a:prstGeom>
        </p:spPr>
      </p:pic>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累積欠陥摘出率の工程別推移</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dirty="0" smtClean="0"/>
              <a:t>線種の違いは規模の違い、横軸は工程を表している。</a:t>
            </a:r>
            <a:endParaRPr kumimoji="1" lang="en-US" altLang="ja-JP" dirty="0" smtClean="0"/>
          </a:p>
          <a:p>
            <a:r>
              <a:rPr lang="ja-JP" altLang="en-US" dirty="0" smtClean="0"/>
              <a:t>出荷時における累積欠陥摘出率は、最小値</a:t>
            </a:r>
            <a:r>
              <a:rPr lang="en-US" altLang="ja-JP" dirty="0" smtClean="0"/>
              <a:t>96.667%,</a:t>
            </a:r>
            <a:r>
              <a:rPr lang="ja-JP" altLang="en-US" dirty="0" smtClean="0"/>
              <a:t>平均</a:t>
            </a:r>
            <a:r>
              <a:rPr lang="en-US" altLang="ja-JP" dirty="0" smtClean="0"/>
              <a:t>96.667%,</a:t>
            </a:r>
            <a:r>
              <a:rPr lang="ja-JP" altLang="en-US" dirty="0" smtClean="0"/>
              <a:t>最大</a:t>
            </a:r>
            <a:r>
              <a:rPr lang="en-US" altLang="ja-JP" dirty="0" smtClean="0"/>
              <a:t>100%(</a:t>
            </a:r>
            <a:r>
              <a:rPr lang="ja-JP" altLang="en-US" dirty="0" smtClean="0"/>
              <a:t>５件、いずれも品質的成功であった。</a:t>
            </a:r>
            <a:r>
              <a:rPr lang="en-US" altLang="ja-JP" dirty="0" smtClean="0"/>
              <a:t>)</a:t>
            </a:r>
          </a:p>
          <a:p>
            <a:endParaRPr kumimoji="1" lang="en-US" altLang="ja-JP" dirty="0" smtClean="0"/>
          </a:p>
          <a:p>
            <a:endParaRPr kumimoji="1" lang="ja-JP" altLang="en-US" dirty="0"/>
          </a:p>
        </p:txBody>
      </p:sp>
      <p:pic>
        <p:nvPicPr>
          <p:cNvPr id="4" name="図 3" descr="bandicam 2013-11-30 17-57-58-607.png"/>
          <p:cNvPicPr>
            <a:picLocks noChangeAspect="1"/>
          </p:cNvPicPr>
          <p:nvPr/>
        </p:nvPicPr>
        <p:blipFill>
          <a:blip r:embed="rId2" cstate="print"/>
          <a:stretch>
            <a:fillRect/>
          </a:stretch>
        </p:blipFill>
        <p:spPr>
          <a:xfrm>
            <a:off x="1438275" y="3113112"/>
            <a:ext cx="6267450" cy="3124200"/>
          </a:xfrm>
          <a:prstGeom prst="rect">
            <a:avLst/>
          </a:prstGeom>
        </p:spPr>
      </p:pic>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仮説１の検証</a:t>
            </a:r>
            <a:endParaRPr kumimoji="1" lang="ja-JP" altLang="en-US" dirty="0"/>
          </a:p>
        </p:txBody>
      </p:sp>
      <p:sp>
        <p:nvSpPr>
          <p:cNvPr id="3" name="コンテンツ プレースホルダ 2"/>
          <p:cNvSpPr>
            <a:spLocks noGrp="1"/>
          </p:cNvSpPr>
          <p:nvPr>
            <p:ph sz="quarter" idx="1"/>
          </p:nvPr>
        </p:nvSpPr>
        <p:spPr>
          <a:xfrm>
            <a:off x="457200" y="1219200"/>
            <a:ext cx="8229600" cy="5378152"/>
          </a:xfrm>
        </p:spPr>
        <p:txBody>
          <a:bodyPr>
            <a:normAutofit/>
          </a:bodyPr>
          <a:lstStyle/>
          <a:p>
            <a:r>
              <a:rPr lang="ja-JP" altLang="en-US" sz="2000" dirty="0" smtClean="0"/>
              <a:t>累積</a:t>
            </a:r>
            <a:r>
              <a:rPr lang="ja-JP" altLang="en-US" sz="2000" dirty="0" smtClean="0"/>
              <a:t>欠陥摘出率の</a:t>
            </a:r>
            <a:r>
              <a:rPr kumimoji="1" lang="ja-JP" altLang="en-US" sz="2000" dirty="0" smtClean="0"/>
              <a:t>平均値および中央値を</a:t>
            </a:r>
            <a:r>
              <a:rPr kumimoji="1" lang="ja-JP" altLang="en-US" sz="2000" dirty="0" smtClean="0"/>
              <a:t>比べる</a:t>
            </a:r>
            <a:r>
              <a:rPr lang="ja-JP" altLang="en-US" sz="2000" dirty="0" smtClean="0"/>
              <a:t>。</a:t>
            </a:r>
            <a:endParaRPr lang="en-US" altLang="ja-JP" sz="2000" dirty="0" smtClean="0"/>
          </a:p>
          <a:p>
            <a:r>
              <a:rPr kumimoji="1" lang="en-US" altLang="ja-JP" sz="2000" dirty="0" smtClean="0"/>
              <a:t>CR</a:t>
            </a:r>
            <a:r>
              <a:rPr kumimoji="1" lang="ja-JP" altLang="en-US" sz="2000" dirty="0" smtClean="0"/>
              <a:t>完の時点では品質的成功の方が品質的失敗より</a:t>
            </a:r>
            <a:r>
              <a:rPr kumimoji="1" lang="ja-JP" altLang="en-US" sz="2000" dirty="0" smtClean="0"/>
              <a:t>低い。</a:t>
            </a:r>
            <a:endParaRPr kumimoji="1" lang="en-US" altLang="ja-JP" sz="2000" dirty="0" smtClean="0"/>
          </a:p>
          <a:p>
            <a:r>
              <a:rPr kumimoji="1" lang="en-US" altLang="ja-JP" sz="2000" dirty="0" smtClean="0"/>
              <a:t>UT</a:t>
            </a:r>
            <a:r>
              <a:rPr kumimoji="1" lang="ja-JP" altLang="en-US" sz="2000" dirty="0" smtClean="0"/>
              <a:t>完以降では品質的成功の方が品質的失敗を上回っている</a:t>
            </a:r>
            <a:r>
              <a:rPr kumimoji="1" lang="ja-JP" altLang="en-US" sz="2000" dirty="0" smtClean="0"/>
              <a:t>。</a:t>
            </a:r>
            <a:endParaRPr kumimoji="1" lang="en-US" altLang="ja-JP" sz="2000" dirty="0" smtClean="0"/>
          </a:p>
          <a:p>
            <a:r>
              <a:rPr kumimoji="1" lang="ja-JP" altLang="en-US" sz="2000" dirty="0" smtClean="0"/>
              <a:t>特</a:t>
            </a:r>
            <a:r>
              <a:rPr kumimoji="1" lang="ja-JP" altLang="en-US" sz="2000" dirty="0" smtClean="0"/>
              <a:t>に</a:t>
            </a:r>
            <a:r>
              <a:rPr kumimoji="1" lang="en-US" altLang="ja-JP" sz="2000" dirty="0" smtClean="0"/>
              <a:t>UT</a:t>
            </a:r>
            <a:r>
              <a:rPr kumimoji="1" lang="ja-JP" altLang="en-US" sz="2000" dirty="0" smtClean="0"/>
              <a:t>完時点での累積欠陥摘出率の差が大きい。</a:t>
            </a:r>
            <a:endParaRPr kumimoji="1" lang="en-US" altLang="ja-JP" sz="2000" dirty="0" smtClean="0"/>
          </a:p>
          <a:p>
            <a:endParaRPr lang="en-US" altLang="ja-JP" sz="2400" dirty="0" smtClean="0"/>
          </a:p>
          <a:p>
            <a:endParaRPr lang="en-US" altLang="ja-JP" sz="2400" dirty="0" smtClean="0"/>
          </a:p>
          <a:p>
            <a:endParaRPr lang="en-US" altLang="ja-JP" sz="2400" dirty="0" smtClean="0"/>
          </a:p>
          <a:p>
            <a:endParaRPr lang="en-US" altLang="ja-JP" sz="2400" dirty="0" smtClean="0"/>
          </a:p>
          <a:p>
            <a:endParaRPr lang="en-US" altLang="ja-JP" sz="2400" dirty="0" smtClean="0"/>
          </a:p>
          <a:p>
            <a:endParaRPr lang="en-US" altLang="ja-JP" sz="2400" dirty="0" smtClean="0"/>
          </a:p>
          <a:p>
            <a:r>
              <a:rPr lang="ja-JP" altLang="en-US" sz="2400" dirty="0" smtClean="0">
                <a:solidFill>
                  <a:srgbClr val="FF0000"/>
                </a:solidFill>
              </a:rPr>
              <a:t>したがって全体的に品質的成功のほうが</a:t>
            </a:r>
            <a:r>
              <a:rPr lang="en-US" altLang="ja-JP" sz="2400" dirty="0" smtClean="0">
                <a:solidFill>
                  <a:srgbClr val="FF0000"/>
                </a:solidFill>
              </a:rPr>
              <a:t>UT</a:t>
            </a:r>
            <a:r>
              <a:rPr lang="ja-JP" altLang="en-US" sz="2400" dirty="0" smtClean="0">
                <a:solidFill>
                  <a:srgbClr val="FF0000"/>
                </a:solidFill>
              </a:rPr>
              <a:t>完以降では累積欠陥摘出率は早く収束している。</a:t>
            </a:r>
            <a:endParaRPr lang="en-US" altLang="ja-JP" sz="2400" dirty="0" smtClean="0">
              <a:solidFill>
                <a:srgbClr val="FF0000"/>
              </a:solidFill>
            </a:endParaRPr>
          </a:p>
          <a:p>
            <a:endParaRPr lang="en-US" altLang="ja-JP" sz="2400" dirty="0" smtClean="0"/>
          </a:p>
        </p:txBody>
      </p:sp>
      <p:pic>
        <p:nvPicPr>
          <p:cNvPr id="4" name="図 3" descr="bandicam 2013-11-30 18-13-34-335.png"/>
          <p:cNvPicPr>
            <a:picLocks noChangeAspect="1"/>
          </p:cNvPicPr>
          <p:nvPr/>
        </p:nvPicPr>
        <p:blipFill>
          <a:blip r:embed="rId2" cstate="print"/>
          <a:stretch>
            <a:fillRect/>
          </a:stretch>
        </p:blipFill>
        <p:spPr>
          <a:xfrm>
            <a:off x="988268" y="3111227"/>
            <a:ext cx="6896100" cy="1685925"/>
          </a:xfrm>
          <a:prstGeom prst="rect">
            <a:avLst/>
          </a:prstGeom>
        </p:spPr>
      </p:pic>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仮説１の検証</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sz="2400" dirty="0" smtClean="0"/>
              <a:t>次に個別のプロジェクトに着目する。</a:t>
            </a:r>
            <a:r>
              <a:rPr kumimoji="1" lang="en-US" altLang="ja-JP" sz="2400" dirty="0" smtClean="0"/>
              <a:t>CR</a:t>
            </a:r>
            <a:r>
              <a:rPr kumimoji="1" lang="ja-JP" altLang="en-US" sz="2400" dirty="0" smtClean="0"/>
              <a:t>完の時点ですでに累積欠陥摘出率が</a:t>
            </a:r>
            <a:r>
              <a:rPr kumimoji="1" lang="en-US" altLang="ja-JP" sz="2400" dirty="0" smtClean="0"/>
              <a:t>80%</a:t>
            </a:r>
            <a:r>
              <a:rPr kumimoji="1" lang="ja-JP" altLang="en-US" sz="2400" dirty="0" smtClean="0"/>
              <a:t>を上回っていたプロジェクトが３件あり、これらは品質的失敗のいずれも上回っている。</a:t>
            </a:r>
            <a:endParaRPr kumimoji="1" lang="en-US" altLang="ja-JP" sz="2400" dirty="0" smtClean="0"/>
          </a:p>
          <a:p>
            <a:r>
              <a:rPr kumimoji="1" lang="ja-JP" altLang="en-US" sz="2400" dirty="0" smtClean="0"/>
              <a:t>一方で、品質的失敗にも累積欠陥摘出率が</a:t>
            </a:r>
            <a:r>
              <a:rPr kumimoji="1" lang="en-US" altLang="ja-JP" sz="2400" dirty="0" smtClean="0"/>
              <a:t>80%</a:t>
            </a:r>
            <a:r>
              <a:rPr kumimoji="1" lang="ja-JP" altLang="en-US" sz="2400" dirty="0" smtClean="0"/>
              <a:t>前後を上回っていたプロジェクトが２件</a:t>
            </a:r>
            <a:r>
              <a:rPr lang="ja-JP" altLang="en-US" sz="2400" dirty="0" smtClean="0"/>
              <a:t>あり、これらは品質的成功に属する</a:t>
            </a:r>
            <a:r>
              <a:rPr lang="en-US" altLang="ja-JP" sz="2400" dirty="0" smtClean="0"/>
              <a:t>10</a:t>
            </a:r>
            <a:r>
              <a:rPr lang="ja-JP" altLang="en-US" sz="2400" dirty="0" smtClean="0"/>
              <a:t>件と比べても収束が速い方になる。</a:t>
            </a:r>
            <a:endParaRPr lang="en-US" altLang="ja-JP" sz="2400" dirty="0" smtClean="0"/>
          </a:p>
          <a:p>
            <a:endParaRPr kumimoji="1" lang="en-US" altLang="ja-JP" dirty="0" smtClean="0"/>
          </a:p>
          <a:p>
            <a:r>
              <a:rPr lang="ja-JP" altLang="en-US" dirty="0" smtClean="0">
                <a:solidFill>
                  <a:srgbClr val="FF0000"/>
                </a:solidFill>
              </a:rPr>
              <a:t>よって累積欠陥摘出率の収束の速さという指標だけでは個別プロジェクトの成否を判断するのは難しい。</a:t>
            </a:r>
            <a:endParaRPr lang="en-US" altLang="ja-JP" dirty="0" smtClean="0">
              <a:solidFill>
                <a:srgbClr val="FF0000"/>
              </a:solidFill>
            </a:endParaRPr>
          </a:p>
          <a:p>
            <a:endParaRPr kumimoji="1" lang="en-US" altLang="ja-JP" dirty="0" smtClean="0">
              <a:solidFill>
                <a:srgbClr val="FF0000"/>
              </a:solidFill>
            </a:endParaRPr>
          </a:p>
          <a:p>
            <a:r>
              <a:rPr lang="ja-JP" altLang="en-US" sz="2400" dirty="0" smtClean="0"/>
              <a:t>よって</a:t>
            </a:r>
            <a:r>
              <a:rPr lang="en-US" altLang="ja-JP" sz="2400" dirty="0" smtClean="0"/>
              <a:t>H1</a:t>
            </a:r>
            <a:r>
              <a:rPr lang="ja-JP" altLang="en-US" sz="2400" dirty="0" smtClean="0"/>
              <a:t>は支持されたといえる。</a:t>
            </a:r>
            <a:endParaRPr kumimoji="1" lang="ja-JP" altLang="en-US" sz="2400"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アンケート結果</a:t>
            </a:r>
            <a:endParaRPr kumimoji="1" lang="ja-JP" altLang="en-US" dirty="0"/>
          </a:p>
        </p:txBody>
      </p:sp>
      <p:pic>
        <p:nvPicPr>
          <p:cNvPr id="6" name="コンテンツ プレースホルダ 5" descr="無題1.png"/>
          <p:cNvPicPr>
            <a:picLocks noGrp="1" noChangeAspect="1"/>
          </p:cNvPicPr>
          <p:nvPr>
            <p:ph sz="quarter" idx="1"/>
          </p:nvPr>
        </p:nvPicPr>
        <p:blipFill>
          <a:blip r:embed="rId2" cstate="print"/>
          <a:stretch>
            <a:fillRect/>
          </a:stretch>
        </p:blipFill>
        <p:spPr>
          <a:xfrm>
            <a:off x="-36510" y="134213"/>
            <a:ext cx="8237589" cy="6660000"/>
          </a:xfr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endParaRPr kumimoji="1" lang="ja-JP" altLang="en-US"/>
          </a:p>
        </p:txBody>
      </p:sp>
      <p:pic>
        <p:nvPicPr>
          <p:cNvPr id="4" name="コンテンツ プレースホルダー 3" descr="無題2.png"/>
          <p:cNvPicPr>
            <a:picLocks noGrp="1" noChangeAspect="1"/>
          </p:cNvPicPr>
          <p:nvPr>
            <p:ph sz="quarter" idx="1"/>
          </p:nvPr>
        </p:nvPicPr>
        <p:blipFill>
          <a:blip r:embed="rId2" cstate="print"/>
          <a:stretch>
            <a:fillRect/>
          </a:stretch>
        </p:blipFill>
        <p:spPr>
          <a:xfrm>
            <a:off x="-19169" y="548680"/>
            <a:ext cx="7759521" cy="5570535"/>
          </a:xfrm>
          <a:prstGeom prst="rect">
            <a:avLst/>
          </a:prstGeom>
        </p:spPr>
      </p:pic>
    </p:spTree>
    <p:extLst>
      <p:ext uri="{BB962C8B-B14F-4D97-AF65-F5344CB8AC3E}">
        <p14:creationId xmlns:p14="http://schemas.microsoft.com/office/powerpoint/2010/main" val="1655577310"/>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仮説２の検証</a:t>
            </a:r>
            <a:endParaRPr kumimoji="1" lang="ja-JP" altLang="en-US" dirty="0"/>
          </a:p>
        </p:txBody>
      </p:sp>
      <p:sp>
        <p:nvSpPr>
          <p:cNvPr id="3" name="コンテンツ プレースホルダ 2"/>
          <p:cNvSpPr>
            <a:spLocks noGrp="1"/>
          </p:cNvSpPr>
          <p:nvPr>
            <p:ph sz="quarter" idx="1"/>
          </p:nvPr>
        </p:nvSpPr>
        <p:spPr>
          <a:xfrm>
            <a:off x="395536" y="1196752"/>
            <a:ext cx="8229600" cy="4937760"/>
          </a:xfrm>
        </p:spPr>
        <p:txBody>
          <a:bodyPr>
            <a:normAutofit/>
          </a:bodyPr>
          <a:lstStyle/>
          <a:p>
            <a:r>
              <a:rPr kumimoji="1" lang="ja-JP" altLang="en-US" sz="2400" dirty="0" smtClean="0"/>
              <a:t>アンケートの結果、品質成否では、質問項目への回答の平均値に差が出た。</a:t>
            </a:r>
            <a:endParaRPr kumimoji="1" lang="en-US" altLang="ja-JP" sz="2400" dirty="0" smtClean="0"/>
          </a:p>
          <a:p>
            <a:r>
              <a:rPr lang="en-US" altLang="ja-JP" sz="2400" dirty="0" smtClean="0"/>
              <a:t>O16</a:t>
            </a:r>
            <a:r>
              <a:rPr lang="ja-JP" altLang="en-US" sz="2400" dirty="0" smtClean="0"/>
              <a:t>「類似した価値観」、</a:t>
            </a:r>
            <a:r>
              <a:rPr kumimoji="1" lang="en-US" altLang="ja-JP" sz="2400" dirty="0" smtClean="0"/>
              <a:t>O22</a:t>
            </a:r>
            <a:r>
              <a:rPr kumimoji="1" lang="ja-JP" altLang="en-US" sz="2400" dirty="0" smtClean="0"/>
              <a:t>「革新的技術指向」、</a:t>
            </a:r>
            <a:r>
              <a:rPr kumimoji="1" lang="en-US" altLang="ja-JP" sz="2400" dirty="0" smtClean="0"/>
              <a:t>O37</a:t>
            </a:r>
            <a:r>
              <a:rPr kumimoji="1" lang="ja-JP" altLang="en-US" sz="2400" dirty="0" smtClean="0"/>
              <a:t>「先鋭的な製品開発」を除いて、いずれも品質的成功群のほう</a:t>
            </a:r>
            <a:r>
              <a:rPr lang="ja-JP" altLang="en-US" sz="2400" dirty="0" smtClean="0"/>
              <a:t>が高かった。</a:t>
            </a:r>
            <a:endParaRPr lang="en-US" altLang="ja-JP" sz="2400" dirty="0" smtClean="0"/>
          </a:p>
          <a:p>
            <a:endParaRPr lang="en-US" altLang="ja-JP" sz="2400" dirty="0" smtClean="0"/>
          </a:p>
          <a:p>
            <a:r>
              <a:rPr kumimoji="1" lang="ja-JP" altLang="en-US" sz="2400" dirty="0" smtClean="0"/>
              <a:t>また</a:t>
            </a:r>
            <a:r>
              <a:rPr kumimoji="1" lang="ja-JP" altLang="en-US" sz="2400" dirty="0" err="1" smtClean="0"/>
              <a:t>ｔ</a:t>
            </a:r>
            <a:r>
              <a:rPr kumimoji="1" lang="ja-JP" altLang="en-US" sz="2400" dirty="0" smtClean="0"/>
              <a:t>検定で有意差が認められたものが</a:t>
            </a:r>
            <a:r>
              <a:rPr kumimoji="1" lang="en-US" altLang="ja-JP" sz="2400" dirty="0" smtClean="0"/>
              <a:t>42</a:t>
            </a:r>
            <a:r>
              <a:rPr kumimoji="1" lang="ja-JP" altLang="en-US" sz="2400" dirty="0" smtClean="0"/>
              <a:t>項目中</a:t>
            </a:r>
            <a:r>
              <a:rPr kumimoji="1" lang="en-US" altLang="ja-JP" sz="2400" dirty="0" smtClean="0"/>
              <a:t>14</a:t>
            </a:r>
            <a:r>
              <a:rPr kumimoji="1" lang="ja-JP" altLang="en-US" sz="2400" dirty="0" smtClean="0"/>
              <a:t>項目、平均値の差が</a:t>
            </a:r>
            <a:r>
              <a:rPr kumimoji="1" lang="en-US" altLang="ja-JP" sz="2400" dirty="0" smtClean="0"/>
              <a:t>1.0</a:t>
            </a:r>
            <a:r>
              <a:rPr kumimoji="1" lang="ja-JP" altLang="en-US" sz="2400" dirty="0" smtClean="0"/>
              <a:t>を上回る項目が</a:t>
            </a:r>
            <a:r>
              <a:rPr kumimoji="1" lang="en-US" altLang="ja-JP" sz="2400" dirty="0" smtClean="0"/>
              <a:t>42</a:t>
            </a:r>
            <a:r>
              <a:rPr kumimoji="1" lang="ja-JP" altLang="en-US" sz="2400" dirty="0" smtClean="0"/>
              <a:t>項目中</a:t>
            </a:r>
            <a:r>
              <a:rPr kumimoji="1" lang="en-US" altLang="ja-JP" sz="2400" dirty="0" smtClean="0"/>
              <a:t>9</a:t>
            </a:r>
            <a:r>
              <a:rPr lang="ja-JP" altLang="en-US" sz="2400" dirty="0" smtClean="0"/>
              <a:t>項目あり「柔軟性・創意工夫」「決定重視」「こだわり」「目的・情報の共有」が特に大きな差を示した。</a:t>
            </a:r>
            <a:endParaRPr lang="en-US" altLang="ja-JP" sz="2400" dirty="0" smtClean="0"/>
          </a:p>
          <a:p>
            <a:endParaRPr kumimoji="1" lang="en-US" altLang="ja-JP" sz="2400" dirty="0" smtClean="0"/>
          </a:p>
          <a:p>
            <a:r>
              <a:rPr lang="ja-JP" altLang="en-US" sz="2400" dirty="0" smtClean="0"/>
              <a:t>以上のことから</a:t>
            </a:r>
            <a:r>
              <a:rPr lang="en-US" altLang="ja-JP" sz="2400" dirty="0" smtClean="0"/>
              <a:t>H</a:t>
            </a:r>
            <a:r>
              <a:rPr lang="ja-JP" altLang="en-US" sz="2400" dirty="0" smtClean="0"/>
              <a:t>２は支持されたといえる。</a:t>
            </a:r>
            <a:endParaRPr kumimoji="1" lang="ja-JP" altLang="en-US" sz="2400"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仮説３の検証</a:t>
            </a:r>
            <a:endParaRPr kumimoji="1" lang="ja-JP" altLang="en-US" dirty="0"/>
          </a:p>
        </p:txBody>
      </p:sp>
      <p:sp>
        <p:nvSpPr>
          <p:cNvPr id="3" name="コンテンツ プレースホルダ 2"/>
          <p:cNvSpPr>
            <a:spLocks noGrp="1"/>
          </p:cNvSpPr>
          <p:nvPr>
            <p:ph sz="quarter" idx="1"/>
          </p:nvPr>
        </p:nvSpPr>
        <p:spPr/>
        <p:txBody>
          <a:bodyPr>
            <a:normAutofit/>
          </a:bodyPr>
          <a:lstStyle/>
          <a:p>
            <a:r>
              <a:rPr kumimoji="1" lang="ja-JP" altLang="en-US" sz="2400" dirty="0" smtClean="0"/>
              <a:t>一方「スキル・経験」グループの質問項目およびグループ平均は、必ずしも品質的成功と品質的失敗との間に他項目と比べて、際立った差があるとは限らなかった。</a:t>
            </a:r>
            <a:endParaRPr kumimoji="1" lang="en-US" altLang="ja-JP" sz="2400" dirty="0" smtClean="0"/>
          </a:p>
          <a:p>
            <a:endParaRPr lang="en-US" altLang="ja-JP" sz="2400" dirty="0" smtClean="0"/>
          </a:p>
          <a:p>
            <a:endParaRPr lang="en-US" altLang="ja-JP" sz="2400" dirty="0" smtClean="0"/>
          </a:p>
          <a:p>
            <a:r>
              <a:rPr kumimoji="1" lang="ja-JP" altLang="en-US" sz="2400" dirty="0" smtClean="0"/>
              <a:t>したがってＨ３は支持されたといえる。</a:t>
            </a:r>
            <a:endParaRPr kumimoji="1" lang="ja-JP" altLang="en-US" sz="2400"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組織的要因に関する議論</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sz="2400" dirty="0" smtClean="0"/>
              <a:t>本スライド冒頭で日本の</a:t>
            </a:r>
            <a:r>
              <a:rPr kumimoji="1" lang="ja-JP" altLang="en-US" sz="2400" dirty="0" smtClean="0"/>
              <a:t>ソフトウェア</a:t>
            </a:r>
            <a:r>
              <a:rPr kumimoji="1" lang="ja-JP" altLang="en-US" sz="2400" dirty="0" smtClean="0"/>
              <a:t>の品質が高いことを述べた。</a:t>
            </a:r>
            <a:endParaRPr kumimoji="1" lang="en-US" altLang="ja-JP" sz="2400" dirty="0" smtClean="0"/>
          </a:p>
          <a:p>
            <a:endParaRPr lang="en-US" altLang="ja-JP" sz="2400" dirty="0" smtClean="0"/>
          </a:p>
          <a:p>
            <a:r>
              <a:rPr lang="ja-JP" altLang="en-US" sz="2400" dirty="0" smtClean="0"/>
              <a:t>日本のハードウェアを中心とした品質管理で、組織文化が品質向上に大きな影響を与えてきた。</a:t>
            </a:r>
            <a:endParaRPr lang="en-US" altLang="ja-JP" sz="2400" dirty="0" smtClean="0"/>
          </a:p>
          <a:p>
            <a:endParaRPr lang="en-US" altLang="ja-JP" sz="2400" dirty="0" smtClean="0"/>
          </a:p>
          <a:p>
            <a:r>
              <a:rPr lang="ja-JP" altLang="en-US" sz="2400" dirty="0" smtClean="0"/>
              <a:t>日本的ものづくりとも呼ばれ、種々の定義がなされている。</a:t>
            </a:r>
            <a:endParaRPr lang="en-US" altLang="ja-JP" sz="2400" dirty="0" smtClean="0"/>
          </a:p>
          <a:p>
            <a:endParaRPr lang="en-US" altLang="ja-JP" dirty="0" smtClean="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日本的品質管理の強み</a:t>
            </a:r>
            <a:endParaRPr kumimoji="1" lang="ja-JP" altLang="en-US" dirty="0"/>
          </a:p>
        </p:txBody>
      </p:sp>
      <p:sp>
        <p:nvSpPr>
          <p:cNvPr id="3" name="コンテンツ プレースホルダ 2"/>
          <p:cNvSpPr>
            <a:spLocks noGrp="1"/>
          </p:cNvSpPr>
          <p:nvPr>
            <p:ph sz="quarter" idx="1"/>
          </p:nvPr>
        </p:nvSpPr>
        <p:spPr/>
        <p:txBody>
          <a:bodyPr/>
          <a:lstStyle/>
          <a:p>
            <a:r>
              <a:rPr lang="ja-JP" altLang="en-US" sz="2400" dirty="0" smtClean="0"/>
              <a:t>日本的品質管理の特徴ないし強みを基に、アンケート結果からデータを分析する。</a:t>
            </a:r>
            <a:endParaRPr lang="en-US" altLang="ja-JP" sz="2400" dirty="0" smtClean="0"/>
          </a:p>
          <a:p>
            <a:endParaRPr lang="en-US" altLang="ja-JP" dirty="0" smtClean="0"/>
          </a:p>
          <a:p>
            <a:endParaRPr lang="en-US" altLang="ja-JP" dirty="0" smtClean="0"/>
          </a:p>
          <a:p>
            <a:endParaRPr lang="en-US" altLang="ja-JP" dirty="0" smtClean="0"/>
          </a:p>
          <a:p>
            <a:r>
              <a:rPr lang="ja-JP" altLang="en-US" dirty="0" smtClean="0"/>
              <a:t>日本的品質管理の強みとは以下のように</a:t>
            </a:r>
            <a:endParaRPr lang="en-US" altLang="ja-JP" dirty="0" smtClean="0"/>
          </a:p>
          <a:p>
            <a:r>
              <a:rPr lang="ja-JP" altLang="en-US" dirty="0" smtClean="0"/>
              <a:t>「全員参加」・・・ ＱＣ的もののみかた考え方</a:t>
            </a:r>
            <a:r>
              <a:rPr lang="en-US" altLang="ja-JP" dirty="0" smtClean="0"/>
              <a:t>(1984)</a:t>
            </a:r>
          </a:p>
          <a:p>
            <a:r>
              <a:rPr lang="ja-JP" altLang="en-US" dirty="0" smtClean="0"/>
              <a:t>「自律」「ねばちっこさ」・・・</a:t>
            </a:r>
            <a:r>
              <a:rPr lang="ja-JP" altLang="en-US" dirty="0" err="1" smtClean="0"/>
              <a:t>ねばちっ</a:t>
            </a:r>
            <a:r>
              <a:rPr lang="ja-JP" altLang="en-US" dirty="0" smtClean="0"/>
              <a:t>こい</a:t>
            </a:r>
            <a:r>
              <a:rPr lang="ja-JP" altLang="en-US" dirty="0" smtClean="0"/>
              <a:t>経営</a:t>
            </a:r>
            <a:r>
              <a:rPr lang="en-US" altLang="ja-JP" dirty="0" smtClean="0"/>
              <a:t>(2006)</a:t>
            </a:r>
          </a:p>
          <a:p>
            <a:endParaRPr lang="ja-JP" altLang="en-US" dirty="0" smtClean="0"/>
          </a:p>
          <a:p>
            <a:endParaRPr kumimoji="1" lang="ja-JP" alt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smtClean="0"/>
              <a:t>全員</a:t>
            </a:r>
            <a:r>
              <a:rPr lang="ja-JP" altLang="en-US" dirty="0" smtClean="0"/>
              <a:t>参加の検証</a:t>
            </a:r>
            <a:endParaRPr kumimoji="1" lang="ja-JP" altLang="en-US" dirty="0"/>
          </a:p>
        </p:txBody>
      </p:sp>
      <p:sp>
        <p:nvSpPr>
          <p:cNvPr id="3" name="コンテンツ プレースホルダ 2"/>
          <p:cNvSpPr>
            <a:spLocks noGrp="1"/>
          </p:cNvSpPr>
          <p:nvPr>
            <p:ph sz="quarter" idx="1"/>
          </p:nvPr>
        </p:nvSpPr>
        <p:spPr>
          <a:xfrm>
            <a:off x="457200" y="1219200"/>
            <a:ext cx="8229600" cy="5450160"/>
          </a:xfrm>
        </p:spPr>
        <p:txBody>
          <a:bodyPr>
            <a:normAutofit/>
          </a:bodyPr>
          <a:lstStyle/>
          <a:p>
            <a:r>
              <a:rPr kumimoji="1" lang="ja-JP" altLang="en-US" sz="2000" dirty="0" smtClean="0"/>
              <a:t>Ｏ</a:t>
            </a:r>
            <a:r>
              <a:rPr kumimoji="1" lang="en-US" altLang="ja-JP" sz="2000" dirty="0" smtClean="0"/>
              <a:t>15</a:t>
            </a:r>
            <a:r>
              <a:rPr kumimoji="1" lang="ja-JP" altLang="en-US" sz="2000" dirty="0" smtClean="0"/>
              <a:t>「出来事や問題点の共有度」の平均値が高く群間の差も大きいことをまず読み取ることができる</a:t>
            </a:r>
            <a:r>
              <a:rPr kumimoji="1" lang="ja-JP" altLang="en-US" sz="2400" dirty="0" smtClean="0"/>
              <a:t>。</a:t>
            </a:r>
            <a:endParaRPr kumimoji="1" lang="en-US" altLang="ja-JP" sz="2400" dirty="0" smtClean="0"/>
          </a:p>
          <a:p>
            <a:endParaRPr lang="en-US" altLang="ja-JP" dirty="0" smtClean="0"/>
          </a:p>
          <a:p>
            <a:endParaRPr kumimoji="1" lang="en-US" altLang="ja-JP" dirty="0" smtClean="0"/>
          </a:p>
          <a:p>
            <a:endParaRPr kumimoji="1" lang="en-US" altLang="ja-JP" sz="2400" dirty="0" smtClean="0"/>
          </a:p>
          <a:p>
            <a:endParaRPr kumimoji="1" lang="en-US" altLang="ja-JP" sz="2400" dirty="0" smtClean="0"/>
          </a:p>
          <a:p>
            <a:r>
              <a:rPr kumimoji="1" lang="en-US" altLang="ja-JP" sz="2000" dirty="0" smtClean="0"/>
              <a:t>O10</a:t>
            </a:r>
            <a:r>
              <a:rPr kumimoji="1" lang="ja-JP" altLang="en-US" sz="2000" dirty="0" smtClean="0"/>
              <a:t>や</a:t>
            </a:r>
            <a:r>
              <a:rPr kumimoji="1" lang="en-US" altLang="ja-JP" sz="2000" dirty="0" smtClean="0"/>
              <a:t>O14</a:t>
            </a:r>
            <a:r>
              <a:rPr kumimoji="1" lang="ja-JP" altLang="en-US" sz="2000" dirty="0" err="1" smtClean="0"/>
              <a:t>のように</a:t>
            </a:r>
            <a:r>
              <a:rPr kumimoji="1" lang="ja-JP" altLang="en-US" sz="2000" dirty="0" smtClean="0"/>
              <a:t>自分で考えて行動するかと</a:t>
            </a:r>
            <a:r>
              <a:rPr kumimoji="1" lang="ja-JP" altLang="en-US" sz="2000" dirty="0" smtClean="0"/>
              <a:t>いう項目</a:t>
            </a:r>
            <a:r>
              <a:rPr kumimoji="1" lang="ja-JP" altLang="en-US" sz="2000" dirty="0" smtClean="0"/>
              <a:t>については平均値が</a:t>
            </a:r>
            <a:r>
              <a:rPr kumimoji="1" lang="ja-JP" altLang="en-US" sz="2000" dirty="0" smtClean="0"/>
              <a:t>高く</a:t>
            </a:r>
            <a:r>
              <a:rPr lang="ja-JP" altLang="en-US" sz="2000" dirty="0"/>
              <a:t>平均</a:t>
            </a:r>
            <a:r>
              <a:rPr kumimoji="1" lang="ja-JP" altLang="en-US" sz="2000" dirty="0" smtClean="0"/>
              <a:t>の</a:t>
            </a:r>
            <a:r>
              <a:rPr kumimoji="1" lang="ja-JP" altLang="en-US" sz="2000" dirty="0" smtClean="0"/>
              <a:t>差も</a:t>
            </a:r>
            <a:r>
              <a:rPr kumimoji="1" lang="ja-JP" altLang="en-US" sz="2000" dirty="0" smtClean="0"/>
              <a:t>大きい。</a:t>
            </a:r>
            <a:endParaRPr kumimoji="1" lang="en-US" altLang="ja-JP" sz="2000" dirty="0" smtClean="0"/>
          </a:p>
          <a:p>
            <a:r>
              <a:rPr kumimoji="1" lang="ja-JP" altLang="en-US" sz="2000" dirty="0" smtClean="0"/>
              <a:t>一方でリーダー</a:t>
            </a:r>
            <a:r>
              <a:rPr kumimoji="1" lang="ja-JP" altLang="en-US" sz="2000" dirty="0" smtClean="0"/>
              <a:t>の指示に従うかと</a:t>
            </a:r>
            <a:r>
              <a:rPr kumimoji="1" lang="ja-JP" altLang="en-US" sz="2000" dirty="0" smtClean="0"/>
              <a:t>いう項目</a:t>
            </a:r>
            <a:r>
              <a:rPr kumimoji="1" lang="ja-JP" altLang="en-US" sz="2000" dirty="0" smtClean="0"/>
              <a:t>については平均値が</a:t>
            </a:r>
            <a:r>
              <a:rPr kumimoji="1" lang="ja-JP" altLang="en-US" sz="2000" dirty="0" smtClean="0"/>
              <a:t>高く</a:t>
            </a:r>
            <a:r>
              <a:rPr lang="ja-JP" altLang="en-US" sz="2000" dirty="0"/>
              <a:t>平均</a:t>
            </a:r>
            <a:r>
              <a:rPr kumimoji="1" lang="ja-JP" altLang="en-US" sz="2000" dirty="0" smtClean="0"/>
              <a:t>の</a:t>
            </a:r>
            <a:r>
              <a:rPr kumimoji="1" lang="ja-JP" altLang="en-US" sz="2000" dirty="0" smtClean="0"/>
              <a:t>差も小さい。</a:t>
            </a:r>
            <a:endParaRPr kumimoji="1" lang="en-US" altLang="ja-JP" sz="2000" dirty="0" smtClean="0"/>
          </a:p>
          <a:p>
            <a:r>
              <a:rPr kumimoji="1" lang="ja-JP" altLang="en-US" sz="2000" dirty="0" smtClean="0"/>
              <a:t>よってリーダーからの一方的な伝達により</a:t>
            </a:r>
            <a:r>
              <a:rPr kumimoji="1" lang="ja-JP" altLang="en-US" sz="2000" dirty="0" smtClean="0"/>
              <a:t>出来事が</a:t>
            </a:r>
            <a:r>
              <a:rPr kumimoji="1" lang="ja-JP" altLang="en-US" sz="2000" dirty="0" smtClean="0"/>
              <a:t>共有されているのではなく、</a:t>
            </a:r>
            <a:r>
              <a:rPr kumimoji="1" lang="ja-JP" altLang="en-US" sz="2000" u="sng" dirty="0" smtClean="0"/>
              <a:t>全員参加によって情報を自発的に共有している</a:t>
            </a:r>
            <a:r>
              <a:rPr kumimoji="1" lang="ja-JP" altLang="en-US" sz="2000" u="sng" dirty="0" smtClean="0"/>
              <a:t>ことが</a:t>
            </a:r>
            <a:r>
              <a:rPr lang="ja-JP" altLang="en-US" sz="2000" u="sng" dirty="0"/>
              <a:t>分かる</a:t>
            </a:r>
            <a:r>
              <a:rPr kumimoji="1" lang="ja-JP" altLang="en-US" sz="2000" u="sng" dirty="0" smtClean="0"/>
              <a:t>。</a:t>
            </a:r>
            <a:endParaRPr kumimoji="1" lang="ja-JP" altLang="en-US" sz="2000" u="sng" dirty="0"/>
          </a:p>
        </p:txBody>
      </p:sp>
      <p:pic>
        <p:nvPicPr>
          <p:cNvPr id="1026" name="Picture 2"/>
          <p:cNvPicPr>
            <a:picLocks noChangeAspect="1" noChangeArrowheads="1"/>
          </p:cNvPicPr>
          <p:nvPr/>
        </p:nvPicPr>
        <p:blipFill>
          <a:blip r:embed="rId2" cstate="print"/>
          <a:srcRect/>
          <a:stretch>
            <a:fillRect/>
          </a:stretch>
        </p:blipFill>
        <p:spPr bwMode="auto">
          <a:xfrm>
            <a:off x="288496" y="2365004"/>
            <a:ext cx="8748000" cy="343916"/>
          </a:xfrm>
          <a:prstGeom prst="rect">
            <a:avLst/>
          </a:prstGeom>
          <a:noFill/>
          <a:ln w="9525">
            <a:noFill/>
            <a:miter lim="800000"/>
            <a:headEnd/>
            <a:tailEnd/>
          </a:ln>
        </p:spPr>
      </p:pic>
      <p:sp>
        <p:nvSpPr>
          <p:cNvPr id="4" name="テキスト ボックス 3"/>
          <p:cNvSpPr txBox="1"/>
          <p:nvPr/>
        </p:nvSpPr>
        <p:spPr>
          <a:xfrm>
            <a:off x="6012160" y="1759605"/>
            <a:ext cx="2592288" cy="261610"/>
          </a:xfrm>
          <a:prstGeom prst="rect">
            <a:avLst/>
          </a:prstGeom>
          <a:noFill/>
        </p:spPr>
        <p:txBody>
          <a:bodyPr wrap="square" rtlCol="0">
            <a:spAutoFit/>
          </a:bodyPr>
          <a:lstStyle/>
          <a:p>
            <a:r>
              <a:rPr lang="ja-JP" altLang="en-US" sz="1100" dirty="0" smtClean="0"/>
              <a:t>品質的成功群の平均</a:t>
            </a:r>
            <a:endParaRPr kumimoji="1" lang="ja-JP" altLang="en-US" sz="1100" dirty="0"/>
          </a:p>
        </p:txBody>
      </p:sp>
      <p:cxnSp>
        <p:nvCxnSpPr>
          <p:cNvPr id="6" name="直線コネクタ 5"/>
          <p:cNvCxnSpPr/>
          <p:nvPr/>
        </p:nvCxnSpPr>
        <p:spPr>
          <a:xfrm flipH="1">
            <a:off x="6012160" y="2021215"/>
            <a:ext cx="216024" cy="343789"/>
          </a:xfrm>
          <a:prstGeom prst="line">
            <a:avLst/>
          </a:prstGeom>
        </p:spPr>
        <p:style>
          <a:lnRef idx="1">
            <a:schemeClr val="accent1"/>
          </a:lnRef>
          <a:fillRef idx="0">
            <a:schemeClr val="accent1"/>
          </a:fillRef>
          <a:effectRef idx="0">
            <a:schemeClr val="accent1"/>
          </a:effectRef>
          <a:fontRef idx="minor">
            <a:schemeClr val="tx1"/>
          </a:fontRef>
        </p:style>
      </p:cxnSp>
      <p:sp>
        <p:nvSpPr>
          <p:cNvPr id="7" name="テキスト ボックス 6"/>
          <p:cNvSpPr txBox="1"/>
          <p:nvPr/>
        </p:nvSpPr>
        <p:spPr>
          <a:xfrm>
            <a:off x="7452320" y="1629548"/>
            <a:ext cx="1872208" cy="276999"/>
          </a:xfrm>
          <a:prstGeom prst="rect">
            <a:avLst/>
          </a:prstGeom>
          <a:noFill/>
        </p:spPr>
        <p:txBody>
          <a:bodyPr wrap="square" rtlCol="0">
            <a:spAutoFit/>
          </a:bodyPr>
          <a:lstStyle/>
          <a:p>
            <a:r>
              <a:rPr kumimoji="1" lang="ja-JP" altLang="en-US" sz="1200" dirty="0" smtClean="0"/>
              <a:t>品質的失敗群の平均</a:t>
            </a:r>
            <a:endParaRPr kumimoji="1" lang="ja-JP" altLang="en-US" sz="1200" dirty="0"/>
          </a:p>
        </p:txBody>
      </p:sp>
      <p:cxnSp>
        <p:nvCxnSpPr>
          <p:cNvPr id="9" name="直線コネクタ 8"/>
          <p:cNvCxnSpPr/>
          <p:nvPr/>
        </p:nvCxnSpPr>
        <p:spPr>
          <a:xfrm flipH="1">
            <a:off x="6876256" y="1890410"/>
            <a:ext cx="792088" cy="474594"/>
          </a:xfrm>
          <a:prstGeom prst="line">
            <a:avLst/>
          </a:prstGeom>
        </p:spPr>
        <p:style>
          <a:lnRef idx="1">
            <a:schemeClr val="accent1"/>
          </a:lnRef>
          <a:fillRef idx="0">
            <a:schemeClr val="accent1"/>
          </a:fillRef>
          <a:effectRef idx="0">
            <a:schemeClr val="accent1"/>
          </a:effectRef>
          <a:fontRef idx="minor">
            <a:schemeClr val="tx1"/>
          </a:fontRef>
        </p:style>
      </p:cxnSp>
      <p:sp>
        <p:nvSpPr>
          <p:cNvPr id="10" name="テキスト ボックス 9"/>
          <p:cNvSpPr txBox="1"/>
          <p:nvPr/>
        </p:nvSpPr>
        <p:spPr>
          <a:xfrm>
            <a:off x="7660786" y="3035270"/>
            <a:ext cx="1152128" cy="261610"/>
          </a:xfrm>
          <a:prstGeom prst="rect">
            <a:avLst/>
          </a:prstGeom>
          <a:noFill/>
        </p:spPr>
        <p:txBody>
          <a:bodyPr wrap="square" rtlCol="0">
            <a:spAutoFit/>
          </a:bodyPr>
          <a:lstStyle/>
          <a:p>
            <a:r>
              <a:rPr kumimoji="1" lang="ja-JP" altLang="en-US" sz="1100" dirty="0" smtClean="0"/>
              <a:t>平均の差</a:t>
            </a:r>
            <a:endParaRPr kumimoji="1" lang="ja-JP" altLang="en-US" sz="1100" dirty="0"/>
          </a:p>
        </p:txBody>
      </p:sp>
      <p:cxnSp>
        <p:nvCxnSpPr>
          <p:cNvPr id="12" name="直線コネクタ 11"/>
          <p:cNvCxnSpPr/>
          <p:nvPr/>
        </p:nvCxnSpPr>
        <p:spPr>
          <a:xfrm>
            <a:off x="7660786" y="2708920"/>
            <a:ext cx="223582" cy="326350"/>
          </a:xfrm>
          <a:prstGeom prst="line">
            <a:avLst/>
          </a:prstGeom>
        </p:spPr>
        <p:style>
          <a:lnRef idx="1">
            <a:schemeClr val="accent1"/>
          </a:lnRef>
          <a:fillRef idx="0">
            <a:schemeClr val="accent1"/>
          </a:fillRef>
          <a:effectRef idx="0">
            <a:schemeClr val="accent1"/>
          </a:effectRef>
          <a:fontRef idx="minor">
            <a:schemeClr val="tx1"/>
          </a:fontRef>
        </p:style>
      </p:cxn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自律の検証</a:t>
            </a:r>
            <a:endParaRPr kumimoji="1" lang="ja-JP" altLang="en-US" dirty="0"/>
          </a:p>
        </p:txBody>
      </p:sp>
      <p:sp>
        <p:nvSpPr>
          <p:cNvPr id="3" name="コンテンツ プレースホルダ 2"/>
          <p:cNvSpPr>
            <a:spLocks noGrp="1"/>
          </p:cNvSpPr>
          <p:nvPr>
            <p:ph sz="quarter" idx="1"/>
          </p:nvPr>
        </p:nvSpPr>
        <p:spPr/>
        <p:txBody>
          <a:bodyPr/>
          <a:lstStyle/>
          <a:p>
            <a:r>
              <a:rPr kumimoji="1" lang="ja-JP" altLang="en-US" sz="2400" dirty="0" smtClean="0"/>
              <a:t>自分</a:t>
            </a:r>
            <a:r>
              <a:rPr kumimoji="1" lang="ja-JP" altLang="en-US" sz="2400" dirty="0" smtClean="0"/>
              <a:t>で考えて行動することを前スライドで述べた。</a:t>
            </a:r>
            <a:endParaRPr kumimoji="1" lang="en-US" altLang="ja-JP" sz="2400" dirty="0" smtClean="0"/>
          </a:p>
          <a:p>
            <a:r>
              <a:rPr lang="ja-JP" altLang="en-US" sz="2400" dirty="0" smtClean="0"/>
              <a:t>ならびに</a:t>
            </a:r>
            <a:r>
              <a:rPr lang="en-US" altLang="ja-JP" sz="2400" dirty="0" smtClean="0"/>
              <a:t>O30</a:t>
            </a:r>
            <a:r>
              <a:rPr lang="ja-JP" altLang="en-US" sz="2400" dirty="0" smtClean="0"/>
              <a:t>「臨機応変」</a:t>
            </a:r>
            <a:r>
              <a:rPr lang="en-US" altLang="ja-JP" sz="2400" dirty="0" smtClean="0"/>
              <a:t>O20</a:t>
            </a:r>
            <a:r>
              <a:rPr lang="ja-JP" altLang="en-US" sz="2400" dirty="0" smtClean="0"/>
              <a:t>「あいまいな指示の解釈」の平均値が高く群間差が大きい</a:t>
            </a:r>
            <a:r>
              <a:rPr lang="ja-JP" altLang="en-US" sz="2400" dirty="0" smtClean="0"/>
              <a:t>。</a:t>
            </a:r>
            <a:endParaRPr lang="en-US" altLang="ja-JP" sz="2400" dirty="0" smtClean="0"/>
          </a:p>
          <a:p>
            <a:endParaRPr lang="en-US" altLang="ja-JP" sz="2400" dirty="0" smtClean="0"/>
          </a:p>
          <a:p>
            <a:r>
              <a:rPr lang="ja-JP" altLang="en-US" sz="2400" u="sng" dirty="0" smtClean="0"/>
              <a:t>よって自律性が高いことがわかった。</a:t>
            </a:r>
            <a:endParaRPr lang="en-US" altLang="ja-JP" sz="2400" u="sng" dirty="0"/>
          </a:p>
          <a:p>
            <a:endParaRPr lang="en-US" altLang="ja-JP" sz="2400" dirty="0" smtClean="0"/>
          </a:p>
          <a:p>
            <a:endParaRPr kumimoji="1" lang="en-US" altLang="ja-JP" dirty="0" smtClean="0"/>
          </a:p>
          <a:p>
            <a:endParaRPr lang="en-US" altLang="ja-JP" sz="2000" dirty="0" smtClean="0"/>
          </a:p>
          <a:p>
            <a:r>
              <a:rPr lang="ja-JP" altLang="en-US" sz="2000" dirty="0" smtClean="0"/>
              <a:t>自律</a:t>
            </a:r>
            <a:r>
              <a:rPr lang="ja-JP" altLang="en-US" sz="2000" dirty="0" smtClean="0"/>
              <a:t>して仕事を進めるために</a:t>
            </a:r>
            <a:r>
              <a:rPr lang="en-US" altLang="ja-JP" sz="2000" dirty="0" smtClean="0"/>
              <a:t>O13</a:t>
            </a:r>
            <a:r>
              <a:rPr lang="ja-JP" altLang="en-US" sz="2000" dirty="0" smtClean="0"/>
              <a:t>「意欲的な仕事のできる環境づくり」が必要であり、</a:t>
            </a:r>
            <a:r>
              <a:rPr lang="en-US" altLang="ja-JP" sz="2000" dirty="0" smtClean="0"/>
              <a:t>O23</a:t>
            </a:r>
            <a:r>
              <a:rPr lang="ja-JP" altLang="en-US" sz="2000" dirty="0" smtClean="0"/>
              <a:t>「仕事が好き」、</a:t>
            </a:r>
            <a:r>
              <a:rPr lang="en-US" altLang="ja-JP" sz="2000" dirty="0" smtClean="0"/>
              <a:t>O15</a:t>
            </a:r>
            <a:r>
              <a:rPr lang="ja-JP" altLang="en-US" sz="2000" dirty="0" smtClean="0"/>
              <a:t>「自分を成長させたい」と考えるようになることも理にかなっている。</a:t>
            </a:r>
            <a:endParaRPr lang="en-US" altLang="ja-JP" sz="2000" dirty="0" smtClean="0"/>
          </a:p>
          <a:p>
            <a:endParaRPr kumimoji="1" lang="en-US" altLang="ja-JP" dirty="0" smtClean="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err="1" smtClean="0"/>
              <a:t>ねばちっこさの</a:t>
            </a:r>
            <a:r>
              <a:rPr kumimoji="1" lang="ja-JP" altLang="en-US" dirty="0" smtClean="0"/>
              <a:t>検証</a:t>
            </a:r>
            <a:endParaRPr kumimoji="1" lang="ja-JP" altLang="en-US" dirty="0"/>
          </a:p>
        </p:txBody>
      </p:sp>
      <p:sp>
        <p:nvSpPr>
          <p:cNvPr id="3" name="コンテンツ プレースホルダ 2"/>
          <p:cNvSpPr>
            <a:spLocks noGrp="1"/>
          </p:cNvSpPr>
          <p:nvPr>
            <p:ph sz="quarter" idx="1"/>
          </p:nvPr>
        </p:nvSpPr>
        <p:spPr/>
        <p:txBody>
          <a:bodyPr>
            <a:normAutofit/>
          </a:bodyPr>
          <a:lstStyle/>
          <a:p>
            <a:r>
              <a:rPr lang="ja-JP" altLang="en-US" dirty="0" err="1" smtClean="0"/>
              <a:t>ねばちっこさに</a:t>
            </a:r>
            <a:r>
              <a:rPr lang="ja-JP" altLang="en-US" dirty="0" smtClean="0"/>
              <a:t>必要なの</a:t>
            </a:r>
            <a:r>
              <a:rPr lang="ja-JP" altLang="en-US" dirty="0" smtClean="0"/>
              <a:t>は</a:t>
            </a:r>
            <a:endParaRPr lang="en-US" altLang="ja-JP" dirty="0" smtClean="0"/>
          </a:p>
          <a:p>
            <a:pPr lvl="1"/>
            <a:r>
              <a:rPr lang="en-US" altLang="ja-JP" dirty="0" smtClean="0"/>
              <a:t>O36</a:t>
            </a:r>
            <a:r>
              <a:rPr lang="ja-JP" altLang="en-US" dirty="0" smtClean="0"/>
              <a:t>「頭を使う</a:t>
            </a:r>
            <a:r>
              <a:rPr lang="ja-JP" altLang="en-US" dirty="0" smtClean="0"/>
              <a:t>」</a:t>
            </a:r>
            <a:endParaRPr lang="en-US" altLang="ja-JP" dirty="0" smtClean="0"/>
          </a:p>
          <a:p>
            <a:pPr lvl="1"/>
            <a:r>
              <a:rPr lang="en-US" altLang="ja-JP" dirty="0" smtClean="0"/>
              <a:t>O27</a:t>
            </a:r>
            <a:r>
              <a:rPr lang="ja-JP" altLang="en-US" dirty="0" smtClean="0"/>
              <a:t>「こだわる</a:t>
            </a:r>
            <a:r>
              <a:rPr lang="ja-JP" altLang="en-US" dirty="0" smtClean="0"/>
              <a:t>」</a:t>
            </a:r>
            <a:endParaRPr lang="en-US" altLang="ja-JP" dirty="0" smtClean="0"/>
          </a:p>
          <a:p>
            <a:pPr lvl="1"/>
            <a:r>
              <a:rPr lang="en-US" altLang="ja-JP" dirty="0" smtClean="0"/>
              <a:t>O42</a:t>
            </a:r>
            <a:r>
              <a:rPr lang="ja-JP" altLang="en-US" dirty="0" smtClean="0"/>
              <a:t>「根本原因を追究する</a:t>
            </a:r>
            <a:r>
              <a:rPr lang="ja-JP" altLang="en-US" dirty="0" smtClean="0"/>
              <a:t>」</a:t>
            </a:r>
            <a:endParaRPr lang="en-US" altLang="ja-JP" dirty="0" smtClean="0"/>
          </a:p>
          <a:p>
            <a:pPr lvl="1"/>
            <a:r>
              <a:rPr lang="en-US" altLang="ja-JP" dirty="0" smtClean="0"/>
              <a:t>O40</a:t>
            </a:r>
            <a:r>
              <a:rPr lang="ja-JP" altLang="en-US" dirty="0" smtClean="0"/>
              <a:t>「問題の構図をと捉える</a:t>
            </a:r>
            <a:r>
              <a:rPr lang="ja-JP" altLang="en-US" dirty="0" smtClean="0"/>
              <a:t>」</a:t>
            </a:r>
            <a:endParaRPr lang="en-US" altLang="ja-JP" dirty="0" smtClean="0"/>
          </a:p>
          <a:p>
            <a:pPr lvl="1"/>
            <a:r>
              <a:rPr lang="en-US" altLang="ja-JP" dirty="0" smtClean="0"/>
              <a:t>O39</a:t>
            </a:r>
            <a:r>
              <a:rPr lang="ja-JP" altLang="en-US" dirty="0" smtClean="0"/>
              <a:t>「裏の意図まで汲み取る</a:t>
            </a:r>
            <a:r>
              <a:rPr lang="ja-JP" altLang="en-US" dirty="0" smtClean="0"/>
              <a:t>」</a:t>
            </a:r>
            <a:endParaRPr lang="en-US" altLang="ja-JP" dirty="0" smtClean="0"/>
          </a:p>
          <a:p>
            <a:pPr marL="0" indent="0">
              <a:buNone/>
            </a:pPr>
            <a:r>
              <a:rPr lang="ja-JP" altLang="en-US" dirty="0" smtClean="0"/>
              <a:t>　　と</a:t>
            </a:r>
            <a:r>
              <a:rPr lang="ja-JP" altLang="en-US" dirty="0" smtClean="0"/>
              <a:t>いった要素が必要で</a:t>
            </a:r>
            <a:r>
              <a:rPr lang="ja-JP" altLang="en-US" dirty="0" smtClean="0"/>
              <a:t>ある。</a:t>
            </a:r>
            <a:endParaRPr lang="en-US" altLang="ja-JP" dirty="0" smtClean="0"/>
          </a:p>
          <a:p>
            <a:endParaRPr lang="en-US" altLang="ja-JP" dirty="0" smtClean="0"/>
          </a:p>
          <a:p>
            <a:r>
              <a:rPr lang="ja-JP" altLang="en-US" dirty="0" smtClean="0"/>
              <a:t>これら</a:t>
            </a:r>
            <a:r>
              <a:rPr lang="ja-JP" altLang="en-US" dirty="0" smtClean="0"/>
              <a:t>は全て群間差が大きいか、統計的有意な差が認められている</a:t>
            </a:r>
            <a:r>
              <a:rPr lang="ja-JP" altLang="en-US" dirty="0" smtClean="0"/>
              <a:t>。</a:t>
            </a:r>
            <a:endParaRPr lang="en-US" altLang="ja-JP" dirty="0" smtClean="0"/>
          </a:p>
          <a:p>
            <a:pPr lvl="1"/>
            <a:r>
              <a:rPr lang="ja-JP" altLang="en-US" dirty="0" err="1" smtClean="0">
                <a:solidFill>
                  <a:srgbClr val="FF0000"/>
                </a:solidFill>
              </a:rPr>
              <a:t>ねばちっこさが</a:t>
            </a:r>
            <a:r>
              <a:rPr lang="ja-JP" altLang="en-US" dirty="0" smtClean="0">
                <a:solidFill>
                  <a:srgbClr val="FF0000"/>
                </a:solidFill>
              </a:rPr>
              <a:t>認められた。</a:t>
            </a:r>
            <a:endParaRPr lang="en-US" altLang="ja-JP" dirty="0" smtClean="0">
              <a:solidFill>
                <a:srgbClr val="FF0000"/>
              </a:solidFill>
            </a:endParaRPr>
          </a:p>
          <a:p>
            <a:endParaRPr lang="en-US" altLang="ja-JP" dirty="0" smtClean="0"/>
          </a:p>
          <a:p>
            <a:endParaRPr lang="en-US" altLang="ja-JP" dirty="0" smtClean="0"/>
          </a:p>
          <a:p>
            <a:endParaRPr lang="en-US" altLang="ja-JP" dirty="0" smtClean="0"/>
          </a:p>
          <a:p>
            <a:endParaRPr kumimoji="1" lang="en-US" altLang="ja-JP" dirty="0" smtClean="0"/>
          </a:p>
          <a:p>
            <a:endParaRPr kumimoji="1" lang="ja-JP" alt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アース">
  <a:themeElements>
    <a:clrScheme name="アース">
      <a:dk1>
        <a:sysClr val="windowText" lastClr="000000"/>
      </a:dk1>
      <a:lt1>
        <a:sysClr val="window" lastClr="FFFFFF"/>
      </a:lt1>
      <a:dk2>
        <a:srgbClr val="464653"/>
      </a:dk2>
      <a:lt2>
        <a:srgbClr val="DDE9EC"/>
      </a:lt2>
      <a:accent1>
        <a:srgbClr val="727CA3"/>
      </a:accent1>
      <a:accent2>
        <a:srgbClr val="9FB8CD"/>
      </a:accent2>
      <a:accent3>
        <a:srgbClr val="D2DA7A"/>
      </a:accent3>
      <a:accent4>
        <a:srgbClr val="FADA7A"/>
      </a:accent4>
      <a:accent5>
        <a:srgbClr val="B88472"/>
      </a:accent5>
      <a:accent6>
        <a:srgbClr val="8E736A"/>
      </a:accent6>
      <a:hlink>
        <a:srgbClr val="B292CA"/>
      </a:hlink>
      <a:folHlink>
        <a:srgbClr val="6B5680"/>
      </a:folHlink>
    </a:clrScheme>
    <a:fontScheme name="アース">
      <a:majorFont>
        <a:latin typeface="Bookman Old Style"/>
        <a:ea typeface=""/>
        <a:cs typeface=""/>
        <a:font script="Grek" typeface="Cambria"/>
        <a:font script="Cyrl" typeface="Cambria"/>
        <a:font script="Jpan" typeface="HG明朝E"/>
        <a:font script="Hang" typeface="돋움"/>
        <a:font script="Hans" typeface="宋体"/>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Gill Sans MT"/>
        <a:ea typeface=""/>
        <a:cs typeface=""/>
        <a:font script="Grek" typeface="Calibri"/>
        <a:font script="Cyrl" typeface="Calibri"/>
        <a:font script="Jpan" typeface="ＭＳ Ｐゴシック"/>
        <a:font script="Hang" typeface="맑은 고딕"/>
        <a:font script="Hans" typeface="华文新魏"/>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アース">
      <a:fillStyleLst>
        <a:solidFill>
          <a:schemeClr val="phClr"/>
        </a:solidFill>
        <a:gradFill rotWithShape="1">
          <a:gsLst>
            <a:gs pos="0">
              <a:schemeClr val="phClr">
                <a:tint val="45000"/>
                <a:satMod val="200000"/>
              </a:schemeClr>
            </a:gs>
            <a:gs pos="30000">
              <a:schemeClr val="phClr">
                <a:tint val="61000"/>
                <a:satMod val="200000"/>
              </a:schemeClr>
            </a:gs>
            <a:gs pos="45000">
              <a:schemeClr val="phClr">
                <a:tint val="66000"/>
                <a:satMod val="200000"/>
              </a:schemeClr>
            </a:gs>
            <a:gs pos="55000">
              <a:schemeClr val="phClr">
                <a:tint val="66000"/>
                <a:satMod val="200000"/>
              </a:schemeClr>
            </a:gs>
            <a:gs pos="73000">
              <a:schemeClr val="phClr">
                <a:tint val="61000"/>
                <a:satMod val="200000"/>
              </a:schemeClr>
            </a:gs>
            <a:gs pos="100000">
              <a:schemeClr val="phClr">
                <a:tint val="45000"/>
                <a:satMod val="200000"/>
              </a:schemeClr>
            </a:gs>
          </a:gsLst>
          <a:lin ang="950000" scaled="1"/>
        </a:gradFill>
        <a:gradFill rotWithShape="1">
          <a:gsLst>
            <a:gs pos="0">
              <a:schemeClr val="phClr">
                <a:shade val="63000"/>
              </a:schemeClr>
            </a:gs>
            <a:gs pos="30000">
              <a:schemeClr val="phClr">
                <a:shade val="90000"/>
                <a:satMod val="110000"/>
              </a:schemeClr>
            </a:gs>
            <a:gs pos="45000">
              <a:schemeClr val="phClr">
                <a:shade val="100000"/>
                <a:satMod val="118000"/>
              </a:schemeClr>
            </a:gs>
            <a:gs pos="55000">
              <a:schemeClr val="phClr">
                <a:shade val="100000"/>
                <a:satMod val="118000"/>
              </a:schemeClr>
            </a:gs>
            <a:gs pos="73000">
              <a:schemeClr val="phClr">
                <a:shade val="90000"/>
                <a:satMod val="110000"/>
              </a:schemeClr>
            </a:gs>
            <a:gs pos="100000">
              <a:schemeClr val="phClr">
                <a:shade val="63000"/>
              </a:schemeClr>
            </a:gs>
          </a:gsLst>
          <a:lin ang="950000" scaled="1"/>
        </a:gradFill>
      </a:fillStyleLst>
      <a:lnStyleLst>
        <a:ln w="9525"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outerShdw blurRad="38100" dist="25400" dir="5400000" rotWithShape="0">
              <a:srgbClr val="000000">
                <a:alpha val="40000"/>
              </a:srgbClr>
            </a:outerShdw>
          </a:effectLst>
        </a:effectStyle>
        <a:effectStyle>
          <a:effectLst>
            <a:outerShdw blurRad="50800" dist="43000" dir="5400000" rotWithShape="0">
              <a:srgbClr val="000000">
                <a:alpha val="40000"/>
              </a:srgbClr>
            </a:outerShdw>
          </a:effectLst>
          <a:scene3d>
            <a:camera prst="orthographicFront" fov="0">
              <a:rot lat="0" lon="0" rev="0"/>
            </a:camera>
            <a:lightRig rig="balanced" dir="t">
              <a:rot lat="0" lon="0" rev="0"/>
            </a:lightRig>
          </a:scene3d>
          <a:sp3d prstMaterial="matte">
            <a:bevelT w="0" h="0"/>
            <a:contourClr>
              <a:schemeClr val="phClr">
                <a:tint val="100000"/>
                <a:shade val="100000"/>
                <a:hueMod val="100000"/>
                <a:satMod val="100000"/>
              </a:schemeClr>
            </a:contourClr>
          </a:sp3d>
        </a:effectStyle>
        <a:effectStyle>
          <a:effectLst>
            <a:outerShdw blurRad="50800" dist="25400" dir="5400000" rotWithShape="0">
              <a:srgbClr val="000000">
                <a:alpha val="50000"/>
              </a:srgbClr>
            </a:outerShdw>
          </a:effectLst>
          <a:scene3d>
            <a:camera prst="orthographicFront" fov="0">
              <a:rot lat="0" lon="0" rev="0"/>
            </a:camera>
            <a:lightRig rig="soft" dir="t">
              <a:rot lat="0" lon="0" rev="2700000"/>
            </a:lightRig>
          </a:scene3d>
          <a:sp3d prstMaterial="matte">
            <a:bevelT w="50800" h="50800"/>
            <a:contourClr>
              <a:schemeClr val="phClr"/>
            </a:contourClr>
          </a:sp3d>
        </a:effectStyle>
      </a:effectStyleLst>
      <a:bgFillStyleLst>
        <a:solidFill>
          <a:schemeClr val="phClr"/>
        </a:solidFill>
        <a:gradFill rotWithShape="1">
          <a:gsLst>
            <a:gs pos="0">
              <a:schemeClr val="phClr">
                <a:shade val="60000"/>
                <a:satMod val="300000"/>
              </a:schemeClr>
            </a:gs>
            <a:gs pos="30000">
              <a:schemeClr val="phClr">
                <a:shade val="80000"/>
                <a:satMod val="230000"/>
              </a:schemeClr>
            </a:gs>
            <a:gs pos="100000">
              <a:schemeClr val="phClr">
                <a:tint val="97000"/>
                <a:satMod val="220000"/>
              </a:schemeClr>
            </a:gs>
          </a:gsLst>
          <a:lin ang="16200000" scaled="1"/>
        </a:gradFill>
        <a:blipFill>
          <a:blip xmlns:r="http://schemas.openxmlformats.org/officeDocument/2006/relationships" r:embed="rId1">
            <a:duotone>
              <a:schemeClr val="phClr">
                <a:shade val="6000"/>
                <a:satMod val="120000"/>
              </a:schemeClr>
              <a:schemeClr val="phClr">
                <a:tint val="90000"/>
              </a:schemeClr>
            </a:duotone>
          </a:blip>
          <a:tile tx="0" ty="0" sx="35000" sy="40000" flip="x"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Origin</Template>
  <TotalTime>646</TotalTime>
  <Words>1631</Words>
  <Application>Microsoft Office PowerPoint</Application>
  <PresentationFormat>画面に合わせる (4:3)</PresentationFormat>
  <Paragraphs>181</Paragraphs>
  <Slides>27</Slides>
  <Notes>0</Notes>
  <HiddenSlides>0</HiddenSlides>
  <MMClips>0</MMClips>
  <ScaleCrop>false</ScaleCrop>
  <HeadingPairs>
    <vt:vector size="4" baseType="variant">
      <vt:variant>
        <vt:lpstr>テーマ</vt:lpstr>
      </vt:variant>
      <vt:variant>
        <vt:i4>1</vt:i4>
      </vt:variant>
      <vt:variant>
        <vt:lpstr>スライド タイトル</vt:lpstr>
      </vt:variant>
      <vt:variant>
        <vt:i4>27</vt:i4>
      </vt:variant>
    </vt:vector>
  </HeadingPairs>
  <TitlesOfParts>
    <vt:vector size="28" baseType="lpstr">
      <vt:lpstr>アース</vt:lpstr>
      <vt:lpstr>組織的要因がソフトウェア品質に与える影響</vt:lpstr>
      <vt:lpstr>著者</vt:lpstr>
      <vt:lpstr>はじめに</vt:lpstr>
      <vt:lpstr>CMM(Capability Maturity Model)</vt:lpstr>
      <vt:lpstr>背景</vt:lpstr>
      <vt:lpstr>従来の研究</vt:lpstr>
      <vt:lpstr>従来の研究　組織的要因</vt:lpstr>
      <vt:lpstr>従来の研究　品質的成否の評価</vt:lpstr>
      <vt:lpstr>研究の目的</vt:lpstr>
      <vt:lpstr>研究モデル　品質的成否の定義</vt:lpstr>
      <vt:lpstr>研究モデル　３つの仮説</vt:lpstr>
      <vt:lpstr>仮説１　累積欠陥摘出率の収束の速さ</vt:lpstr>
      <vt:lpstr>仮説２　共有された価値基準　</vt:lpstr>
      <vt:lpstr>仮説３　スキルや経験</vt:lpstr>
      <vt:lpstr>データの概要</vt:lpstr>
      <vt:lpstr>累積欠陥摘出率の工程別推移</vt:lpstr>
      <vt:lpstr>仮説１の検証</vt:lpstr>
      <vt:lpstr>仮説１の検証</vt:lpstr>
      <vt:lpstr>アンケート結果</vt:lpstr>
      <vt:lpstr>PowerPoint プレゼンテーション</vt:lpstr>
      <vt:lpstr>仮説２の検証</vt:lpstr>
      <vt:lpstr>仮説３の検証</vt:lpstr>
      <vt:lpstr>組織的要因に関する議論</vt:lpstr>
      <vt:lpstr>日本的品質管理の強み</vt:lpstr>
      <vt:lpstr>全員参加の検証</vt:lpstr>
      <vt:lpstr>自律の検証</vt:lpstr>
      <vt:lpstr>ねばちっこさの検証</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スライド 1</dc:title>
  <dc:creator>You Know</dc:creator>
  <cp:lastModifiedBy>東　裕之輔</cp:lastModifiedBy>
  <cp:revision>55</cp:revision>
  <dcterms:created xsi:type="dcterms:W3CDTF">2013-11-28T16:21:25Z</dcterms:created>
  <dcterms:modified xsi:type="dcterms:W3CDTF">2013-12-02T08:48:54Z</dcterms:modified>
</cp:coreProperties>
</file>