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28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C7B93EFE-E97D-4C4E-85AF-4DC2047CEDD0}" type="datetimeFigureOut">
              <a:rPr kumimoji="1" lang="ja-JP" altLang="en-US" smtClean="0"/>
              <a:t>2014/1/10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3FA4C4-8DE4-4094-A120-53D28C95F5DD}" type="slidenum">
              <a:rPr kumimoji="1" lang="ja-JP" altLang="en-US" smtClean="0"/>
              <a:t>‹#›</a:t>
            </a:fld>
            <a:endParaRPr kumimoji="1" lang="ja-JP" alt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C7B93EFE-E97D-4C4E-85AF-4DC2047CEDD0}" type="datetimeFigureOut">
              <a:rPr kumimoji="1" lang="ja-JP" altLang="en-US" smtClean="0"/>
              <a:t>2014/1/10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3FA4C4-8DE4-4094-A120-53D28C95F5DD}"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C7B93EFE-E97D-4C4E-85AF-4DC2047CEDD0}" type="datetimeFigureOut">
              <a:rPr kumimoji="1" lang="ja-JP" altLang="en-US" smtClean="0"/>
              <a:t>2014/1/10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3FA4C4-8DE4-4094-A120-53D28C95F5DD}" type="slidenum">
              <a:rPr kumimoji="1" lang="ja-JP" altLang="en-US" smtClean="0"/>
              <a:t>‹#›</a:t>
            </a:fld>
            <a:endParaRPr kumimoji="1" lang="ja-JP" alt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C7B93EFE-E97D-4C4E-85AF-4DC2047CEDD0}" type="datetimeFigureOut">
              <a:rPr kumimoji="1" lang="ja-JP" altLang="en-US" smtClean="0"/>
              <a:t>2014/1/10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3FA4C4-8DE4-4094-A120-53D28C95F5DD}"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C7B93EFE-E97D-4C4E-85AF-4DC2047CEDD0}" type="datetimeFigureOut">
              <a:rPr kumimoji="1" lang="ja-JP" altLang="en-US" smtClean="0"/>
              <a:t>2014/1/10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93FA4C4-8DE4-4094-A120-53D28C95F5DD}" type="slidenum">
              <a:rPr kumimoji="1" lang="ja-JP" altLang="en-US" smtClean="0"/>
              <a:t>‹#›</a:t>
            </a:fld>
            <a:endParaRPr kumimoji="1" lang="ja-JP" alt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C7B93EFE-E97D-4C4E-85AF-4DC2047CEDD0}" type="datetimeFigureOut">
              <a:rPr kumimoji="1" lang="ja-JP" altLang="en-US" smtClean="0"/>
              <a:t>2014/1/10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93FA4C4-8DE4-4094-A120-53D28C95F5DD}"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B93EFE-E97D-4C4E-85AF-4DC2047CEDD0}" type="datetimeFigureOut">
              <a:rPr kumimoji="1" lang="ja-JP" altLang="en-US" smtClean="0"/>
              <a:t>2014/1/10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93FA4C4-8DE4-4094-A120-53D28C95F5DD}"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C7B93EFE-E97D-4C4E-85AF-4DC2047CEDD0}" type="datetimeFigureOut">
              <a:rPr kumimoji="1" lang="ja-JP" altLang="en-US" smtClean="0"/>
              <a:t>2014/1/10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3FA4C4-8DE4-4094-A120-53D28C95F5DD}" type="slidenum">
              <a:rPr kumimoji="1" lang="ja-JP" altLang="en-US" smtClean="0"/>
              <a:t>‹#›</a:t>
            </a:fld>
            <a:endParaRPr kumimoji="1" lang="ja-JP" alt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C7B93EFE-E97D-4C4E-85AF-4DC2047CEDD0}" type="datetimeFigureOut">
              <a:rPr kumimoji="1" lang="ja-JP" altLang="en-US" smtClean="0"/>
              <a:t>2014/1/10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93FA4C4-8DE4-4094-A120-53D28C95F5DD}"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C7B93EFE-E97D-4C4E-85AF-4DC2047CEDD0}" type="datetimeFigureOut">
              <a:rPr kumimoji="1" lang="ja-JP" altLang="en-US" smtClean="0"/>
              <a:t>2014/1/10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3FA4C4-8DE4-4094-A120-53D28C95F5DD}"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C7B93EFE-E97D-4C4E-85AF-4DC2047CEDD0}" type="datetimeFigureOut">
              <a:rPr kumimoji="1" lang="ja-JP" altLang="en-US" smtClean="0"/>
              <a:t>2014/1/10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93FA4C4-8DE4-4094-A120-53D28C95F5DD}"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C7B93EFE-E97D-4C4E-85AF-4DC2047CEDD0}" type="datetimeFigureOut">
              <a:rPr kumimoji="1" lang="ja-JP" altLang="en-US" smtClean="0"/>
              <a:t>2014/1/10</a:t>
            </a:fld>
            <a:endParaRPr kumimoji="1" lang="ja-JP" alt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93FA4C4-8DE4-4094-A120-53D28C95F5DD}"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spcBef>
          <a:spcPct val="0"/>
        </a:spcBef>
        <a:buNone/>
        <a:defRPr kumimoji="1"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kumimoji="1" sz="28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kumimoji="1" sz="24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kumimoji="1" sz="20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kumimoji="1" sz="18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kumimoji="1" sz="16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統計</a:t>
            </a:r>
            <a:r>
              <a:rPr lang="ja-JP" altLang="en-US" dirty="0"/>
              <a:t>手法</a:t>
            </a:r>
            <a:r>
              <a:rPr lang="ja-JP" altLang="en-US" dirty="0" smtClean="0"/>
              <a:t>の選択</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B3	</a:t>
            </a:r>
            <a:r>
              <a:rPr kumimoji="1" lang="ja-JP" altLang="en-US" dirty="0" smtClean="0"/>
              <a:t>久木田　雄亮</a:t>
            </a:r>
            <a:endParaRPr kumimoji="1" lang="ja-JP" altLang="en-US" dirty="0"/>
          </a:p>
        </p:txBody>
      </p:sp>
    </p:spTree>
    <p:extLst>
      <p:ext uri="{BB962C8B-B14F-4D97-AF65-F5344CB8AC3E}">
        <p14:creationId xmlns:p14="http://schemas.microsoft.com/office/powerpoint/2010/main" val="20434897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資料</a:t>
            </a:r>
            <a:endParaRPr kumimoji="1" lang="ja-JP" altLang="en-US" dirty="0"/>
          </a:p>
        </p:txBody>
      </p:sp>
      <p:sp>
        <p:nvSpPr>
          <p:cNvPr id="3" name="コンテンツ プレースホルダー 2"/>
          <p:cNvSpPr>
            <a:spLocks noGrp="1"/>
          </p:cNvSpPr>
          <p:nvPr>
            <p:ph idx="1"/>
          </p:nvPr>
        </p:nvSpPr>
        <p:spPr/>
        <p:txBody>
          <a:bodyPr/>
          <a:lstStyle/>
          <a:p>
            <a:pPr marL="0" lvl="0" indent="0">
              <a:spcBef>
                <a:spcPts val="0"/>
              </a:spcBef>
              <a:buClrTx/>
              <a:buSzTx/>
              <a:buNone/>
            </a:pPr>
            <a:r>
              <a:rPr lang="ja-JP" altLang="en-US" sz="2400" dirty="0">
                <a:solidFill>
                  <a:srgbClr val="292934"/>
                </a:solidFill>
              </a:rPr>
              <a:t>医薬研究者の視点からみた道具としての統計学</a:t>
            </a:r>
            <a:endParaRPr lang="en-US" altLang="ja-JP" sz="2400" dirty="0">
              <a:solidFill>
                <a:srgbClr val="292934"/>
              </a:solidFill>
            </a:endParaRPr>
          </a:p>
          <a:p>
            <a:pPr marL="0" lvl="0" indent="0">
              <a:spcBef>
                <a:spcPts val="0"/>
              </a:spcBef>
              <a:buClrTx/>
              <a:buSzTx/>
              <a:buNone/>
            </a:pPr>
            <a:r>
              <a:rPr lang="ja-JP" altLang="en-US" sz="2400" dirty="0">
                <a:solidFill>
                  <a:srgbClr val="292934"/>
                </a:solidFill>
              </a:rPr>
              <a:t>奥田千恵子著</a:t>
            </a:r>
            <a:endParaRPr lang="en-US" altLang="ja-JP" sz="2400" dirty="0">
              <a:solidFill>
                <a:srgbClr val="292934"/>
              </a:solidFill>
            </a:endParaRPr>
          </a:p>
          <a:p>
            <a:pPr marL="0" lvl="0" indent="0">
              <a:spcBef>
                <a:spcPts val="0"/>
              </a:spcBef>
              <a:buClrTx/>
              <a:buSzTx/>
              <a:buNone/>
            </a:pPr>
            <a:endParaRPr lang="en-US" altLang="ja-JP" sz="2400" dirty="0">
              <a:solidFill>
                <a:srgbClr val="292934"/>
              </a:solidFill>
            </a:endParaRPr>
          </a:p>
          <a:p>
            <a:pPr marL="0" lvl="0" indent="0">
              <a:spcBef>
                <a:spcPts val="0"/>
              </a:spcBef>
              <a:buClrTx/>
              <a:buSzTx/>
              <a:buNone/>
            </a:pPr>
            <a:r>
              <a:rPr lang="ja-JP" altLang="en-US" sz="2400" dirty="0">
                <a:solidFill>
                  <a:srgbClr val="292934"/>
                </a:solidFill>
              </a:rPr>
              <a:t>第</a:t>
            </a:r>
            <a:r>
              <a:rPr lang="en-US" altLang="ja-JP" sz="2400" dirty="0" smtClean="0">
                <a:solidFill>
                  <a:srgbClr val="292934"/>
                </a:solidFill>
              </a:rPr>
              <a:t>15</a:t>
            </a:r>
            <a:r>
              <a:rPr lang="ja-JP" altLang="en-US" sz="2400" dirty="0" smtClean="0">
                <a:solidFill>
                  <a:srgbClr val="292934"/>
                </a:solidFill>
              </a:rPr>
              <a:t>章</a:t>
            </a:r>
            <a:r>
              <a:rPr lang="ja-JP" altLang="en-US" sz="2400" dirty="0">
                <a:solidFill>
                  <a:srgbClr val="292934"/>
                </a:solidFill>
              </a:rPr>
              <a:t>　統計手法</a:t>
            </a:r>
            <a:r>
              <a:rPr lang="ja-JP" altLang="en-US" sz="2400" dirty="0" smtClean="0">
                <a:solidFill>
                  <a:srgbClr val="292934"/>
                </a:solidFill>
              </a:rPr>
              <a:t>の選択</a:t>
            </a:r>
            <a:endParaRPr lang="ja-JP" altLang="en-US" sz="2400" dirty="0">
              <a:solidFill>
                <a:srgbClr val="292934"/>
              </a:solidFill>
            </a:endParaRPr>
          </a:p>
          <a:p>
            <a:endParaRPr kumimoji="1" lang="ja-JP" altLang="en-US" dirty="0"/>
          </a:p>
        </p:txBody>
      </p:sp>
      <p:pic>
        <p:nvPicPr>
          <p:cNvPr id="5" name="Picture 2" descr="C:\Users\You Know\Downloads\51sdLsEk4IL._SL500_AA300_.jpg"/>
          <p:cNvPicPr>
            <a:picLocks noChangeAspect="1" noChangeArrowheads="1"/>
          </p:cNvPicPr>
          <p:nvPr/>
        </p:nvPicPr>
        <p:blipFill>
          <a:blip r:embed="rId2" cstate="print"/>
          <a:srcRect/>
          <a:stretch>
            <a:fillRect/>
          </a:stretch>
        </p:blipFill>
        <p:spPr bwMode="auto">
          <a:xfrm>
            <a:off x="5724128" y="3645024"/>
            <a:ext cx="2857500" cy="2857500"/>
          </a:xfrm>
          <a:prstGeom prst="rect">
            <a:avLst/>
          </a:prstGeom>
          <a:noFill/>
        </p:spPr>
      </p:pic>
    </p:spTree>
    <p:extLst>
      <p:ext uri="{BB962C8B-B14F-4D97-AF65-F5344CB8AC3E}">
        <p14:creationId xmlns:p14="http://schemas.microsoft.com/office/powerpoint/2010/main" val="27374757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統計手法は実験計画時に選ぶ</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solidFill>
                  <a:srgbClr val="FF0000"/>
                </a:solidFill>
              </a:rPr>
              <a:t>実験の計画段階で統計手法を選ぶことが原則</a:t>
            </a:r>
            <a:endParaRPr kumimoji="1" lang="en-US" altLang="ja-JP" dirty="0" smtClean="0">
              <a:solidFill>
                <a:srgbClr val="FF0000"/>
              </a:solidFill>
            </a:endParaRPr>
          </a:p>
          <a:p>
            <a:endParaRPr lang="en-US" altLang="ja-JP" dirty="0"/>
          </a:p>
          <a:p>
            <a:r>
              <a:rPr kumimoji="1" lang="ja-JP" altLang="en-US" dirty="0" smtClean="0"/>
              <a:t>誤った統計手法を用いたために誤った結論を出してしまった実験を解析し直すことはできる</a:t>
            </a:r>
            <a:endParaRPr kumimoji="1" lang="en-US" altLang="ja-JP" dirty="0" smtClean="0"/>
          </a:p>
          <a:p>
            <a:endParaRPr lang="en-US" altLang="ja-JP" dirty="0"/>
          </a:p>
          <a:p>
            <a:r>
              <a:rPr kumimoji="1" lang="ja-JP" altLang="en-US" dirty="0" smtClean="0"/>
              <a:t>実験デザインが悪い研究から統計学を用いて意味のある情報を引き出すことは難しい</a:t>
            </a:r>
            <a:endParaRPr kumimoji="1" lang="ja-JP" altLang="en-US" dirty="0"/>
          </a:p>
        </p:txBody>
      </p:sp>
    </p:spTree>
    <p:extLst>
      <p:ext uri="{BB962C8B-B14F-4D97-AF65-F5344CB8AC3E}">
        <p14:creationId xmlns:p14="http://schemas.microsoft.com/office/powerpoint/2010/main" val="13260144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解析手法を選択するための観点</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統計手法はさまざまな観点から選ぶことが必要</a:t>
            </a:r>
            <a:endParaRPr kumimoji="1" lang="en-US" altLang="ja-JP" dirty="0" smtClean="0"/>
          </a:p>
          <a:p>
            <a:endParaRPr lang="en-US" altLang="ja-JP" dirty="0"/>
          </a:p>
          <a:p>
            <a:pPr marL="514350" indent="-514350">
              <a:buFont typeface="+mj-lt"/>
              <a:buAutoNum type="arabicPeriod"/>
            </a:pPr>
            <a:r>
              <a:rPr kumimoji="1" lang="ja-JP" altLang="en-US" dirty="0" smtClean="0"/>
              <a:t>データは連続量か離散量か？</a:t>
            </a:r>
            <a:endParaRPr kumimoji="1" lang="en-US" altLang="ja-JP" dirty="0" smtClean="0"/>
          </a:p>
          <a:p>
            <a:pPr marL="514350" indent="-514350">
              <a:buFont typeface="+mj-lt"/>
              <a:buAutoNum type="arabicPeriod"/>
            </a:pPr>
            <a:r>
              <a:rPr lang="ja-JP" altLang="en-US" dirty="0"/>
              <a:t>パラメトリック検定</a:t>
            </a:r>
            <a:r>
              <a:rPr lang="ja-JP" altLang="en-US" dirty="0" smtClean="0"/>
              <a:t>か，ノンパラメトリック検定か？</a:t>
            </a:r>
            <a:endParaRPr lang="en-US" altLang="ja-JP" dirty="0" smtClean="0"/>
          </a:p>
          <a:p>
            <a:pPr marL="514350" indent="-514350">
              <a:buFont typeface="+mj-lt"/>
              <a:buAutoNum type="arabicPeriod"/>
            </a:pPr>
            <a:r>
              <a:rPr kumimoji="1" lang="ja-JP" altLang="en-US" dirty="0"/>
              <a:t>データ</a:t>
            </a:r>
            <a:r>
              <a:rPr kumimoji="1" lang="ja-JP" altLang="en-US" dirty="0" smtClean="0"/>
              <a:t>は独立しているか，対応しているか？</a:t>
            </a:r>
            <a:endParaRPr kumimoji="1" lang="en-US" altLang="ja-JP" dirty="0" smtClean="0"/>
          </a:p>
          <a:p>
            <a:pPr marL="514350" indent="-514350">
              <a:buFont typeface="+mj-lt"/>
              <a:buAutoNum type="arabicPeriod"/>
            </a:pPr>
            <a:r>
              <a:rPr lang="ja-JP" altLang="en-US" dirty="0"/>
              <a:t>群の</a:t>
            </a:r>
            <a:r>
              <a:rPr lang="ja-JP" altLang="en-US" dirty="0" smtClean="0"/>
              <a:t>数は</a:t>
            </a:r>
            <a:r>
              <a:rPr lang="en-US" altLang="ja-JP" dirty="0" smtClean="0"/>
              <a:t>2</a:t>
            </a:r>
            <a:r>
              <a:rPr lang="ja-JP" altLang="en-US" dirty="0" smtClean="0"/>
              <a:t>つか，</a:t>
            </a:r>
            <a:r>
              <a:rPr lang="en-US" altLang="ja-JP" dirty="0" smtClean="0"/>
              <a:t>3</a:t>
            </a:r>
            <a:r>
              <a:rPr lang="ja-JP" altLang="en-US" dirty="0" smtClean="0"/>
              <a:t>つ以上か？</a:t>
            </a:r>
            <a:endParaRPr lang="en-US" altLang="ja-JP" dirty="0" smtClean="0"/>
          </a:p>
          <a:p>
            <a:pPr marL="514350" indent="-514350">
              <a:buFont typeface="+mj-lt"/>
              <a:buAutoNum type="arabicPeriod"/>
            </a:pPr>
            <a:r>
              <a:rPr kumimoji="1" lang="en-US" altLang="ja-JP" dirty="0"/>
              <a:t>1</a:t>
            </a:r>
            <a:r>
              <a:rPr kumimoji="1" lang="ja-JP" altLang="en-US" dirty="0"/>
              <a:t>変数の解析</a:t>
            </a:r>
            <a:r>
              <a:rPr kumimoji="1" lang="ja-JP" altLang="en-US" dirty="0" smtClean="0"/>
              <a:t>か，</a:t>
            </a:r>
            <a:r>
              <a:rPr kumimoji="1" lang="en-US" altLang="ja-JP" dirty="0" smtClean="0"/>
              <a:t>2</a:t>
            </a:r>
            <a:r>
              <a:rPr kumimoji="1" lang="ja-JP" altLang="en-US" dirty="0" smtClean="0"/>
              <a:t>変数の関係か？</a:t>
            </a:r>
            <a:endParaRPr kumimoji="1" lang="ja-JP" altLang="en-US" dirty="0"/>
          </a:p>
        </p:txBody>
      </p:sp>
    </p:spTree>
    <p:extLst>
      <p:ext uri="{BB962C8B-B14F-4D97-AF65-F5344CB8AC3E}">
        <p14:creationId xmlns:p14="http://schemas.microsoft.com/office/powerpoint/2010/main" val="42832619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1</a:t>
            </a:r>
            <a:r>
              <a:rPr lang="ja-JP" altLang="en-US" dirty="0" err="1" smtClean="0"/>
              <a:t>．</a:t>
            </a:r>
            <a:r>
              <a:rPr lang="ja-JP" altLang="en-US" dirty="0" smtClean="0"/>
              <a:t>連続量か，離散量か</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1805550775"/>
              </p:ext>
            </p:extLst>
          </p:nvPr>
        </p:nvGraphicFramePr>
        <p:xfrm>
          <a:off x="1115616" y="1916832"/>
          <a:ext cx="7139136" cy="1005840"/>
        </p:xfrm>
        <a:graphic>
          <a:graphicData uri="http://schemas.openxmlformats.org/drawingml/2006/table">
            <a:tbl>
              <a:tblPr firstRow="1" bandRow="1">
                <a:tableStyleId>{5C22544A-7EE6-4342-B048-85BDC9FD1C3A}</a:tableStyleId>
              </a:tblPr>
              <a:tblGrid>
                <a:gridCol w="3569568"/>
                <a:gridCol w="3569568"/>
              </a:tblGrid>
              <a:tr h="249560">
                <a:tc>
                  <a:txBody>
                    <a:bodyPr/>
                    <a:lstStyle/>
                    <a:p>
                      <a:endParaRPr kumimoji="1" lang="ja-JP" altLang="en-US" sz="1600" dirty="0"/>
                    </a:p>
                  </a:txBody>
                  <a:tcPr/>
                </a:tc>
                <a:tc>
                  <a:txBody>
                    <a:bodyPr/>
                    <a:lstStyle/>
                    <a:p>
                      <a:pPr algn="ctr"/>
                      <a:r>
                        <a:rPr kumimoji="1" lang="ja-JP" altLang="en-US" sz="1600" dirty="0" smtClean="0"/>
                        <a:t>検定法</a:t>
                      </a:r>
                      <a:endParaRPr kumimoji="1" lang="ja-JP" altLang="en-US" sz="1600" dirty="0"/>
                    </a:p>
                  </a:txBody>
                  <a:tcPr/>
                </a:tc>
              </a:tr>
              <a:tr h="249560">
                <a:tc>
                  <a:txBody>
                    <a:bodyPr/>
                    <a:lstStyle/>
                    <a:p>
                      <a:r>
                        <a:rPr kumimoji="1" lang="ja-JP" altLang="en-US" sz="1600" dirty="0" smtClean="0"/>
                        <a:t>正規分布に従うと仮定できる</a:t>
                      </a:r>
                      <a:endParaRPr kumimoji="1" lang="ja-JP" altLang="en-US" sz="1600" dirty="0"/>
                    </a:p>
                  </a:txBody>
                  <a:tcPr/>
                </a:tc>
                <a:tc>
                  <a:txBody>
                    <a:bodyPr/>
                    <a:lstStyle/>
                    <a:p>
                      <a:r>
                        <a:rPr kumimoji="1" lang="ja-JP" altLang="en-US" sz="1600" dirty="0" smtClean="0"/>
                        <a:t>パラメトリック検定</a:t>
                      </a:r>
                      <a:endParaRPr kumimoji="1" lang="ja-JP" altLang="en-US" sz="1600" dirty="0"/>
                    </a:p>
                  </a:txBody>
                  <a:tcPr/>
                </a:tc>
              </a:tr>
              <a:tr h="249560">
                <a:tc>
                  <a:txBody>
                    <a:bodyPr/>
                    <a:lstStyle/>
                    <a:p>
                      <a:r>
                        <a:rPr kumimoji="1" lang="ja-JP" altLang="en-US" sz="1600" dirty="0" smtClean="0"/>
                        <a:t>正規分布に従うと仮定できない</a:t>
                      </a:r>
                      <a:endParaRPr kumimoji="1" lang="ja-JP" altLang="en-US" sz="1600" dirty="0"/>
                    </a:p>
                  </a:txBody>
                  <a:tcPr/>
                </a:tc>
                <a:tc>
                  <a:txBody>
                    <a:bodyPr/>
                    <a:lstStyle/>
                    <a:p>
                      <a:r>
                        <a:rPr kumimoji="1" lang="ja-JP" altLang="en-US" sz="1600" dirty="0" smtClean="0"/>
                        <a:t>ノンパラメトリック検定</a:t>
                      </a:r>
                      <a:endParaRPr kumimoji="1" lang="ja-JP" altLang="en-US" sz="1600" dirty="0"/>
                    </a:p>
                  </a:txBody>
                  <a:tcPr/>
                </a:tc>
              </a:tr>
            </a:tbl>
          </a:graphicData>
        </a:graphic>
      </p:graphicFrame>
      <p:sp>
        <p:nvSpPr>
          <p:cNvPr id="5" name="テキスト ボックス 4"/>
          <p:cNvSpPr txBox="1"/>
          <p:nvPr/>
        </p:nvSpPr>
        <p:spPr>
          <a:xfrm>
            <a:off x="3635896" y="1484784"/>
            <a:ext cx="1944216" cy="369332"/>
          </a:xfrm>
          <a:prstGeom prst="rect">
            <a:avLst/>
          </a:prstGeom>
          <a:noFill/>
        </p:spPr>
        <p:txBody>
          <a:bodyPr wrap="square" rtlCol="0">
            <a:spAutoFit/>
          </a:bodyPr>
          <a:lstStyle/>
          <a:p>
            <a:r>
              <a:rPr kumimoji="1" lang="ja-JP" altLang="en-US" dirty="0" smtClean="0"/>
              <a:t>連続量の検定法</a:t>
            </a:r>
            <a:endParaRPr kumimoji="1" lang="ja-JP" altLang="en-US" dirty="0"/>
          </a:p>
        </p:txBody>
      </p:sp>
      <p:sp>
        <p:nvSpPr>
          <p:cNvPr id="6" name="テキスト ボックス 5"/>
          <p:cNvSpPr txBox="1"/>
          <p:nvPr/>
        </p:nvSpPr>
        <p:spPr>
          <a:xfrm>
            <a:off x="3635896" y="3347700"/>
            <a:ext cx="1944216" cy="369332"/>
          </a:xfrm>
          <a:prstGeom prst="rect">
            <a:avLst/>
          </a:prstGeom>
          <a:noFill/>
        </p:spPr>
        <p:txBody>
          <a:bodyPr wrap="square" rtlCol="0">
            <a:spAutoFit/>
          </a:bodyPr>
          <a:lstStyle/>
          <a:p>
            <a:r>
              <a:rPr lang="ja-JP" altLang="en-US" dirty="0"/>
              <a:t>離散量</a:t>
            </a:r>
            <a:r>
              <a:rPr kumimoji="1" lang="ja-JP" altLang="en-US" dirty="0" smtClean="0"/>
              <a:t>の検定法</a:t>
            </a:r>
            <a:endParaRPr kumimoji="1" lang="ja-JP" altLang="en-US" dirty="0"/>
          </a:p>
        </p:txBody>
      </p:sp>
      <mc:AlternateContent xmlns:mc="http://schemas.openxmlformats.org/markup-compatibility/2006" xmlns:a14="http://schemas.microsoft.com/office/drawing/2010/main">
        <mc:Choice Requires="a14">
          <p:graphicFrame>
            <p:nvGraphicFramePr>
              <p:cNvPr id="7" name="表 6"/>
              <p:cNvGraphicFramePr>
                <a:graphicFrameLocks noGrp="1"/>
              </p:cNvGraphicFramePr>
              <p:nvPr>
                <p:extLst>
                  <p:ext uri="{D42A27DB-BD31-4B8C-83A1-F6EECF244321}">
                    <p14:modId xmlns:p14="http://schemas.microsoft.com/office/powerpoint/2010/main" val="122204542"/>
                  </p:ext>
                </p:extLst>
              </p:nvPr>
            </p:nvGraphicFramePr>
            <p:xfrm>
              <a:off x="683567" y="3717032"/>
              <a:ext cx="7848873" cy="2103120"/>
            </p:xfrm>
            <a:graphic>
              <a:graphicData uri="http://schemas.openxmlformats.org/drawingml/2006/table">
                <a:tbl>
                  <a:tblPr firstRow="1" bandRow="1">
                    <a:tableStyleId>{5C22544A-7EE6-4342-B048-85BDC9FD1C3A}</a:tableStyleId>
                  </a:tblPr>
                  <a:tblGrid>
                    <a:gridCol w="2616291"/>
                    <a:gridCol w="2616291"/>
                    <a:gridCol w="2616291"/>
                  </a:tblGrid>
                  <a:tr h="316835">
                    <a:tc>
                      <a:txBody>
                        <a:bodyPr/>
                        <a:lstStyle/>
                        <a:p>
                          <a:pPr algn="ctr"/>
                          <a:endParaRPr kumimoji="1" lang="ja-JP" altLang="en-US" dirty="0"/>
                        </a:p>
                      </a:txBody>
                      <a:tcPr/>
                    </a:tc>
                    <a:tc>
                      <a:txBody>
                        <a:bodyPr/>
                        <a:lstStyle/>
                        <a:p>
                          <a:pPr algn="ctr"/>
                          <a:r>
                            <a:rPr kumimoji="1" lang="ja-JP" altLang="en-US" dirty="0" smtClean="0"/>
                            <a:t>例</a:t>
                          </a:r>
                          <a:endParaRPr kumimoji="1" lang="ja-JP" altLang="en-US" dirty="0"/>
                        </a:p>
                      </a:txBody>
                      <a:tcPr/>
                    </a:tc>
                    <a:tc>
                      <a:txBody>
                        <a:bodyPr/>
                        <a:lstStyle/>
                        <a:p>
                          <a:pPr algn="ctr"/>
                          <a:r>
                            <a:rPr kumimoji="1" lang="ja-JP" altLang="en-US" dirty="0" smtClean="0"/>
                            <a:t>検定法</a:t>
                          </a:r>
                          <a:endParaRPr kumimoji="1" lang="ja-JP" altLang="en-US" dirty="0"/>
                        </a:p>
                      </a:txBody>
                      <a:tcPr/>
                    </a:tc>
                  </a:tr>
                  <a:tr h="316835">
                    <a:tc>
                      <a:txBody>
                        <a:bodyPr/>
                        <a:lstStyle/>
                        <a:p>
                          <a:r>
                            <a:rPr kumimoji="1" lang="ja-JP" altLang="en-US" dirty="0" smtClean="0"/>
                            <a:t>大きな整数値データ</a:t>
                          </a:r>
                          <a:endParaRPr kumimoji="1" lang="en-US" altLang="ja-JP" dirty="0" smtClean="0"/>
                        </a:p>
                      </a:txBody>
                      <a:tcPr/>
                    </a:tc>
                    <a:tc>
                      <a:txBody>
                        <a:bodyPr/>
                        <a:lstStyle/>
                        <a:p>
                          <a:r>
                            <a:rPr kumimoji="1" lang="ja-JP" altLang="en-US" dirty="0" smtClean="0"/>
                            <a:t>年齢，テストの点数</a:t>
                          </a:r>
                          <a:endParaRPr kumimoji="1" lang="ja-JP" altLang="en-US" dirty="0"/>
                        </a:p>
                      </a:txBody>
                      <a:tcPr/>
                    </a:tc>
                    <a:tc>
                      <a:txBody>
                        <a:bodyPr/>
                        <a:lstStyle/>
                        <a:p>
                          <a:r>
                            <a:rPr kumimoji="1" lang="ja-JP" altLang="en-US" dirty="0" smtClean="0"/>
                            <a:t>連続量と同じ</a:t>
                          </a:r>
                          <a:endParaRPr kumimoji="1" lang="ja-JP" altLang="en-US" dirty="0"/>
                        </a:p>
                      </a:txBody>
                      <a:tcPr/>
                    </a:tc>
                  </a:tr>
                  <a:tr h="316835">
                    <a:tc>
                      <a:txBody>
                        <a:bodyPr/>
                        <a:lstStyle/>
                        <a:p>
                          <a:r>
                            <a:rPr kumimoji="1" lang="ja-JP" altLang="en-US" dirty="0" smtClean="0"/>
                            <a:t>順序カテゴリデータ</a:t>
                          </a:r>
                          <a:endParaRPr kumimoji="1" lang="en-US" altLang="ja-JP" dirty="0" smtClean="0"/>
                        </a:p>
                        <a:p>
                          <a:endParaRPr kumimoji="1" lang="ja-JP" altLang="en-US" dirty="0"/>
                        </a:p>
                      </a:txBody>
                      <a:tcPr/>
                    </a:tc>
                    <a:tc>
                      <a:txBody>
                        <a:bodyPr/>
                        <a:lstStyle/>
                        <a:p>
                          <a:r>
                            <a:rPr kumimoji="1" lang="ja-JP" altLang="en-US" dirty="0" smtClean="0"/>
                            <a:t>薬効判定（著効・有効・不変・悪化）</a:t>
                          </a:r>
                          <a:endParaRPr kumimoji="1" lang="ja-JP" altLang="en-US" dirty="0"/>
                        </a:p>
                      </a:txBody>
                      <a:tcPr/>
                    </a:tc>
                    <a:tc>
                      <a:txBody>
                        <a:bodyPr/>
                        <a:lstStyle/>
                        <a:p>
                          <a:r>
                            <a:rPr kumimoji="1" lang="ja-JP" altLang="en-US" dirty="0" smtClean="0"/>
                            <a:t>ノンパラメトリック検定</a:t>
                          </a:r>
                          <a:endParaRPr kumimoji="1" lang="en-US" altLang="ja-JP" dirty="0" smtClean="0"/>
                        </a:p>
                        <a:p>
                          <a:r>
                            <a:rPr kumimoji="1" lang="ja-JP" altLang="en-US" dirty="0" smtClean="0"/>
                            <a:t>累積</a:t>
                          </a:r>
                          <a14:m>
                            <m:oMath xmlns:m="http://schemas.openxmlformats.org/officeDocument/2006/math">
                              <m:sSup>
                                <m:sSupPr>
                                  <m:ctrlPr>
                                    <a:rPr kumimoji="1" lang="en-US" altLang="ja-JP" i="1" smtClean="0">
                                      <a:latin typeface="Cambria Math"/>
                                    </a:rPr>
                                  </m:ctrlPr>
                                </m:sSupPr>
                                <m:e>
                                  <m:r>
                                    <a:rPr kumimoji="1" lang="en-US" altLang="ja-JP" i="1" smtClean="0">
                                      <a:latin typeface="Cambria Math"/>
                                    </a:rPr>
                                    <m:t>𝑥</m:t>
                                  </m:r>
                                </m:e>
                                <m:sup>
                                  <m:r>
                                    <a:rPr kumimoji="1" lang="en-US" altLang="ja-JP" i="1" smtClean="0">
                                      <a:latin typeface="Cambria Math"/>
                                    </a:rPr>
                                    <m:t>2</m:t>
                                  </m:r>
                                </m:sup>
                              </m:sSup>
                            </m:oMath>
                          </a14:m>
                          <a:r>
                            <a:rPr kumimoji="1" lang="ja-JP" altLang="en-US" dirty="0" smtClean="0"/>
                            <a:t>検定</a:t>
                          </a:r>
                          <a:endParaRPr kumimoji="1" lang="ja-JP" altLang="en-US" dirty="0"/>
                        </a:p>
                      </a:txBody>
                      <a:tcPr/>
                    </a:tc>
                  </a:tr>
                  <a:tr h="316835">
                    <a:tc>
                      <a:txBody>
                        <a:bodyPr/>
                        <a:lstStyle/>
                        <a:p>
                          <a:r>
                            <a:rPr kumimoji="1" lang="ja-JP" altLang="en-US" dirty="0" smtClean="0"/>
                            <a:t>カテゴリデータ</a:t>
                          </a:r>
                          <a:endParaRPr kumimoji="1" lang="ja-JP" altLang="en-US" dirty="0"/>
                        </a:p>
                      </a:txBody>
                      <a:tcPr/>
                    </a:tc>
                    <a:tc>
                      <a:txBody>
                        <a:bodyPr/>
                        <a:lstStyle/>
                        <a:p>
                          <a:r>
                            <a:rPr kumimoji="1" lang="en-US" altLang="ja-JP" dirty="0" smtClean="0"/>
                            <a:t>A</a:t>
                          </a:r>
                          <a:r>
                            <a:rPr kumimoji="1" lang="ja-JP" altLang="en-US" dirty="0" smtClean="0"/>
                            <a:t>型・</a:t>
                          </a:r>
                          <a:r>
                            <a:rPr kumimoji="1" lang="en-US" altLang="ja-JP" dirty="0" smtClean="0"/>
                            <a:t>B</a:t>
                          </a:r>
                          <a:r>
                            <a:rPr kumimoji="1" lang="ja-JP" altLang="en-US" dirty="0" smtClean="0"/>
                            <a:t>型・</a:t>
                          </a:r>
                          <a:r>
                            <a:rPr kumimoji="1" lang="en-US" altLang="ja-JP" dirty="0" smtClean="0"/>
                            <a:t>O</a:t>
                          </a:r>
                          <a:r>
                            <a:rPr kumimoji="1" lang="ja-JP" altLang="en-US" dirty="0" smtClean="0"/>
                            <a:t>型・</a:t>
                          </a:r>
                          <a:r>
                            <a:rPr kumimoji="1" lang="en-US" altLang="ja-JP" dirty="0" smtClean="0"/>
                            <a:t>AB</a:t>
                          </a:r>
                          <a:r>
                            <a:rPr kumimoji="1" lang="ja-JP" altLang="en-US" dirty="0" smtClean="0"/>
                            <a:t>型</a:t>
                          </a:r>
                          <a:endParaRPr kumimoji="1" lang="ja-JP" altLang="en-US" dirty="0"/>
                        </a:p>
                      </a:txBody>
                      <a:tcPr/>
                    </a:tc>
                    <a:tc>
                      <a:txBody>
                        <a:bodyPr/>
                        <a:lstStyle/>
                        <a:p>
                          <a14:m>
                            <m:oMath xmlns:m="http://schemas.openxmlformats.org/officeDocument/2006/math">
                              <m:sSup>
                                <m:sSupPr>
                                  <m:ctrlPr>
                                    <a:rPr kumimoji="1" lang="en-US" altLang="ja-JP" i="1" smtClean="0">
                                      <a:latin typeface="Cambria Math"/>
                                    </a:rPr>
                                  </m:ctrlPr>
                                </m:sSupPr>
                                <m:e>
                                  <m:r>
                                    <a:rPr kumimoji="1" lang="en-US" altLang="ja-JP" i="1" smtClean="0">
                                      <a:latin typeface="Cambria Math"/>
                                    </a:rPr>
                                    <m:t>𝑥</m:t>
                                  </m:r>
                                </m:e>
                                <m:sup>
                                  <m:r>
                                    <a:rPr kumimoji="1" lang="en-US" altLang="ja-JP" i="1" smtClean="0">
                                      <a:latin typeface="Cambria Math"/>
                                    </a:rPr>
                                    <m:t>2</m:t>
                                  </m:r>
                                </m:sup>
                              </m:sSup>
                            </m:oMath>
                          </a14:m>
                          <a:r>
                            <a:rPr kumimoji="1" lang="ja-JP" altLang="en-US" dirty="0" smtClean="0"/>
                            <a:t>検定</a:t>
                          </a:r>
                          <a:endParaRPr kumimoji="1" lang="ja-JP" altLang="en-US" dirty="0"/>
                        </a:p>
                      </a:txBody>
                      <a:tcPr/>
                    </a:tc>
                  </a:tr>
                  <a:tr h="316835">
                    <a:tc>
                      <a:txBody>
                        <a:bodyPr/>
                        <a:lstStyle/>
                        <a:p>
                          <a:r>
                            <a:rPr kumimoji="1" lang="en-US" altLang="ja-JP" dirty="0" smtClean="0"/>
                            <a:t>2</a:t>
                          </a:r>
                          <a:r>
                            <a:rPr kumimoji="1" lang="ja-JP" altLang="en-US" dirty="0" smtClean="0"/>
                            <a:t>値変数</a:t>
                          </a:r>
                          <a:endParaRPr kumimoji="1" lang="ja-JP" altLang="en-US" dirty="0"/>
                        </a:p>
                      </a:txBody>
                      <a:tcPr/>
                    </a:tc>
                    <a:tc>
                      <a:txBody>
                        <a:bodyPr/>
                        <a:lstStyle/>
                        <a:p>
                          <a:r>
                            <a:rPr kumimoji="1" lang="ja-JP" altLang="en-US" dirty="0" smtClean="0"/>
                            <a:t>生存・死亡</a:t>
                          </a:r>
                          <a:endParaRPr kumimoji="1" lang="ja-JP" altLang="en-US" dirty="0"/>
                        </a:p>
                      </a:txBody>
                      <a:tcPr/>
                    </a:tc>
                    <a:tc>
                      <a:txBody>
                        <a:bodyPr/>
                        <a:lstStyle/>
                        <a:p>
                          <a:endParaRPr kumimoji="1" lang="ja-JP" altLang="en-US" dirty="0"/>
                        </a:p>
                      </a:txBody>
                      <a:tcPr/>
                    </a:tc>
                  </a:tr>
                </a:tbl>
              </a:graphicData>
            </a:graphic>
          </p:graphicFrame>
        </mc:Choice>
        <mc:Fallback xmlns="">
          <p:graphicFrame>
            <p:nvGraphicFramePr>
              <p:cNvPr id="7" name="表 6"/>
              <p:cNvGraphicFramePr>
                <a:graphicFrameLocks noGrp="1"/>
              </p:cNvGraphicFramePr>
              <p:nvPr>
                <p:extLst>
                  <p:ext uri="{D42A27DB-BD31-4B8C-83A1-F6EECF244321}">
                    <p14:modId xmlns:p14="http://schemas.microsoft.com/office/powerpoint/2010/main" val="122204542"/>
                  </p:ext>
                </p:extLst>
              </p:nvPr>
            </p:nvGraphicFramePr>
            <p:xfrm>
              <a:off x="683567" y="3717032"/>
              <a:ext cx="7848873" cy="2103120"/>
            </p:xfrm>
            <a:graphic>
              <a:graphicData uri="http://schemas.openxmlformats.org/drawingml/2006/table">
                <a:tbl>
                  <a:tblPr firstRow="1" bandRow="1">
                    <a:tableStyleId>{5C22544A-7EE6-4342-B048-85BDC9FD1C3A}</a:tableStyleId>
                  </a:tblPr>
                  <a:tblGrid>
                    <a:gridCol w="2616291"/>
                    <a:gridCol w="2616291"/>
                    <a:gridCol w="2616291"/>
                  </a:tblGrid>
                  <a:tr h="365760">
                    <a:tc>
                      <a:txBody>
                        <a:bodyPr/>
                        <a:lstStyle/>
                        <a:p>
                          <a:pPr algn="ctr"/>
                          <a:endParaRPr kumimoji="1" lang="ja-JP" altLang="en-US" dirty="0"/>
                        </a:p>
                      </a:txBody>
                      <a:tcPr/>
                    </a:tc>
                    <a:tc>
                      <a:txBody>
                        <a:bodyPr/>
                        <a:lstStyle/>
                        <a:p>
                          <a:pPr algn="ctr"/>
                          <a:r>
                            <a:rPr kumimoji="1" lang="ja-JP" altLang="en-US" dirty="0" smtClean="0"/>
                            <a:t>例</a:t>
                          </a:r>
                          <a:endParaRPr kumimoji="1" lang="ja-JP" altLang="en-US" dirty="0"/>
                        </a:p>
                      </a:txBody>
                      <a:tcPr/>
                    </a:tc>
                    <a:tc>
                      <a:txBody>
                        <a:bodyPr/>
                        <a:lstStyle/>
                        <a:p>
                          <a:pPr algn="ctr"/>
                          <a:r>
                            <a:rPr kumimoji="1" lang="ja-JP" altLang="en-US" dirty="0" smtClean="0"/>
                            <a:t>検定法</a:t>
                          </a:r>
                          <a:endParaRPr kumimoji="1" lang="ja-JP" altLang="en-US" dirty="0"/>
                        </a:p>
                      </a:txBody>
                      <a:tcPr/>
                    </a:tc>
                  </a:tr>
                  <a:tr h="365760">
                    <a:tc>
                      <a:txBody>
                        <a:bodyPr/>
                        <a:lstStyle/>
                        <a:p>
                          <a:r>
                            <a:rPr kumimoji="1" lang="ja-JP" altLang="en-US" dirty="0" smtClean="0"/>
                            <a:t>大きな整数値データ</a:t>
                          </a:r>
                          <a:endParaRPr kumimoji="1" lang="en-US" altLang="ja-JP" dirty="0" smtClean="0"/>
                        </a:p>
                      </a:txBody>
                      <a:tcPr/>
                    </a:tc>
                    <a:tc>
                      <a:txBody>
                        <a:bodyPr/>
                        <a:lstStyle/>
                        <a:p>
                          <a:r>
                            <a:rPr kumimoji="1" lang="ja-JP" altLang="en-US" dirty="0" smtClean="0"/>
                            <a:t>年齢，テストの点数</a:t>
                          </a:r>
                          <a:endParaRPr kumimoji="1" lang="ja-JP" altLang="en-US" dirty="0"/>
                        </a:p>
                      </a:txBody>
                      <a:tcPr/>
                    </a:tc>
                    <a:tc>
                      <a:txBody>
                        <a:bodyPr/>
                        <a:lstStyle/>
                        <a:p>
                          <a:r>
                            <a:rPr kumimoji="1" lang="ja-JP" altLang="en-US" dirty="0" smtClean="0"/>
                            <a:t>連続量と同じ</a:t>
                          </a:r>
                          <a:endParaRPr kumimoji="1" lang="ja-JP" altLang="en-US" dirty="0"/>
                        </a:p>
                      </a:txBody>
                      <a:tcPr/>
                    </a:tc>
                  </a:tr>
                  <a:tr h="640080">
                    <a:tc>
                      <a:txBody>
                        <a:bodyPr/>
                        <a:lstStyle/>
                        <a:p>
                          <a:r>
                            <a:rPr kumimoji="1" lang="ja-JP" altLang="en-US" dirty="0" smtClean="0"/>
                            <a:t>順序カテゴリデータ</a:t>
                          </a:r>
                          <a:endParaRPr kumimoji="1" lang="en-US" altLang="ja-JP" dirty="0" smtClean="0"/>
                        </a:p>
                        <a:p>
                          <a:endParaRPr kumimoji="1" lang="ja-JP" altLang="en-US" dirty="0"/>
                        </a:p>
                      </a:txBody>
                      <a:tcPr/>
                    </a:tc>
                    <a:tc>
                      <a:txBody>
                        <a:bodyPr/>
                        <a:lstStyle/>
                        <a:p>
                          <a:r>
                            <a:rPr kumimoji="1" lang="ja-JP" altLang="en-US" dirty="0" smtClean="0"/>
                            <a:t>薬効判定（著効・有効・不変・悪化）</a:t>
                          </a:r>
                          <a:endParaRPr kumimoji="1" lang="ja-JP" altLang="en-US" dirty="0"/>
                        </a:p>
                      </a:txBody>
                      <a:tcPr/>
                    </a:tc>
                    <a:tc>
                      <a:txBody>
                        <a:bodyPr/>
                        <a:lstStyle/>
                        <a:p>
                          <a:endParaRPr lang="ja-JP"/>
                        </a:p>
                      </a:txBody>
                      <a:tcPr>
                        <a:blipFill rotWithShape="1">
                          <a:blip r:embed="rId2"/>
                          <a:stretch>
                            <a:fillRect l="-200233" t="-120952" b="-130476"/>
                          </a:stretch>
                        </a:blipFill>
                      </a:tcPr>
                    </a:tc>
                  </a:tr>
                  <a:tr h="365760">
                    <a:tc>
                      <a:txBody>
                        <a:bodyPr/>
                        <a:lstStyle/>
                        <a:p>
                          <a:r>
                            <a:rPr kumimoji="1" lang="ja-JP" altLang="en-US" dirty="0" smtClean="0"/>
                            <a:t>カテゴリデータ</a:t>
                          </a:r>
                          <a:endParaRPr kumimoji="1" lang="ja-JP" altLang="en-US" dirty="0"/>
                        </a:p>
                      </a:txBody>
                      <a:tcPr/>
                    </a:tc>
                    <a:tc>
                      <a:txBody>
                        <a:bodyPr/>
                        <a:lstStyle/>
                        <a:p>
                          <a:r>
                            <a:rPr kumimoji="1" lang="en-US" altLang="ja-JP" dirty="0" smtClean="0"/>
                            <a:t>A</a:t>
                          </a:r>
                          <a:r>
                            <a:rPr kumimoji="1" lang="ja-JP" altLang="en-US" dirty="0" smtClean="0"/>
                            <a:t>型・</a:t>
                          </a:r>
                          <a:r>
                            <a:rPr kumimoji="1" lang="en-US" altLang="ja-JP" dirty="0" smtClean="0"/>
                            <a:t>B</a:t>
                          </a:r>
                          <a:r>
                            <a:rPr kumimoji="1" lang="ja-JP" altLang="en-US" dirty="0" smtClean="0"/>
                            <a:t>型・</a:t>
                          </a:r>
                          <a:r>
                            <a:rPr kumimoji="1" lang="en-US" altLang="ja-JP" dirty="0" smtClean="0"/>
                            <a:t>O</a:t>
                          </a:r>
                          <a:r>
                            <a:rPr kumimoji="1" lang="ja-JP" altLang="en-US" dirty="0" smtClean="0"/>
                            <a:t>型・</a:t>
                          </a:r>
                          <a:r>
                            <a:rPr kumimoji="1" lang="en-US" altLang="ja-JP" dirty="0" smtClean="0"/>
                            <a:t>AB</a:t>
                          </a:r>
                          <a:r>
                            <a:rPr kumimoji="1" lang="ja-JP" altLang="en-US" dirty="0" smtClean="0"/>
                            <a:t>型</a:t>
                          </a:r>
                          <a:endParaRPr kumimoji="1" lang="ja-JP" altLang="en-US" dirty="0"/>
                        </a:p>
                      </a:txBody>
                      <a:tcPr/>
                    </a:tc>
                    <a:tc>
                      <a:txBody>
                        <a:bodyPr/>
                        <a:lstStyle/>
                        <a:p>
                          <a:endParaRPr lang="ja-JP"/>
                        </a:p>
                      </a:txBody>
                      <a:tcPr>
                        <a:blipFill rotWithShape="1">
                          <a:blip r:embed="rId2"/>
                          <a:stretch>
                            <a:fillRect l="-200233" t="-386667" b="-128333"/>
                          </a:stretch>
                        </a:blipFill>
                      </a:tcPr>
                    </a:tc>
                  </a:tr>
                  <a:tr h="365760">
                    <a:tc>
                      <a:txBody>
                        <a:bodyPr/>
                        <a:lstStyle/>
                        <a:p>
                          <a:r>
                            <a:rPr kumimoji="1" lang="en-US" altLang="ja-JP" dirty="0" smtClean="0"/>
                            <a:t>2</a:t>
                          </a:r>
                          <a:r>
                            <a:rPr kumimoji="1" lang="ja-JP" altLang="en-US" dirty="0" smtClean="0"/>
                            <a:t>値変数</a:t>
                          </a:r>
                          <a:endParaRPr kumimoji="1" lang="ja-JP" altLang="en-US" dirty="0"/>
                        </a:p>
                      </a:txBody>
                      <a:tcPr/>
                    </a:tc>
                    <a:tc>
                      <a:txBody>
                        <a:bodyPr/>
                        <a:lstStyle/>
                        <a:p>
                          <a:r>
                            <a:rPr kumimoji="1" lang="ja-JP" altLang="en-US" dirty="0" smtClean="0"/>
                            <a:t>生存・死亡</a:t>
                          </a:r>
                          <a:endParaRPr kumimoji="1" lang="ja-JP" altLang="en-US" dirty="0"/>
                        </a:p>
                      </a:txBody>
                      <a:tcPr/>
                    </a:tc>
                    <a:tc>
                      <a:txBody>
                        <a:bodyPr/>
                        <a:lstStyle/>
                        <a:p>
                          <a:endParaRPr kumimoji="1" lang="ja-JP" altLang="en-US" dirty="0"/>
                        </a:p>
                      </a:txBody>
                      <a:tcPr/>
                    </a:tc>
                  </a:tr>
                </a:tbl>
              </a:graphicData>
            </a:graphic>
          </p:graphicFrame>
        </mc:Fallback>
      </mc:AlternateContent>
    </p:spTree>
    <p:extLst>
      <p:ext uri="{BB962C8B-B14F-4D97-AF65-F5344CB8AC3E}">
        <p14:creationId xmlns:p14="http://schemas.microsoft.com/office/powerpoint/2010/main" val="604084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533400"/>
            <a:ext cx="8208912" cy="990600"/>
          </a:xfrm>
        </p:spPr>
        <p:txBody>
          <a:bodyPr>
            <a:noAutofit/>
          </a:bodyPr>
          <a:lstStyle/>
          <a:p>
            <a:r>
              <a:rPr kumimoji="1" lang="en-US" altLang="ja-JP" sz="3200" dirty="0" smtClean="0"/>
              <a:t>2</a:t>
            </a:r>
            <a:r>
              <a:rPr kumimoji="1" lang="ja-JP" altLang="en-US" sz="3200" dirty="0" err="1" smtClean="0"/>
              <a:t>．</a:t>
            </a:r>
            <a:r>
              <a:rPr lang="ja-JP" altLang="en-US" sz="3600" dirty="0" smtClean="0"/>
              <a:t>パラメトリックか</a:t>
            </a:r>
            <a:r>
              <a:rPr lang="ja-JP" altLang="en-US" sz="3600" dirty="0"/>
              <a:t>，</a:t>
            </a:r>
            <a:r>
              <a:rPr lang="ja-JP" altLang="en-US" sz="3600" dirty="0" smtClean="0"/>
              <a:t>ノンパラメトリックか</a:t>
            </a:r>
            <a:endParaRPr kumimoji="1" lang="ja-JP" altLang="en-US" sz="3600"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3453426981"/>
              </p:ext>
            </p:extLst>
          </p:nvPr>
        </p:nvGraphicFramePr>
        <p:xfrm>
          <a:off x="457200" y="1600200"/>
          <a:ext cx="7859216" cy="2494280"/>
        </p:xfrm>
        <a:graphic>
          <a:graphicData uri="http://schemas.openxmlformats.org/drawingml/2006/table">
            <a:tbl>
              <a:tblPr firstRow="1" bandRow="1">
                <a:tableStyleId>{5C22544A-7EE6-4342-B048-85BDC9FD1C3A}</a:tableStyleId>
              </a:tblPr>
              <a:tblGrid>
                <a:gridCol w="2916755"/>
                <a:gridCol w="2128619"/>
                <a:gridCol w="2813842"/>
              </a:tblGrid>
              <a:tr h="370840">
                <a:tc>
                  <a:txBody>
                    <a:bodyPr/>
                    <a:lstStyle/>
                    <a:p>
                      <a:endParaRPr kumimoji="1" lang="ja-JP" altLang="en-US" dirty="0"/>
                    </a:p>
                  </a:txBody>
                  <a:tcPr/>
                </a:tc>
                <a:tc>
                  <a:txBody>
                    <a:bodyPr/>
                    <a:lstStyle/>
                    <a:p>
                      <a:r>
                        <a:rPr kumimoji="1" lang="ja-JP" altLang="en-US" dirty="0" smtClean="0"/>
                        <a:t>パラメトリック検定</a:t>
                      </a:r>
                      <a:endParaRPr kumimoji="1" lang="ja-JP" altLang="en-US" dirty="0"/>
                    </a:p>
                  </a:txBody>
                  <a:tcPr/>
                </a:tc>
                <a:tc>
                  <a:txBody>
                    <a:bodyPr/>
                    <a:lstStyle/>
                    <a:p>
                      <a:r>
                        <a:rPr kumimoji="1" lang="ja-JP" altLang="en-US" dirty="0" smtClean="0"/>
                        <a:t>ノンパラメトリック検定</a:t>
                      </a:r>
                      <a:endParaRPr kumimoji="1" lang="ja-JP" altLang="en-US" dirty="0"/>
                    </a:p>
                  </a:txBody>
                  <a:tcPr/>
                </a:tc>
              </a:tr>
              <a:tr h="370840">
                <a:tc>
                  <a:txBody>
                    <a:bodyPr/>
                    <a:lstStyle/>
                    <a:p>
                      <a:r>
                        <a:rPr kumimoji="1" lang="ja-JP" altLang="en-US" dirty="0" smtClean="0"/>
                        <a:t>対応のある</a:t>
                      </a:r>
                      <a:r>
                        <a:rPr kumimoji="1" lang="en-US" altLang="ja-JP" dirty="0" smtClean="0"/>
                        <a:t>2</a:t>
                      </a:r>
                      <a:r>
                        <a:rPr kumimoji="1" lang="ja-JP" altLang="en-US" dirty="0" smtClean="0"/>
                        <a:t>群の比較</a:t>
                      </a:r>
                      <a:endParaRPr kumimoji="1" lang="ja-JP" altLang="en-US" dirty="0"/>
                    </a:p>
                  </a:txBody>
                  <a:tcPr/>
                </a:tc>
                <a:tc>
                  <a:txBody>
                    <a:bodyPr/>
                    <a:lstStyle/>
                    <a:p>
                      <a:r>
                        <a:rPr kumimoji="1" lang="ja-JP" altLang="en-US" dirty="0" smtClean="0"/>
                        <a:t>対応のある</a:t>
                      </a:r>
                      <a:r>
                        <a:rPr kumimoji="1" lang="ja-JP" altLang="en-US" dirty="0" err="1" smtClean="0"/>
                        <a:t>ｔ</a:t>
                      </a:r>
                      <a:r>
                        <a:rPr kumimoji="1" lang="ja-JP" altLang="en-US" dirty="0" smtClean="0"/>
                        <a:t>検定</a:t>
                      </a:r>
                      <a:endParaRPr kumimoji="1" lang="ja-JP" altLang="en-US" dirty="0"/>
                    </a:p>
                  </a:txBody>
                  <a:tcPr/>
                </a:tc>
                <a:tc>
                  <a:txBody>
                    <a:bodyPr/>
                    <a:lstStyle/>
                    <a:p>
                      <a:r>
                        <a:rPr kumimoji="1" lang="ja-JP" altLang="en-US" dirty="0" smtClean="0"/>
                        <a:t>マン・ホイットニーの検定</a:t>
                      </a:r>
                      <a:endParaRPr kumimoji="1" lang="ja-JP" altLang="en-US" dirty="0"/>
                    </a:p>
                  </a:txBody>
                  <a:tcPr/>
                </a:tc>
              </a:tr>
              <a:tr h="370840">
                <a:tc>
                  <a:txBody>
                    <a:bodyPr/>
                    <a:lstStyle/>
                    <a:p>
                      <a:r>
                        <a:rPr kumimoji="1" lang="ja-JP" altLang="en-US" dirty="0" smtClean="0"/>
                        <a:t>対応のない</a:t>
                      </a:r>
                      <a:r>
                        <a:rPr kumimoji="1" lang="en-US" altLang="ja-JP" dirty="0" smtClean="0"/>
                        <a:t>2</a:t>
                      </a:r>
                      <a:r>
                        <a:rPr kumimoji="1" lang="ja-JP" altLang="en-US" dirty="0" smtClean="0"/>
                        <a:t>群の比較</a:t>
                      </a:r>
                      <a:endParaRPr kumimoji="1" lang="ja-JP" altLang="en-US" dirty="0"/>
                    </a:p>
                  </a:txBody>
                  <a:tcPr/>
                </a:tc>
                <a:tc>
                  <a:txBody>
                    <a:bodyPr/>
                    <a:lstStyle/>
                    <a:p>
                      <a:r>
                        <a:rPr kumimoji="1" lang="ja-JP" altLang="en-US" dirty="0" smtClean="0"/>
                        <a:t>対応のない</a:t>
                      </a:r>
                      <a:r>
                        <a:rPr kumimoji="1" lang="ja-JP" altLang="en-US" dirty="0" err="1" smtClean="0"/>
                        <a:t>ｔ</a:t>
                      </a:r>
                      <a:r>
                        <a:rPr kumimoji="1" lang="ja-JP" altLang="en-US" dirty="0" smtClean="0"/>
                        <a:t>検定</a:t>
                      </a:r>
                      <a:endParaRPr kumimoji="1" lang="ja-JP" altLang="en-US" dirty="0"/>
                    </a:p>
                  </a:txBody>
                  <a:tcPr/>
                </a:tc>
                <a:tc>
                  <a:txBody>
                    <a:bodyPr/>
                    <a:lstStyle/>
                    <a:p>
                      <a:r>
                        <a:rPr kumimoji="1" lang="ja-JP" altLang="en-US" dirty="0" smtClean="0"/>
                        <a:t>ウィルコクソンの符号付順位検定</a:t>
                      </a:r>
                      <a:endParaRPr kumimoji="1" lang="ja-JP" altLang="en-US" dirty="0"/>
                    </a:p>
                  </a:txBody>
                  <a:tcPr/>
                </a:tc>
              </a:tr>
              <a:tr h="370840">
                <a:tc>
                  <a:txBody>
                    <a:bodyPr/>
                    <a:lstStyle/>
                    <a:p>
                      <a:r>
                        <a:rPr kumimoji="1" lang="ja-JP" altLang="en-US" dirty="0" smtClean="0"/>
                        <a:t>対応のある</a:t>
                      </a:r>
                      <a:r>
                        <a:rPr kumimoji="1" lang="en-US" altLang="ja-JP" dirty="0" smtClean="0"/>
                        <a:t>3</a:t>
                      </a:r>
                      <a:r>
                        <a:rPr kumimoji="1" lang="ja-JP" altLang="en-US" dirty="0" smtClean="0"/>
                        <a:t>群以上の比較</a:t>
                      </a:r>
                      <a:endParaRPr kumimoji="1" lang="ja-JP" altLang="en-US" dirty="0"/>
                    </a:p>
                  </a:txBody>
                  <a:tcPr/>
                </a:tc>
                <a:tc>
                  <a:txBody>
                    <a:bodyPr/>
                    <a:lstStyle/>
                    <a:p>
                      <a:r>
                        <a:rPr kumimoji="1" lang="ja-JP" altLang="en-US" dirty="0" smtClean="0"/>
                        <a:t>分散分析</a:t>
                      </a:r>
                      <a:endParaRPr kumimoji="1" lang="ja-JP" altLang="en-US" dirty="0"/>
                    </a:p>
                  </a:txBody>
                  <a:tcPr/>
                </a:tc>
                <a:tc>
                  <a:txBody>
                    <a:bodyPr/>
                    <a:lstStyle/>
                    <a:p>
                      <a:r>
                        <a:rPr kumimoji="1" lang="ja-JP" altLang="en-US" dirty="0" smtClean="0"/>
                        <a:t>クラスカル・ウォリスの検定</a:t>
                      </a:r>
                      <a:endParaRPr kumimoji="1" lang="ja-JP" altLang="en-US" dirty="0"/>
                    </a:p>
                  </a:txBody>
                  <a:tcPr/>
                </a:tc>
              </a:tr>
              <a:tr h="370840">
                <a:tc>
                  <a:txBody>
                    <a:bodyPr/>
                    <a:lstStyle/>
                    <a:p>
                      <a:r>
                        <a:rPr kumimoji="1" lang="ja-JP" altLang="en-US" dirty="0" smtClean="0"/>
                        <a:t>対応のない</a:t>
                      </a:r>
                      <a:r>
                        <a:rPr kumimoji="1" lang="en-US" altLang="ja-JP" dirty="0" smtClean="0"/>
                        <a:t>3</a:t>
                      </a:r>
                      <a:r>
                        <a:rPr kumimoji="1" lang="ja-JP" altLang="en-US" dirty="0" smtClean="0"/>
                        <a:t>群以上の比較</a:t>
                      </a:r>
                      <a:endParaRPr kumimoji="1" lang="ja-JP" altLang="en-US" dirty="0"/>
                    </a:p>
                  </a:txBody>
                  <a:tcPr/>
                </a:tc>
                <a:tc>
                  <a:txBody>
                    <a:bodyPr/>
                    <a:lstStyle/>
                    <a:p>
                      <a:r>
                        <a:rPr kumimoji="1" lang="ja-JP" altLang="en-US" dirty="0" smtClean="0"/>
                        <a:t>反復測定分散分析</a:t>
                      </a:r>
                      <a:endParaRPr kumimoji="1" lang="ja-JP" altLang="en-US" dirty="0"/>
                    </a:p>
                  </a:txBody>
                  <a:tcPr/>
                </a:tc>
                <a:tc>
                  <a:txBody>
                    <a:bodyPr/>
                    <a:lstStyle/>
                    <a:p>
                      <a:r>
                        <a:rPr kumimoji="1" lang="ja-JP" altLang="en-US" dirty="0" smtClean="0"/>
                        <a:t>フリードマンの検定</a:t>
                      </a:r>
                      <a:endParaRPr kumimoji="1" lang="ja-JP" altLang="en-US" dirty="0"/>
                    </a:p>
                  </a:txBody>
                  <a:tcPr/>
                </a:tc>
              </a:tr>
              <a:tr h="370840">
                <a:tc>
                  <a:txBody>
                    <a:bodyPr/>
                    <a:lstStyle/>
                    <a:p>
                      <a:r>
                        <a:rPr kumimoji="1" lang="ja-JP" altLang="en-US" dirty="0" smtClean="0"/>
                        <a:t>相関関係</a:t>
                      </a:r>
                      <a:endParaRPr kumimoji="1" lang="ja-JP" altLang="en-US" dirty="0"/>
                    </a:p>
                  </a:txBody>
                  <a:tcPr/>
                </a:tc>
                <a:tc>
                  <a:txBody>
                    <a:bodyPr/>
                    <a:lstStyle/>
                    <a:p>
                      <a:r>
                        <a:rPr kumimoji="1" lang="ja-JP" altLang="en-US" dirty="0" smtClean="0"/>
                        <a:t>ピアソンの相関</a:t>
                      </a:r>
                      <a:endParaRPr kumimoji="1" lang="ja-JP" altLang="en-US" dirty="0"/>
                    </a:p>
                  </a:txBody>
                  <a:tcPr/>
                </a:tc>
                <a:tc>
                  <a:txBody>
                    <a:bodyPr/>
                    <a:lstStyle/>
                    <a:p>
                      <a:r>
                        <a:rPr kumimoji="1" lang="ja-JP" altLang="en-US" dirty="0" smtClean="0"/>
                        <a:t>スピアマンの相関</a:t>
                      </a:r>
                      <a:endParaRPr kumimoji="1" lang="ja-JP" altLang="en-US" dirty="0"/>
                    </a:p>
                  </a:txBody>
                  <a:tcPr/>
                </a:tc>
              </a:tr>
            </a:tbl>
          </a:graphicData>
        </a:graphic>
      </p:graphicFrame>
      <p:sp>
        <p:nvSpPr>
          <p:cNvPr id="5" name="テキスト ボックス 4"/>
          <p:cNvSpPr txBox="1"/>
          <p:nvPr/>
        </p:nvSpPr>
        <p:spPr>
          <a:xfrm>
            <a:off x="467544" y="4437112"/>
            <a:ext cx="7992888" cy="1938992"/>
          </a:xfrm>
          <a:prstGeom prst="rect">
            <a:avLst/>
          </a:prstGeom>
          <a:noFill/>
        </p:spPr>
        <p:txBody>
          <a:bodyPr wrap="square" rtlCol="0">
            <a:spAutoFit/>
          </a:bodyPr>
          <a:lstStyle/>
          <a:p>
            <a:pPr marL="342900" indent="-342900">
              <a:buFont typeface="Arial" panose="020B0604020202020204" pitchFamily="34" charset="0"/>
              <a:buChar char="•"/>
            </a:pPr>
            <a:r>
              <a:rPr kumimoji="1" lang="ja-JP" altLang="en-US" sz="2400" dirty="0" smtClean="0"/>
              <a:t>ノンパラメトリック検定は正規分布に従うか否かに左右されないが検出力は弱くなる</a:t>
            </a:r>
            <a:endParaRPr kumimoji="1" lang="en-US" altLang="ja-JP" sz="2400" dirty="0" smtClean="0"/>
          </a:p>
          <a:p>
            <a:pPr marL="342900" indent="-342900">
              <a:buFont typeface="Arial" panose="020B0604020202020204" pitchFamily="34" charset="0"/>
              <a:buChar char="•"/>
            </a:pPr>
            <a:endParaRPr kumimoji="1" lang="en-US" altLang="ja-JP" sz="2400" dirty="0" smtClean="0"/>
          </a:p>
          <a:p>
            <a:pPr marL="342900" indent="-342900">
              <a:buFont typeface="Arial" panose="020B0604020202020204" pitchFamily="34" charset="0"/>
              <a:buChar char="•"/>
            </a:pPr>
            <a:r>
              <a:rPr lang="ja-JP" altLang="en-US" sz="2400" dirty="0" smtClean="0"/>
              <a:t>データが正規分布に近似することができるのならばパラメトリック検定を用いた方が検出力は高くなる</a:t>
            </a:r>
            <a:endParaRPr kumimoji="1" lang="ja-JP" altLang="en-US" sz="2400" dirty="0"/>
          </a:p>
        </p:txBody>
      </p:sp>
    </p:spTree>
    <p:extLst>
      <p:ext uri="{BB962C8B-B14F-4D97-AF65-F5344CB8AC3E}">
        <p14:creationId xmlns:p14="http://schemas.microsoft.com/office/powerpoint/2010/main" val="41665937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533400"/>
            <a:ext cx="8352928" cy="990600"/>
          </a:xfrm>
        </p:spPr>
        <p:txBody>
          <a:bodyPr>
            <a:normAutofit/>
          </a:bodyPr>
          <a:lstStyle/>
          <a:p>
            <a:r>
              <a:rPr kumimoji="1" lang="en-US" altLang="ja-JP" dirty="0" smtClean="0"/>
              <a:t>3</a:t>
            </a:r>
            <a:r>
              <a:rPr kumimoji="1" lang="ja-JP" altLang="en-US" dirty="0" err="1" smtClean="0"/>
              <a:t>．</a:t>
            </a:r>
            <a:r>
              <a:rPr kumimoji="1" lang="ja-JP" altLang="en-US" dirty="0" smtClean="0"/>
              <a:t>独立データか，対応データか</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2355191090"/>
              </p:ext>
            </p:extLst>
          </p:nvPr>
        </p:nvGraphicFramePr>
        <p:xfrm>
          <a:off x="467544" y="1988840"/>
          <a:ext cx="8479250" cy="1651000"/>
        </p:xfrm>
        <a:graphic>
          <a:graphicData uri="http://schemas.openxmlformats.org/drawingml/2006/table">
            <a:tbl>
              <a:tblPr firstRow="1" bandRow="1">
                <a:tableStyleId>{5C22544A-7EE6-4342-B048-85BDC9FD1C3A}</a:tableStyleId>
              </a:tblPr>
              <a:tblGrid>
                <a:gridCol w="2057400"/>
                <a:gridCol w="2089468"/>
                <a:gridCol w="2376264"/>
                <a:gridCol w="1956118"/>
              </a:tblGrid>
              <a:tr h="370840">
                <a:tc>
                  <a:txBody>
                    <a:bodyPr/>
                    <a:lstStyle/>
                    <a:p>
                      <a:endParaRPr kumimoji="1" lang="ja-JP" altLang="en-US" dirty="0"/>
                    </a:p>
                  </a:txBody>
                  <a:tcPr/>
                </a:tc>
                <a:tc>
                  <a:txBody>
                    <a:bodyPr/>
                    <a:lstStyle/>
                    <a:p>
                      <a:r>
                        <a:rPr kumimoji="1" lang="ja-JP" altLang="en-US" dirty="0" smtClean="0"/>
                        <a:t>連続量（正規分布）</a:t>
                      </a:r>
                      <a:endParaRPr kumimoji="1" lang="ja-JP" altLang="en-US" dirty="0"/>
                    </a:p>
                  </a:txBody>
                  <a:tcPr/>
                </a:tc>
                <a:tc>
                  <a:txBody>
                    <a:bodyPr/>
                    <a:lstStyle/>
                    <a:p>
                      <a:r>
                        <a:rPr kumimoji="1" lang="ja-JP" altLang="en-US" dirty="0" smtClean="0"/>
                        <a:t>連続量（非正規分布），</a:t>
                      </a:r>
                      <a:endParaRPr kumimoji="1" lang="en-US" altLang="ja-JP" dirty="0" smtClean="0"/>
                    </a:p>
                    <a:p>
                      <a:r>
                        <a:rPr kumimoji="1" lang="ja-JP" altLang="en-US" dirty="0" smtClean="0"/>
                        <a:t>順序カテゴリデータ</a:t>
                      </a:r>
                      <a:endParaRPr kumimoji="1" lang="ja-JP" altLang="en-US" dirty="0"/>
                    </a:p>
                  </a:txBody>
                  <a:tcPr/>
                </a:tc>
                <a:tc>
                  <a:txBody>
                    <a:bodyPr/>
                    <a:lstStyle/>
                    <a:p>
                      <a:r>
                        <a:rPr kumimoji="1" lang="en-US" altLang="ja-JP" dirty="0" smtClean="0"/>
                        <a:t>2</a:t>
                      </a:r>
                      <a:r>
                        <a:rPr kumimoji="1" lang="ja-JP" altLang="en-US" dirty="0" smtClean="0"/>
                        <a:t>値変数</a:t>
                      </a:r>
                      <a:endParaRPr kumimoji="1" lang="ja-JP" altLang="en-US" dirty="0"/>
                    </a:p>
                  </a:txBody>
                  <a:tcPr/>
                </a:tc>
              </a:tr>
              <a:tr h="370840">
                <a:tc>
                  <a:txBody>
                    <a:bodyPr/>
                    <a:lstStyle/>
                    <a:p>
                      <a:r>
                        <a:rPr kumimoji="1" lang="en-US" altLang="ja-JP" dirty="0" smtClean="0"/>
                        <a:t>2</a:t>
                      </a:r>
                      <a:r>
                        <a:rPr kumimoji="1" lang="ja-JP" altLang="en-US" dirty="0" smtClean="0"/>
                        <a:t>群間の比較</a:t>
                      </a:r>
                      <a:endParaRPr kumimoji="1" lang="ja-JP" altLang="en-US" dirty="0"/>
                    </a:p>
                  </a:txBody>
                  <a:tcPr/>
                </a:tc>
                <a:tc>
                  <a:txBody>
                    <a:bodyPr/>
                    <a:lstStyle/>
                    <a:p>
                      <a:r>
                        <a:rPr kumimoji="1" lang="ja-JP" altLang="en-US" dirty="0" smtClean="0"/>
                        <a:t>対応のある</a:t>
                      </a:r>
                      <a:r>
                        <a:rPr kumimoji="1" lang="ja-JP" altLang="en-US" dirty="0" err="1" smtClean="0"/>
                        <a:t>ｔ</a:t>
                      </a:r>
                      <a:r>
                        <a:rPr kumimoji="1" lang="ja-JP" altLang="en-US" dirty="0" smtClean="0"/>
                        <a:t>検定</a:t>
                      </a:r>
                      <a:endParaRPr kumimoji="1" lang="ja-JP" altLang="en-US" dirty="0"/>
                    </a:p>
                  </a:txBody>
                  <a:tcPr/>
                </a:tc>
                <a:tc>
                  <a:txBody>
                    <a:bodyPr/>
                    <a:lstStyle/>
                    <a:p>
                      <a:r>
                        <a:rPr kumimoji="1" lang="ja-JP" altLang="en-US" dirty="0" smtClean="0"/>
                        <a:t>ウィルコクソンの</a:t>
                      </a:r>
                      <a:endParaRPr kumimoji="1" lang="en-US" altLang="ja-JP" dirty="0" smtClean="0"/>
                    </a:p>
                    <a:p>
                      <a:r>
                        <a:rPr kumimoji="1" lang="ja-JP" altLang="en-US" dirty="0" smtClean="0"/>
                        <a:t>符号付き順位検定</a:t>
                      </a:r>
                      <a:endParaRPr kumimoji="1" lang="ja-JP" altLang="en-US" dirty="0"/>
                    </a:p>
                  </a:txBody>
                  <a:tcPr/>
                </a:tc>
                <a:tc>
                  <a:txBody>
                    <a:bodyPr/>
                    <a:lstStyle/>
                    <a:p>
                      <a:r>
                        <a:rPr kumimoji="1" lang="ja-JP" altLang="en-US" dirty="0" smtClean="0"/>
                        <a:t>マクニマーの検定</a:t>
                      </a:r>
                      <a:endParaRPr kumimoji="1" lang="ja-JP" altLang="en-US" dirty="0"/>
                    </a:p>
                  </a:txBody>
                  <a:tcPr/>
                </a:tc>
              </a:tr>
              <a:tr h="370840">
                <a:tc>
                  <a:txBody>
                    <a:bodyPr/>
                    <a:lstStyle/>
                    <a:p>
                      <a:r>
                        <a:rPr kumimoji="1" lang="en-US" altLang="ja-JP" dirty="0" smtClean="0"/>
                        <a:t>3</a:t>
                      </a:r>
                      <a:r>
                        <a:rPr kumimoji="1" lang="ja-JP" altLang="en-US" dirty="0" smtClean="0"/>
                        <a:t>群間以上の比較</a:t>
                      </a:r>
                      <a:endParaRPr kumimoji="1" lang="ja-JP" altLang="en-US" dirty="0"/>
                    </a:p>
                  </a:txBody>
                  <a:tcPr/>
                </a:tc>
                <a:tc>
                  <a:txBody>
                    <a:bodyPr/>
                    <a:lstStyle/>
                    <a:p>
                      <a:r>
                        <a:rPr kumimoji="1" lang="ja-JP" altLang="en-US" dirty="0" smtClean="0"/>
                        <a:t>反復測定分散分析</a:t>
                      </a:r>
                      <a:endParaRPr kumimoji="1" lang="ja-JP" altLang="en-US" dirty="0"/>
                    </a:p>
                  </a:txBody>
                  <a:tcPr/>
                </a:tc>
                <a:tc>
                  <a:txBody>
                    <a:bodyPr/>
                    <a:lstStyle/>
                    <a:p>
                      <a:r>
                        <a:rPr kumimoji="1" lang="ja-JP" altLang="en-US" dirty="0" smtClean="0"/>
                        <a:t>フリードマンの検定</a:t>
                      </a:r>
                      <a:endParaRPr kumimoji="1" lang="ja-JP" altLang="en-US" dirty="0"/>
                    </a:p>
                  </a:txBody>
                  <a:tcPr/>
                </a:tc>
                <a:tc>
                  <a:txBody>
                    <a:bodyPr/>
                    <a:lstStyle/>
                    <a:p>
                      <a:r>
                        <a:rPr kumimoji="1" lang="ja-JP" altLang="en-US" dirty="0" smtClean="0"/>
                        <a:t>コクランの</a:t>
                      </a:r>
                      <a:r>
                        <a:rPr kumimoji="1" lang="en-US" altLang="ja-JP" dirty="0" smtClean="0"/>
                        <a:t>Q</a:t>
                      </a:r>
                      <a:r>
                        <a:rPr kumimoji="1" lang="ja-JP" altLang="en-US" dirty="0" smtClean="0"/>
                        <a:t>検定</a:t>
                      </a:r>
                      <a:endParaRPr kumimoji="1" lang="ja-JP" altLang="en-US" dirty="0"/>
                    </a:p>
                  </a:txBody>
                  <a:tcPr/>
                </a:tc>
              </a:tr>
            </a:tbl>
          </a:graphicData>
        </a:graphic>
      </p:graphicFrame>
      <p:sp>
        <p:nvSpPr>
          <p:cNvPr id="5" name="テキスト ボックス 4"/>
          <p:cNvSpPr txBox="1"/>
          <p:nvPr/>
        </p:nvSpPr>
        <p:spPr>
          <a:xfrm>
            <a:off x="395536" y="4437112"/>
            <a:ext cx="8280920" cy="2308324"/>
          </a:xfrm>
          <a:prstGeom prst="rect">
            <a:avLst/>
          </a:prstGeom>
          <a:noFill/>
        </p:spPr>
        <p:txBody>
          <a:bodyPr wrap="square" rtlCol="0">
            <a:spAutoFit/>
          </a:bodyPr>
          <a:lstStyle/>
          <a:p>
            <a:pPr marL="342900" indent="-342900">
              <a:buFont typeface="Arial" panose="020B0604020202020204" pitchFamily="34" charset="0"/>
              <a:buChar char="•"/>
            </a:pPr>
            <a:r>
              <a:rPr kumimoji="1" lang="ja-JP" altLang="en-US" sz="2400" dirty="0" smtClean="0"/>
              <a:t>データの対応づけは事前に行う</a:t>
            </a:r>
            <a:endParaRPr kumimoji="1" lang="en-US" altLang="ja-JP" sz="2400" dirty="0" smtClean="0"/>
          </a:p>
          <a:p>
            <a:pPr marL="342900" indent="-342900">
              <a:buFont typeface="Arial" panose="020B0604020202020204" pitchFamily="34" charset="0"/>
              <a:buChar char="•"/>
            </a:pPr>
            <a:endParaRPr lang="en-US" altLang="ja-JP" sz="2400" dirty="0" smtClean="0"/>
          </a:p>
          <a:p>
            <a:pPr marL="342900" indent="-342900">
              <a:buFont typeface="Arial" panose="020B0604020202020204" pitchFamily="34" charset="0"/>
              <a:buChar char="•"/>
            </a:pPr>
            <a:r>
              <a:rPr lang="ja-JP" altLang="en-US" sz="2400" dirty="0" smtClean="0"/>
              <a:t>対応</a:t>
            </a:r>
            <a:r>
              <a:rPr lang="ja-JP" altLang="en-US" sz="2400" dirty="0"/>
              <a:t>の</a:t>
            </a:r>
            <a:r>
              <a:rPr lang="ja-JP" altLang="en-US" sz="2400" dirty="0" smtClean="0"/>
              <a:t>あるデータ</a:t>
            </a:r>
            <a:endParaRPr lang="en-US" altLang="ja-JP" sz="2400" dirty="0" smtClean="0"/>
          </a:p>
          <a:p>
            <a:pPr marL="800100" lvl="1" indent="-342900">
              <a:buFont typeface="Arial" panose="020B0604020202020204" pitchFamily="34" charset="0"/>
              <a:buChar char="•"/>
            </a:pPr>
            <a:r>
              <a:rPr kumimoji="1" lang="ja-JP" altLang="en-US" sz="2400" dirty="0" smtClean="0"/>
              <a:t>同一個体から複数データを得た場合</a:t>
            </a:r>
            <a:endParaRPr kumimoji="1" lang="en-US" altLang="ja-JP" sz="2400" dirty="0" smtClean="0"/>
          </a:p>
          <a:p>
            <a:pPr marL="800100" lvl="1" indent="-342900">
              <a:buFont typeface="Arial" panose="020B0604020202020204" pitchFamily="34" charset="0"/>
              <a:buChar char="•"/>
            </a:pPr>
            <a:r>
              <a:rPr lang="ja-JP" altLang="en-US" sz="2400" dirty="0" smtClean="0"/>
              <a:t>ある個体に対して，無作為に選んだ別の個体よりも無作為度が低いデータ</a:t>
            </a:r>
            <a:endParaRPr kumimoji="1" lang="ja-JP" altLang="en-US" sz="2400" dirty="0"/>
          </a:p>
        </p:txBody>
      </p:sp>
      <p:sp>
        <p:nvSpPr>
          <p:cNvPr id="7" name="テキスト ボックス 6"/>
          <p:cNvSpPr txBox="1"/>
          <p:nvPr/>
        </p:nvSpPr>
        <p:spPr>
          <a:xfrm>
            <a:off x="3203848" y="1619508"/>
            <a:ext cx="2880320" cy="369332"/>
          </a:xfrm>
          <a:prstGeom prst="rect">
            <a:avLst/>
          </a:prstGeom>
          <a:noFill/>
        </p:spPr>
        <p:txBody>
          <a:bodyPr wrap="square" rtlCol="0">
            <a:spAutoFit/>
          </a:bodyPr>
          <a:lstStyle/>
          <a:p>
            <a:r>
              <a:rPr kumimoji="1" lang="ja-JP" altLang="en-US" dirty="0" smtClean="0"/>
              <a:t>対応のあるデータの検定法</a:t>
            </a:r>
            <a:endParaRPr kumimoji="1" lang="ja-JP" altLang="en-US" dirty="0"/>
          </a:p>
        </p:txBody>
      </p:sp>
    </p:spTree>
    <p:extLst>
      <p:ext uri="{BB962C8B-B14F-4D97-AF65-F5344CB8AC3E}">
        <p14:creationId xmlns:p14="http://schemas.microsoft.com/office/powerpoint/2010/main" val="37030788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4</a:t>
            </a:r>
            <a:r>
              <a:rPr kumimoji="1" lang="ja-JP" altLang="en-US" dirty="0" err="1" smtClean="0"/>
              <a:t>．</a:t>
            </a:r>
            <a:r>
              <a:rPr kumimoji="1" lang="ja-JP" altLang="en-US" dirty="0" smtClean="0"/>
              <a:t>２群か３群以上か</a:t>
            </a:r>
            <a:endParaRPr kumimoji="1" lang="ja-JP" altLang="en-US" dirty="0"/>
          </a:p>
        </p:txBody>
      </p:sp>
      <p:sp>
        <p:nvSpPr>
          <p:cNvPr id="3" name="コンテンツ プレースホルダー 2"/>
          <p:cNvSpPr>
            <a:spLocks noGrp="1"/>
          </p:cNvSpPr>
          <p:nvPr>
            <p:ph idx="1"/>
          </p:nvPr>
        </p:nvSpPr>
        <p:spPr>
          <a:xfrm>
            <a:off x="457200" y="5349552"/>
            <a:ext cx="8229600" cy="1463824"/>
          </a:xfrm>
        </p:spPr>
        <p:txBody>
          <a:bodyPr>
            <a:normAutofit/>
          </a:bodyPr>
          <a:lstStyle/>
          <a:p>
            <a:r>
              <a:rPr kumimoji="1" lang="ja-JP" altLang="en-US" sz="2400" dirty="0" smtClean="0"/>
              <a:t>「全ての群の母平均値は等しい」という帰無仮説の検定</a:t>
            </a:r>
            <a:endParaRPr kumimoji="1" lang="en-US" altLang="ja-JP" sz="2400" dirty="0" smtClean="0"/>
          </a:p>
          <a:p>
            <a:r>
              <a:rPr lang="ja-JP" altLang="en-US" sz="2400" dirty="0" smtClean="0"/>
              <a:t>「どの群とどの群の間に差があるのか」という個別の比較の場合は多重比較</a:t>
            </a:r>
            <a:endParaRPr kumimoji="1" lang="ja-JP" altLang="en-US" sz="2400" dirty="0"/>
          </a:p>
        </p:txBody>
      </p:sp>
      <p:graphicFrame>
        <p:nvGraphicFramePr>
          <p:cNvPr id="5" name="表 4"/>
          <p:cNvGraphicFramePr>
            <a:graphicFrameLocks noGrp="1"/>
          </p:cNvGraphicFramePr>
          <p:nvPr>
            <p:extLst>
              <p:ext uri="{D42A27DB-BD31-4B8C-83A1-F6EECF244321}">
                <p14:modId xmlns:p14="http://schemas.microsoft.com/office/powerpoint/2010/main" val="3172224852"/>
              </p:ext>
            </p:extLst>
          </p:nvPr>
        </p:nvGraphicFramePr>
        <p:xfrm>
          <a:off x="827584" y="1879704"/>
          <a:ext cx="7416824" cy="3205480"/>
        </p:xfrm>
        <a:graphic>
          <a:graphicData uri="http://schemas.openxmlformats.org/drawingml/2006/table">
            <a:tbl>
              <a:tblPr firstRow="1" bandRow="1">
                <a:tableStyleId>{5C22544A-7EE6-4342-B048-85BDC9FD1C3A}</a:tableStyleId>
              </a:tblPr>
              <a:tblGrid>
                <a:gridCol w="2032000"/>
                <a:gridCol w="2864544"/>
                <a:gridCol w="2520280"/>
              </a:tblGrid>
              <a:tr h="370840">
                <a:tc>
                  <a:txBody>
                    <a:bodyPr/>
                    <a:lstStyle/>
                    <a:p>
                      <a:endParaRPr kumimoji="1" lang="ja-JP" altLang="en-US" dirty="0"/>
                    </a:p>
                  </a:txBody>
                  <a:tcPr/>
                </a:tc>
                <a:tc>
                  <a:txBody>
                    <a:bodyPr/>
                    <a:lstStyle/>
                    <a:p>
                      <a:r>
                        <a:rPr kumimoji="1" lang="ja-JP" altLang="en-US" dirty="0" smtClean="0"/>
                        <a:t>実験系全体としての検定</a:t>
                      </a:r>
                      <a:endParaRPr kumimoji="1" lang="ja-JP" altLang="en-US" dirty="0"/>
                    </a:p>
                  </a:txBody>
                  <a:tcPr/>
                </a:tc>
                <a:tc>
                  <a:txBody>
                    <a:bodyPr/>
                    <a:lstStyle/>
                    <a:p>
                      <a:r>
                        <a:rPr kumimoji="1" lang="ja-JP" altLang="en-US" dirty="0" smtClean="0"/>
                        <a:t>群と群の個別比較</a:t>
                      </a:r>
                      <a:endParaRPr kumimoji="1" lang="ja-JP" altLang="en-US" dirty="0"/>
                    </a:p>
                  </a:txBody>
                  <a:tcPr/>
                </a:tc>
              </a:tr>
              <a:tr h="370840">
                <a:tc>
                  <a:txBody>
                    <a:bodyPr/>
                    <a:lstStyle/>
                    <a:p>
                      <a:r>
                        <a:rPr kumimoji="1" lang="ja-JP" altLang="en-US" dirty="0" smtClean="0"/>
                        <a:t>パラメトリック</a:t>
                      </a:r>
                      <a:endParaRPr kumimoji="1" lang="ja-JP" altLang="en-US" dirty="0"/>
                    </a:p>
                  </a:txBody>
                  <a:tcPr/>
                </a:tc>
                <a:tc>
                  <a:txBody>
                    <a:bodyPr/>
                    <a:lstStyle/>
                    <a:p>
                      <a:r>
                        <a:rPr kumimoji="1" lang="ja-JP" altLang="en-US" dirty="0" smtClean="0"/>
                        <a:t>分散分析</a:t>
                      </a:r>
                      <a:endParaRPr kumimoji="1" lang="en-US" altLang="ja-JP" dirty="0" smtClean="0"/>
                    </a:p>
                    <a:p>
                      <a:r>
                        <a:rPr kumimoji="1" lang="ja-JP" altLang="en-US" dirty="0" smtClean="0"/>
                        <a:t>・用量依存性がある場合</a:t>
                      </a:r>
                      <a:endParaRPr kumimoji="1" lang="en-US" altLang="ja-JP" dirty="0" smtClean="0"/>
                    </a:p>
                    <a:p>
                      <a:r>
                        <a:rPr kumimoji="1" lang="ja-JP" altLang="en-US" dirty="0" smtClean="0"/>
                        <a:t>回帰分析</a:t>
                      </a:r>
                      <a:endParaRPr kumimoji="1" lang="ja-JP" altLang="en-US" dirty="0"/>
                    </a:p>
                  </a:txBody>
                  <a:tcPr/>
                </a:tc>
                <a:tc>
                  <a:txBody>
                    <a:bodyPr/>
                    <a:lstStyle/>
                    <a:p>
                      <a:r>
                        <a:rPr kumimoji="1" lang="ja-JP" altLang="en-US" dirty="0" smtClean="0"/>
                        <a:t>ボンフェローニの補正などの多重比較</a:t>
                      </a:r>
                      <a:endParaRPr kumimoji="1" lang="ja-JP" altLang="en-US" dirty="0"/>
                    </a:p>
                  </a:txBody>
                  <a:tcPr/>
                </a:tc>
              </a:tr>
              <a:tr h="370840">
                <a:tc>
                  <a:txBody>
                    <a:bodyPr/>
                    <a:lstStyle/>
                    <a:p>
                      <a:r>
                        <a:rPr kumimoji="1" lang="ja-JP" altLang="en-US" dirty="0" smtClean="0"/>
                        <a:t>パラメトリック，</a:t>
                      </a:r>
                      <a:endParaRPr kumimoji="1" lang="en-US" altLang="ja-JP" dirty="0" smtClean="0"/>
                    </a:p>
                    <a:p>
                      <a:r>
                        <a:rPr kumimoji="1" lang="ja-JP" altLang="en-US" dirty="0" smtClean="0"/>
                        <a:t>反復測定</a:t>
                      </a:r>
                      <a:endParaRPr kumimoji="1" lang="ja-JP" altLang="en-US" dirty="0"/>
                    </a:p>
                  </a:txBody>
                  <a:tcPr/>
                </a:tc>
                <a:tc>
                  <a:txBody>
                    <a:bodyPr/>
                    <a:lstStyle/>
                    <a:p>
                      <a:r>
                        <a:rPr kumimoji="1" lang="ja-JP" altLang="en-US" dirty="0" smtClean="0"/>
                        <a:t>反復測定分散分析</a:t>
                      </a:r>
                      <a:endParaRPr kumimoji="1" lang="ja-JP" altLang="en-US" dirty="0"/>
                    </a:p>
                  </a:txBody>
                  <a:tcPr/>
                </a:tc>
                <a:tc>
                  <a:txBody>
                    <a:bodyPr/>
                    <a:lstStyle/>
                    <a:p>
                      <a:r>
                        <a:rPr kumimoji="1" lang="ja-JP" altLang="en-US" dirty="0" smtClean="0"/>
                        <a:t>コントラスト変換</a:t>
                      </a:r>
                      <a:endParaRPr kumimoji="1" lang="en-US" altLang="ja-JP" dirty="0" smtClean="0"/>
                    </a:p>
                    <a:p>
                      <a:r>
                        <a:rPr kumimoji="1" lang="ja-JP" altLang="en-US" dirty="0" smtClean="0"/>
                        <a:t>（多重比較）</a:t>
                      </a:r>
                      <a:endParaRPr kumimoji="1" lang="ja-JP" altLang="en-US" dirty="0"/>
                    </a:p>
                  </a:txBody>
                  <a:tcPr/>
                </a:tc>
              </a:tr>
              <a:tr h="370840">
                <a:tc>
                  <a:txBody>
                    <a:bodyPr/>
                    <a:lstStyle/>
                    <a:p>
                      <a:r>
                        <a:rPr kumimoji="1" lang="ja-JP" altLang="en-US" dirty="0" smtClean="0"/>
                        <a:t>ノンパラメトリック</a:t>
                      </a:r>
                      <a:endParaRPr kumimoji="1" lang="en-US" altLang="ja-JP" dirty="0" smtClean="0"/>
                    </a:p>
                  </a:txBody>
                  <a:tcPr/>
                </a:tc>
                <a:tc>
                  <a:txBody>
                    <a:bodyPr/>
                    <a:lstStyle/>
                    <a:p>
                      <a:r>
                        <a:rPr kumimoji="1" lang="ja-JP" altLang="en-US" dirty="0" smtClean="0"/>
                        <a:t>クラスカル・ウォリスの検定</a:t>
                      </a:r>
                      <a:endParaRPr kumimoji="1" lang="ja-JP" altLang="en-US" dirty="0"/>
                    </a:p>
                  </a:txBody>
                  <a:tcPr/>
                </a:tc>
                <a:tc>
                  <a:txBody>
                    <a:bodyPr/>
                    <a:lstStyle/>
                    <a:p>
                      <a:r>
                        <a:rPr kumimoji="1" lang="ja-JP" altLang="en-US" dirty="0" smtClean="0"/>
                        <a:t>順位によるノンパラメトリックな多重比較</a:t>
                      </a:r>
                      <a:endParaRPr kumimoji="1" lang="ja-JP" altLang="en-US" dirty="0"/>
                    </a:p>
                  </a:txBody>
                  <a:tcPr/>
                </a:tc>
              </a:tr>
              <a:tr h="370840">
                <a:tc>
                  <a:txBody>
                    <a:bodyPr/>
                    <a:lstStyle/>
                    <a:p>
                      <a:r>
                        <a:rPr kumimoji="1" lang="ja-JP" altLang="en-US" dirty="0" smtClean="0"/>
                        <a:t>ノンパラメトリック，</a:t>
                      </a:r>
                      <a:endParaRPr kumimoji="1" lang="en-US" altLang="ja-JP" dirty="0" smtClean="0"/>
                    </a:p>
                    <a:p>
                      <a:r>
                        <a:rPr kumimoji="1" lang="ja-JP" altLang="en-US" dirty="0" smtClean="0"/>
                        <a:t>反復測定</a:t>
                      </a:r>
                      <a:endParaRPr kumimoji="1" lang="ja-JP" altLang="en-US" dirty="0"/>
                    </a:p>
                  </a:txBody>
                  <a:tcPr/>
                </a:tc>
                <a:tc>
                  <a:txBody>
                    <a:bodyPr/>
                    <a:lstStyle/>
                    <a:p>
                      <a:r>
                        <a:rPr kumimoji="1" lang="ja-JP" altLang="en-US" dirty="0" smtClean="0"/>
                        <a:t>フリードマンの検定</a:t>
                      </a:r>
                      <a:endParaRPr kumimoji="1" lang="ja-JP" altLang="en-US" dirty="0"/>
                    </a:p>
                  </a:txBody>
                  <a:tcPr/>
                </a:tc>
                <a:tc>
                  <a:txBody>
                    <a:bodyPr/>
                    <a:lstStyle/>
                    <a:p>
                      <a:endParaRPr kumimoji="1" lang="ja-JP" altLang="en-US" dirty="0"/>
                    </a:p>
                  </a:txBody>
                  <a:tcPr/>
                </a:tc>
              </a:tr>
            </a:tbl>
          </a:graphicData>
        </a:graphic>
      </p:graphicFrame>
      <p:sp>
        <p:nvSpPr>
          <p:cNvPr id="6" name="テキスト ボックス 5"/>
          <p:cNvSpPr txBox="1"/>
          <p:nvPr/>
        </p:nvSpPr>
        <p:spPr>
          <a:xfrm>
            <a:off x="2627784" y="1475492"/>
            <a:ext cx="3672408" cy="369332"/>
          </a:xfrm>
          <a:prstGeom prst="rect">
            <a:avLst/>
          </a:prstGeom>
          <a:noFill/>
        </p:spPr>
        <p:txBody>
          <a:bodyPr wrap="square" rtlCol="0">
            <a:spAutoFit/>
          </a:bodyPr>
          <a:lstStyle/>
          <a:p>
            <a:r>
              <a:rPr kumimoji="1" lang="ja-JP" altLang="en-US" dirty="0" smtClean="0"/>
              <a:t>３群以上の実験系で用いる検定法</a:t>
            </a:r>
            <a:endParaRPr kumimoji="1" lang="ja-JP" altLang="en-US" dirty="0"/>
          </a:p>
        </p:txBody>
      </p:sp>
    </p:spTree>
    <p:extLst>
      <p:ext uri="{BB962C8B-B14F-4D97-AF65-F5344CB8AC3E}">
        <p14:creationId xmlns:p14="http://schemas.microsoft.com/office/powerpoint/2010/main" val="22408111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5</a:t>
            </a:r>
            <a:r>
              <a:rPr kumimoji="1" lang="ja-JP" altLang="en-US" dirty="0" err="1" smtClean="0"/>
              <a:t>．</a:t>
            </a:r>
            <a:r>
              <a:rPr lang="en-US" altLang="ja-JP" dirty="0" smtClean="0"/>
              <a:t>2</a:t>
            </a:r>
            <a:r>
              <a:rPr lang="ja-JP" altLang="en-US" dirty="0"/>
              <a:t>変数の</a:t>
            </a:r>
            <a:r>
              <a:rPr lang="ja-JP" altLang="en-US" dirty="0" smtClean="0"/>
              <a:t>関係を求める</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2034603515"/>
              </p:ext>
            </p:extLst>
          </p:nvPr>
        </p:nvGraphicFramePr>
        <p:xfrm>
          <a:off x="251520" y="1600200"/>
          <a:ext cx="8722360" cy="4770120"/>
        </p:xfrm>
        <a:graphic>
          <a:graphicData uri="http://schemas.openxmlformats.org/drawingml/2006/table">
            <a:tbl>
              <a:tblPr firstRow="1" bandRow="1">
                <a:tableStyleId>{5C22544A-7EE6-4342-B048-85BDC9FD1C3A}</a:tableStyleId>
              </a:tblPr>
              <a:tblGrid>
                <a:gridCol w="2303780"/>
                <a:gridCol w="2303780"/>
                <a:gridCol w="2057400"/>
                <a:gridCol w="2057400"/>
              </a:tblGrid>
              <a:tr h="370840">
                <a:tc>
                  <a:txBody>
                    <a:bodyPr/>
                    <a:lstStyle/>
                    <a:p>
                      <a:pPr algn="ctr"/>
                      <a:r>
                        <a:rPr kumimoji="1" lang="ja-JP" altLang="en-US" dirty="0" smtClean="0"/>
                        <a:t>変数ｘ</a:t>
                      </a:r>
                      <a:endParaRPr kumimoji="1" lang="ja-JP" altLang="en-US" dirty="0"/>
                    </a:p>
                  </a:txBody>
                  <a:tcPr/>
                </a:tc>
                <a:tc>
                  <a:txBody>
                    <a:bodyPr/>
                    <a:lstStyle/>
                    <a:p>
                      <a:pPr algn="ctr"/>
                      <a:r>
                        <a:rPr kumimoji="1" lang="ja-JP" altLang="en-US" dirty="0" smtClean="0"/>
                        <a:t>変数ｙ</a:t>
                      </a:r>
                      <a:endParaRPr kumimoji="1" lang="ja-JP" altLang="en-US" dirty="0"/>
                    </a:p>
                  </a:txBody>
                  <a:tcPr/>
                </a:tc>
                <a:tc>
                  <a:txBody>
                    <a:bodyPr/>
                    <a:lstStyle/>
                    <a:p>
                      <a:pPr algn="ctr"/>
                      <a:r>
                        <a:rPr kumimoji="1" lang="ja-JP" altLang="en-US" dirty="0" smtClean="0"/>
                        <a:t>関係</a:t>
                      </a:r>
                      <a:endParaRPr kumimoji="1" lang="ja-JP" altLang="en-US" dirty="0"/>
                    </a:p>
                  </a:txBody>
                  <a:tcPr/>
                </a:tc>
                <a:tc>
                  <a:txBody>
                    <a:bodyPr/>
                    <a:lstStyle/>
                    <a:p>
                      <a:pPr algn="ctr"/>
                      <a:r>
                        <a:rPr kumimoji="1" lang="ja-JP" altLang="en-US" dirty="0" smtClean="0"/>
                        <a:t>係数，検定法</a:t>
                      </a:r>
                      <a:endParaRPr kumimoji="1" lang="ja-JP" altLang="en-US" dirty="0"/>
                    </a:p>
                  </a:txBody>
                  <a:tcPr/>
                </a:tc>
              </a:tr>
              <a:tr h="370840">
                <a:tc>
                  <a:txBody>
                    <a:bodyPr/>
                    <a:lstStyle/>
                    <a:p>
                      <a:r>
                        <a:rPr kumimoji="1" lang="ja-JP" altLang="en-US" dirty="0" smtClean="0"/>
                        <a:t>連続量（正規分布）</a:t>
                      </a:r>
                      <a:endParaRPr kumimoji="1" lang="ja-JP" altLang="en-US" dirty="0"/>
                    </a:p>
                  </a:txBody>
                  <a:tcPr/>
                </a:tc>
                <a:tc>
                  <a:txBody>
                    <a:bodyPr/>
                    <a:lstStyle/>
                    <a:p>
                      <a:r>
                        <a:rPr kumimoji="1" lang="ja-JP" altLang="en-US" dirty="0" smtClean="0"/>
                        <a:t>連続量（正規分布）</a:t>
                      </a:r>
                      <a:endParaRPr kumimoji="1" lang="ja-JP" altLang="en-US" dirty="0"/>
                    </a:p>
                  </a:txBody>
                  <a:tcPr/>
                </a:tc>
                <a:tc>
                  <a:txBody>
                    <a:bodyPr/>
                    <a:lstStyle/>
                    <a:p>
                      <a:r>
                        <a:rPr kumimoji="1" lang="ja-JP" altLang="en-US" dirty="0" smtClean="0"/>
                        <a:t>直線関係</a:t>
                      </a:r>
                      <a:endParaRPr kumimoji="1" lang="en-US" altLang="ja-JP" dirty="0" smtClean="0"/>
                    </a:p>
                    <a:p>
                      <a:r>
                        <a:rPr kumimoji="1" lang="en-US" altLang="ja-JP" dirty="0" err="1" smtClean="0"/>
                        <a:t>x,y</a:t>
                      </a:r>
                      <a:r>
                        <a:rPr kumimoji="1" lang="ja-JP" altLang="en-US" dirty="0" smtClean="0"/>
                        <a:t>は入れ替え可能</a:t>
                      </a:r>
                      <a:endParaRPr kumimoji="1" lang="ja-JP" altLang="en-US" dirty="0"/>
                    </a:p>
                  </a:txBody>
                  <a:tcPr/>
                </a:tc>
                <a:tc>
                  <a:txBody>
                    <a:bodyPr/>
                    <a:lstStyle/>
                    <a:p>
                      <a:r>
                        <a:rPr kumimoji="1" lang="ja-JP" altLang="en-US" dirty="0" smtClean="0"/>
                        <a:t>ピアソンの相関係数</a:t>
                      </a:r>
                      <a:endParaRPr kumimoji="1" lang="ja-JP" altLang="en-US" dirty="0"/>
                    </a:p>
                  </a:txBody>
                  <a:tcPr/>
                </a:tc>
              </a:tr>
              <a:tr h="370840">
                <a:tc>
                  <a:txBody>
                    <a:bodyPr/>
                    <a:lstStyle/>
                    <a:p>
                      <a:r>
                        <a:rPr kumimoji="1" lang="ja-JP" altLang="en-US" dirty="0" smtClean="0"/>
                        <a:t>連続量（非正規分布）</a:t>
                      </a:r>
                      <a:endParaRPr kumimoji="1" lang="en-US" altLang="ja-JP" dirty="0" smtClean="0"/>
                    </a:p>
                    <a:p>
                      <a:r>
                        <a:rPr kumimoji="1" lang="ja-JP" altLang="en-US" dirty="0" smtClean="0"/>
                        <a:t>順序カテゴリー</a:t>
                      </a:r>
                      <a:endParaRPr kumimoji="1" lang="ja-JP" altLang="en-US" dirty="0"/>
                    </a:p>
                  </a:txBody>
                  <a:tcPr/>
                </a:tc>
                <a:tc>
                  <a:txBody>
                    <a:bodyPr/>
                    <a:lstStyle/>
                    <a:p>
                      <a:r>
                        <a:rPr kumimoji="1" lang="ja-JP" altLang="en-US" dirty="0" smtClean="0"/>
                        <a:t>連続量（非正規分布）</a:t>
                      </a:r>
                      <a:endParaRPr kumimoji="1" lang="en-US" altLang="ja-JP" dirty="0" smtClean="0"/>
                    </a:p>
                    <a:p>
                      <a:r>
                        <a:rPr kumimoji="1" lang="ja-JP" altLang="en-US" dirty="0" smtClean="0"/>
                        <a:t>順序カテゴリー</a:t>
                      </a:r>
                      <a:endParaRPr kumimoji="1" lang="ja-JP" altLang="en-US" dirty="0"/>
                    </a:p>
                  </a:txBody>
                  <a:tcPr/>
                </a:tc>
                <a:tc>
                  <a:txBody>
                    <a:bodyPr/>
                    <a:lstStyle/>
                    <a:p>
                      <a:r>
                        <a:rPr kumimoji="1" lang="ja-JP" altLang="en-US" dirty="0" smtClean="0"/>
                        <a:t>順位が直線関係</a:t>
                      </a:r>
                      <a:endParaRPr kumimoji="1" lang="en-US" altLang="ja-JP" dirty="0" smtClean="0"/>
                    </a:p>
                    <a:p>
                      <a:r>
                        <a:rPr kumimoji="1" lang="en-US" altLang="ja-JP" dirty="0" err="1" smtClean="0"/>
                        <a:t>x,y</a:t>
                      </a:r>
                      <a:r>
                        <a:rPr kumimoji="1" lang="ja-JP" altLang="en-US" dirty="0" smtClean="0"/>
                        <a:t>は入れ替え可能</a:t>
                      </a:r>
                    </a:p>
                  </a:txBody>
                  <a:tcPr/>
                </a:tc>
                <a:tc>
                  <a:txBody>
                    <a:bodyPr/>
                    <a:lstStyle/>
                    <a:p>
                      <a:r>
                        <a:rPr kumimoji="1" lang="ja-JP" altLang="en-US" dirty="0" smtClean="0"/>
                        <a:t>スピアマンの順位相関係数</a:t>
                      </a:r>
                      <a:endParaRPr kumimoji="1" lang="ja-JP" altLang="en-US" dirty="0"/>
                    </a:p>
                  </a:txBody>
                  <a:tcPr/>
                </a:tc>
              </a:tr>
              <a:tr h="370840">
                <a:tc>
                  <a:txBody>
                    <a:bodyPr/>
                    <a:lstStyle/>
                    <a:p>
                      <a:r>
                        <a:rPr kumimoji="1" lang="ja-JP" altLang="en-US" dirty="0" smtClean="0"/>
                        <a:t>連続量（正規分布・研究者が任意に指定したり，制御して一定条件で固定できる変数）</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連続量（正規分布）</a:t>
                      </a:r>
                    </a:p>
                  </a:txBody>
                  <a:tcPr/>
                </a:tc>
                <a:tc>
                  <a:txBody>
                    <a:bodyPr/>
                    <a:lstStyle/>
                    <a:p>
                      <a:r>
                        <a:rPr kumimoji="1" lang="ja-JP" altLang="en-US" dirty="0" smtClean="0"/>
                        <a:t>直線関係</a:t>
                      </a:r>
                      <a:endParaRPr kumimoji="1" lang="en-US" altLang="ja-JP" dirty="0" smtClean="0"/>
                    </a:p>
                    <a:p>
                      <a:r>
                        <a:rPr kumimoji="1" lang="en-US" altLang="ja-JP" dirty="0" smtClean="0"/>
                        <a:t>y=</a:t>
                      </a:r>
                      <a:r>
                        <a:rPr kumimoji="1" lang="en-US" altLang="ja-JP" dirty="0" err="1" smtClean="0"/>
                        <a:t>a+bx</a:t>
                      </a:r>
                      <a:endParaRPr kumimoji="1" lang="ja-JP" altLang="en-US" dirty="0"/>
                    </a:p>
                  </a:txBody>
                  <a:tcPr/>
                </a:tc>
                <a:tc>
                  <a:txBody>
                    <a:bodyPr/>
                    <a:lstStyle/>
                    <a:p>
                      <a:r>
                        <a:rPr kumimoji="1" lang="ja-JP" altLang="en-US" dirty="0" smtClean="0"/>
                        <a:t>単回帰</a:t>
                      </a:r>
                      <a:endParaRPr kumimoji="1" lang="ja-JP" altLang="en-US" dirty="0"/>
                    </a:p>
                  </a:txBody>
                  <a:tcPr/>
                </a:tc>
              </a:tr>
              <a:tr h="370840">
                <a:tc>
                  <a:txBody>
                    <a:bodyPr/>
                    <a:lstStyle/>
                    <a:p>
                      <a:r>
                        <a:rPr kumimoji="1" lang="ja-JP" altLang="en-US" dirty="0" smtClean="0"/>
                        <a:t>同上</a:t>
                      </a:r>
                      <a:endParaRPr kumimoji="1" lang="ja-JP" altLang="en-US" dirty="0"/>
                    </a:p>
                  </a:txBody>
                  <a:tcPr/>
                </a:tc>
                <a:tc>
                  <a:txBody>
                    <a:bodyPr/>
                    <a:lstStyle/>
                    <a:p>
                      <a:r>
                        <a:rPr kumimoji="1" lang="ja-JP" altLang="en-US" dirty="0" smtClean="0"/>
                        <a:t>同上</a:t>
                      </a:r>
                      <a:endParaRPr kumimoji="1" lang="ja-JP" altLang="en-US" dirty="0"/>
                    </a:p>
                  </a:txBody>
                  <a:tcPr/>
                </a:tc>
                <a:tc>
                  <a:txBody>
                    <a:bodyPr/>
                    <a:lstStyle/>
                    <a:p>
                      <a:r>
                        <a:rPr kumimoji="1" lang="ja-JP" altLang="en-US" dirty="0" smtClean="0"/>
                        <a:t>曲線関係</a:t>
                      </a:r>
                      <a:endParaRPr kumimoji="1" lang="ja-JP" altLang="en-US" dirty="0"/>
                    </a:p>
                  </a:txBody>
                  <a:tcPr/>
                </a:tc>
                <a:tc>
                  <a:txBody>
                    <a:bodyPr/>
                    <a:lstStyle/>
                    <a:p>
                      <a:r>
                        <a:rPr kumimoji="1" lang="ja-JP" altLang="en-US" dirty="0" smtClean="0"/>
                        <a:t>非線形回帰</a:t>
                      </a:r>
                      <a:endParaRPr kumimoji="1" lang="ja-JP" altLang="en-US" dirty="0"/>
                    </a:p>
                  </a:txBody>
                  <a:tcPr/>
                </a:tc>
              </a:tr>
              <a:tr h="370840">
                <a:tc>
                  <a:txBody>
                    <a:bodyPr/>
                    <a:lstStyle/>
                    <a:p>
                      <a:r>
                        <a:rPr kumimoji="1" lang="ja-JP" altLang="en-US" dirty="0" smtClean="0"/>
                        <a:t>連続量，離散量</a:t>
                      </a:r>
                      <a:endParaRPr kumimoji="1" lang="ja-JP" altLang="en-US" dirty="0"/>
                    </a:p>
                  </a:txBody>
                  <a:tcPr/>
                </a:tc>
                <a:tc>
                  <a:txBody>
                    <a:bodyPr/>
                    <a:lstStyle/>
                    <a:p>
                      <a:r>
                        <a:rPr kumimoji="1" lang="ja-JP" altLang="en-US" dirty="0" smtClean="0"/>
                        <a:t>２値変数</a:t>
                      </a:r>
                      <a:endParaRPr kumimoji="1" lang="ja-JP" altLang="en-US" dirty="0"/>
                    </a:p>
                  </a:txBody>
                  <a:tcPr/>
                </a:tc>
                <a:tc>
                  <a:txBody>
                    <a:bodyPr/>
                    <a:lstStyle/>
                    <a:p>
                      <a:endParaRPr kumimoji="1" lang="ja-JP" altLang="en-US" dirty="0"/>
                    </a:p>
                  </a:txBody>
                  <a:tcPr/>
                </a:tc>
                <a:tc>
                  <a:txBody>
                    <a:bodyPr/>
                    <a:lstStyle/>
                    <a:p>
                      <a:r>
                        <a:rPr kumimoji="1" lang="ja-JP" altLang="en-US" dirty="0" smtClean="0"/>
                        <a:t>ロジスティック回帰</a:t>
                      </a:r>
                      <a:endParaRPr kumimoji="1" lang="ja-JP" altLang="en-US" dirty="0"/>
                    </a:p>
                  </a:txBody>
                  <a:tcPr/>
                </a:tc>
              </a:tr>
              <a:tr h="370840">
                <a:tc>
                  <a:txBody>
                    <a:bodyPr/>
                    <a:lstStyle/>
                    <a:p>
                      <a:r>
                        <a:rPr kumimoji="1" lang="ja-JP" altLang="en-US" dirty="0" smtClean="0"/>
                        <a:t>時間</a:t>
                      </a:r>
                      <a:endParaRPr kumimoji="1" lang="ja-JP" altLang="en-US" dirty="0"/>
                    </a:p>
                  </a:txBody>
                  <a:tcPr/>
                </a:tc>
                <a:tc>
                  <a:txBody>
                    <a:bodyPr/>
                    <a:lstStyle/>
                    <a:p>
                      <a:r>
                        <a:rPr kumimoji="1" lang="ja-JP" altLang="en-US" dirty="0" smtClean="0"/>
                        <a:t>生存率など，観察期間中１度だけ生じる事象</a:t>
                      </a:r>
                      <a:endParaRPr kumimoji="1" lang="ja-JP" altLang="en-US" dirty="0"/>
                    </a:p>
                  </a:txBody>
                  <a:tcPr/>
                </a:tc>
                <a:tc>
                  <a:txBody>
                    <a:bodyPr/>
                    <a:lstStyle/>
                    <a:p>
                      <a:endParaRPr kumimoji="1" lang="ja-JP" altLang="en-US" dirty="0"/>
                    </a:p>
                  </a:txBody>
                  <a:tcPr/>
                </a:tc>
                <a:tc>
                  <a:txBody>
                    <a:bodyPr/>
                    <a:lstStyle/>
                    <a:p>
                      <a:r>
                        <a:rPr kumimoji="1" lang="ja-JP" altLang="en-US" dirty="0" smtClean="0"/>
                        <a:t>カプラン・マイヤーの検定</a:t>
                      </a:r>
                      <a:endParaRPr kumimoji="1" lang="en-US" altLang="ja-JP" dirty="0" smtClean="0"/>
                    </a:p>
                    <a:p>
                      <a:r>
                        <a:rPr kumimoji="1" lang="ja-JP" altLang="en-US" dirty="0" smtClean="0"/>
                        <a:t>コックスの比例ハザード回帰</a:t>
                      </a:r>
                      <a:endParaRPr kumimoji="1" lang="ja-JP" altLang="en-US" dirty="0"/>
                    </a:p>
                  </a:txBody>
                  <a:tcPr/>
                </a:tc>
              </a:tr>
            </a:tbl>
          </a:graphicData>
        </a:graphic>
      </p:graphicFrame>
    </p:spTree>
    <p:extLst>
      <p:ext uri="{BB962C8B-B14F-4D97-AF65-F5344CB8AC3E}">
        <p14:creationId xmlns:p14="http://schemas.microsoft.com/office/powerpoint/2010/main" val="39930090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さらに進んだ統計手法</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a:pPr>
            <a:r>
              <a:rPr kumimoji="1" lang="ja-JP" altLang="en-US" dirty="0" smtClean="0"/>
              <a:t>多変量解析</a:t>
            </a:r>
            <a:endParaRPr kumimoji="1" lang="en-US" altLang="ja-JP" dirty="0" smtClean="0"/>
          </a:p>
          <a:p>
            <a:pPr marL="514350" indent="-514350">
              <a:buFont typeface="+mj-lt"/>
              <a:buAutoNum type="arabicPeriod"/>
            </a:pPr>
            <a:endParaRPr lang="en-US" altLang="ja-JP" dirty="0"/>
          </a:p>
          <a:p>
            <a:pPr marL="514350" indent="-514350">
              <a:buFont typeface="+mj-lt"/>
              <a:buAutoNum type="arabicPeriod"/>
            </a:pPr>
            <a:r>
              <a:rPr kumimoji="1" lang="ja-JP" altLang="en-US" dirty="0" smtClean="0"/>
              <a:t>共分散分析</a:t>
            </a:r>
            <a:endParaRPr kumimoji="1" lang="en-US" altLang="ja-JP" dirty="0" smtClean="0"/>
          </a:p>
          <a:p>
            <a:pPr marL="514350" indent="-514350">
              <a:buFont typeface="+mj-lt"/>
              <a:buAutoNum type="arabicPeriod"/>
            </a:pPr>
            <a:endParaRPr lang="en-US" altLang="ja-JP" dirty="0"/>
          </a:p>
          <a:p>
            <a:pPr marL="514350" indent="-514350">
              <a:buFont typeface="+mj-lt"/>
              <a:buAutoNum type="arabicPeriod"/>
            </a:pPr>
            <a:r>
              <a:rPr kumimoji="1" lang="ja-JP" altLang="en-US" dirty="0" smtClean="0"/>
              <a:t>メタアナリシス</a:t>
            </a:r>
            <a:endParaRPr kumimoji="1" lang="ja-JP" altLang="en-US" dirty="0"/>
          </a:p>
        </p:txBody>
      </p:sp>
    </p:spTree>
    <p:extLst>
      <p:ext uri="{BB962C8B-B14F-4D97-AF65-F5344CB8AC3E}">
        <p14:creationId xmlns:p14="http://schemas.microsoft.com/office/powerpoint/2010/main" val="3970206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多変量解析</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変数が３つ以上の場合に多変量解析を行う</a:t>
            </a:r>
            <a:endParaRPr kumimoji="1" lang="en-US" altLang="ja-JP" dirty="0" smtClean="0"/>
          </a:p>
          <a:p>
            <a:endParaRPr lang="en-US" altLang="ja-JP" dirty="0"/>
          </a:p>
          <a:p>
            <a:r>
              <a:rPr kumimoji="1" lang="ja-JP" altLang="en-US" dirty="0" smtClean="0"/>
              <a:t>重回帰，ロジスティック回帰</a:t>
            </a:r>
            <a:endParaRPr kumimoji="1" lang="en-US" altLang="ja-JP" dirty="0" smtClean="0"/>
          </a:p>
          <a:p>
            <a:pPr lvl="1"/>
            <a:r>
              <a:rPr lang="ja-JP" altLang="en-US" dirty="0"/>
              <a:t>独立</a:t>
            </a:r>
            <a:r>
              <a:rPr lang="ja-JP" altLang="en-US" dirty="0" smtClean="0"/>
              <a:t>変数，ｘ１，ｘ２，・・・から従属変数</a:t>
            </a:r>
            <a:r>
              <a:rPr lang="ja-JP" altLang="en-US" dirty="0" err="1" smtClean="0"/>
              <a:t>ｙ</a:t>
            </a:r>
            <a:r>
              <a:rPr lang="ja-JP" altLang="en-US" dirty="0" smtClean="0"/>
              <a:t>を求める</a:t>
            </a:r>
            <a:endParaRPr lang="en-US" altLang="ja-JP" dirty="0" smtClean="0"/>
          </a:p>
          <a:p>
            <a:pPr lvl="1"/>
            <a:endParaRPr kumimoji="1" lang="en-US" altLang="ja-JP" dirty="0"/>
          </a:p>
          <a:p>
            <a:r>
              <a:rPr lang="ja-JP" altLang="en-US" dirty="0" smtClean="0"/>
              <a:t>変数を減らす</a:t>
            </a:r>
            <a:endParaRPr lang="en-US" altLang="ja-JP" dirty="0" smtClean="0"/>
          </a:p>
          <a:p>
            <a:pPr lvl="1"/>
            <a:r>
              <a:rPr kumimoji="1" lang="ja-JP" altLang="en-US" dirty="0"/>
              <a:t>主成分</a:t>
            </a:r>
            <a:r>
              <a:rPr kumimoji="1" lang="ja-JP" altLang="en-US" dirty="0" smtClean="0"/>
              <a:t>分析・因子分析</a:t>
            </a:r>
            <a:endParaRPr kumimoji="1" lang="en-US" altLang="ja-JP" dirty="0" smtClean="0"/>
          </a:p>
          <a:p>
            <a:pPr lvl="1"/>
            <a:endParaRPr kumimoji="1" lang="en-US" altLang="ja-JP" dirty="0" smtClean="0"/>
          </a:p>
          <a:p>
            <a:r>
              <a:rPr lang="ja-JP" altLang="en-US" dirty="0"/>
              <a:t>グループ</a:t>
            </a:r>
            <a:r>
              <a:rPr lang="ja-JP" altLang="en-US" dirty="0" smtClean="0"/>
              <a:t>にまとめる，グループを調べる</a:t>
            </a:r>
            <a:endParaRPr kumimoji="1" lang="en-US" altLang="ja-JP" dirty="0" smtClean="0"/>
          </a:p>
          <a:p>
            <a:pPr lvl="1"/>
            <a:r>
              <a:rPr kumimoji="1" lang="ja-JP" altLang="en-US" dirty="0" smtClean="0"/>
              <a:t>類似分析</a:t>
            </a:r>
            <a:r>
              <a:rPr lang="ja-JP" altLang="en-US" dirty="0"/>
              <a:t>・</a:t>
            </a:r>
            <a:r>
              <a:rPr lang="ja-JP" altLang="en-US" dirty="0" smtClean="0"/>
              <a:t>判別</a:t>
            </a:r>
            <a:r>
              <a:rPr lang="ja-JP" altLang="en-US" dirty="0"/>
              <a:t>分析</a:t>
            </a:r>
            <a:endParaRPr kumimoji="1" lang="ja-JP" altLang="en-US" dirty="0"/>
          </a:p>
        </p:txBody>
      </p:sp>
    </p:spTree>
    <p:extLst>
      <p:ext uri="{BB962C8B-B14F-4D97-AF65-F5344CB8AC3E}">
        <p14:creationId xmlns:p14="http://schemas.microsoft.com/office/powerpoint/2010/main" val="1394867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共分散分析</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２つ，それ以上の回帰直線の比較</a:t>
            </a:r>
            <a:endParaRPr kumimoji="1" lang="en-US" altLang="ja-JP" dirty="0" smtClean="0"/>
          </a:p>
          <a:p>
            <a:endParaRPr lang="en-US" altLang="ja-JP" dirty="0"/>
          </a:p>
          <a:p>
            <a:r>
              <a:rPr kumimoji="1" lang="ja-JP" altLang="en-US" dirty="0" smtClean="0"/>
              <a:t>分散分析と回帰分析を組み合わせた解析方法</a:t>
            </a:r>
            <a:endParaRPr kumimoji="1" lang="en-US" altLang="ja-JP" dirty="0" smtClean="0"/>
          </a:p>
          <a:p>
            <a:endParaRPr lang="en-US" altLang="ja-JP" dirty="0" smtClean="0"/>
          </a:p>
          <a:p>
            <a:r>
              <a:rPr lang="ja-JP" altLang="en-US" dirty="0" smtClean="0"/>
              <a:t>水準間の差の検定が目的（分散分析と同じ）</a:t>
            </a:r>
            <a:endParaRPr lang="en-US" altLang="ja-JP" dirty="0" smtClean="0"/>
          </a:p>
          <a:p>
            <a:endParaRPr lang="en-US" altLang="ja-JP" dirty="0" smtClean="0"/>
          </a:p>
          <a:p>
            <a:r>
              <a:rPr lang="ja-JP" altLang="en-US" dirty="0" smtClean="0"/>
              <a:t>共変量を使って，誤差の部分を小さくし，検定力を高めようとする</a:t>
            </a:r>
            <a:endParaRPr lang="en-US" altLang="ja-JP" dirty="0"/>
          </a:p>
        </p:txBody>
      </p:sp>
    </p:spTree>
    <p:extLst>
      <p:ext uri="{BB962C8B-B14F-4D97-AF65-F5344CB8AC3E}">
        <p14:creationId xmlns:p14="http://schemas.microsoft.com/office/powerpoint/2010/main" val="3675454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メタアナリシス</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独立して行われた２つ以上の研究結果を統合するための手法</a:t>
            </a:r>
            <a:endParaRPr kumimoji="1" lang="en-US" altLang="ja-JP" dirty="0" smtClean="0"/>
          </a:p>
          <a:p>
            <a:endParaRPr lang="en-US" altLang="ja-JP" dirty="0"/>
          </a:p>
          <a:p>
            <a:r>
              <a:rPr kumimoji="1" lang="ja-JP" altLang="en-US" dirty="0" smtClean="0"/>
              <a:t>過去の似た研究論文から将来の治療の示唆を得るために行う</a:t>
            </a:r>
            <a:endParaRPr kumimoji="1" lang="en-US" altLang="ja-JP" dirty="0" smtClean="0"/>
          </a:p>
          <a:p>
            <a:endParaRPr lang="en-US" altLang="ja-JP" dirty="0"/>
          </a:p>
          <a:p>
            <a:r>
              <a:rPr kumimoji="1" lang="ja-JP" altLang="en-US" dirty="0" smtClean="0"/>
              <a:t>標本数が少ない研究結果が有意でなかった同質の研究で行うと検出力が上がり有意差が出ることもある</a:t>
            </a:r>
            <a:endParaRPr kumimoji="1" lang="ja-JP" altLang="en-US" dirty="0"/>
          </a:p>
        </p:txBody>
      </p:sp>
    </p:spTree>
    <p:extLst>
      <p:ext uri="{BB962C8B-B14F-4D97-AF65-F5344CB8AC3E}">
        <p14:creationId xmlns:p14="http://schemas.microsoft.com/office/powerpoint/2010/main" val="25565953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クラリティ">
  <a:themeElements>
    <a:clrScheme name="クラリティ">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クラシック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クラリティ">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674</TotalTime>
  <Words>877</Words>
  <Application>Microsoft Office PowerPoint</Application>
  <PresentationFormat>画面に合わせる (4:3)</PresentationFormat>
  <Paragraphs>170</Paragraphs>
  <Slides>13</Slides>
  <Notes>0</Notes>
  <HiddenSlides>0</HiddenSlides>
  <MMClips>0</MMClips>
  <ScaleCrop>false</ScaleCrop>
  <HeadingPairs>
    <vt:vector size="4" baseType="variant">
      <vt:variant>
        <vt:lpstr>テーマ</vt:lpstr>
      </vt:variant>
      <vt:variant>
        <vt:i4>1</vt:i4>
      </vt:variant>
      <vt:variant>
        <vt:lpstr>スライド タイトル</vt:lpstr>
      </vt:variant>
      <vt:variant>
        <vt:i4>13</vt:i4>
      </vt:variant>
    </vt:vector>
  </HeadingPairs>
  <TitlesOfParts>
    <vt:vector size="14" baseType="lpstr">
      <vt:lpstr>クラリティ</vt:lpstr>
      <vt:lpstr>統計手法の選択</vt:lpstr>
      <vt:lpstr>資料</vt:lpstr>
      <vt:lpstr>統計手法は実験計画時に選ぶ</vt:lpstr>
      <vt:lpstr>解析手法を選択するための観点</vt:lpstr>
      <vt:lpstr>1．連続量か，離散量か</vt:lpstr>
      <vt:lpstr>2．パラメトリックか，ノンパラメトリックか</vt:lpstr>
      <vt:lpstr>3．独立データか，対応データか</vt:lpstr>
      <vt:lpstr>4．２群か３群以上か</vt:lpstr>
      <vt:lpstr>5．2変数の関係を求める</vt:lpstr>
      <vt:lpstr>さらに進んだ統計手法</vt:lpstr>
      <vt:lpstr>多変量解析</vt:lpstr>
      <vt:lpstr>共分散分析</vt:lpstr>
      <vt:lpstr>メタアナリシス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統計</dc:title>
  <dc:creator>kyusuke</dc:creator>
  <cp:lastModifiedBy>kyusuke</cp:lastModifiedBy>
  <cp:revision>25</cp:revision>
  <dcterms:created xsi:type="dcterms:W3CDTF">2014-01-08T10:06:33Z</dcterms:created>
  <dcterms:modified xsi:type="dcterms:W3CDTF">2014-01-10T01:34:17Z</dcterms:modified>
</cp:coreProperties>
</file>