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0"/>
  </p:notesMasterIdLst>
  <p:sldIdLst>
    <p:sldId id="256" r:id="rId2"/>
    <p:sldId id="274" r:id="rId3"/>
    <p:sldId id="394" r:id="rId4"/>
    <p:sldId id="397" r:id="rId5"/>
    <p:sldId id="310" r:id="rId6"/>
    <p:sldId id="396" r:id="rId7"/>
    <p:sldId id="360" r:id="rId8"/>
    <p:sldId id="309" r:id="rId9"/>
    <p:sldId id="398" r:id="rId10"/>
    <p:sldId id="361" r:id="rId11"/>
    <p:sldId id="320" r:id="rId12"/>
    <p:sldId id="385" r:id="rId13"/>
    <p:sldId id="399" r:id="rId14"/>
    <p:sldId id="400" r:id="rId15"/>
    <p:sldId id="401" r:id="rId16"/>
    <p:sldId id="433" r:id="rId17"/>
    <p:sldId id="402" r:id="rId18"/>
    <p:sldId id="403" r:id="rId19"/>
    <p:sldId id="404" r:id="rId20"/>
    <p:sldId id="408" r:id="rId21"/>
    <p:sldId id="409" r:id="rId22"/>
    <p:sldId id="410" r:id="rId23"/>
    <p:sldId id="411" r:id="rId24"/>
    <p:sldId id="412" r:id="rId25"/>
    <p:sldId id="413" r:id="rId26"/>
    <p:sldId id="419" r:id="rId27"/>
    <p:sldId id="414" r:id="rId28"/>
    <p:sldId id="420" r:id="rId29"/>
    <p:sldId id="416" r:id="rId30"/>
    <p:sldId id="417" r:id="rId31"/>
    <p:sldId id="429" r:id="rId32"/>
    <p:sldId id="422" r:id="rId33"/>
    <p:sldId id="423" r:id="rId34"/>
    <p:sldId id="430" r:id="rId35"/>
    <p:sldId id="425" r:id="rId36"/>
    <p:sldId id="431" r:id="rId37"/>
    <p:sldId id="432" r:id="rId38"/>
    <p:sldId id="434" r:id="rId39"/>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49B10001-947A-4CCF-9FE7-7FF1872EBC26}">
          <p14:sldIdLst>
            <p14:sldId id="256"/>
            <p14:sldId id="274"/>
            <p14:sldId id="394"/>
            <p14:sldId id="397"/>
            <p14:sldId id="310"/>
            <p14:sldId id="396"/>
            <p14:sldId id="360"/>
            <p14:sldId id="309"/>
            <p14:sldId id="398"/>
            <p14:sldId id="361"/>
            <p14:sldId id="320"/>
            <p14:sldId id="385"/>
            <p14:sldId id="399"/>
            <p14:sldId id="400"/>
            <p14:sldId id="401"/>
            <p14:sldId id="433"/>
            <p14:sldId id="402"/>
            <p14:sldId id="403"/>
            <p14:sldId id="404"/>
            <p14:sldId id="408"/>
            <p14:sldId id="409"/>
            <p14:sldId id="410"/>
            <p14:sldId id="411"/>
            <p14:sldId id="412"/>
            <p14:sldId id="413"/>
            <p14:sldId id="419"/>
            <p14:sldId id="414"/>
            <p14:sldId id="420"/>
            <p14:sldId id="416"/>
            <p14:sldId id="417"/>
            <p14:sldId id="429"/>
            <p14:sldId id="422"/>
            <p14:sldId id="423"/>
            <p14:sldId id="430"/>
            <p14:sldId id="425"/>
            <p14:sldId id="431"/>
            <p14:sldId id="432"/>
            <p14:sldId id="434"/>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2B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99" autoAdjust="0"/>
    <p:restoredTop sz="97185" autoAdjust="0"/>
  </p:normalViewPr>
  <p:slideViewPr>
    <p:cSldViewPr>
      <p:cViewPr>
        <p:scale>
          <a:sx n="70" d="100"/>
          <a:sy n="70" d="100"/>
        </p:scale>
        <p:origin x="-1179" y="14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F284D6-F3AD-42DF-A032-F89E52302AAC}" type="datetimeFigureOut">
              <a:rPr kumimoji="1" lang="ja-JP" altLang="en-US" smtClean="0"/>
              <a:t>2013/1/24</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3A131E-8565-4D0C-A220-58E9438C9B07}" type="slidenum">
              <a:rPr kumimoji="1" lang="ja-JP" altLang="en-US" smtClean="0"/>
              <a:t>‹#›</a:t>
            </a:fld>
            <a:endParaRPr kumimoji="1" lang="ja-JP" altLang="en-US"/>
          </a:p>
        </p:txBody>
      </p:sp>
    </p:spTree>
    <p:extLst>
      <p:ext uri="{BB962C8B-B14F-4D97-AF65-F5344CB8AC3E}">
        <p14:creationId xmlns:p14="http://schemas.microsoft.com/office/powerpoint/2010/main" val="17535580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C3A131E-8565-4D0C-A220-58E9438C9B07}" type="slidenum">
              <a:rPr kumimoji="1" lang="ja-JP" altLang="en-US" smtClean="0"/>
              <a:t>8</a:t>
            </a:fld>
            <a:endParaRPr kumimoji="1" lang="ja-JP" altLang="en-US"/>
          </a:p>
        </p:txBody>
      </p:sp>
    </p:spTree>
    <p:extLst>
      <p:ext uri="{BB962C8B-B14F-4D97-AF65-F5344CB8AC3E}">
        <p14:creationId xmlns:p14="http://schemas.microsoft.com/office/powerpoint/2010/main" val="3630901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2013/1/24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2013/1/24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2013/1/24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B46FD118-0FBC-44A6-B067-187956FACA3F}" type="datetimeFigureOut">
              <a:rPr kumimoji="1" lang="ja-JP" altLang="en-US" smtClean="0"/>
              <a:t>2013/1/24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7" name="Date Placeholder 6"/>
          <p:cNvSpPr>
            <a:spLocks noGrp="1"/>
          </p:cNvSpPr>
          <p:nvPr>
            <p:ph type="dt" sz="half" idx="10"/>
          </p:nvPr>
        </p:nvSpPr>
        <p:spPr/>
        <p:txBody>
          <a:bodyPr/>
          <a:lstStyle/>
          <a:p>
            <a:fld id="{B46FD118-0FBC-44A6-B067-187956FACA3F}" type="datetimeFigureOut">
              <a:rPr kumimoji="1" lang="ja-JP" altLang="en-US" smtClean="0"/>
              <a:t>2013/1/24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B46FD118-0FBC-44A6-B067-187956FACA3F}" type="datetimeFigureOut">
              <a:rPr kumimoji="1" lang="ja-JP" altLang="en-US" smtClean="0"/>
              <a:t>2013/1/24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6FD118-0FBC-44A6-B067-187956FACA3F}" type="datetimeFigureOut">
              <a:rPr kumimoji="1" lang="ja-JP" altLang="en-US" smtClean="0"/>
              <a:t>2013/1/24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ja-JP" altLang="en-US" smtClean="0"/>
              <a:t>マスター タイトルの書式設定</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B46FD118-0FBC-44A6-B067-187956FACA3F}" type="datetimeFigureOut">
              <a:rPr kumimoji="1" lang="ja-JP" altLang="en-US" smtClean="0"/>
              <a:t>2013/1/24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
        <p:nvSpPr>
          <p:cNvPr id="9" name="Content Placeholder 8"/>
          <p:cNvSpPr>
            <a:spLocks noGrp="1"/>
          </p:cNvSpPr>
          <p:nvPr>
            <p:ph sz="quarter" idx="13"/>
          </p:nvPr>
        </p:nvSpPr>
        <p:spPr>
          <a:xfrm>
            <a:off x="304800" y="381000"/>
            <a:ext cx="7772400" cy="494284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8" name="Date Placeholder 7"/>
          <p:cNvSpPr>
            <a:spLocks noGrp="1"/>
          </p:cNvSpPr>
          <p:nvPr>
            <p:ph type="dt" sz="half" idx="10"/>
          </p:nvPr>
        </p:nvSpPr>
        <p:spPr/>
        <p:txBody>
          <a:bodyPr/>
          <a:lstStyle/>
          <a:p>
            <a:fld id="{B46FD118-0FBC-44A6-B067-187956FACA3F}" type="datetimeFigureOut">
              <a:rPr kumimoji="1" lang="ja-JP" altLang="en-US" smtClean="0"/>
              <a:t>2013/1/24</a:t>
            </a:fld>
            <a:endParaRPr kumimoji="1" lang="ja-JP" altLang="en-US"/>
          </a:p>
        </p:txBody>
      </p:sp>
      <p:sp>
        <p:nvSpPr>
          <p:cNvPr id="9" name="Slide Number Placeholder 8"/>
          <p:cNvSpPr>
            <a:spLocks noGrp="1"/>
          </p:cNvSpPr>
          <p:nvPr>
            <p:ph type="sldNum" sz="quarter" idx="11"/>
          </p:nvPr>
        </p:nvSpPr>
        <p:spPr/>
        <p:txBody>
          <a:bodyPr/>
          <a:lstStyle/>
          <a:p>
            <a:fld id="{ADD7318D-2C4C-4554-8AA9-EDE1684B4A37}" type="slidenum">
              <a:rPr kumimoji="1" lang="ja-JP" altLang="en-US" smtClean="0"/>
              <a:t>‹#›</a:t>
            </a:fld>
            <a:endParaRPr kumimoji="1" lang="ja-JP" altLang="en-US"/>
          </a:p>
        </p:txBody>
      </p:sp>
      <p:sp>
        <p:nvSpPr>
          <p:cNvPr id="10" name="Footer Placeholder 9"/>
          <p:cNvSpPr>
            <a:spLocks noGrp="1"/>
          </p:cNvSpPr>
          <p:nvPr>
            <p:ph type="ftr" sz="quarter" idx="12"/>
          </p:nvPr>
        </p:nvSpPr>
        <p:spPr/>
        <p:txBody>
          <a:bodyPr/>
          <a:lstStyle/>
          <a:p>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2013/1/24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2013/1/24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ADD7318D-2C4C-4554-8AA9-EDE1684B4A37}" type="slidenum">
              <a:rPr kumimoji="1" lang="ja-JP" altLang="en-US" smtClean="0"/>
              <a:t>‹#›</a:t>
            </a:fld>
            <a:endParaRPr kumimoji="1" lang="ja-JP" alt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kumimoji="1" lang="ja-JP" alt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B46FD118-0FBC-44A6-B067-187956FACA3F}" type="datetimeFigureOut">
              <a:rPr kumimoji="1" lang="ja-JP" altLang="en-US" smtClean="0"/>
              <a:t>2013/1/24</a:t>
            </a:fld>
            <a:endParaRPr kumimoji="1"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kumimoji="1"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kumimoji="1"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kumimoji="1"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kumimoji="1"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kumimoji="1"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kumimoji="1"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kumimoji="1"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kumimoji="1"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kumimoji="1"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kumimoji="1" sz="14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395536" y="1905000"/>
            <a:ext cx="7920880" cy="2593975"/>
          </a:xfrm>
        </p:spPr>
        <p:txBody>
          <a:bodyPr/>
          <a:lstStyle/>
          <a:p>
            <a:r>
              <a:rPr kumimoji="1" lang="en-US" altLang="ja-JP" b="1" dirty="0" smtClean="0"/>
              <a:t>R</a:t>
            </a:r>
            <a:r>
              <a:rPr kumimoji="1" lang="ja-JP" altLang="en-US" b="1" dirty="0" smtClean="0"/>
              <a:t>による</a:t>
            </a:r>
            <a:r>
              <a:rPr kumimoji="1" lang="en-US" altLang="ja-JP" b="1" dirty="0" smtClean="0"/>
              <a:t/>
            </a:r>
            <a:br>
              <a:rPr kumimoji="1" lang="en-US" altLang="ja-JP" b="1" dirty="0" smtClean="0"/>
            </a:br>
            <a:r>
              <a:rPr lang="ja-JP" altLang="en-US" b="1" dirty="0" smtClean="0"/>
              <a:t>データサイエンス</a:t>
            </a:r>
            <a:r>
              <a:rPr lang="en-US" altLang="ja-JP" b="1" dirty="0" smtClean="0"/>
              <a:t>11</a:t>
            </a:r>
            <a:endParaRPr kumimoji="1" lang="ja-JP" altLang="en-US" b="1" dirty="0"/>
          </a:p>
        </p:txBody>
      </p:sp>
      <p:sp>
        <p:nvSpPr>
          <p:cNvPr id="3" name="サブタイトル 2"/>
          <p:cNvSpPr>
            <a:spLocks noGrp="1"/>
          </p:cNvSpPr>
          <p:nvPr>
            <p:ph type="subTitle" idx="1"/>
          </p:nvPr>
        </p:nvSpPr>
        <p:spPr/>
        <p:txBody>
          <a:bodyPr>
            <a:noAutofit/>
          </a:bodyPr>
          <a:lstStyle/>
          <a:p>
            <a:r>
              <a:rPr lang="ja-JP" altLang="en-US" sz="3200" dirty="0" smtClean="0"/>
              <a:t>ソフトウェア工学研究室</a:t>
            </a:r>
            <a:endParaRPr kumimoji="1" lang="en-US" altLang="ja-JP" sz="3200" dirty="0" smtClean="0"/>
          </a:p>
          <a:p>
            <a:r>
              <a:rPr kumimoji="1" lang="en-US" altLang="ja-JP" sz="3200" dirty="0" smtClean="0"/>
              <a:t>60151049</a:t>
            </a:r>
            <a:r>
              <a:rPr kumimoji="1" lang="ja-JP" altLang="en-US" sz="3200" dirty="0" smtClean="0"/>
              <a:t>　山谷 陽亮</a:t>
            </a:r>
            <a:endParaRPr kumimoji="1" lang="ja-JP" altLang="en-US" sz="3200" dirty="0"/>
          </a:p>
        </p:txBody>
      </p:sp>
    </p:spTree>
    <p:extLst>
      <p:ext uri="{BB962C8B-B14F-4D97-AF65-F5344CB8AC3E}">
        <p14:creationId xmlns:p14="http://schemas.microsoft.com/office/powerpoint/2010/main" val="25766035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第</a:t>
            </a:r>
            <a:r>
              <a:rPr lang="en-US" altLang="ja-JP" dirty="0"/>
              <a:t>Ⅱ</a:t>
            </a:r>
            <a:r>
              <a:rPr lang="ja-JP" altLang="en-US" dirty="0"/>
              <a:t>部　</a:t>
            </a:r>
            <a:r>
              <a:rPr lang="en-US" altLang="ja-JP" dirty="0"/>
              <a:t>R</a:t>
            </a:r>
            <a:r>
              <a:rPr lang="ja-JP" altLang="en-US" dirty="0"/>
              <a:t>によるデータ解析</a:t>
            </a:r>
            <a:endParaRPr kumimoji="1" lang="ja-JP" altLang="en-US" dirty="0"/>
          </a:p>
        </p:txBody>
      </p:sp>
      <p:sp>
        <p:nvSpPr>
          <p:cNvPr id="3" name="コンテンツ プレースホルダー 2"/>
          <p:cNvSpPr>
            <a:spLocks noGrp="1"/>
          </p:cNvSpPr>
          <p:nvPr>
            <p:ph idx="1"/>
          </p:nvPr>
        </p:nvSpPr>
        <p:spPr>
          <a:xfrm>
            <a:off x="457200" y="1600200"/>
            <a:ext cx="7620000" cy="4997152"/>
          </a:xfrm>
        </p:spPr>
        <p:txBody>
          <a:bodyPr>
            <a:normAutofit fontScale="85000" lnSpcReduction="20000"/>
          </a:bodyPr>
          <a:lstStyle/>
          <a:p>
            <a:r>
              <a:rPr kumimoji="1" lang="ja-JP" altLang="en-US" dirty="0" smtClean="0">
                <a:solidFill>
                  <a:schemeClr val="bg1">
                    <a:lumMod val="65000"/>
                  </a:schemeClr>
                </a:solidFill>
              </a:rPr>
              <a:t>第１章　主成分分析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第２章　因子分析</a:t>
            </a:r>
            <a:endParaRPr lang="en-US" altLang="ja-JP" dirty="0" smtClean="0">
              <a:solidFill>
                <a:schemeClr val="bg1">
                  <a:lumMod val="65000"/>
                </a:schemeClr>
              </a:solidFill>
            </a:endParaRPr>
          </a:p>
          <a:p>
            <a:r>
              <a:rPr kumimoji="1" lang="ja-JP" altLang="en-US" dirty="0" smtClean="0">
                <a:solidFill>
                  <a:schemeClr val="bg1">
                    <a:lumMod val="65000"/>
                  </a:schemeClr>
                </a:solidFill>
              </a:rPr>
              <a:t>第３章　対応分析</a:t>
            </a:r>
            <a:endParaRPr kumimoji="1" lang="en-US" altLang="ja-JP" dirty="0" smtClean="0">
              <a:solidFill>
                <a:schemeClr val="bg1">
                  <a:lumMod val="65000"/>
                </a:schemeClr>
              </a:solidFill>
            </a:endParaRPr>
          </a:p>
          <a:p>
            <a:r>
              <a:rPr kumimoji="1" lang="ja-JP" altLang="en-US" dirty="0" smtClean="0">
                <a:solidFill>
                  <a:schemeClr val="bg1">
                    <a:lumMod val="65000"/>
                  </a:schemeClr>
                </a:solidFill>
              </a:rPr>
              <a:t>第４章　多次元尺度法</a:t>
            </a:r>
            <a:endParaRPr kumimoji="1" lang="en-US" altLang="ja-JP" dirty="0" smtClean="0">
              <a:solidFill>
                <a:schemeClr val="bg1">
                  <a:lumMod val="65000"/>
                </a:schemeClr>
              </a:solidFill>
            </a:endParaRPr>
          </a:p>
          <a:p>
            <a:r>
              <a:rPr kumimoji="1" lang="ja-JP" altLang="en-US" dirty="0" smtClean="0">
                <a:solidFill>
                  <a:schemeClr val="bg1">
                    <a:lumMod val="65000"/>
                  </a:schemeClr>
                </a:solidFill>
              </a:rPr>
              <a:t>第５章　クラスター分析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第６章　自己組織化マップ</a:t>
            </a:r>
            <a:endParaRPr lang="en-US" altLang="ja-JP" dirty="0" smtClean="0">
              <a:solidFill>
                <a:schemeClr val="bg1">
                  <a:lumMod val="65000"/>
                </a:schemeClr>
              </a:solidFill>
            </a:endParaRPr>
          </a:p>
          <a:p>
            <a:r>
              <a:rPr kumimoji="1" lang="ja-JP" altLang="en-US" dirty="0" smtClean="0">
                <a:solidFill>
                  <a:schemeClr val="bg1">
                    <a:lumMod val="65000"/>
                  </a:schemeClr>
                </a:solidFill>
              </a:rPr>
              <a:t>第７章　線形回帰分析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第８章　非線形回帰分析</a:t>
            </a:r>
            <a:endParaRPr lang="en-US" altLang="ja-JP" dirty="0" smtClean="0">
              <a:solidFill>
                <a:schemeClr val="bg1">
                  <a:lumMod val="65000"/>
                </a:schemeClr>
              </a:solidFill>
            </a:endParaRPr>
          </a:p>
          <a:p>
            <a:r>
              <a:rPr kumimoji="1" lang="ja-JP" altLang="en-US" dirty="0" smtClean="0">
                <a:solidFill>
                  <a:schemeClr val="bg1">
                    <a:lumMod val="65000"/>
                  </a:schemeClr>
                </a:solidFill>
              </a:rPr>
              <a:t>第９章　線形判別分析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10</a:t>
            </a:r>
            <a:r>
              <a:rPr lang="ja-JP" altLang="en-US" dirty="0" smtClean="0">
                <a:solidFill>
                  <a:schemeClr val="bg1">
                    <a:lumMod val="65000"/>
                  </a:schemeClr>
                </a:solidFill>
              </a:rPr>
              <a:t>章　非線形判別分析</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11</a:t>
            </a:r>
            <a:r>
              <a:rPr kumimoji="1" lang="ja-JP" altLang="en-US" dirty="0" smtClean="0">
                <a:solidFill>
                  <a:schemeClr val="bg1">
                    <a:lumMod val="65000"/>
                  </a:schemeClr>
                </a:solidFill>
              </a:rPr>
              <a:t>章　生存分析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12</a:t>
            </a:r>
            <a:r>
              <a:rPr lang="ja-JP" altLang="en-US" dirty="0" smtClean="0">
                <a:solidFill>
                  <a:schemeClr val="bg1">
                    <a:lumMod val="65000"/>
                  </a:schemeClr>
                </a:solidFill>
              </a:rPr>
              <a:t>章　時系列</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13</a:t>
            </a:r>
            <a:r>
              <a:rPr kumimoji="1" lang="ja-JP" altLang="en-US" dirty="0" smtClean="0">
                <a:solidFill>
                  <a:schemeClr val="bg1">
                    <a:lumMod val="65000"/>
                  </a:schemeClr>
                </a:solidFill>
              </a:rPr>
              <a:t>章　樹木モデル</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14</a:t>
            </a:r>
            <a:r>
              <a:rPr kumimoji="1" lang="ja-JP" altLang="en-US" dirty="0" smtClean="0">
                <a:solidFill>
                  <a:schemeClr val="bg1">
                    <a:lumMod val="65000"/>
                  </a:schemeClr>
                </a:solidFill>
              </a:rPr>
              <a:t>章　ニューラルネットワーク</a:t>
            </a:r>
            <a:endParaRPr kumimoji="1" lang="en-US" altLang="ja-JP" dirty="0" smtClean="0">
              <a:solidFill>
                <a:schemeClr val="bg1">
                  <a:lumMod val="65000"/>
                </a:schemeClr>
              </a:solidFill>
            </a:endParaRPr>
          </a:p>
          <a:p>
            <a:r>
              <a:rPr lang="ja-JP" altLang="en-US" dirty="0" smtClean="0"/>
              <a:t>第</a:t>
            </a:r>
            <a:r>
              <a:rPr lang="en-US" altLang="ja-JP" dirty="0" smtClean="0"/>
              <a:t>15</a:t>
            </a:r>
            <a:r>
              <a:rPr lang="ja-JP" altLang="en-US" dirty="0" smtClean="0"/>
              <a:t>章　カーネル法とサポートベクターマシーン</a:t>
            </a:r>
            <a:endParaRPr lang="en-US" altLang="ja-JP" dirty="0" smtClean="0"/>
          </a:p>
          <a:p>
            <a:r>
              <a:rPr kumimoji="1" lang="ja-JP" altLang="en-US" dirty="0" smtClean="0">
                <a:solidFill>
                  <a:schemeClr val="bg1">
                    <a:lumMod val="65000"/>
                  </a:schemeClr>
                </a:solidFill>
              </a:rPr>
              <a:t>第</a:t>
            </a:r>
            <a:r>
              <a:rPr kumimoji="1" lang="en-US" altLang="ja-JP" dirty="0" smtClean="0">
                <a:solidFill>
                  <a:schemeClr val="bg1">
                    <a:lumMod val="65000"/>
                  </a:schemeClr>
                </a:solidFill>
              </a:rPr>
              <a:t>16</a:t>
            </a:r>
            <a:r>
              <a:rPr kumimoji="1" lang="ja-JP" altLang="en-US" dirty="0" smtClean="0">
                <a:solidFill>
                  <a:schemeClr val="bg1">
                    <a:lumMod val="65000"/>
                  </a:schemeClr>
                </a:solidFill>
              </a:rPr>
              <a:t>章　</a:t>
            </a:r>
            <a:r>
              <a:rPr kumimoji="1" lang="ja-JP" altLang="en-US" dirty="0" smtClean="0">
                <a:solidFill>
                  <a:schemeClr val="bg1">
                    <a:lumMod val="65000"/>
                  </a:schemeClr>
                </a:solidFill>
              </a:rPr>
              <a:t>集団</a:t>
            </a:r>
            <a:r>
              <a:rPr kumimoji="1" lang="ja-JP" altLang="en-US" dirty="0" smtClean="0">
                <a:solidFill>
                  <a:schemeClr val="bg1">
                    <a:lumMod val="65000"/>
                  </a:schemeClr>
                </a:solidFill>
              </a:rPr>
              <a:t>学習</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17</a:t>
            </a:r>
            <a:r>
              <a:rPr lang="ja-JP" altLang="en-US" dirty="0" smtClean="0">
                <a:solidFill>
                  <a:schemeClr val="bg1">
                    <a:lumMod val="65000"/>
                  </a:schemeClr>
                </a:solidFill>
              </a:rPr>
              <a:t>章　アソシエーション分析</a:t>
            </a:r>
            <a:endParaRPr kumimoji="1" lang="en-US" altLang="ja-JP" dirty="0" smtClean="0">
              <a:solidFill>
                <a:schemeClr val="bg1">
                  <a:lumMod val="65000"/>
                </a:schemeClr>
              </a:solidFill>
            </a:endParaRPr>
          </a:p>
        </p:txBody>
      </p:sp>
    </p:spTree>
    <p:extLst>
      <p:ext uri="{BB962C8B-B14F-4D97-AF65-F5344CB8AC3E}">
        <p14:creationId xmlns:p14="http://schemas.microsoft.com/office/powerpoint/2010/main" val="41136651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カーネル法とは</a:t>
            </a:r>
            <a:endParaRPr kumimoji="1" lang="ja-JP" altLang="en-US" dirty="0"/>
          </a:p>
        </p:txBody>
      </p:sp>
      <p:sp>
        <p:nvSpPr>
          <p:cNvPr id="3" name="コンテンツ プレースホルダー 2"/>
          <p:cNvSpPr>
            <a:spLocks noGrp="1"/>
          </p:cNvSpPr>
          <p:nvPr>
            <p:ph idx="1"/>
          </p:nvPr>
        </p:nvSpPr>
        <p:spPr/>
        <p:txBody>
          <a:bodyPr>
            <a:normAutofit/>
          </a:bodyPr>
          <a:lstStyle/>
          <a:p>
            <a:endParaRPr lang="en-US" altLang="ja-JP" sz="2800" dirty="0"/>
          </a:p>
          <a:p>
            <a:r>
              <a:rPr kumimoji="1" lang="ja-JP" altLang="en-US" sz="2800" dirty="0" smtClean="0"/>
              <a:t>カーネル関数を用いて</a:t>
            </a:r>
            <a:r>
              <a:rPr lang="ja-JP" altLang="en-US" sz="2800" dirty="0"/>
              <a:t>非線形的なデータ構造を線形構造に</a:t>
            </a:r>
            <a:r>
              <a:rPr lang="ja-JP" altLang="en-US" sz="2800" dirty="0" smtClean="0"/>
              <a:t>変換することなどで</a:t>
            </a:r>
            <a:r>
              <a:rPr kumimoji="1" lang="ja-JP" altLang="en-US" sz="2800" dirty="0" smtClean="0"/>
              <a:t>データを表現しなおす方法のことである</a:t>
            </a:r>
            <a:r>
              <a:rPr kumimoji="1" lang="en-US" altLang="ja-JP" sz="2800" dirty="0" smtClean="0"/>
              <a:t>.</a:t>
            </a:r>
          </a:p>
          <a:p>
            <a:endParaRPr lang="en-US" altLang="ja-JP" sz="2800" dirty="0"/>
          </a:p>
          <a:p>
            <a:pPr marL="114300" indent="0">
              <a:buNone/>
            </a:pPr>
            <a:endParaRPr kumimoji="1" lang="en-US" altLang="ja-JP" sz="2800" dirty="0" smtClean="0"/>
          </a:p>
        </p:txBody>
      </p:sp>
    </p:spTree>
    <p:extLst>
      <p:ext uri="{BB962C8B-B14F-4D97-AF65-F5344CB8AC3E}">
        <p14:creationId xmlns:p14="http://schemas.microsoft.com/office/powerpoint/2010/main" val="26905825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カーネル法とは</a:t>
            </a:r>
            <a:endParaRPr kumimoji="1" lang="ja-JP" altLang="en-US" dirty="0"/>
          </a:p>
        </p:txBody>
      </p:sp>
      <p:sp>
        <p:nvSpPr>
          <p:cNvPr id="3" name="コンテンツ プレースホルダー 2"/>
          <p:cNvSpPr>
            <a:spLocks noGrp="1"/>
          </p:cNvSpPr>
          <p:nvPr>
            <p:ph idx="1"/>
          </p:nvPr>
        </p:nvSpPr>
        <p:spPr/>
        <p:txBody>
          <a:bodyPr>
            <a:normAutofit/>
          </a:bodyPr>
          <a:lstStyle/>
          <a:p>
            <a:endParaRPr lang="en-US" altLang="ja-JP" sz="2800" dirty="0"/>
          </a:p>
          <a:p>
            <a:r>
              <a:rPr kumimoji="1" lang="ja-JP" altLang="en-US" sz="2800" dirty="0" smtClean="0"/>
              <a:t>カーネル関数を用いて</a:t>
            </a:r>
            <a:r>
              <a:rPr lang="ja-JP" altLang="en-US" sz="2800" dirty="0"/>
              <a:t>非線形的なデータ構造を線形構造に</a:t>
            </a:r>
            <a:r>
              <a:rPr lang="ja-JP" altLang="en-US" sz="2800" dirty="0" smtClean="0"/>
              <a:t>変換することなどで</a:t>
            </a:r>
            <a:r>
              <a:rPr kumimoji="1" lang="ja-JP" altLang="en-US" sz="2800" dirty="0" smtClean="0"/>
              <a:t>データを表現しなおす方法のことである</a:t>
            </a:r>
            <a:r>
              <a:rPr kumimoji="1" lang="en-US" altLang="ja-JP" sz="2800" dirty="0" smtClean="0"/>
              <a:t>.</a:t>
            </a:r>
          </a:p>
          <a:p>
            <a:endParaRPr lang="en-US" altLang="ja-JP" sz="2800" dirty="0"/>
          </a:p>
          <a:p>
            <a:pPr marL="114300" indent="0">
              <a:buNone/>
            </a:pPr>
            <a:endParaRPr kumimoji="1" lang="en-US" altLang="ja-JP" sz="2800" dirty="0" smtClean="0"/>
          </a:p>
        </p:txBody>
      </p:sp>
      <p:sp>
        <p:nvSpPr>
          <p:cNvPr id="4" name="四角形吹き出し 3"/>
          <p:cNvSpPr/>
          <p:nvPr/>
        </p:nvSpPr>
        <p:spPr>
          <a:xfrm>
            <a:off x="1884458" y="4149080"/>
            <a:ext cx="6215934" cy="720080"/>
          </a:xfrm>
          <a:prstGeom prst="wedgeRectCallout">
            <a:avLst>
              <a:gd name="adj1" fmla="val -39941"/>
              <a:gd name="adj2" fmla="val -12867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a:t>なん</a:t>
            </a:r>
            <a:r>
              <a:rPr lang="ja-JP" altLang="en-US" sz="2400" b="1" dirty="0" smtClean="0"/>
              <a:t>のこっちゃわからない</a:t>
            </a:r>
            <a:endParaRPr lang="en-US" altLang="ja-JP" sz="2400" b="1" dirty="0" smtClean="0"/>
          </a:p>
        </p:txBody>
      </p:sp>
    </p:spTree>
    <p:extLst>
      <p:ext uri="{BB962C8B-B14F-4D97-AF65-F5344CB8AC3E}">
        <p14:creationId xmlns:p14="http://schemas.microsoft.com/office/powerpoint/2010/main" val="5494509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カーネル法の背景</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2800" dirty="0" smtClean="0"/>
              <a:t>複雑な非線形データを解析したい</a:t>
            </a:r>
            <a:endParaRPr lang="en-US" altLang="ja-JP" sz="2800" dirty="0" smtClean="0"/>
          </a:p>
          <a:p>
            <a:endParaRPr lang="en-US" altLang="ja-JP" sz="2800" dirty="0"/>
          </a:p>
          <a:p>
            <a:r>
              <a:rPr kumimoji="1" lang="ja-JP" altLang="en-US" sz="2800" dirty="0" smtClean="0"/>
              <a:t>が、データが大規模なときに対応できない</a:t>
            </a:r>
            <a:endParaRPr kumimoji="1" lang="en-US" altLang="ja-JP" sz="2800" dirty="0"/>
          </a:p>
        </p:txBody>
      </p:sp>
      <p:grpSp>
        <p:nvGrpSpPr>
          <p:cNvPr id="75" name="グループ化 74"/>
          <p:cNvGrpSpPr/>
          <p:nvPr/>
        </p:nvGrpSpPr>
        <p:grpSpPr>
          <a:xfrm>
            <a:off x="395536" y="3645024"/>
            <a:ext cx="3420380" cy="2631989"/>
            <a:chOff x="323528" y="3605323"/>
            <a:chExt cx="3420380" cy="2631989"/>
          </a:xfrm>
        </p:grpSpPr>
        <p:sp>
          <p:nvSpPr>
            <p:cNvPr id="5" name="正方形/長方形 4"/>
            <p:cNvSpPr/>
            <p:nvPr/>
          </p:nvSpPr>
          <p:spPr>
            <a:xfrm>
              <a:off x="323528" y="3605323"/>
              <a:ext cx="3420380" cy="263198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円/楕円 5"/>
            <p:cNvSpPr/>
            <p:nvPr/>
          </p:nvSpPr>
          <p:spPr>
            <a:xfrm>
              <a:off x="1798099" y="4699876"/>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p:cNvSpPr/>
            <p:nvPr/>
          </p:nvSpPr>
          <p:spPr>
            <a:xfrm>
              <a:off x="3391150" y="4661350"/>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p:cNvSpPr/>
            <p:nvPr/>
          </p:nvSpPr>
          <p:spPr>
            <a:xfrm>
              <a:off x="863588" y="5717492"/>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楕円 8"/>
            <p:cNvSpPr/>
            <p:nvPr/>
          </p:nvSpPr>
          <p:spPr>
            <a:xfrm>
              <a:off x="1177033" y="4795180"/>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9"/>
            <p:cNvSpPr/>
            <p:nvPr/>
          </p:nvSpPr>
          <p:spPr>
            <a:xfrm>
              <a:off x="1662858" y="5527419"/>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円/楕円 10"/>
            <p:cNvSpPr/>
            <p:nvPr/>
          </p:nvSpPr>
          <p:spPr>
            <a:xfrm>
              <a:off x="2812963" y="5688652"/>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p:cNvSpPr/>
            <p:nvPr/>
          </p:nvSpPr>
          <p:spPr>
            <a:xfrm>
              <a:off x="2490508" y="5158166"/>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星 4 12"/>
            <p:cNvSpPr/>
            <p:nvPr/>
          </p:nvSpPr>
          <p:spPr>
            <a:xfrm>
              <a:off x="765595" y="4714493"/>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星 4 13"/>
            <p:cNvSpPr/>
            <p:nvPr/>
          </p:nvSpPr>
          <p:spPr>
            <a:xfrm>
              <a:off x="1795469" y="3972724"/>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星 4 14"/>
            <p:cNvSpPr/>
            <p:nvPr/>
          </p:nvSpPr>
          <p:spPr>
            <a:xfrm>
              <a:off x="1080073" y="4228520"/>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星 4 15"/>
            <p:cNvSpPr/>
            <p:nvPr/>
          </p:nvSpPr>
          <p:spPr>
            <a:xfrm>
              <a:off x="2312069" y="4381873"/>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星 4 16"/>
            <p:cNvSpPr/>
            <p:nvPr/>
          </p:nvSpPr>
          <p:spPr>
            <a:xfrm>
              <a:off x="3131840" y="3933057"/>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星 4 17"/>
            <p:cNvSpPr/>
            <p:nvPr/>
          </p:nvSpPr>
          <p:spPr>
            <a:xfrm>
              <a:off x="2570915" y="4728265"/>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星 4 18"/>
            <p:cNvSpPr/>
            <p:nvPr/>
          </p:nvSpPr>
          <p:spPr>
            <a:xfrm>
              <a:off x="2091433" y="5225081"/>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リーフォーム 20"/>
            <p:cNvSpPr/>
            <p:nvPr/>
          </p:nvSpPr>
          <p:spPr>
            <a:xfrm>
              <a:off x="339282" y="4201428"/>
              <a:ext cx="3390182" cy="1544128"/>
            </a:xfrm>
            <a:custGeom>
              <a:avLst/>
              <a:gdLst>
                <a:gd name="connsiteX0" fmla="*/ 0 w 3390182"/>
                <a:gd name="connsiteY0" fmla="*/ 1544128 h 1544128"/>
                <a:gd name="connsiteX1" fmla="*/ 8627 w 3390182"/>
                <a:gd name="connsiteY1" fmla="*/ 1492370 h 1544128"/>
                <a:gd name="connsiteX2" fmla="*/ 25880 w 3390182"/>
                <a:gd name="connsiteY2" fmla="*/ 1457864 h 1544128"/>
                <a:gd name="connsiteX3" fmla="*/ 51759 w 3390182"/>
                <a:gd name="connsiteY3" fmla="*/ 1380226 h 1544128"/>
                <a:gd name="connsiteX4" fmla="*/ 94891 w 3390182"/>
                <a:gd name="connsiteY4" fmla="*/ 1302588 h 1544128"/>
                <a:gd name="connsiteX5" fmla="*/ 120770 w 3390182"/>
                <a:gd name="connsiteY5" fmla="*/ 1285336 h 1544128"/>
                <a:gd name="connsiteX6" fmla="*/ 155276 w 3390182"/>
                <a:gd name="connsiteY6" fmla="*/ 1233577 h 1544128"/>
                <a:gd name="connsiteX7" fmla="*/ 172529 w 3390182"/>
                <a:gd name="connsiteY7" fmla="*/ 1207698 h 1544128"/>
                <a:gd name="connsiteX8" fmla="*/ 198408 w 3390182"/>
                <a:gd name="connsiteY8" fmla="*/ 1190445 h 1544128"/>
                <a:gd name="connsiteX9" fmla="*/ 232914 w 3390182"/>
                <a:gd name="connsiteY9" fmla="*/ 1138687 h 1544128"/>
                <a:gd name="connsiteX10" fmla="*/ 250167 w 3390182"/>
                <a:gd name="connsiteY10" fmla="*/ 1112807 h 1544128"/>
                <a:gd name="connsiteX11" fmla="*/ 301925 w 3390182"/>
                <a:gd name="connsiteY11" fmla="*/ 1078302 h 1544128"/>
                <a:gd name="connsiteX12" fmla="*/ 362310 w 3390182"/>
                <a:gd name="connsiteY12" fmla="*/ 1035170 h 1544128"/>
                <a:gd name="connsiteX13" fmla="*/ 396816 w 3390182"/>
                <a:gd name="connsiteY13" fmla="*/ 1000664 h 1544128"/>
                <a:gd name="connsiteX14" fmla="*/ 457200 w 3390182"/>
                <a:gd name="connsiteY14" fmla="*/ 957532 h 1544128"/>
                <a:gd name="connsiteX15" fmla="*/ 491706 w 3390182"/>
                <a:gd name="connsiteY15" fmla="*/ 931653 h 1544128"/>
                <a:gd name="connsiteX16" fmla="*/ 500333 w 3390182"/>
                <a:gd name="connsiteY16" fmla="*/ 905773 h 1544128"/>
                <a:gd name="connsiteX17" fmla="*/ 560717 w 3390182"/>
                <a:gd name="connsiteY17" fmla="*/ 854015 h 1544128"/>
                <a:gd name="connsiteX18" fmla="*/ 577970 w 3390182"/>
                <a:gd name="connsiteY18" fmla="*/ 828136 h 1544128"/>
                <a:gd name="connsiteX19" fmla="*/ 612476 w 3390182"/>
                <a:gd name="connsiteY19" fmla="*/ 802256 h 1544128"/>
                <a:gd name="connsiteX20" fmla="*/ 655608 w 3390182"/>
                <a:gd name="connsiteY20" fmla="*/ 759124 h 1544128"/>
                <a:gd name="connsiteX21" fmla="*/ 698740 w 3390182"/>
                <a:gd name="connsiteY21" fmla="*/ 681487 h 1544128"/>
                <a:gd name="connsiteX22" fmla="*/ 733246 w 3390182"/>
                <a:gd name="connsiteY22" fmla="*/ 629728 h 1544128"/>
                <a:gd name="connsiteX23" fmla="*/ 759125 w 3390182"/>
                <a:gd name="connsiteY23" fmla="*/ 595222 h 1544128"/>
                <a:gd name="connsiteX24" fmla="*/ 793631 w 3390182"/>
                <a:gd name="connsiteY24" fmla="*/ 517585 h 1544128"/>
                <a:gd name="connsiteX25" fmla="*/ 845389 w 3390182"/>
                <a:gd name="connsiteY25" fmla="*/ 465826 h 1544128"/>
                <a:gd name="connsiteX26" fmla="*/ 871268 w 3390182"/>
                <a:gd name="connsiteY26" fmla="*/ 439947 h 1544128"/>
                <a:gd name="connsiteX27" fmla="*/ 888521 w 3390182"/>
                <a:gd name="connsiteY27" fmla="*/ 414068 h 1544128"/>
                <a:gd name="connsiteX28" fmla="*/ 940280 w 3390182"/>
                <a:gd name="connsiteY28" fmla="*/ 379562 h 1544128"/>
                <a:gd name="connsiteX29" fmla="*/ 992038 w 3390182"/>
                <a:gd name="connsiteY29" fmla="*/ 345056 h 1544128"/>
                <a:gd name="connsiteX30" fmla="*/ 1069676 w 3390182"/>
                <a:gd name="connsiteY30" fmla="*/ 293298 h 1544128"/>
                <a:gd name="connsiteX31" fmla="*/ 1095555 w 3390182"/>
                <a:gd name="connsiteY31" fmla="*/ 276045 h 1544128"/>
                <a:gd name="connsiteX32" fmla="*/ 1121434 w 3390182"/>
                <a:gd name="connsiteY32" fmla="*/ 267419 h 1544128"/>
                <a:gd name="connsiteX33" fmla="*/ 1147314 w 3390182"/>
                <a:gd name="connsiteY33" fmla="*/ 250166 h 1544128"/>
                <a:gd name="connsiteX34" fmla="*/ 1173193 w 3390182"/>
                <a:gd name="connsiteY34" fmla="*/ 241539 h 1544128"/>
                <a:gd name="connsiteX35" fmla="*/ 1337095 w 3390182"/>
                <a:gd name="connsiteY35" fmla="*/ 232913 h 1544128"/>
                <a:gd name="connsiteX36" fmla="*/ 1466491 w 3390182"/>
                <a:gd name="connsiteY36" fmla="*/ 241539 h 1544128"/>
                <a:gd name="connsiteX37" fmla="*/ 1500997 w 3390182"/>
                <a:gd name="connsiteY37" fmla="*/ 250166 h 1544128"/>
                <a:gd name="connsiteX38" fmla="*/ 1552755 w 3390182"/>
                <a:gd name="connsiteY38" fmla="*/ 267419 h 1544128"/>
                <a:gd name="connsiteX39" fmla="*/ 1578634 w 3390182"/>
                <a:gd name="connsiteY39" fmla="*/ 293298 h 1544128"/>
                <a:gd name="connsiteX40" fmla="*/ 1595887 w 3390182"/>
                <a:gd name="connsiteY40" fmla="*/ 319177 h 1544128"/>
                <a:gd name="connsiteX41" fmla="*/ 1621767 w 3390182"/>
                <a:gd name="connsiteY41" fmla="*/ 336430 h 1544128"/>
                <a:gd name="connsiteX42" fmla="*/ 1656272 w 3390182"/>
                <a:gd name="connsiteY42" fmla="*/ 396815 h 1544128"/>
                <a:gd name="connsiteX43" fmla="*/ 1673525 w 3390182"/>
                <a:gd name="connsiteY43" fmla="*/ 422694 h 1544128"/>
                <a:gd name="connsiteX44" fmla="*/ 1682151 w 3390182"/>
                <a:gd name="connsiteY44" fmla="*/ 690113 h 1544128"/>
                <a:gd name="connsiteX45" fmla="*/ 1656272 w 3390182"/>
                <a:gd name="connsiteY45" fmla="*/ 767751 h 1544128"/>
                <a:gd name="connsiteX46" fmla="*/ 1630393 w 3390182"/>
                <a:gd name="connsiteY46" fmla="*/ 845388 h 1544128"/>
                <a:gd name="connsiteX47" fmla="*/ 1621767 w 3390182"/>
                <a:gd name="connsiteY47" fmla="*/ 871268 h 1544128"/>
                <a:gd name="connsiteX48" fmla="*/ 1604514 w 3390182"/>
                <a:gd name="connsiteY48" fmla="*/ 931653 h 1544128"/>
                <a:gd name="connsiteX49" fmla="*/ 1604514 w 3390182"/>
                <a:gd name="connsiteY49" fmla="*/ 1259456 h 1544128"/>
                <a:gd name="connsiteX50" fmla="*/ 1656272 w 3390182"/>
                <a:gd name="connsiteY50" fmla="*/ 1293962 h 1544128"/>
                <a:gd name="connsiteX51" fmla="*/ 1716657 w 3390182"/>
                <a:gd name="connsiteY51" fmla="*/ 1328468 h 1544128"/>
                <a:gd name="connsiteX52" fmla="*/ 1742536 w 3390182"/>
                <a:gd name="connsiteY52" fmla="*/ 1345721 h 1544128"/>
                <a:gd name="connsiteX53" fmla="*/ 1820174 w 3390182"/>
                <a:gd name="connsiteY53" fmla="*/ 1337094 h 1544128"/>
                <a:gd name="connsiteX54" fmla="*/ 1871933 w 3390182"/>
                <a:gd name="connsiteY54" fmla="*/ 1311215 h 1544128"/>
                <a:gd name="connsiteX55" fmla="*/ 1923691 w 3390182"/>
                <a:gd name="connsiteY55" fmla="*/ 1285336 h 1544128"/>
                <a:gd name="connsiteX56" fmla="*/ 1958197 w 3390182"/>
                <a:gd name="connsiteY56" fmla="*/ 1233577 h 1544128"/>
                <a:gd name="connsiteX57" fmla="*/ 1975450 w 3390182"/>
                <a:gd name="connsiteY57" fmla="*/ 1207698 h 1544128"/>
                <a:gd name="connsiteX58" fmla="*/ 2018582 w 3390182"/>
                <a:gd name="connsiteY58" fmla="*/ 1130060 h 1544128"/>
                <a:gd name="connsiteX59" fmla="*/ 2035834 w 3390182"/>
                <a:gd name="connsiteY59" fmla="*/ 1104181 h 1544128"/>
                <a:gd name="connsiteX60" fmla="*/ 2061714 w 3390182"/>
                <a:gd name="connsiteY60" fmla="*/ 1043796 h 1544128"/>
                <a:gd name="connsiteX61" fmla="*/ 2087593 w 3390182"/>
                <a:gd name="connsiteY61" fmla="*/ 992038 h 1544128"/>
                <a:gd name="connsiteX62" fmla="*/ 2130725 w 3390182"/>
                <a:gd name="connsiteY62" fmla="*/ 914400 h 1544128"/>
                <a:gd name="connsiteX63" fmla="*/ 2156604 w 3390182"/>
                <a:gd name="connsiteY63" fmla="*/ 888521 h 1544128"/>
                <a:gd name="connsiteX64" fmla="*/ 2173857 w 3390182"/>
                <a:gd name="connsiteY64" fmla="*/ 862641 h 1544128"/>
                <a:gd name="connsiteX65" fmla="*/ 2225616 w 3390182"/>
                <a:gd name="connsiteY65" fmla="*/ 828136 h 1544128"/>
                <a:gd name="connsiteX66" fmla="*/ 2268748 w 3390182"/>
                <a:gd name="connsiteY66" fmla="*/ 793630 h 1544128"/>
                <a:gd name="connsiteX67" fmla="*/ 2294627 w 3390182"/>
                <a:gd name="connsiteY67" fmla="*/ 767751 h 1544128"/>
                <a:gd name="connsiteX68" fmla="*/ 2346385 w 3390182"/>
                <a:gd name="connsiteY68" fmla="*/ 733245 h 1544128"/>
                <a:gd name="connsiteX69" fmla="*/ 2398144 w 3390182"/>
                <a:gd name="connsiteY69" fmla="*/ 690113 h 1544128"/>
                <a:gd name="connsiteX70" fmla="*/ 2458529 w 3390182"/>
                <a:gd name="connsiteY70" fmla="*/ 629728 h 1544128"/>
                <a:gd name="connsiteX71" fmla="*/ 2527540 w 3390182"/>
                <a:gd name="connsiteY71" fmla="*/ 552090 h 1544128"/>
                <a:gd name="connsiteX72" fmla="*/ 2553419 w 3390182"/>
                <a:gd name="connsiteY72" fmla="*/ 534838 h 1544128"/>
                <a:gd name="connsiteX73" fmla="*/ 2613804 w 3390182"/>
                <a:gd name="connsiteY73" fmla="*/ 491705 h 1544128"/>
                <a:gd name="connsiteX74" fmla="*/ 2682816 w 3390182"/>
                <a:gd name="connsiteY74" fmla="*/ 431321 h 1544128"/>
                <a:gd name="connsiteX75" fmla="*/ 2708695 w 3390182"/>
                <a:gd name="connsiteY75" fmla="*/ 414068 h 1544128"/>
                <a:gd name="connsiteX76" fmla="*/ 2734574 w 3390182"/>
                <a:gd name="connsiteY76" fmla="*/ 396815 h 1544128"/>
                <a:gd name="connsiteX77" fmla="*/ 2760453 w 3390182"/>
                <a:gd name="connsiteY77" fmla="*/ 388188 h 1544128"/>
                <a:gd name="connsiteX78" fmla="*/ 2786333 w 3390182"/>
                <a:gd name="connsiteY78" fmla="*/ 370936 h 1544128"/>
                <a:gd name="connsiteX79" fmla="*/ 2812212 w 3390182"/>
                <a:gd name="connsiteY79" fmla="*/ 362309 h 1544128"/>
                <a:gd name="connsiteX80" fmla="*/ 2872597 w 3390182"/>
                <a:gd name="connsiteY80" fmla="*/ 319177 h 1544128"/>
                <a:gd name="connsiteX81" fmla="*/ 2907102 w 3390182"/>
                <a:gd name="connsiteY81" fmla="*/ 301924 h 1544128"/>
                <a:gd name="connsiteX82" fmla="*/ 2932982 w 3390182"/>
                <a:gd name="connsiteY82" fmla="*/ 276045 h 1544128"/>
                <a:gd name="connsiteX83" fmla="*/ 2993367 w 3390182"/>
                <a:gd name="connsiteY83" fmla="*/ 241539 h 1544128"/>
                <a:gd name="connsiteX84" fmla="*/ 3019246 w 3390182"/>
                <a:gd name="connsiteY84" fmla="*/ 232913 h 1544128"/>
                <a:gd name="connsiteX85" fmla="*/ 3053751 w 3390182"/>
                <a:gd name="connsiteY85" fmla="*/ 207034 h 1544128"/>
                <a:gd name="connsiteX86" fmla="*/ 3079631 w 3390182"/>
                <a:gd name="connsiteY86" fmla="*/ 189781 h 1544128"/>
                <a:gd name="connsiteX87" fmla="*/ 3105510 w 3390182"/>
                <a:gd name="connsiteY87" fmla="*/ 163902 h 1544128"/>
                <a:gd name="connsiteX88" fmla="*/ 3140016 w 3390182"/>
                <a:gd name="connsiteY88" fmla="*/ 146649 h 1544128"/>
                <a:gd name="connsiteX89" fmla="*/ 3217653 w 3390182"/>
                <a:gd name="connsiteY89" fmla="*/ 103517 h 1544128"/>
                <a:gd name="connsiteX90" fmla="*/ 3260785 w 3390182"/>
                <a:gd name="connsiteY90" fmla="*/ 69011 h 1544128"/>
                <a:gd name="connsiteX91" fmla="*/ 3312544 w 3390182"/>
                <a:gd name="connsiteY91" fmla="*/ 34505 h 1544128"/>
                <a:gd name="connsiteX92" fmla="*/ 3364302 w 3390182"/>
                <a:gd name="connsiteY92" fmla="*/ 17253 h 1544128"/>
                <a:gd name="connsiteX93" fmla="*/ 3390182 w 3390182"/>
                <a:gd name="connsiteY93" fmla="*/ 0 h 1544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3390182" h="1544128">
                  <a:moveTo>
                    <a:pt x="0" y="1544128"/>
                  </a:moveTo>
                  <a:cubicBezTo>
                    <a:pt x="2876" y="1526875"/>
                    <a:pt x="3601" y="1509123"/>
                    <a:pt x="8627" y="1492370"/>
                  </a:cubicBezTo>
                  <a:cubicBezTo>
                    <a:pt x="12322" y="1480053"/>
                    <a:pt x="22185" y="1470181"/>
                    <a:pt x="25880" y="1457864"/>
                  </a:cubicBezTo>
                  <a:cubicBezTo>
                    <a:pt x="51237" y="1373339"/>
                    <a:pt x="15897" y="1434019"/>
                    <a:pt x="51759" y="1380226"/>
                  </a:cubicBezTo>
                  <a:cubicBezTo>
                    <a:pt x="60748" y="1353258"/>
                    <a:pt x="69466" y="1319538"/>
                    <a:pt x="94891" y="1302588"/>
                  </a:cubicBezTo>
                  <a:lnTo>
                    <a:pt x="120770" y="1285336"/>
                  </a:lnTo>
                  <a:lnTo>
                    <a:pt x="155276" y="1233577"/>
                  </a:lnTo>
                  <a:cubicBezTo>
                    <a:pt x="161027" y="1224951"/>
                    <a:pt x="163903" y="1213449"/>
                    <a:pt x="172529" y="1207698"/>
                  </a:cubicBezTo>
                  <a:lnTo>
                    <a:pt x="198408" y="1190445"/>
                  </a:lnTo>
                  <a:lnTo>
                    <a:pt x="232914" y="1138687"/>
                  </a:lnTo>
                  <a:cubicBezTo>
                    <a:pt x="238665" y="1130060"/>
                    <a:pt x="241540" y="1118558"/>
                    <a:pt x="250167" y="1112807"/>
                  </a:cubicBezTo>
                  <a:lnTo>
                    <a:pt x="301925" y="1078302"/>
                  </a:lnTo>
                  <a:cubicBezTo>
                    <a:pt x="321245" y="1065422"/>
                    <a:pt x="345196" y="1050145"/>
                    <a:pt x="362310" y="1035170"/>
                  </a:cubicBezTo>
                  <a:cubicBezTo>
                    <a:pt x="374552" y="1024459"/>
                    <a:pt x="384574" y="1011375"/>
                    <a:pt x="396816" y="1000664"/>
                  </a:cubicBezTo>
                  <a:cubicBezTo>
                    <a:pt x="421872" y="978740"/>
                    <a:pt x="432154" y="975422"/>
                    <a:pt x="457200" y="957532"/>
                  </a:cubicBezTo>
                  <a:cubicBezTo>
                    <a:pt x="468899" y="949175"/>
                    <a:pt x="480204" y="940279"/>
                    <a:pt x="491706" y="931653"/>
                  </a:cubicBezTo>
                  <a:cubicBezTo>
                    <a:pt x="494582" y="923026"/>
                    <a:pt x="495289" y="913339"/>
                    <a:pt x="500333" y="905773"/>
                  </a:cubicBezTo>
                  <a:cubicBezTo>
                    <a:pt x="519112" y="877604"/>
                    <a:pt x="536800" y="877932"/>
                    <a:pt x="560717" y="854015"/>
                  </a:cubicBezTo>
                  <a:cubicBezTo>
                    <a:pt x="568048" y="846684"/>
                    <a:pt x="570639" y="835467"/>
                    <a:pt x="577970" y="828136"/>
                  </a:cubicBezTo>
                  <a:cubicBezTo>
                    <a:pt x="588136" y="817970"/>
                    <a:pt x="602310" y="812422"/>
                    <a:pt x="612476" y="802256"/>
                  </a:cubicBezTo>
                  <a:cubicBezTo>
                    <a:pt x="669985" y="744747"/>
                    <a:pt x="586597" y="805132"/>
                    <a:pt x="655608" y="759124"/>
                  </a:cubicBezTo>
                  <a:cubicBezTo>
                    <a:pt x="670791" y="713573"/>
                    <a:pt x="659190" y="740812"/>
                    <a:pt x="698740" y="681487"/>
                  </a:cubicBezTo>
                  <a:cubicBezTo>
                    <a:pt x="698747" y="681476"/>
                    <a:pt x="733238" y="629739"/>
                    <a:pt x="733246" y="629728"/>
                  </a:cubicBezTo>
                  <a:lnTo>
                    <a:pt x="759125" y="595222"/>
                  </a:lnTo>
                  <a:cubicBezTo>
                    <a:pt x="770065" y="562401"/>
                    <a:pt x="771758" y="542192"/>
                    <a:pt x="793631" y="517585"/>
                  </a:cubicBezTo>
                  <a:cubicBezTo>
                    <a:pt x="809841" y="499349"/>
                    <a:pt x="828136" y="483079"/>
                    <a:pt x="845389" y="465826"/>
                  </a:cubicBezTo>
                  <a:cubicBezTo>
                    <a:pt x="854015" y="457200"/>
                    <a:pt x="864501" y="450098"/>
                    <a:pt x="871268" y="439947"/>
                  </a:cubicBezTo>
                  <a:cubicBezTo>
                    <a:pt x="877019" y="431321"/>
                    <a:pt x="880719" y="420895"/>
                    <a:pt x="888521" y="414068"/>
                  </a:cubicBezTo>
                  <a:cubicBezTo>
                    <a:pt x="904126" y="400414"/>
                    <a:pt x="923027" y="391064"/>
                    <a:pt x="940280" y="379562"/>
                  </a:cubicBezTo>
                  <a:lnTo>
                    <a:pt x="992038" y="345056"/>
                  </a:lnTo>
                  <a:lnTo>
                    <a:pt x="1069676" y="293298"/>
                  </a:lnTo>
                  <a:cubicBezTo>
                    <a:pt x="1078302" y="287547"/>
                    <a:pt x="1085719" y="279323"/>
                    <a:pt x="1095555" y="276045"/>
                  </a:cubicBezTo>
                  <a:lnTo>
                    <a:pt x="1121434" y="267419"/>
                  </a:lnTo>
                  <a:cubicBezTo>
                    <a:pt x="1130061" y="261668"/>
                    <a:pt x="1138041" y="254803"/>
                    <a:pt x="1147314" y="250166"/>
                  </a:cubicBezTo>
                  <a:cubicBezTo>
                    <a:pt x="1155447" y="246099"/>
                    <a:pt x="1164137" y="242362"/>
                    <a:pt x="1173193" y="241539"/>
                  </a:cubicBezTo>
                  <a:cubicBezTo>
                    <a:pt x="1227678" y="236586"/>
                    <a:pt x="1282461" y="235788"/>
                    <a:pt x="1337095" y="232913"/>
                  </a:cubicBezTo>
                  <a:cubicBezTo>
                    <a:pt x="1380227" y="235788"/>
                    <a:pt x="1423501" y="237014"/>
                    <a:pt x="1466491" y="241539"/>
                  </a:cubicBezTo>
                  <a:cubicBezTo>
                    <a:pt x="1478282" y="242780"/>
                    <a:pt x="1489641" y="246759"/>
                    <a:pt x="1500997" y="250166"/>
                  </a:cubicBezTo>
                  <a:cubicBezTo>
                    <a:pt x="1518416" y="255392"/>
                    <a:pt x="1552755" y="267419"/>
                    <a:pt x="1552755" y="267419"/>
                  </a:cubicBezTo>
                  <a:cubicBezTo>
                    <a:pt x="1561381" y="276045"/>
                    <a:pt x="1570824" y="283926"/>
                    <a:pt x="1578634" y="293298"/>
                  </a:cubicBezTo>
                  <a:cubicBezTo>
                    <a:pt x="1585271" y="301263"/>
                    <a:pt x="1588556" y="311846"/>
                    <a:pt x="1595887" y="319177"/>
                  </a:cubicBezTo>
                  <a:cubicBezTo>
                    <a:pt x="1603218" y="326508"/>
                    <a:pt x="1613140" y="330679"/>
                    <a:pt x="1621767" y="336430"/>
                  </a:cubicBezTo>
                  <a:cubicBezTo>
                    <a:pt x="1663805" y="399490"/>
                    <a:pt x="1612485" y="320189"/>
                    <a:pt x="1656272" y="396815"/>
                  </a:cubicBezTo>
                  <a:cubicBezTo>
                    <a:pt x="1661416" y="405817"/>
                    <a:pt x="1667774" y="414068"/>
                    <a:pt x="1673525" y="422694"/>
                  </a:cubicBezTo>
                  <a:cubicBezTo>
                    <a:pt x="1710928" y="534903"/>
                    <a:pt x="1701793" y="487145"/>
                    <a:pt x="1682151" y="690113"/>
                  </a:cubicBezTo>
                  <a:cubicBezTo>
                    <a:pt x="1682150" y="690121"/>
                    <a:pt x="1660586" y="754808"/>
                    <a:pt x="1656272" y="767751"/>
                  </a:cubicBezTo>
                  <a:lnTo>
                    <a:pt x="1630393" y="845388"/>
                  </a:lnTo>
                  <a:cubicBezTo>
                    <a:pt x="1627518" y="854015"/>
                    <a:pt x="1623973" y="862446"/>
                    <a:pt x="1621767" y="871268"/>
                  </a:cubicBezTo>
                  <a:cubicBezTo>
                    <a:pt x="1610934" y="914595"/>
                    <a:pt x="1616889" y="894526"/>
                    <a:pt x="1604514" y="931653"/>
                  </a:cubicBezTo>
                  <a:cubicBezTo>
                    <a:pt x="1593440" y="1042384"/>
                    <a:pt x="1579327" y="1144314"/>
                    <a:pt x="1604514" y="1259456"/>
                  </a:cubicBezTo>
                  <a:cubicBezTo>
                    <a:pt x="1608945" y="1279712"/>
                    <a:pt x="1639019" y="1282460"/>
                    <a:pt x="1656272" y="1293962"/>
                  </a:cubicBezTo>
                  <a:cubicBezTo>
                    <a:pt x="1719322" y="1335996"/>
                    <a:pt x="1640044" y="1284689"/>
                    <a:pt x="1716657" y="1328468"/>
                  </a:cubicBezTo>
                  <a:cubicBezTo>
                    <a:pt x="1725659" y="1333612"/>
                    <a:pt x="1733910" y="1339970"/>
                    <a:pt x="1742536" y="1345721"/>
                  </a:cubicBezTo>
                  <a:cubicBezTo>
                    <a:pt x="1768415" y="1342845"/>
                    <a:pt x="1794490" y="1341375"/>
                    <a:pt x="1820174" y="1337094"/>
                  </a:cubicBezTo>
                  <a:cubicBezTo>
                    <a:pt x="1852698" y="1331673"/>
                    <a:pt x="1842126" y="1326119"/>
                    <a:pt x="1871933" y="1311215"/>
                  </a:cubicBezTo>
                  <a:cubicBezTo>
                    <a:pt x="1943366" y="1275498"/>
                    <a:pt x="1849522" y="1334780"/>
                    <a:pt x="1923691" y="1285336"/>
                  </a:cubicBezTo>
                  <a:lnTo>
                    <a:pt x="1958197" y="1233577"/>
                  </a:lnTo>
                  <a:lnTo>
                    <a:pt x="1975450" y="1207698"/>
                  </a:lnTo>
                  <a:cubicBezTo>
                    <a:pt x="1990633" y="1162147"/>
                    <a:pt x="1979032" y="1189386"/>
                    <a:pt x="2018582" y="1130060"/>
                  </a:cubicBezTo>
                  <a:lnTo>
                    <a:pt x="2035834" y="1104181"/>
                  </a:lnTo>
                  <a:cubicBezTo>
                    <a:pt x="2053790" y="1032363"/>
                    <a:pt x="2031926" y="1103372"/>
                    <a:pt x="2061714" y="1043796"/>
                  </a:cubicBezTo>
                  <a:cubicBezTo>
                    <a:pt x="2097429" y="972367"/>
                    <a:pt x="2038148" y="1066204"/>
                    <a:pt x="2087593" y="992038"/>
                  </a:cubicBezTo>
                  <a:cubicBezTo>
                    <a:pt x="2098440" y="959494"/>
                    <a:pt x="2101061" y="944064"/>
                    <a:pt x="2130725" y="914400"/>
                  </a:cubicBezTo>
                  <a:cubicBezTo>
                    <a:pt x="2139351" y="905774"/>
                    <a:pt x="2148794" y="897893"/>
                    <a:pt x="2156604" y="888521"/>
                  </a:cubicBezTo>
                  <a:cubicBezTo>
                    <a:pt x="2163241" y="880556"/>
                    <a:pt x="2166054" y="869468"/>
                    <a:pt x="2173857" y="862641"/>
                  </a:cubicBezTo>
                  <a:cubicBezTo>
                    <a:pt x="2189462" y="848987"/>
                    <a:pt x="2225616" y="828136"/>
                    <a:pt x="2225616" y="828136"/>
                  </a:cubicBezTo>
                  <a:cubicBezTo>
                    <a:pt x="2264198" y="770258"/>
                    <a:pt x="2218748" y="826962"/>
                    <a:pt x="2268748" y="793630"/>
                  </a:cubicBezTo>
                  <a:cubicBezTo>
                    <a:pt x="2278899" y="786863"/>
                    <a:pt x="2284997" y="775241"/>
                    <a:pt x="2294627" y="767751"/>
                  </a:cubicBezTo>
                  <a:cubicBezTo>
                    <a:pt x="2310994" y="755021"/>
                    <a:pt x="2331723" y="747907"/>
                    <a:pt x="2346385" y="733245"/>
                  </a:cubicBezTo>
                  <a:cubicBezTo>
                    <a:pt x="2379596" y="700035"/>
                    <a:pt x="2362114" y="714133"/>
                    <a:pt x="2398144" y="690113"/>
                  </a:cubicBezTo>
                  <a:cubicBezTo>
                    <a:pt x="2437694" y="630788"/>
                    <a:pt x="2412978" y="644911"/>
                    <a:pt x="2458529" y="629728"/>
                  </a:cubicBezTo>
                  <a:cubicBezTo>
                    <a:pt x="2479272" y="598614"/>
                    <a:pt x="2492090" y="575722"/>
                    <a:pt x="2527540" y="552090"/>
                  </a:cubicBezTo>
                  <a:cubicBezTo>
                    <a:pt x="2536166" y="546339"/>
                    <a:pt x="2545454" y="541475"/>
                    <a:pt x="2553419" y="534838"/>
                  </a:cubicBezTo>
                  <a:cubicBezTo>
                    <a:pt x="2605881" y="491120"/>
                    <a:pt x="2549953" y="523631"/>
                    <a:pt x="2613804" y="491705"/>
                  </a:cubicBezTo>
                  <a:cubicBezTo>
                    <a:pt x="2642559" y="448573"/>
                    <a:pt x="2622430" y="471578"/>
                    <a:pt x="2682816" y="431321"/>
                  </a:cubicBezTo>
                  <a:lnTo>
                    <a:pt x="2708695" y="414068"/>
                  </a:lnTo>
                  <a:cubicBezTo>
                    <a:pt x="2717321" y="408317"/>
                    <a:pt x="2724738" y="400094"/>
                    <a:pt x="2734574" y="396815"/>
                  </a:cubicBezTo>
                  <a:cubicBezTo>
                    <a:pt x="2743200" y="393939"/>
                    <a:pt x="2752320" y="392254"/>
                    <a:pt x="2760453" y="388188"/>
                  </a:cubicBezTo>
                  <a:cubicBezTo>
                    <a:pt x="2769726" y="383551"/>
                    <a:pt x="2777060" y="375573"/>
                    <a:pt x="2786333" y="370936"/>
                  </a:cubicBezTo>
                  <a:cubicBezTo>
                    <a:pt x="2794466" y="366870"/>
                    <a:pt x="2804079" y="366376"/>
                    <a:pt x="2812212" y="362309"/>
                  </a:cubicBezTo>
                  <a:cubicBezTo>
                    <a:pt x="2830457" y="353186"/>
                    <a:pt x="2856973" y="328942"/>
                    <a:pt x="2872597" y="319177"/>
                  </a:cubicBezTo>
                  <a:cubicBezTo>
                    <a:pt x="2883502" y="312362"/>
                    <a:pt x="2896638" y="309398"/>
                    <a:pt x="2907102" y="301924"/>
                  </a:cubicBezTo>
                  <a:cubicBezTo>
                    <a:pt x="2917029" y="294833"/>
                    <a:pt x="2923610" y="283855"/>
                    <a:pt x="2932982" y="276045"/>
                  </a:cubicBezTo>
                  <a:cubicBezTo>
                    <a:pt x="2948272" y="263304"/>
                    <a:pt x="2975994" y="248984"/>
                    <a:pt x="2993367" y="241539"/>
                  </a:cubicBezTo>
                  <a:cubicBezTo>
                    <a:pt x="3001725" y="237957"/>
                    <a:pt x="3010620" y="235788"/>
                    <a:pt x="3019246" y="232913"/>
                  </a:cubicBezTo>
                  <a:cubicBezTo>
                    <a:pt x="3030748" y="224287"/>
                    <a:pt x="3042052" y="215391"/>
                    <a:pt x="3053751" y="207034"/>
                  </a:cubicBezTo>
                  <a:cubicBezTo>
                    <a:pt x="3062188" y="201008"/>
                    <a:pt x="3071666" y="196418"/>
                    <a:pt x="3079631" y="189781"/>
                  </a:cubicBezTo>
                  <a:cubicBezTo>
                    <a:pt x="3089003" y="181971"/>
                    <a:pt x="3095583" y="170993"/>
                    <a:pt x="3105510" y="163902"/>
                  </a:cubicBezTo>
                  <a:cubicBezTo>
                    <a:pt x="3115974" y="156428"/>
                    <a:pt x="3128989" y="153265"/>
                    <a:pt x="3140016" y="146649"/>
                  </a:cubicBezTo>
                  <a:cubicBezTo>
                    <a:pt x="3214171" y="102156"/>
                    <a:pt x="3165599" y="120868"/>
                    <a:pt x="3217653" y="103517"/>
                  </a:cubicBezTo>
                  <a:cubicBezTo>
                    <a:pt x="3249531" y="55701"/>
                    <a:pt x="3216667" y="93521"/>
                    <a:pt x="3260785" y="69011"/>
                  </a:cubicBezTo>
                  <a:cubicBezTo>
                    <a:pt x="3278911" y="58941"/>
                    <a:pt x="3292872" y="41062"/>
                    <a:pt x="3312544" y="34505"/>
                  </a:cubicBezTo>
                  <a:lnTo>
                    <a:pt x="3364302" y="17253"/>
                  </a:lnTo>
                  <a:lnTo>
                    <a:pt x="3390182" y="0"/>
                  </a:lnTo>
                </a:path>
              </a:pathLst>
            </a:cu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74" name="グループ化 73"/>
          <p:cNvGrpSpPr/>
          <p:nvPr/>
        </p:nvGrpSpPr>
        <p:grpSpPr>
          <a:xfrm>
            <a:off x="4680012" y="3645024"/>
            <a:ext cx="3420380" cy="2631989"/>
            <a:chOff x="4608004" y="3605323"/>
            <a:chExt cx="3420380" cy="2631989"/>
          </a:xfrm>
        </p:grpSpPr>
        <p:sp>
          <p:nvSpPr>
            <p:cNvPr id="23" name="正方形/長方形 22"/>
            <p:cNvSpPr/>
            <p:nvPr/>
          </p:nvSpPr>
          <p:spPr>
            <a:xfrm>
              <a:off x="4608004" y="3605323"/>
              <a:ext cx="3420380" cy="263198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円/楕円 23"/>
            <p:cNvSpPr/>
            <p:nvPr/>
          </p:nvSpPr>
          <p:spPr>
            <a:xfrm>
              <a:off x="6082575" y="4699876"/>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円/楕円 24"/>
            <p:cNvSpPr/>
            <p:nvPr/>
          </p:nvSpPr>
          <p:spPr>
            <a:xfrm>
              <a:off x="7675626" y="4661350"/>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円/楕円 25"/>
            <p:cNvSpPr/>
            <p:nvPr/>
          </p:nvSpPr>
          <p:spPr>
            <a:xfrm>
              <a:off x="5148064" y="5717492"/>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円/楕円 26"/>
            <p:cNvSpPr/>
            <p:nvPr/>
          </p:nvSpPr>
          <p:spPr>
            <a:xfrm>
              <a:off x="5461509" y="4795180"/>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円/楕円 27"/>
            <p:cNvSpPr/>
            <p:nvPr/>
          </p:nvSpPr>
          <p:spPr>
            <a:xfrm>
              <a:off x="5947334" y="5527419"/>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円/楕円 28"/>
            <p:cNvSpPr/>
            <p:nvPr/>
          </p:nvSpPr>
          <p:spPr>
            <a:xfrm>
              <a:off x="7097439" y="5688652"/>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円/楕円 29"/>
            <p:cNvSpPr/>
            <p:nvPr/>
          </p:nvSpPr>
          <p:spPr>
            <a:xfrm>
              <a:off x="6774984" y="5158166"/>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星 4 30"/>
            <p:cNvSpPr/>
            <p:nvPr/>
          </p:nvSpPr>
          <p:spPr>
            <a:xfrm>
              <a:off x="5050071" y="4714493"/>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星 4 31"/>
            <p:cNvSpPr/>
            <p:nvPr/>
          </p:nvSpPr>
          <p:spPr>
            <a:xfrm>
              <a:off x="6079945" y="3972724"/>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星 4 32"/>
            <p:cNvSpPr/>
            <p:nvPr/>
          </p:nvSpPr>
          <p:spPr>
            <a:xfrm>
              <a:off x="5364549" y="4228520"/>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星 4 33"/>
            <p:cNvSpPr/>
            <p:nvPr/>
          </p:nvSpPr>
          <p:spPr>
            <a:xfrm>
              <a:off x="6596545" y="4381873"/>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星 4 34"/>
            <p:cNvSpPr/>
            <p:nvPr/>
          </p:nvSpPr>
          <p:spPr>
            <a:xfrm>
              <a:off x="7416316" y="3933057"/>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星 4 35"/>
            <p:cNvSpPr/>
            <p:nvPr/>
          </p:nvSpPr>
          <p:spPr>
            <a:xfrm>
              <a:off x="6855391" y="4728265"/>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星 4 36"/>
            <p:cNvSpPr/>
            <p:nvPr/>
          </p:nvSpPr>
          <p:spPr>
            <a:xfrm>
              <a:off x="6375909" y="5225081"/>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円/楕円 38"/>
            <p:cNvSpPr/>
            <p:nvPr/>
          </p:nvSpPr>
          <p:spPr>
            <a:xfrm>
              <a:off x="6524897" y="5720146"/>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円/楕円 39"/>
            <p:cNvSpPr/>
            <p:nvPr/>
          </p:nvSpPr>
          <p:spPr>
            <a:xfrm>
              <a:off x="5903831" y="5815450"/>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星 4 40"/>
            <p:cNvSpPr/>
            <p:nvPr/>
          </p:nvSpPr>
          <p:spPr>
            <a:xfrm>
              <a:off x="5492393" y="5734763"/>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星 4 41"/>
            <p:cNvSpPr/>
            <p:nvPr/>
          </p:nvSpPr>
          <p:spPr>
            <a:xfrm>
              <a:off x="6522267" y="4992994"/>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星 4 42"/>
            <p:cNvSpPr/>
            <p:nvPr/>
          </p:nvSpPr>
          <p:spPr>
            <a:xfrm>
              <a:off x="5806871" y="5248790"/>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星 4 43"/>
            <p:cNvSpPr/>
            <p:nvPr/>
          </p:nvSpPr>
          <p:spPr>
            <a:xfrm>
              <a:off x="7038867" y="5402143"/>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星 4 44"/>
            <p:cNvSpPr/>
            <p:nvPr/>
          </p:nvSpPr>
          <p:spPr>
            <a:xfrm>
              <a:off x="7297713" y="5748535"/>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円/楕円 45"/>
            <p:cNvSpPr/>
            <p:nvPr/>
          </p:nvSpPr>
          <p:spPr>
            <a:xfrm>
              <a:off x="4867214" y="4288004"/>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円/楕円 46"/>
            <p:cNvSpPr/>
            <p:nvPr/>
          </p:nvSpPr>
          <p:spPr>
            <a:xfrm>
              <a:off x="6017319" y="4449237"/>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円/楕円 47"/>
            <p:cNvSpPr/>
            <p:nvPr/>
          </p:nvSpPr>
          <p:spPr>
            <a:xfrm>
              <a:off x="5694864" y="3918751"/>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星 4 48"/>
            <p:cNvSpPr/>
            <p:nvPr/>
          </p:nvSpPr>
          <p:spPr>
            <a:xfrm>
              <a:off x="5295789" y="3985666"/>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円/楕円 49"/>
            <p:cNvSpPr/>
            <p:nvPr/>
          </p:nvSpPr>
          <p:spPr>
            <a:xfrm>
              <a:off x="5444777" y="4480731"/>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星 4 50"/>
            <p:cNvSpPr/>
            <p:nvPr/>
          </p:nvSpPr>
          <p:spPr>
            <a:xfrm>
              <a:off x="5442147" y="3753579"/>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星 4 51"/>
            <p:cNvSpPr/>
            <p:nvPr/>
          </p:nvSpPr>
          <p:spPr>
            <a:xfrm>
              <a:off x="5958747" y="4162728"/>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星 4 52"/>
            <p:cNvSpPr/>
            <p:nvPr/>
          </p:nvSpPr>
          <p:spPr>
            <a:xfrm>
              <a:off x="6217593" y="4509120"/>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円/楕円 53"/>
            <p:cNvSpPr/>
            <p:nvPr/>
          </p:nvSpPr>
          <p:spPr>
            <a:xfrm>
              <a:off x="5362034" y="5440138"/>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円/楕円 54"/>
            <p:cNvSpPr/>
            <p:nvPr/>
          </p:nvSpPr>
          <p:spPr>
            <a:xfrm>
              <a:off x="4740968" y="5535442"/>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星 4 55"/>
            <p:cNvSpPr/>
            <p:nvPr/>
          </p:nvSpPr>
          <p:spPr>
            <a:xfrm>
              <a:off x="4644008" y="4968782"/>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星 4 56"/>
            <p:cNvSpPr/>
            <p:nvPr/>
          </p:nvSpPr>
          <p:spPr>
            <a:xfrm>
              <a:off x="5876004" y="5122135"/>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星 4 57"/>
            <p:cNvSpPr/>
            <p:nvPr/>
          </p:nvSpPr>
          <p:spPr>
            <a:xfrm>
              <a:off x="5652120" y="5949280"/>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円/楕円 58"/>
            <p:cNvSpPr/>
            <p:nvPr/>
          </p:nvSpPr>
          <p:spPr>
            <a:xfrm>
              <a:off x="5296778" y="5189499"/>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円/楕円 59"/>
            <p:cNvSpPr/>
            <p:nvPr/>
          </p:nvSpPr>
          <p:spPr>
            <a:xfrm>
              <a:off x="4724236" y="5220993"/>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星 4 60"/>
            <p:cNvSpPr/>
            <p:nvPr/>
          </p:nvSpPr>
          <p:spPr>
            <a:xfrm>
              <a:off x="5238206" y="4902990"/>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星 4 61"/>
            <p:cNvSpPr/>
            <p:nvPr/>
          </p:nvSpPr>
          <p:spPr>
            <a:xfrm>
              <a:off x="5497052" y="5249382"/>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円/楕円 62"/>
            <p:cNvSpPr/>
            <p:nvPr/>
          </p:nvSpPr>
          <p:spPr>
            <a:xfrm>
              <a:off x="6557445" y="3789040"/>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円/楕円 63"/>
            <p:cNvSpPr/>
            <p:nvPr/>
          </p:nvSpPr>
          <p:spPr>
            <a:xfrm>
              <a:off x="6422204" y="4616583"/>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円/楕円 64"/>
            <p:cNvSpPr/>
            <p:nvPr/>
          </p:nvSpPr>
          <p:spPr>
            <a:xfrm>
              <a:off x="7249854" y="4247330"/>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星 4 65"/>
            <p:cNvSpPr/>
            <p:nvPr/>
          </p:nvSpPr>
          <p:spPr>
            <a:xfrm>
              <a:off x="7330261" y="3817429"/>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星 4 66"/>
            <p:cNvSpPr/>
            <p:nvPr/>
          </p:nvSpPr>
          <p:spPr>
            <a:xfrm>
              <a:off x="6850779" y="4314245"/>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星 4 67"/>
            <p:cNvSpPr/>
            <p:nvPr/>
          </p:nvSpPr>
          <p:spPr>
            <a:xfrm>
              <a:off x="6997137" y="4082158"/>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星 4 68"/>
            <p:cNvSpPr/>
            <p:nvPr/>
          </p:nvSpPr>
          <p:spPr>
            <a:xfrm>
              <a:off x="7513737" y="4491307"/>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星 4 69"/>
            <p:cNvSpPr/>
            <p:nvPr/>
          </p:nvSpPr>
          <p:spPr>
            <a:xfrm>
              <a:off x="6350874" y="4211299"/>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円/楕円 70"/>
            <p:cNvSpPr/>
            <p:nvPr/>
          </p:nvSpPr>
          <p:spPr>
            <a:xfrm>
              <a:off x="7697066" y="4941168"/>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星 4 71"/>
            <p:cNvSpPr/>
            <p:nvPr/>
          </p:nvSpPr>
          <p:spPr>
            <a:xfrm>
              <a:off x="7297991" y="5008083"/>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円/楕円 72"/>
            <p:cNvSpPr/>
            <p:nvPr/>
          </p:nvSpPr>
          <p:spPr>
            <a:xfrm>
              <a:off x="7446979" y="5503148"/>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19268134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カーネル法のイメージ</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normAutofit/>
              </a:bodyPr>
              <a:lstStyle/>
              <a:p>
                <a:r>
                  <a:rPr lang="ja-JP" altLang="en-US" sz="2800" dirty="0" smtClean="0"/>
                  <a:t>新しい変数</a:t>
                </a:r>
                <a14:m>
                  <m:oMath xmlns:m="http://schemas.openxmlformats.org/officeDocument/2006/math">
                    <m:r>
                      <a:rPr lang="en-US" altLang="ja-JP" sz="2800" b="0" i="0" smtClean="0">
                        <a:latin typeface="Cambria Math"/>
                      </a:rPr>
                      <m:t> </m:t>
                    </m:r>
                    <m:r>
                      <a:rPr lang="en-US" altLang="ja-JP" sz="2800" b="0" i="1" smtClean="0">
                        <a:latin typeface="Cambria Math"/>
                      </a:rPr>
                      <m:t>𝑧</m:t>
                    </m:r>
                    <m:r>
                      <a:rPr lang="en-US" altLang="ja-JP" sz="2800" b="0" i="1" smtClean="0">
                        <a:latin typeface="Cambria Math"/>
                      </a:rPr>
                      <m:t>=</m:t>
                    </m:r>
                    <m:r>
                      <a:rPr lang="en-US" altLang="ja-JP" sz="2800" b="0" i="1" smtClean="0">
                        <a:latin typeface="Cambria Math"/>
                      </a:rPr>
                      <m:t>𝑥𝑦</m:t>
                    </m:r>
                  </m:oMath>
                </a14:m>
                <a:r>
                  <a:rPr lang="ja-JP" altLang="en-US" sz="2800" dirty="0" smtClean="0"/>
                  <a:t>を導入</a:t>
                </a:r>
                <a:endParaRPr lang="en-US" altLang="ja-JP" sz="2800" dirty="0" smtClean="0"/>
              </a:p>
              <a:p>
                <a:endParaRPr lang="en-US" altLang="ja-JP" sz="2800" dirty="0"/>
              </a:p>
              <a:p>
                <a:r>
                  <a:rPr lang="ja-JP" altLang="en-US" sz="2800" dirty="0" smtClean="0"/>
                  <a:t>２次元のデータを３次元空間に射影</a:t>
                </a:r>
                <a:endParaRPr lang="en-US" altLang="ja-JP" sz="2800" dirty="0" smtClean="0"/>
              </a:p>
              <a:p>
                <a:endParaRPr lang="en-US" altLang="ja-JP" sz="2800" dirty="0"/>
              </a:p>
              <a:p>
                <a14:m>
                  <m:oMath xmlns:m="http://schemas.openxmlformats.org/officeDocument/2006/math">
                    <m:r>
                      <a:rPr lang="en-US" altLang="ja-JP" sz="2800" i="1">
                        <a:latin typeface="Cambria Math"/>
                      </a:rPr>
                      <m:t>𝑧</m:t>
                    </m:r>
                    <m:r>
                      <a:rPr lang="en-US" altLang="ja-JP" sz="2800" i="1">
                        <a:latin typeface="Cambria Math"/>
                      </a:rPr>
                      <m:t>=0</m:t>
                    </m:r>
                  </m:oMath>
                </a14:m>
                <a:r>
                  <a:rPr lang="ja-JP" altLang="en-US" sz="2800" dirty="0" smtClean="0"/>
                  <a:t>の平面が境界面になる</a:t>
                </a:r>
                <a:endParaRPr lang="en-US" altLang="ja-JP" sz="2800" dirty="0"/>
              </a:p>
              <a:p>
                <a:endParaRPr lang="en-US" altLang="ja-JP" sz="2800" dirty="0" smtClean="0"/>
              </a:p>
              <a:p>
                <a:endParaRPr lang="en-US" altLang="ja-JP" sz="2800"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1">
                <a:blip r:embed="rId2"/>
                <a:stretch>
                  <a:fillRect t="-1779"/>
                </a:stretch>
              </a:blipFill>
            </p:spPr>
            <p:txBody>
              <a:bodyPr/>
              <a:lstStyle/>
              <a:p>
                <a:r>
                  <a:rPr lang="ja-JP" altLang="en-US">
                    <a:noFill/>
                  </a:rPr>
                  <a:t> </a:t>
                </a:r>
              </a:p>
            </p:txBody>
          </p:sp>
        </mc:Fallback>
      </mc:AlternateContent>
      <p:pic>
        <p:nvPicPr>
          <p:cNvPr id="4" name="図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9514" y="4437112"/>
            <a:ext cx="5238750" cy="2209800"/>
          </a:xfrm>
          <a:prstGeom prst="rect">
            <a:avLst/>
          </a:prstGeom>
        </p:spPr>
      </p:pic>
    </p:spTree>
    <p:extLst>
      <p:ext uri="{BB962C8B-B14F-4D97-AF65-F5344CB8AC3E}">
        <p14:creationId xmlns:p14="http://schemas.microsoft.com/office/powerpoint/2010/main" val="16218330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カーネル法の特長</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sz="2800" dirty="0" smtClean="0"/>
              <a:t>どんな種類のデータでも扱える</a:t>
            </a:r>
            <a:endParaRPr kumimoji="1" lang="en-US" altLang="ja-JP" sz="2800" dirty="0" smtClean="0"/>
          </a:p>
          <a:p>
            <a:pPr marL="114300" indent="0">
              <a:buNone/>
            </a:pPr>
            <a:r>
              <a:rPr lang="ja-JP" altLang="en-US" sz="2800" dirty="0" smtClean="0"/>
              <a:t>・文字列やグラフ構造など複雑なデータ構造でも実数と同じように扱うことができる</a:t>
            </a:r>
            <a:endParaRPr lang="en-US" altLang="ja-JP" sz="2800" dirty="0" smtClean="0"/>
          </a:p>
          <a:p>
            <a:pPr marL="114300" indent="0">
              <a:buNone/>
            </a:pPr>
            <a:endParaRPr lang="en-US" altLang="ja-JP" sz="2800" dirty="0"/>
          </a:p>
          <a:p>
            <a:pPr marL="114300" indent="0">
              <a:buNone/>
            </a:pPr>
            <a:endParaRPr lang="en-US" altLang="ja-JP" sz="2800" dirty="0"/>
          </a:p>
        </p:txBody>
      </p:sp>
      <p:sp>
        <p:nvSpPr>
          <p:cNvPr id="7" name="テキスト ボックス 6"/>
          <p:cNvSpPr txBox="1"/>
          <p:nvPr/>
        </p:nvSpPr>
        <p:spPr>
          <a:xfrm>
            <a:off x="469165" y="3921641"/>
            <a:ext cx="7279205" cy="91940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2400" dirty="0" smtClean="0"/>
              <a:t>カーネル関数を使うデータ解析手法は</a:t>
            </a:r>
            <a:endParaRPr lang="en-US" altLang="ja-JP" sz="2400" dirty="0" smtClean="0"/>
          </a:p>
          <a:p>
            <a:pPr algn="ctr"/>
            <a:r>
              <a:rPr lang="ja-JP" altLang="en-US" sz="2400" dirty="0" smtClean="0"/>
              <a:t>すべてカーネル法と呼ぶことができる</a:t>
            </a:r>
            <a:endParaRPr lang="ja-JP" altLang="en-US" sz="2400" dirty="0"/>
          </a:p>
        </p:txBody>
      </p:sp>
    </p:spTree>
    <p:extLst>
      <p:ext uri="{BB962C8B-B14F-4D97-AF65-F5344CB8AC3E}">
        <p14:creationId xmlns:p14="http://schemas.microsoft.com/office/powerpoint/2010/main" val="31387849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カーネル法とアルゴリズム</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sz="2800" dirty="0" smtClean="0"/>
              <a:t>カーネル法と組み合わせて使うことのできるアルゴリズムが複数ある</a:t>
            </a:r>
            <a:endParaRPr kumimoji="1" lang="en-US" altLang="ja-JP" sz="2800" dirty="0" smtClean="0"/>
          </a:p>
          <a:p>
            <a:pPr marL="114300" indent="0">
              <a:buNone/>
            </a:pPr>
            <a:r>
              <a:rPr lang="ja-JP" altLang="en-US" sz="2800" dirty="0" smtClean="0"/>
              <a:t>・サポートベクターマシン</a:t>
            </a:r>
            <a:endParaRPr lang="en-US" altLang="ja-JP" sz="2800" dirty="0" smtClean="0"/>
          </a:p>
          <a:p>
            <a:pPr marL="114300" indent="0">
              <a:buNone/>
            </a:pPr>
            <a:r>
              <a:rPr kumimoji="1" lang="ja-JP" altLang="en-US" sz="2800" dirty="0" smtClean="0"/>
              <a:t>・主成分分析</a:t>
            </a:r>
            <a:endParaRPr kumimoji="1" lang="en-US" altLang="ja-JP" sz="2800" dirty="0" smtClean="0"/>
          </a:p>
          <a:p>
            <a:pPr marL="114300" indent="0">
              <a:buNone/>
            </a:pPr>
            <a:r>
              <a:rPr lang="ja-JP" altLang="en-US" sz="2800" dirty="0" smtClean="0"/>
              <a:t>・クラスタリング</a:t>
            </a:r>
            <a:endParaRPr lang="en-US" altLang="ja-JP" sz="2800" dirty="0" smtClean="0"/>
          </a:p>
          <a:p>
            <a:pPr marL="114300" indent="0">
              <a:buNone/>
            </a:pPr>
            <a:r>
              <a:rPr kumimoji="1" lang="ja-JP" altLang="en-US" sz="2800" dirty="0" smtClean="0"/>
              <a:t>・正準相関</a:t>
            </a:r>
            <a:r>
              <a:rPr kumimoji="1" lang="ja-JP" altLang="en-US" sz="2800" dirty="0" smtClean="0"/>
              <a:t>分析</a:t>
            </a:r>
            <a:r>
              <a:rPr lang="en-US" altLang="ja-JP" sz="2800" dirty="0" smtClean="0"/>
              <a:t>	</a:t>
            </a:r>
          </a:p>
          <a:p>
            <a:pPr marL="114300" indent="0">
              <a:buNone/>
            </a:pPr>
            <a:r>
              <a:rPr lang="en-US" altLang="ja-JP" sz="2800" dirty="0"/>
              <a:t>	</a:t>
            </a:r>
            <a:r>
              <a:rPr lang="en-US" altLang="ja-JP" sz="2800" dirty="0" smtClean="0"/>
              <a:t>				</a:t>
            </a:r>
            <a:r>
              <a:rPr lang="ja-JP" altLang="en-US" sz="2800" dirty="0" smtClean="0"/>
              <a:t>などがある</a:t>
            </a:r>
            <a:endParaRPr kumimoji="1" lang="en-US" altLang="ja-JP" sz="2800" dirty="0" smtClean="0"/>
          </a:p>
        </p:txBody>
      </p:sp>
    </p:spTree>
    <p:extLst>
      <p:ext uri="{BB962C8B-B14F-4D97-AF65-F5344CB8AC3E}">
        <p14:creationId xmlns:p14="http://schemas.microsoft.com/office/powerpoint/2010/main" val="4188343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サポートベクターマシンとは</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en-US" altLang="ja-JP" sz="2800" dirty="0" err="1" smtClean="0"/>
              <a:t>SVM:Support</a:t>
            </a:r>
            <a:r>
              <a:rPr kumimoji="1" lang="ja-JP" altLang="en-US" sz="2800" dirty="0" smtClean="0"/>
              <a:t> </a:t>
            </a:r>
            <a:r>
              <a:rPr kumimoji="1" lang="en-US" altLang="ja-JP" sz="2800" dirty="0" smtClean="0"/>
              <a:t>Vector Machine</a:t>
            </a:r>
            <a:r>
              <a:rPr kumimoji="1" lang="ja-JP" altLang="en-US" sz="2800" dirty="0" smtClean="0"/>
              <a:t>とも呼ばれる、</a:t>
            </a:r>
            <a:r>
              <a:rPr lang="ja-JP" altLang="en-US" sz="2800" dirty="0" smtClean="0"/>
              <a:t>分類と回帰問題を主としたデータ解析方法</a:t>
            </a:r>
            <a:endParaRPr lang="en-US" altLang="ja-JP" sz="2800" dirty="0" smtClean="0"/>
          </a:p>
          <a:p>
            <a:endParaRPr kumimoji="1" lang="en-US" altLang="ja-JP" sz="2800" dirty="0"/>
          </a:p>
          <a:p>
            <a:r>
              <a:rPr lang="ja-JP" altLang="en-US" sz="2800" dirty="0" smtClean="0"/>
              <a:t>長所</a:t>
            </a:r>
            <a:endParaRPr lang="en-US" altLang="ja-JP" sz="2800" dirty="0" smtClean="0"/>
          </a:p>
          <a:p>
            <a:pPr marL="114300" indent="0">
              <a:buNone/>
            </a:pPr>
            <a:r>
              <a:rPr lang="ja-JP" altLang="en-US" sz="2800" dirty="0" smtClean="0"/>
              <a:t>・高次元の分類問題が得意</a:t>
            </a:r>
            <a:endParaRPr lang="en-US" altLang="ja-JP" sz="2800" dirty="0" smtClean="0"/>
          </a:p>
          <a:p>
            <a:pPr marL="114300" indent="0">
              <a:buNone/>
            </a:pPr>
            <a:r>
              <a:rPr lang="ja-JP" altLang="en-US" sz="2800" dirty="0" smtClean="0"/>
              <a:t>・パラメータが少ない</a:t>
            </a:r>
            <a:endParaRPr lang="en-US" altLang="ja-JP" sz="2800" dirty="0" smtClean="0"/>
          </a:p>
          <a:p>
            <a:pPr marL="114300" indent="0">
              <a:buNone/>
            </a:pPr>
            <a:endParaRPr lang="en-US" altLang="ja-JP" sz="2800" dirty="0"/>
          </a:p>
          <a:p>
            <a:r>
              <a:rPr lang="ja-JP" altLang="en-US" sz="2800" dirty="0" smtClean="0"/>
              <a:t>短所</a:t>
            </a:r>
            <a:endParaRPr lang="en-US" altLang="ja-JP" sz="2800" dirty="0" smtClean="0"/>
          </a:p>
          <a:p>
            <a:pPr marL="114300" indent="0">
              <a:buNone/>
            </a:pPr>
            <a:r>
              <a:rPr lang="ja-JP" altLang="en-US" sz="2800" dirty="0" smtClean="0"/>
              <a:t>・２クラスの分類にしか使えない</a:t>
            </a:r>
            <a:endParaRPr lang="en-US" altLang="ja-JP" sz="2800" dirty="0" smtClean="0"/>
          </a:p>
        </p:txBody>
      </p:sp>
    </p:spTree>
    <p:extLst>
      <p:ext uri="{BB962C8B-B14F-4D97-AF65-F5344CB8AC3E}">
        <p14:creationId xmlns:p14="http://schemas.microsoft.com/office/powerpoint/2010/main" val="33401856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en-US" altLang="ja-JP" dirty="0" smtClean="0"/>
              <a:t>SVM</a:t>
            </a:r>
            <a:r>
              <a:rPr lang="ja-JP" altLang="en-US" dirty="0" smtClean="0"/>
              <a:t>関数</a:t>
            </a:r>
            <a:r>
              <a:rPr lang="en-US" altLang="ja-JP" dirty="0" err="1" smtClean="0"/>
              <a:t>ksvm</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sz="2400" b="1" dirty="0" err="1"/>
              <a:t>ksvm</a:t>
            </a:r>
            <a:r>
              <a:rPr lang="en-US" altLang="ja-JP" sz="2400" b="1" dirty="0" smtClean="0"/>
              <a:t>(formula, data, kernel, </a:t>
            </a:r>
            <a:r>
              <a:rPr lang="en-US" altLang="ja-JP" sz="2400" b="1" dirty="0" err="1" smtClean="0"/>
              <a:t>kpar</a:t>
            </a:r>
            <a:r>
              <a:rPr lang="en-US" altLang="ja-JP" sz="2400" b="1" dirty="0" smtClean="0"/>
              <a:t>, type, cross…)</a:t>
            </a:r>
          </a:p>
        </p:txBody>
      </p:sp>
      <p:graphicFrame>
        <p:nvGraphicFramePr>
          <p:cNvPr id="4" name="表 3"/>
          <p:cNvGraphicFramePr>
            <a:graphicFrameLocks noGrp="1"/>
          </p:cNvGraphicFramePr>
          <p:nvPr>
            <p:extLst>
              <p:ext uri="{D42A27DB-BD31-4B8C-83A1-F6EECF244321}">
                <p14:modId xmlns:p14="http://schemas.microsoft.com/office/powerpoint/2010/main" val="2114620070"/>
              </p:ext>
            </p:extLst>
          </p:nvPr>
        </p:nvGraphicFramePr>
        <p:xfrm>
          <a:off x="1212304" y="2921352"/>
          <a:ext cx="6096000" cy="2595880"/>
        </p:xfrm>
        <a:graphic>
          <a:graphicData uri="http://schemas.openxmlformats.org/drawingml/2006/table">
            <a:tbl>
              <a:tblPr firstRow="1" bandRow="1">
                <a:tableStyleId>{5C22544A-7EE6-4342-B048-85BDC9FD1C3A}</a:tableStyleId>
              </a:tblPr>
              <a:tblGrid>
                <a:gridCol w="1559496"/>
                <a:gridCol w="4536504"/>
              </a:tblGrid>
              <a:tr h="370840">
                <a:tc>
                  <a:txBody>
                    <a:bodyPr/>
                    <a:lstStyle/>
                    <a:p>
                      <a:r>
                        <a:rPr kumimoji="1" lang="ja-JP" altLang="en-US" dirty="0" smtClean="0"/>
                        <a:t>引数名</a:t>
                      </a:r>
                      <a:endParaRPr kumimoji="1" lang="ja-JP" altLang="en-US" dirty="0"/>
                    </a:p>
                  </a:txBody>
                  <a:tcPr/>
                </a:tc>
                <a:tc>
                  <a:txBody>
                    <a:bodyPr/>
                    <a:lstStyle/>
                    <a:p>
                      <a:r>
                        <a:rPr kumimoji="1" lang="ja-JP" altLang="en-US" dirty="0" smtClean="0"/>
                        <a:t>説明</a:t>
                      </a:r>
                      <a:endParaRPr kumimoji="1" lang="ja-JP" altLang="en-US" dirty="0"/>
                    </a:p>
                  </a:txBody>
                  <a:tcPr/>
                </a:tc>
              </a:tr>
              <a:tr h="370840">
                <a:tc>
                  <a:txBody>
                    <a:bodyPr/>
                    <a:lstStyle/>
                    <a:p>
                      <a:r>
                        <a:rPr kumimoji="1" lang="en-US" altLang="ja-JP" dirty="0" smtClean="0"/>
                        <a:t>formula</a:t>
                      </a:r>
                      <a:endParaRPr kumimoji="1" lang="ja-JP" altLang="en-US" dirty="0"/>
                    </a:p>
                  </a:txBody>
                  <a:tcPr/>
                </a:tc>
                <a:tc>
                  <a:txBody>
                    <a:bodyPr/>
                    <a:lstStyle/>
                    <a:p>
                      <a:r>
                        <a:rPr lang="ja-JP" altLang="en-US" dirty="0" smtClean="0"/>
                        <a:t>目的変数と説明変数の指定</a:t>
                      </a:r>
                      <a:endParaRPr lang="ja-JP" altLang="en-US" dirty="0"/>
                    </a:p>
                  </a:txBody>
                  <a:tcPr/>
                </a:tc>
              </a:tr>
              <a:tr h="370840">
                <a:tc>
                  <a:txBody>
                    <a:bodyPr/>
                    <a:lstStyle/>
                    <a:p>
                      <a:r>
                        <a:rPr kumimoji="1" lang="en-US" altLang="ja-JP" dirty="0" smtClean="0"/>
                        <a:t>data</a:t>
                      </a:r>
                      <a:endParaRPr kumimoji="1" lang="ja-JP" altLang="en-US" dirty="0"/>
                    </a:p>
                  </a:txBody>
                  <a:tcPr/>
                </a:tc>
                <a:tc>
                  <a:txBody>
                    <a:bodyPr/>
                    <a:lstStyle/>
                    <a:p>
                      <a:r>
                        <a:rPr lang="ja-JP" altLang="en-US" dirty="0" smtClean="0"/>
                        <a:t>データセットの指定</a:t>
                      </a:r>
                      <a:endParaRPr lang="ja-JP" altLang="en-US" dirty="0"/>
                    </a:p>
                  </a:txBody>
                  <a:tcPr/>
                </a:tc>
              </a:tr>
              <a:tr h="370840">
                <a:tc>
                  <a:txBody>
                    <a:bodyPr/>
                    <a:lstStyle/>
                    <a:p>
                      <a:r>
                        <a:rPr kumimoji="1" lang="en-US" altLang="ja-JP" dirty="0" smtClean="0"/>
                        <a:t>kernel</a:t>
                      </a:r>
                      <a:endParaRPr kumimoji="1" lang="ja-JP" altLang="en-US" dirty="0"/>
                    </a:p>
                  </a:txBody>
                  <a:tcPr/>
                </a:tc>
                <a:tc>
                  <a:txBody>
                    <a:bodyPr/>
                    <a:lstStyle/>
                    <a:p>
                      <a:r>
                        <a:rPr lang="ja-JP" altLang="en-US" dirty="0" smtClean="0"/>
                        <a:t>カーネル法の指定</a:t>
                      </a:r>
                      <a:endParaRPr lang="ja-JP" altLang="en-US" dirty="0"/>
                    </a:p>
                  </a:txBody>
                  <a:tcPr/>
                </a:tc>
              </a:tr>
              <a:tr h="370840">
                <a:tc>
                  <a:txBody>
                    <a:bodyPr/>
                    <a:lstStyle/>
                    <a:p>
                      <a:r>
                        <a:rPr kumimoji="1" lang="en-US" altLang="ja-JP" dirty="0" err="1" smtClean="0"/>
                        <a:t>kpar</a:t>
                      </a:r>
                      <a:endParaRPr kumimoji="1" lang="ja-JP" altLang="en-US" dirty="0"/>
                    </a:p>
                  </a:txBody>
                  <a:tcPr/>
                </a:tc>
                <a:tc>
                  <a:txBody>
                    <a:bodyPr/>
                    <a:lstStyle/>
                    <a:p>
                      <a:r>
                        <a:rPr lang="ja-JP" altLang="en-US" dirty="0" smtClean="0"/>
                        <a:t>カーネル関数に用いるパラメータの指定</a:t>
                      </a:r>
                      <a:endParaRPr lang="ja-JP" altLang="en-US" dirty="0"/>
                    </a:p>
                  </a:txBody>
                  <a:tcPr/>
                </a:tc>
              </a:tr>
              <a:tr h="370840">
                <a:tc>
                  <a:txBody>
                    <a:bodyPr/>
                    <a:lstStyle/>
                    <a:p>
                      <a:r>
                        <a:rPr kumimoji="1" lang="en-US" altLang="ja-JP" dirty="0" smtClean="0"/>
                        <a:t>type</a:t>
                      </a:r>
                      <a:endParaRPr kumimoji="1" lang="ja-JP" altLang="en-US" dirty="0"/>
                    </a:p>
                  </a:txBody>
                  <a:tcPr/>
                </a:tc>
                <a:tc>
                  <a:txBody>
                    <a:bodyPr/>
                    <a:lstStyle/>
                    <a:p>
                      <a:r>
                        <a:rPr lang="ja-JP" altLang="en-US" dirty="0" smtClean="0"/>
                        <a:t>分類と回帰のタイプを指定</a:t>
                      </a:r>
                      <a:endParaRPr lang="ja-JP" altLang="en-US" dirty="0"/>
                    </a:p>
                  </a:txBody>
                  <a:tcPr/>
                </a:tc>
              </a:tr>
              <a:tr h="370840">
                <a:tc>
                  <a:txBody>
                    <a:bodyPr/>
                    <a:lstStyle/>
                    <a:p>
                      <a:r>
                        <a:rPr kumimoji="1" lang="en-US" altLang="ja-JP" dirty="0" smtClean="0"/>
                        <a:t>cross</a:t>
                      </a:r>
                      <a:endParaRPr kumimoji="1" lang="ja-JP" altLang="en-US" dirty="0"/>
                    </a:p>
                  </a:txBody>
                  <a:tcPr/>
                </a:tc>
                <a:tc>
                  <a:txBody>
                    <a:bodyPr/>
                    <a:lstStyle/>
                    <a:p>
                      <a:r>
                        <a:rPr lang="ja-JP" altLang="en-US" dirty="0" smtClean="0"/>
                        <a:t>交差確認法の回数を指定</a:t>
                      </a:r>
                      <a:endParaRPr lang="ja-JP" altLang="en-US" dirty="0"/>
                    </a:p>
                  </a:txBody>
                  <a:tcPr/>
                </a:tc>
              </a:tr>
            </a:tbl>
          </a:graphicData>
        </a:graphic>
      </p:graphicFrame>
      <p:sp>
        <p:nvSpPr>
          <p:cNvPr id="5" name="テキスト ボックス 4"/>
          <p:cNvSpPr txBox="1"/>
          <p:nvPr/>
        </p:nvSpPr>
        <p:spPr>
          <a:xfrm>
            <a:off x="2843808" y="2552020"/>
            <a:ext cx="3528392" cy="369332"/>
          </a:xfrm>
          <a:prstGeom prst="rect">
            <a:avLst/>
          </a:prstGeom>
          <a:noFill/>
        </p:spPr>
        <p:txBody>
          <a:bodyPr wrap="square" rtlCol="0">
            <a:spAutoFit/>
          </a:bodyPr>
          <a:lstStyle/>
          <a:p>
            <a:r>
              <a:rPr lang="ja-JP" altLang="en-US" dirty="0" smtClean="0"/>
              <a:t>関数</a:t>
            </a:r>
            <a:r>
              <a:rPr lang="en-US" altLang="ja-JP" dirty="0" err="1" smtClean="0"/>
              <a:t>ksvm</a:t>
            </a:r>
            <a:r>
              <a:rPr lang="ja-JP" altLang="en-US" dirty="0" smtClean="0"/>
              <a:t>の主な引数</a:t>
            </a:r>
            <a:endParaRPr kumimoji="1" lang="ja-JP" altLang="en-US" dirty="0"/>
          </a:p>
        </p:txBody>
      </p:sp>
    </p:spTree>
    <p:extLst>
      <p:ext uri="{BB962C8B-B14F-4D97-AF65-F5344CB8AC3E}">
        <p14:creationId xmlns:p14="http://schemas.microsoft.com/office/powerpoint/2010/main" val="29762241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en-US" altLang="ja-JP" dirty="0" smtClean="0"/>
              <a:t>SVM</a:t>
            </a:r>
            <a:r>
              <a:rPr kumimoji="1" lang="ja-JP" altLang="en-US" dirty="0" smtClean="0"/>
              <a:t>の判別分析</a:t>
            </a:r>
            <a:endParaRPr kumimoji="1" lang="ja-JP" altLang="en-US" dirty="0"/>
          </a:p>
        </p:txBody>
      </p:sp>
      <p:sp>
        <p:nvSpPr>
          <p:cNvPr id="3" name="コンテンツ プレースホルダー 2"/>
          <p:cNvSpPr>
            <a:spLocks noGrp="1"/>
          </p:cNvSpPr>
          <p:nvPr>
            <p:ph idx="1"/>
          </p:nvPr>
        </p:nvSpPr>
        <p:spPr>
          <a:xfrm>
            <a:off x="457200" y="1436712"/>
            <a:ext cx="7620000" cy="4800600"/>
          </a:xfrm>
        </p:spPr>
        <p:txBody>
          <a:bodyPr/>
          <a:lstStyle/>
          <a:p>
            <a:r>
              <a:rPr lang="ja-JP" altLang="en-US" sz="2400" dirty="0" smtClean="0"/>
              <a:t>パッケージ</a:t>
            </a:r>
            <a:r>
              <a:rPr lang="en-US" altLang="ja-JP" sz="2400" dirty="0" err="1" smtClean="0"/>
              <a:t>kernlab</a:t>
            </a:r>
            <a:r>
              <a:rPr lang="ja-JP" altLang="en-US" sz="2400" dirty="0" err="1" smtClean="0"/>
              <a:t>には</a:t>
            </a:r>
            <a:r>
              <a:rPr lang="ja-JP" altLang="en-US" sz="2400" dirty="0" smtClean="0"/>
              <a:t>データセット</a:t>
            </a:r>
            <a:r>
              <a:rPr lang="en-US" altLang="ja-JP" sz="2400" dirty="0" smtClean="0"/>
              <a:t>spam</a:t>
            </a:r>
            <a:r>
              <a:rPr lang="ja-JP" altLang="en-US" sz="2400" dirty="0" smtClean="0"/>
              <a:t>がある</a:t>
            </a:r>
            <a:endParaRPr lang="en-US" altLang="ja-JP" sz="2400" dirty="0" smtClean="0"/>
          </a:p>
          <a:p>
            <a:pPr marL="114300" indent="0">
              <a:buNone/>
            </a:pPr>
            <a:r>
              <a:rPr lang="ja-JP" altLang="en-US" sz="2400" dirty="0" smtClean="0"/>
              <a:t>・</a:t>
            </a:r>
            <a:r>
              <a:rPr lang="en-US" altLang="ja-JP" sz="2400" dirty="0" smtClean="0"/>
              <a:t>4601</a:t>
            </a:r>
            <a:r>
              <a:rPr lang="ja-JP" altLang="en-US" sz="2400" dirty="0"/>
              <a:t>通の</a:t>
            </a:r>
            <a:r>
              <a:rPr lang="ja-JP" altLang="en-US" sz="2400" dirty="0" smtClean="0"/>
              <a:t>受信メールがスパムメールか否かを表す</a:t>
            </a:r>
            <a:endParaRPr lang="en-US" altLang="ja-JP" sz="2400" dirty="0" smtClean="0"/>
          </a:p>
          <a:p>
            <a:pPr marL="114300" indent="0">
              <a:buNone/>
            </a:pPr>
            <a:r>
              <a:rPr lang="ja-JP" altLang="en-US" sz="2400" dirty="0" smtClean="0"/>
              <a:t>・サンプリング法で学習用とテスト用のデータを作成</a:t>
            </a:r>
            <a:endParaRPr lang="en-US" altLang="ja-JP" sz="2400" dirty="0" smtClean="0"/>
          </a:p>
        </p:txBody>
      </p:sp>
      <p:sp>
        <p:nvSpPr>
          <p:cNvPr id="4" name="テキスト ボックス 3"/>
          <p:cNvSpPr txBox="1"/>
          <p:nvPr/>
        </p:nvSpPr>
        <p:spPr>
          <a:xfrm>
            <a:off x="251520" y="3140968"/>
            <a:ext cx="7920880" cy="2826306"/>
          </a:xfrm>
          <a:prstGeom prst="roundRect">
            <a:avLst/>
          </a:prstGeom>
          <a:noFill/>
          <a:ln>
            <a:solidFill>
              <a:schemeClr val="tx1"/>
            </a:solidFill>
          </a:ln>
        </p:spPr>
        <p:txBody>
          <a:bodyPr wrap="square" rtlCol="0">
            <a:spAutoFit/>
          </a:bodyPr>
          <a:lstStyle/>
          <a:p>
            <a:r>
              <a:rPr lang="en-US" altLang="ja-JP" sz="2000" dirty="0" smtClean="0"/>
              <a:t>&gt; </a:t>
            </a:r>
            <a:r>
              <a:rPr lang="en-US" altLang="ja-JP" sz="2000" dirty="0"/>
              <a:t>dim(spam</a:t>
            </a:r>
            <a:r>
              <a:rPr lang="en-US" altLang="ja-JP" sz="2000" dirty="0" smtClean="0"/>
              <a:t>)			#4601</a:t>
            </a:r>
            <a:r>
              <a:rPr lang="ja-JP" altLang="en-US" sz="2000" dirty="0" smtClean="0"/>
              <a:t>行</a:t>
            </a:r>
            <a:r>
              <a:rPr lang="en-US" altLang="ja-JP" sz="2000" dirty="0" smtClean="0"/>
              <a:t>58</a:t>
            </a:r>
            <a:r>
              <a:rPr lang="ja-JP" altLang="en-US" sz="2000" dirty="0" smtClean="0"/>
              <a:t>列のデータ</a:t>
            </a:r>
            <a:endParaRPr lang="en-US" altLang="ja-JP" sz="2000" dirty="0"/>
          </a:p>
          <a:p>
            <a:r>
              <a:rPr lang="en-US" altLang="ja-JP" sz="2000" dirty="0"/>
              <a:t>[1] 4601   58</a:t>
            </a:r>
          </a:p>
          <a:p>
            <a:r>
              <a:rPr lang="en-US" altLang="ja-JP" sz="2000" dirty="0"/>
              <a:t>&gt; table(spam[,58</a:t>
            </a:r>
            <a:r>
              <a:rPr lang="en-US" altLang="ja-JP" sz="2000" dirty="0" smtClean="0"/>
              <a:t>])		#</a:t>
            </a:r>
            <a:r>
              <a:rPr lang="ja-JP" altLang="en-US" sz="2000" dirty="0" smtClean="0"/>
              <a:t>スパムメールが大量に混在</a:t>
            </a:r>
            <a:endParaRPr lang="en-US" altLang="ja-JP" sz="2000" dirty="0"/>
          </a:p>
          <a:p>
            <a:r>
              <a:rPr lang="en-US" altLang="ja-JP" sz="2000" dirty="0" err="1"/>
              <a:t>nonspam</a:t>
            </a:r>
            <a:r>
              <a:rPr lang="en-US" altLang="ja-JP" sz="2000" dirty="0"/>
              <a:t>    spam </a:t>
            </a:r>
          </a:p>
          <a:p>
            <a:r>
              <a:rPr lang="en-US" altLang="ja-JP" sz="2000" dirty="0"/>
              <a:t>   2788    </a:t>
            </a:r>
            <a:r>
              <a:rPr lang="ja-JP" altLang="en-US" sz="2000" dirty="0" smtClean="0"/>
              <a:t>　 </a:t>
            </a:r>
            <a:r>
              <a:rPr lang="en-US" altLang="ja-JP" sz="2000" dirty="0" smtClean="0"/>
              <a:t>1813 </a:t>
            </a:r>
          </a:p>
          <a:p>
            <a:r>
              <a:rPr lang="en-US" altLang="ja-JP" sz="2000" dirty="0"/>
              <a:t>&gt; </a:t>
            </a:r>
            <a:r>
              <a:rPr lang="en-US" altLang="ja-JP" sz="2000" dirty="0" err="1"/>
              <a:t>tr.num</a:t>
            </a:r>
            <a:r>
              <a:rPr lang="en-US" altLang="ja-JP" sz="2000" dirty="0"/>
              <a:t>&lt;-sample(4601,2500</a:t>
            </a:r>
            <a:r>
              <a:rPr lang="en-US" altLang="ja-JP" sz="2000" dirty="0" smtClean="0"/>
              <a:t>)	</a:t>
            </a:r>
            <a:endParaRPr lang="en-US" altLang="ja-JP" sz="2000" dirty="0"/>
          </a:p>
          <a:p>
            <a:r>
              <a:rPr lang="en-US" altLang="ja-JP" sz="2000" dirty="0"/>
              <a:t>&gt; </a:t>
            </a:r>
            <a:r>
              <a:rPr lang="en-US" altLang="ja-JP" sz="2000" dirty="0" err="1"/>
              <a:t>spam.train</a:t>
            </a:r>
            <a:r>
              <a:rPr lang="en-US" altLang="ja-JP" sz="2000" dirty="0"/>
              <a:t>&lt;-spam[</a:t>
            </a:r>
            <a:r>
              <a:rPr lang="en-US" altLang="ja-JP" sz="2000" dirty="0" err="1"/>
              <a:t>tr.num</a:t>
            </a:r>
            <a:r>
              <a:rPr lang="en-US" altLang="ja-JP" sz="2000" dirty="0" smtClean="0"/>
              <a:t>,]	#</a:t>
            </a:r>
            <a:r>
              <a:rPr lang="ja-JP" altLang="en-US" sz="2000" dirty="0"/>
              <a:t>学習用データを</a:t>
            </a:r>
            <a:r>
              <a:rPr lang="en-US" altLang="ja-JP" sz="2000" dirty="0"/>
              <a:t>2500</a:t>
            </a:r>
            <a:r>
              <a:rPr lang="ja-JP" altLang="en-US" sz="2000" dirty="0"/>
              <a:t>作る</a:t>
            </a:r>
            <a:endParaRPr lang="en-US" altLang="ja-JP" sz="2000" dirty="0"/>
          </a:p>
          <a:p>
            <a:r>
              <a:rPr lang="en-US" altLang="ja-JP" sz="2000" dirty="0"/>
              <a:t>&gt; </a:t>
            </a:r>
            <a:r>
              <a:rPr lang="en-US" altLang="ja-JP" sz="2000" dirty="0" err="1"/>
              <a:t>spam.test</a:t>
            </a:r>
            <a:r>
              <a:rPr lang="en-US" altLang="ja-JP" sz="2000" dirty="0"/>
              <a:t>&lt;-spam[-</a:t>
            </a:r>
            <a:r>
              <a:rPr lang="en-US" altLang="ja-JP" sz="2000" dirty="0" err="1"/>
              <a:t>tr.num</a:t>
            </a:r>
            <a:r>
              <a:rPr lang="en-US" altLang="ja-JP" sz="2000" dirty="0" smtClean="0"/>
              <a:t>,]</a:t>
            </a:r>
            <a:r>
              <a:rPr lang="en-US" altLang="ja-JP" sz="2000" dirty="0"/>
              <a:t> </a:t>
            </a:r>
            <a:r>
              <a:rPr lang="en-US" altLang="ja-JP" sz="2000" dirty="0" smtClean="0"/>
              <a:t>	#</a:t>
            </a:r>
            <a:r>
              <a:rPr lang="ja-JP" altLang="en-US" sz="2000" dirty="0" smtClean="0"/>
              <a:t>残りをテスト用データとする</a:t>
            </a:r>
            <a:endParaRPr lang="en-US" altLang="ja-JP" sz="2000" dirty="0"/>
          </a:p>
        </p:txBody>
      </p:sp>
    </p:spTree>
    <p:extLst>
      <p:ext uri="{BB962C8B-B14F-4D97-AF65-F5344CB8AC3E}">
        <p14:creationId xmlns:p14="http://schemas.microsoft.com/office/powerpoint/2010/main" val="6195368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ケーススタディ</a:t>
            </a:r>
            <a:endParaRPr kumimoji="1" lang="ja-JP" altLang="en-US" dirty="0"/>
          </a:p>
        </p:txBody>
      </p:sp>
      <p:sp>
        <p:nvSpPr>
          <p:cNvPr id="4" name="テキスト ボックス 3"/>
          <p:cNvSpPr txBox="1"/>
          <p:nvPr/>
        </p:nvSpPr>
        <p:spPr>
          <a:xfrm>
            <a:off x="539552" y="1463327"/>
            <a:ext cx="7272808" cy="5278041"/>
          </a:xfrm>
          <a:prstGeom prst="roundRect">
            <a:avLst/>
          </a:prstGeom>
          <a:noFill/>
          <a:ln>
            <a:solidFill>
              <a:schemeClr val="tx1"/>
            </a:solidFill>
          </a:ln>
        </p:spPr>
        <p:txBody>
          <a:bodyPr wrap="square" rtlCol="0">
            <a:spAutoFit/>
          </a:bodyPr>
          <a:lstStyle/>
          <a:p>
            <a:pPr lvl="1"/>
            <a:r>
              <a:rPr lang="en-US" altLang="ja-JP" sz="1600" dirty="0"/>
              <a:t>&gt; (</a:t>
            </a:r>
            <a:r>
              <a:rPr lang="en-US" altLang="ja-JP" sz="1600" dirty="0" err="1"/>
              <a:t>spam.svm</a:t>
            </a:r>
            <a:r>
              <a:rPr lang="en-US" altLang="ja-JP" sz="1600" dirty="0"/>
              <a:t>&lt;-</a:t>
            </a:r>
            <a:r>
              <a:rPr lang="en-US" altLang="ja-JP" sz="1600" dirty="0" err="1"/>
              <a:t>ksvm</a:t>
            </a:r>
            <a:r>
              <a:rPr lang="en-US" altLang="ja-JP" sz="1600" dirty="0"/>
              <a:t>(</a:t>
            </a:r>
            <a:r>
              <a:rPr lang="en-US" altLang="ja-JP" sz="1600" dirty="0" err="1"/>
              <a:t>type~.,data</a:t>
            </a:r>
            <a:r>
              <a:rPr lang="en-US" altLang="ja-JP" sz="1600" dirty="0"/>
              <a:t>=</a:t>
            </a:r>
            <a:r>
              <a:rPr lang="en-US" altLang="ja-JP" sz="1600" dirty="0" err="1"/>
              <a:t>spam.train,cross</a:t>
            </a:r>
            <a:r>
              <a:rPr lang="en-US" altLang="ja-JP" sz="1600" dirty="0"/>
              <a:t>=3))</a:t>
            </a:r>
          </a:p>
          <a:p>
            <a:pPr lvl="1"/>
            <a:r>
              <a:rPr lang="en-US" altLang="ja-JP" sz="1600" dirty="0"/>
              <a:t>Using automatic sigma estimation (</a:t>
            </a:r>
            <a:r>
              <a:rPr lang="en-US" altLang="ja-JP" sz="1600" dirty="0" err="1"/>
              <a:t>sigest</a:t>
            </a:r>
            <a:r>
              <a:rPr lang="en-US" altLang="ja-JP" sz="1600" dirty="0"/>
              <a:t>) for RBF or </a:t>
            </a:r>
            <a:r>
              <a:rPr lang="en-US" altLang="ja-JP" sz="1600" dirty="0" err="1"/>
              <a:t>laplace</a:t>
            </a:r>
            <a:r>
              <a:rPr lang="en-US" altLang="ja-JP" sz="1600" dirty="0"/>
              <a:t> kernel </a:t>
            </a:r>
          </a:p>
          <a:p>
            <a:pPr lvl="1"/>
            <a:r>
              <a:rPr lang="en-US" altLang="ja-JP" sz="1600" dirty="0"/>
              <a:t>Support Vector Machine object of class "</a:t>
            </a:r>
            <a:r>
              <a:rPr lang="en-US" altLang="ja-JP" sz="1600" dirty="0" err="1"/>
              <a:t>ksvm</a:t>
            </a:r>
            <a:r>
              <a:rPr lang="en-US" altLang="ja-JP" sz="1600" dirty="0"/>
              <a:t>" </a:t>
            </a:r>
          </a:p>
          <a:p>
            <a:pPr lvl="1"/>
            <a:r>
              <a:rPr lang="en-US" altLang="ja-JP" sz="1600" dirty="0"/>
              <a:t>SV type: C-svc  (classification) </a:t>
            </a:r>
          </a:p>
          <a:p>
            <a:pPr lvl="1"/>
            <a:r>
              <a:rPr lang="en-US" altLang="ja-JP" sz="1600" dirty="0"/>
              <a:t> parameter : cost C = 1 </a:t>
            </a:r>
          </a:p>
          <a:p>
            <a:pPr lvl="1"/>
            <a:r>
              <a:rPr lang="en-US" altLang="ja-JP" sz="1600" dirty="0"/>
              <a:t>Gaussian Radial Basis kernel function. </a:t>
            </a:r>
          </a:p>
          <a:p>
            <a:pPr lvl="1"/>
            <a:r>
              <a:rPr lang="en-US" altLang="ja-JP" sz="1600" dirty="0"/>
              <a:t> </a:t>
            </a:r>
            <a:r>
              <a:rPr lang="en-US" altLang="ja-JP" sz="1600" dirty="0" err="1"/>
              <a:t>Hyperparameter</a:t>
            </a:r>
            <a:r>
              <a:rPr lang="en-US" altLang="ja-JP" sz="1600" dirty="0"/>
              <a:t> : sigma =  0.0294659389836723 </a:t>
            </a:r>
          </a:p>
          <a:p>
            <a:pPr lvl="1"/>
            <a:r>
              <a:rPr lang="en-US" altLang="ja-JP" sz="1600" dirty="0"/>
              <a:t>Number of Support Vectors : 887 </a:t>
            </a:r>
          </a:p>
          <a:p>
            <a:pPr lvl="1"/>
            <a:r>
              <a:rPr lang="en-US" altLang="ja-JP" sz="1600" dirty="0"/>
              <a:t>Objective Function Value : -488.4729 </a:t>
            </a:r>
          </a:p>
          <a:p>
            <a:pPr lvl="1"/>
            <a:r>
              <a:rPr lang="en-US" altLang="ja-JP" sz="1600" dirty="0"/>
              <a:t>Training error : 0.0508 </a:t>
            </a:r>
          </a:p>
          <a:p>
            <a:pPr lvl="1"/>
            <a:r>
              <a:rPr lang="en-US" altLang="ja-JP" sz="1600" dirty="0"/>
              <a:t>Cross validation error : 0.0808 </a:t>
            </a:r>
          </a:p>
          <a:p>
            <a:pPr lvl="1"/>
            <a:r>
              <a:rPr lang="en-US" altLang="ja-JP" sz="1600" dirty="0"/>
              <a:t>&gt; </a:t>
            </a:r>
            <a:r>
              <a:rPr lang="en-US" altLang="ja-JP" sz="1600" dirty="0" err="1"/>
              <a:t>spam.pre</a:t>
            </a:r>
            <a:r>
              <a:rPr lang="en-US" altLang="ja-JP" sz="1600" dirty="0"/>
              <a:t>&lt;-predict(</a:t>
            </a:r>
            <a:r>
              <a:rPr lang="en-US" altLang="ja-JP" sz="1600" dirty="0" err="1"/>
              <a:t>spam.svm,spam.test</a:t>
            </a:r>
            <a:r>
              <a:rPr lang="en-US" altLang="ja-JP" sz="1600" dirty="0"/>
              <a:t>[,-58])</a:t>
            </a:r>
          </a:p>
          <a:p>
            <a:pPr lvl="1"/>
            <a:r>
              <a:rPr lang="en-US" altLang="ja-JP" sz="1600" dirty="0"/>
              <a:t>&gt; (</a:t>
            </a:r>
            <a:r>
              <a:rPr lang="en-US" altLang="ja-JP" sz="1600" dirty="0" err="1"/>
              <a:t>spam.tab</a:t>
            </a:r>
            <a:r>
              <a:rPr lang="en-US" altLang="ja-JP" sz="1600" dirty="0"/>
              <a:t>&lt;-table(</a:t>
            </a:r>
            <a:r>
              <a:rPr lang="en-US" altLang="ja-JP" sz="1600" dirty="0" err="1"/>
              <a:t>spam.test</a:t>
            </a:r>
            <a:r>
              <a:rPr lang="en-US" altLang="ja-JP" sz="1600" dirty="0"/>
              <a:t>[,58],</a:t>
            </a:r>
            <a:r>
              <a:rPr lang="en-US" altLang="ja-JP" sz="1600" dirty="0" err="1"/>
              <a:t>spam.pre</a:t>
            </a:r>
            <a:r>
              <a:rPr lang="en-US" altLang="ja-JP" sz="1600" dirty="0"/>
              <a:t>))</a:t>
            </a:r>
          </a:p>
          <a:p>
            <a:pPr lvl="1"/>
            <a:r>
              <a:rPr lang="en-US" altLang="ja-JP" sz="1600" dirty="0"/>
              <a:t>         </a:t>
            </a:r>
            <a:r>
              <a:rPr lang="en-US" altLang="ja-JP" sz="1600" dirty="0" err="1"/>
              <a:t>spam.pre</a:t>
            </a:r>
            <a:endParaRPr lang="en-US" altLang="ja-JP" sz="1600" dirty="0"/>
          </a:p>
          <a:p>
            <a:pPr lvl="1"/>
            <a:r>
              <a:rPr lang="en-US" altLang="ja-JP" sz="1600" dirty="0"/>
              <a:t>          </a:t>
            </a:r>
            <a:r>
              <a:rPr lang="ja-JP" altLang="en-US" sz="1600" dirty="0" smtClean="0"/>
              <a:t>　　　</a:t>
            </a:r>
            <a:r>
              <a:rPr lang="en-US" altLang="ja-JP" sz="1600" dirty="0" err="1" smtClean="0"/>
              <a:t>nonspam</a:t>
            </a:r>
            <a:r>
              <a:rPr lang="en-US" altLang="ja-JP" sz="1600" dirty="0" smtClean="0"/>
              <a:t> </a:t>
            </a:r>
            <a:r>
              <a:rPr lang="ja-JP" altLang="en-US" sz="1600" dirty="0" smtClean="0"/>
              <a:t>  </a:t>
            </a:r>
            <a:r>
              <a:rPr lang="en-US" altLang="ja-JP" sz="1600" dirty="0" smtClean="0"/>
              <a:t>spam</a:t>
            </a:r>
            <a:endParaRPr lang="en-US" altLang="ja-JP" sz="1600" dirty="0"/>
          </a:p>
          <a:p>
            <a:pPr lvl="1"/>
            <a:r>
              <a:rPr lang="en-US" altLang="ja-JP" sz="1600" dirty="0"/>
              <a:t>  </a:t>
            </a:r>
            <a:r>
              <a:rPr lang="en-US" altLang="ja-JP" sz="1600" dirty="0" err="1"/>
              <a:t>nonspam</a:t>
            </a:r>
            <a:r>
              <a:rPr lang="en-US" altLang="ja-JP" sz="1600" dirty="0"/>
              <a:t>    </a:t>
            </a:r>
            <a:r>
              <a:rPr lang="ja-JP" altLang="en-US" sz="1600" dirty="0" smtClean="0"/>
              <a:t>     </a:t>
            </a:r>
            <a:r>
              <a:rPr lang="en-US" altLang="ja-JP" sz="1600" dirty="0" smtClean="0"/>
              <a:t>1226</a:t>
            </a:r>
            <a:r>
              <a:rPr lang="ja-JP" altLang="en-US" sz="1600" dirty="0" smtClean="0"/>
              <a:t>      </a:t>
            </a:r>
            <a:r>
              <a:rPr lang="en-US" altLang="ja-JP" sz="1600" dirty="0" smtClean="0"/>
              <a:t>   </a:t>
            </a:r>
            <a:r>
              <a:rPr lang="en-US" altLang="ja-JP" sz="1600" dirty="0"/>
              <a:t>56</a:t>
            </a:r>
          </a:p>
          <a:p>
            <a:pPr lvl="1"/>
            <a:r>
              <a:rPr lang="en-US" altLang="ja-JP" sz="1600" dirty="0"/>
              <a:t>  spam        </a:t>
            </a:r>
            <a:r>
              <a:rPr lang="ja-JP" altLang="en-US" sz="1600" dirty="0" smtClean="0"/>
              <a:t>          </a:t>
            </a:r>
            <a:r>
              <a:rPr lang="en-US" altLang="ja-JP" sz="1600" dirty="0" smtClean="0"/>
              <a:t> </a:t>
            </a:r>
            <a:r>
              <a:rPr lang="en-US" altLang="ja-JP" sz="1600" dirty="0"/>
              <a:t>94 </a:t>
            </a:r>
            <a:r>
              <a:rPr lang="ja-JP" altLang="en-US" sz="1600" dirty="0" smtClean="0"/>
              <a:t>        </a:t>
            </a:r>
            <a:r>
              <a:rPr lang="en-US" altLang="ja-JP" sz="1600" dirty="0" smtClean="0"/>
              <a:t> </a:t>
            </a:r>
            <a:r>
              <a:rPr lang="en-US" altLang="ja-JP" sz="1600" dirty="0"/>
              <a:t>725</a:t>
            </a:r>
          </a:p>
          <a:p>
            <a:pPr lvl="1"/>
            <a:r>
              <a:rPr lang="en-US" altLang="ja-JP" sz="1600" dirty="0"/>
              <a:t>&gt; 1-sum(</a:t>
            </a:r>
            <a:r>
              <a:rPr lang="en-US" altLang="ja-JP" sz="1600" dirty="0" err="1"/>
              <a:t>diag</a:t>
            </a:r>
            <a:r>
              <a:rPr lang="en-US" altLang="ja-JP" sz="1600" dirty="0"/>
              <a:t>(</a:t>
            </a:r>
            <a:r>
              <a:rPr lang="en-US" altLang="ja-JP" sz="1600" dirty="0" err="1"/>
              <a:t>spam.tab</a:t>
            </a:r>
            <a:r>
              <a:rPr lang="en-US" altLang="ja-JP" sz="1600" dirty="0"/>
              <a:t>))/sum(</a:t>
            </a:r>
            <a:r>
              <a:rPr lang="en-US" altLang="ja-JP" sz="1600" dirty="0" err="1"/>
              <a:t>spam.tab</a:t>
            </a:r>
            <a:r>
              <a:rPr lang="en-US" altLang="ja-JP" sz="1600" dirty="0"/>
              <a:t>)</a:t>
            </a:r>
          </a:p>
          <a:p>
            <a:pPr lvl="1"/>
            <a:r>
              <a:rPr lang="en-US" altLang="ja-JP" sz="1600" dirty="0"/>
              <a:t>[1] 0.07139457 *</a:t>
            </a:r>
          </a:p>
        </p:txBody>
      </p:sp>
    </p:spTree>
    <p:extLst>
      <p:ext uri="{BB962C8B-B14F-4D97-AF65-F5344CB8AC3E}">
        <p14:creationId xmlns:p14="http://schemas.microsoft.com/office/powerpoint/2010/main" val="38965561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ケーススタディ</a:t>
            </a:r>
            <a:endParaRPr kumimoji="1" lang="ja-JP" altLang="en-US" dirty="0"/>
          </a:p>
        </p:txBody>
      </p:sp>
      <p:sp>
        <p:nvSpPr>
          <p:cNvPr id="4" name="テキスト ボックス 3"/>
          <p:cNvSpPr txBox="1"/>
          <p:nvPr/>
        </p:nvSpPr>
        <p:spPr>
          <a:xfrm>
            <a:off x="539552" y="1463327"/>
            <a:ext cx="7272808" cy="5278041"/>
          </a:xfrm>
          <a:prstGeom prst="roundRect">
            <a:avLst/>
          </a:prstGeom>
          <a:noFill/>
          <a:ln>
            <a:solidFill>
              <a:schemeClr val="tx1"/>
            </a:solidFill>
          </a:ln>
        </p:spPr>
        <p:txBody>
          <a:bodyPr wrap="square" rtlCol="0">
            <a:spAutoFit/>
          </a:bodyPr>
          <a:lstStyle/>
          <a:p>
            <a:pPr lvl="1"/>
            <a:r>
              <a:rPr lang="en-US" altLang="ja-JP" sz="1600" dirty="0"/>
              <a:t>&gt; (</a:t>
            </a:r>
            <a:r>
              <a:rPr lang="en-US" altLang="ja-JP" sz="1600" dirty="0" err="1"/>
              <a:t>spam.svm</a:t>
            </a:r>
            <a:r>
              <a:rPr lang="en-US" altLang="ja-JP" sz="1600" dirty="0"/>
              <a:t>&lt;-</a:t>
            </a:r>
            <a:r>
              <a:rPr lang="en-US" altLang="ja-JP" sz="1600" dirty="0" err="1"/>
              <a:t>ksvm</a:t>
            </a:r>
            <a:r>
              <a:rPr lang="en-US" altLang="ja-JP" sz="1600" dirty="0"/>
              <a:t>(</a:t>
            </a:r>
            <a:r>
              <a:rPr lang="en-US" altLang="ja-JP" sz="1600" dirty="0" err="1"/>
              <a:t>type~.,data</a:t>
            </a:r>
            <a:r>
              <a:rPr lang="en-US" altLang="ja-JP" sz="1600" dirty="0"/>
              <a:t>=</a:t>
            </a:r>
            <a:r>
              <a:rPr lang="en-US" altLang="ja-JP" sz="1600" dirty="0" err="1"/>
              <a:t>spam.train,cross</a:t>
            </a:r>
            <a:r>
              <a:rPr lang="en-US" altLang="ja-JP" sz="1600" dirty="0"/>
              <a:t>=3))</a:t>
            </a:r>
          </a:p>
          <a:p>
            <a:pPr lvl="1"/>
            <a:r>
              <a:rPr lang="en-US" altLang="ja-JP" sz="1600" dirty="0"/>
              <a:t>Using automatic sigma estimation (</a:t>
            </a:r>
            <a:r>
              <a:rPr lang="en-US" altLang="ja-JP" sz="1600" dirty="0" err="1"/>
              <a:t>sigest</a:t>
            </a:r>
            <a:r>
              <a:rPr lang="en-US" altLang="ja-JP" sz="1600" dirty="0"/>
              <a:t>) for RBF or </a:t>
            </a:r>
            <a:r>
              <a:rPr lang="en-US" altLang="ja-JP" sz="1600" dirty="0" err="1"/>
              <a:t>laplace</a:t>
            </a:r>
            <a:r>
              <a:rPr lang="en-US" altLang="ja-JP" sz="1600" dirty="0"/>
              <a:t> kernel </a:t>
            </a:r>
          </a:p>
          <a:p>
            <a:pPr lvl="1"/>
            <a:r>
              <a:rPr lang="en-US" altLang="ja-JP" sz="1600" dirty="0"/>
              <a:t>Support Vector Machine object of class "</a:t>
            </a:r>
            <a:r>
              <a:rPr lang="en-US" altLang="ja-JP" sz="1600" dirty="0" err="1"/>
              <a:t>ksvm</a:t>
            </a:r>
            <a:r>
              <a:rPr lang="en-US" altLang="ja-JP" sz="1600" dirty="0"/>
              <a:t>" </a:t>
            </a:r>
          </a:p>
          <a:p>
            <a:pPr lvl="1"/>
            <a:r>
              <a:rPr lang="en-US" altLang="ja-JP" sz="1600" dirty="0"/>
              <a:t>SV type: C-svc  (classification) </a:t>
            </a:r>
          </a:p>
          <a:p>
            <a:pPr lvl="1"/>
            <a:r>
              <a:rPr lang="en-US" altLang="ja-JP" sz="1600" dirty="0"/>
              <a:t> parameter : cost C = 1 </a:t>
            </a:r>
          </a:p>
          <a:p>
            <a:pPr lvl="1"/>
            <a:r>
              <a:rPr lang="en-US" altLang="ja-JP" sz="1600" dirty="0"/>
              <a:t>Gaussian Radial Basis kernel function. </a:t>
            </a:r>
          </a:p>
          <a:p>
            <a:pPr lvl="1"/>
            <a:r>
              <a:rPr lang="en-US" altLang="ja-JP" sz="1600" dirty="0"/>
              <a:t> </a:t>
            </a:r>
            <a:r>
              <a:rPr lang="en-US" altLang="ja-JP" sz="1600" dirty="0" err="1"/>
              <a:t>Hyperparameter</a:t>
            </a:r>
            <a:r>
              <a:rPr lang="en-US" altLang="ja-JP" sz="1600" dirty="0"/>
              <a:t> : sigma =  0.0294659389836723 </a:t>
            </a:r>
          </a:p>
          <a:p>
            <a:pPr lvl="1"/>
            <a:r>
              <a:rPr lang="en-US" altLang="ja-JP" sz="1600" dirty="0"/>
              <a:t>Number of Support Vectors : 887 </a:t>
            </a:r>
          </a:p>
          <a:p>
            <a:pPr lvl="1"/>
            <a:r>
              <a:rPr lang="en-US" altLang="ja-JP" sz="1600" dirty="0"/>
              <a:t>Objective Function Value : -488.4729 </a:t>
            </a:r>
          </a:p>
          <a:p>
            <a:pPr lvl="1"/>
            <a:r>
              <a:rPr lang="en-US" altLang="ja-JP" sz="1600" dirty="0"/>
              <a:t>Training error : 0.0508 </a:t>
            </a:r>
          </a:p>
          <a:p>
            <a:pPr lvl="1"/>
            <a:r>
              <a:rPr lang="en-US" altLang="ja-JP" sz="1600" dirty="0"/>
              <a:t>Cross validation error : 0.0808 </a:t>
            </a:r>
          </a:p>
          <a:p>
            <a:pPr lvl="1"/>
            <a:r>
              <a:rPr lang="en-US" altLang="ja-JP" sz="1600" dirty="0"/>
              <a:t>&gt; </a:t>
            </a:r>
            <a:r>
              <a:rPr lang="en-US" altLang="ja-JP" sz="1600" dirty="0" err="1"/>
              <a:t>spam.pre</a:t>
            </a:r>
            <a:r>
              <a:rPr lang="en-US" altLang="ja-JP" sz="1600" dirty="0"/>
              <a:t>&lt;-predict(</a:t>
            </a:r>
            <a:r>
              <a:rPr lang="en-US" altLang="ja-JP" sz="1600" dirty="0" err="1"/>
              <a:t>spam.svm,spam.test</a:t>
            </a:r>
            <a:r>
              <a:rPr lang="en-US" altLang="ja-JP" sz="1600" dirty="0"/>
              <a:t>[,-58])</a:t>
            </a:r>
          </a:p>
          <a:p>
            <a:pPr lvl="1"/>
            <a:r>
              <a:rPr lang="en-US" altLang="ja-JP" sz="1600" dirty="0"/>
              <a:t>&gt; (</a:t>
            </a:r>
            <a:r>
              <a:rPr lang="en-US" altLang="ja-JP" sz="1600" dirty="0" err="1"/>
              <a:t>spam.tab</a:t>
            </a:r>
            <a:r>
              <a:rPr lang="en-US" altLang="ja-JP" sz="1600" dirty="0"/>
              <a:t>&lt;-table(</a:t>
            </a:r>
            <a:r>
              <a:rPr lang="en-US" altLang="ja-JP" sz="1600" dirty="0" err="1"/>
              <a:t>spam.test</a:t>
            </a:r>
            <a:r>
              <a:rPr lang="en-US" altLang="ja-JP" sz="1600" dirty="0"/>
              <a:t>[,58],</a:t>
            </a:r>
            <a:r>
              <a:rPr lang="en-US" altLang="ja-JP" sz="1600" dirty="0" err="1"/>
              <a:t>spam.pre</a:t>
            </a:r>
            <a:r>
              <a:rPr lang="en-US" altLang="ja-JP" sz="1600" dirty="0"/>
              <a:t>))</a:t>
            </a:r>
          </a:p>
          <a:p>
            <a:pPr lvl="1"/>
            <a:r>
              <a:rPr lang="en-US" altLang="ja-JP" sz="1600" dirty="0"/>
              <a:t>         </a:t>
            </a:r>
            <a:r>
              <a:rPr lang="en-US" altLang="ja-JP" sz="1600" dirty="0" err="1"/>
              <a:t>spam.pre</a:t>
            </a:r>
            <a:endParaRPr lang="en-US" altLang="ja-JP" sz="1600" dirty="0"/>
          </a:p>
          <a:p>
            <a:pPr lvl="1"/>
            <a:r>
              <a:rPr lang="en-US" altLang="ja-JP" sz="1600" dirty="0"/>
              <a:t>          </a:t>
            </a:r>
            <a:r>
              <a:rPr lang="ja-JP" altLang="en-US" sz="1600" dirty="0" smtClean="0"/>
              <a:t>　　　</a:t>
            </a:r>
            <a:r>
              <a:rPr lang="en-US" altLang="ja-JP" sz="1600" dirty="0" err="1" smtClean="0"/>
              <a:t>nonspam</a:t>
            </a:r>
            <a:r>
              <a:rPr lang="en-US" altLang="ja-JP" sz="1600" dirty="0" smtClean="0"/>
              <a:t> </a:t>
            </a:r>
            <a:r>
              <a:rPr lang="ja-JP" altLang="en-US" sz="1600" dirty="0" smtClean="0"/>
              <a:t>  </a:t>
            </a:r>
            <a:r>
              <a:rPr lang="en-US" altLang="ja-JP" sz="1600" dirty="0" smtClean="0"/>
              <a:t>spam</a:t>
            </a:r>
            <a:endParaRPr lang="en-US" altLang="ja-JP" sz="1600" dirty="0"/>
          </a:p>
          <a:p>
            <a:pPr lvl="1"/>
            <a:r>
              <a:rPr lang="en-US" altLang="ja-JP" sz="1600" dirty="0"/>
              <a:t>  </a:t>
            </a:r>
            <a:r>
              <a:rPr lang="en-US" altLang="ja-JP" sz="1600" dirty="0" err="1"/>
              <a:t>nonspam</a:t>
            </a:r>
            <a:r>
              <a:rPr lang="en-US" altLang="ja-JP" sz="1600" dirty="0"/>
              <a:t>    </a:t>
            </a:r>
            <a:r>
              <a:rPr lang="ja-JP" altLang="en-US" sz="1600" dirty="0" smtClean="0"/>
              <a:t>     </a:t>
            </a:r>
            <a:r>
              <a:rPr lang="en-US" altLang="ja-JP" sz="1600" dirty="0" smtClean="0"/>
              <a:t>1226</a:t>
            </a:r>
            <a:r>
              <a:rPr lang="ja-JP" altLang="en-US" sz="1600" dirty="0" smtClean="0"/>
              <a:t>      </a:t>
            </a:r>
            <a:r>
              <a:rPr lang="en-US" altLang="ja-JP" sz="1600" dirty="0" smtClean="0"/>
              <a:t>   </a:t>
            </a:r>
            <a:r>
              <a:rPr lang="en-US" altLang="ja-JP" sz="1600" dirty="0"/>
              <a:t>56</a:t>
            </a:r>
          </a:p>
          <a:p>
            <a:pPr lvl="1"/>
            <a:r>
              <a:rPr lang="en-US" altLang="ja-JP" sz="1600" dirty="0"/>
              <a:t>  spam        </a:t>
            </a:r>
            <a:r>
              <a:rPr lang="ja-JP" altLang="en-US" sz="1600" dirty="0" smtClean="0"/>
              <a:t>          </a:t>
            </a:r>
            <a:r>
              <a:rPr lang="en-US" altLang="ja-JP" sz="1600" dirty="0" smtClean="0"/>
              <a:t> </a:t>
            </a:r>
            <a:r>
              <a:rPr lang="en-US" altLang="ja-JP" sz="1600" dirty="0"/>
              <a:t>94 </a:t>
            </a:r>
            <a:r>
              <a:rPr lang="ja-JP" altLang="en-US" sz="1600" dirty="0" smtClean="0"/>
              <a:t>        </a:t>
            </a:r>
            <a:r>
              <a:rPr lang="en-US" altLang="ja-JP" sz="1600" dirty="0" smtClean="0"/>
              <a:t> </a:t>
            </a:r>
            <a:r>
              <a:rPr lang="en-US" altLang="ja-JP" sz="1600" dirty="0"/>
              <a:t>725</a:t>
            </a:r>
          </a:p>
          <a:p>
            <a:pPr lvl="1"/>
            <a:r>
              <a:rPr lang="en-US" altLang="ja-JP" sz="1600" dirty="0"/>
              <a:t>&gt; 1-sum(</a:t>
            </a:r>
            <a:r>
              <a:rPr lang="en-US" altLang="ja-JP" sz="1600" dirty="0" err="1"/>
              <a:t>diag</a:t>
            </a:r>
            <a:r>
              <a:rPr lang="en-US" altLang="ja-JP" sz="1600" dirty="0"/>
              <a:t>(</a:t>
            </a:r>
            <a:r>
              <a:rPr lang="en-US" altLang="ja-JP" sz="1600" dirty="0" err="1"/>
              <a:t>spam.tab</a:t>
            </a:r>
            <a:r>
              <a:rPr lang="en-US" altLang="ja-JP" sz="1600" dirty="0"/>
              <a:t>))/sum(</a:t>
            </a:r>
            <a:r>
              <a:rPr lang="en-US" altLang="ja-JP" sz="1600" dirty="0" err="1"/>
              <a:t>spam.tab</a:t>
            </a:r>
            <a:r>
              <a:rPr lang="en-US" altLang="ja-JP" sz="1600" dirty="0"/>
              <a:t>)</a:t>
            </a:r>
          </a:p>
          <a:p>
            <a:pPr lvl="1"/>
            <a:r>
              <a:rPr lang="en-US" altLang="ja-JP" sz="1600" dirty="0"/>
              <a:t>[1] 0.07139457 *</a:t>
            </a:r>
          </a:p>
        </p:txBody>
      </p:sp>
      <p:sp>
        <p:nvSpPr>
          <p:cNvPr id="5" name="四角形吹き出し 4"/>
          <p:cNvSpPr/>
          <p:nvPr/>
        </p:nvSpPr>
        <p:spPr>
          <a:xfrm>
            <a:off x="3131840" y="5085184"/>
            <a:ext cx="3996952" cy="1008112"/>
          </a:xfrm>
          <a:prstGeom prst="wedgeRectCallout">
            <a:avLst>
              <a:gd name="adj1" fmla="val -51599"/>
              <a:gd name="adj2" fmla="val 6467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smtClean="0"/>
              <a:t>学習結果にテストデータを</a:t>
            </a:r>
            <a:endParaRPr lang="en-US" altLang="ja-JP" sz="2000" b="1" dirty="0" smtClean="0"/>
          </a:p>
          <a:p>
            <a:pPr algn="ctr"/>
            <a:r>
              <a:rPr lang="ja-JP" altLang="en-US" sz="2000" b="1" dirty="0" smtClean="0"/>
              <a:t>当てはめた誤判別率は</a:t>
            </a:r>
            <a:endParaRPr lang="en-US" altLang="ja-JP" sz="2000" b="1" dirty="0" smtClean="0"/>
          </a:p>
          <a:p>
            <a:pPr algn="ctr"/>
            <a:r>
              <a:rPr lang="ja-JP" altLang="en-US" sz="2000" b="1" dirty="0"/>
              <a:t>約</a:t>
            </a:r>
            <a:r>
              <a:rPr lang="en-US" altLang="ja-JP" sz="2000" b="1" dirty="0" smtClean="0"/>
              <a:t>7.139</a:t>
            </a:r>
            <a:r>
              <a:rPr lang="ja-JP" altLang="en-US" sz="2000" b="1" dirty="0" smtClean="0"/>
              <a:t>％</a:t>
            </a:r>
            <a:endParaRPr lang="en-US" altLang="ja-JP" sz="2000" b="1" dirty="0" smtClean="0"/>
          </a:p>
        </p:txBody>
      </p:sp>
      <p:sp>
        <p:nvSpPr>
          <p:cNvPr id="6" name="四角形吹き出し 5"/>
          <p:cNvSpPr/>
          <p:nvPr/>
        </p:nvSpPr>
        <p:spPr>
          <a:xfrm>
            <a:off x="3959424" y="3140968"/>
            <a:ext cx="3996952" cy="1008112"/>
          </a:xfrm>
          <a:prstGeom prst="wedgeRectCallout">
            <a:avLst>
              <a:gd name="adj1" fmla="val -51599"/>
              <a:gd name="adj2" fmla="val 6467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smtClean="0"/>
              <a:t>学習データにおける</a:t>
            </a:r>
            <a:endParaRPr lang="en-US" altLang="ja-JP" sz="2000" b="1" dirty="0" smtClean="0"/>
          </a:p>
          <a:p>
            <a:pPr algn="ctr"/>
            <a:r>
              <a:rPr lang="ja-JP" altLang="en-US" sz="2000" b="1" dirty="0"/>
              <a:t>交差確認</a:t>
            </a:r>
            <a:r>
              <a:rPr lang="ja-JP" altLang="en-US" sz="2000" b="1" dirty="0" smtClean="0"/>
              <a:t>の誤判別率は</a:t>
            </a:r>
            <a:endParaRPr lang="en-US" altLang="ja-JP" sz="2000" b="1" dirty="0" smtClean="0"/>
          </a:p>
          <a:p>
            <a:pPr algn="ctr"/>
            <a:r>
              <a:rPr lang="ja-JP" altLang="en-US" sz="2000" b="1" dirty="0" smtClean="0"/>
              <a:t>約</a:t>
            </a:r>
            <a:r>
              <a:rPr lang="en-US" altLang="ja-JP" sz="2000" b="1" dirty="0"/>
              <a:t>8.08</a:t>
            </a:r>
            <a:r>
              <a:rPr lang="ja-JP" altLang="en-US" sz="2000" b="1" dirty="0" smtClean="0"/>
              <a:t>％</a:t>
            </a:r>
            <a:endParaRPr lang="en-US" altLang="ja-JP" sz="2000" b="1" dirty="0" smtClean="0"/>
          </a:p>
        </p:txBody>
      </p:sp>
    </p:spTree>
    <p:extLst>
      <p:ext uri="{BB962C8B-B14F-4D97-AF65-F5344CB8AC3E}">
        <p14:creationId xmlns:p14="http://schemas.microsoft.com/office/powerpoint/2010/main" val="8139113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en-US" altLang="ja-JP" dirty="0" smtClean="0"/>
              <a:t>SVM</a:t>
            </a:r>
            <a:r>
              <a:rPr kumimoji="1" lang="ja-JP" altLang="en-US" dirty="0" smtClean="0"/>
              <a:t>の回帰分析</a:t>
            </a:r>
            <a:endParaRPr kumimoji="1" lang="ja-JP" altLang="en-US" dirty="0"/>
          </a:p>
        </p:txBody>
      </p:sp>
      <p:sp>
        <p:nvSpPr>
          <p:cNvPr id="3" name="コンテンツ プレースホルダー 2"/>
          <p:cNvSpPr>
            <a:spLocks noGrp="1"/>
          </p:cNvSpPr>
          <p:nvPr>
            <p:ph idx="1"/>
          </p:nvPr>
        </p:nvSpPr>
        <p:spPr>
          <a:xfrm>
            <a:off x="457200" y="1436712"/>
            <a:ext cx="7620000" cy="4800600"/>
          </a:xfrm>
        </p:spPr>
        <p:txBody>
          <a:bodyPr/>
          <a:lstStyle/>
          <a:p>
            <a:r>
              <a:rPr lang="ja-JP" altLang="en-US" sz="2400" dirty="0" smtClean="0"/>
              <a:t>関数</a:t>
            </a:r>
            <a:r>
              <a:rPr lang="en-US" altLang="ja-JP" sz="2400" dirty="0" err="1" smtClean="0"/>
              <a:t>ksvm</a:t>
            </a:r>
            <a:r>
              <a:rPr lang="ja-JP" altLang="en-US" sz="2400" dirty="0" smtClean="0"/>
              <a:t>による回帰分析の書き方は判別分析のときと基本的に同じである</a:t>
            </a:r>
            <a:endParaRPr lang="en-US" altLang="ja-JP" sz="2400" dirty="0" smtClean="0"/>
          </a:p>
          <a:p>
            <a:endParaRPr lang="en-US" altLang="ja-JP" sz="2400" dirty="0"/>
          </a:p>
          <a:p>
            <a:r>
              <a:rPr lang="ja-JP" altLang="en-US" sz="2400" dirty="0" smtClean="0"/>
              <a:t>多項式回帰を説明する際に作成した、多項式曲線の人工データを用いることにする</a:t>
            </a:r>
            <a:endParaRPr lang="en-US" altLang="ja-JP" sz="2400" dirty="0" smtClean="0"/>
          </a:p>
        </p:txBody>
      </p:sp>
      <p:sp>
        <p:nvSpPr>
          <p:cNvPr id="4" name="テキスト ボックス 3"/>
          <p:cNvSpPr txBox="1"/>
          <p:nvPr/>
        </p:nvSpPr>
        <p:spPr>
          <a:xfrm>
            <a:off x="380510" y="3789040"/>
            <a:ext cx="7920880" cy="783193"/>
          </a:xfrm>
          <a:prstGeom prst="roundRect">
            <a:avLst/>
          </a:prstGeom>
          <a:noFill/>
          <a:ln>
            <a:solidFill>
              <a:schemeClr val="tx1"/>
            </a:solidFill>
          </a:ln>
        </p:spPr>
        <p:txBody>
          <a:bodyPr wrap="square" rtlCol="0">
            <a:spAutoFit/>
          </a:bodyPr>
          <a:lstStyle/>
          <a:p>
            <a:r>
              <a:rPr lang="es-ES" altLang="ja-JP" sz="2000" dirty="0"/>
              <a:t>&gt; x1&lt;-seq(-10,10,0.1)</a:t>
            </a:r>
          </a:p>
          <a:p>
            <a:r>
              <a:rPr lang="es-ES" altLang="ja-JP" sz="2000" dirty="0"/>
              <a:t>&gt; y1&lt;-50*sin(x1)+x1^2+10*rnorm(length(x1),0,1)</a:t>
            </a:r>
            <a:endParaRPr lang="en-US" altLang="ja-JP" sz="2000" dirty="0"/>
          </a:p>
        </p:txBody>
      </p:sp>
    </p:spTree>
    <p:extLst>
      <p:ext uri="{BB962C8B-B14F-4D97-AF65-F5344CB8AC3E}">
        <p14:creationId xmlns:p14="http://schemas.microsoft.com/office/powerpoint/2010/main" val="123605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9712" y="2780928"/>
            <a:ext cx="3992488" cy="3992488"/>
          </a:xfrm>
          <a:prstGeom prst="rect">
            <a:avLst/>
          </a:prstGeom>
        </p:spPr>
      </p:pic>
      <p:sp>
        <p:nvSpPr>
          <p:cNvPr id="2" name="タイトル 1"/>
          <p:cNvSpPr>
            <a:spLocks noGrp="1"/>
          </p:cNvSpPr>
          <p:nvPr>
            <p:ph type="title"/>
          </p:nvPr>
        </p:nvSpPr>
        <p:spPr/>
        <p:txBody>
          <a:bodyPr/>
          <a:lstStyle/>
          <a:p>
            <a:pPr algn="ctr"/>
            <a:r>
              <a:rPr kumimoji="1" lang="ja-JP" altLang="en-US" dirty="0" smtClean="0"/>
              <a:t>ケーススタディ</a:t>
            </a:r>
            <a:endParaRPr kumimoji="1" lang="ja-JP" altLang="en-US" dirty="0"/>
          </a:p>
        </p:txBody>
      </p:sp>
      <p:sp>
        <p:nvSpPr>
          <p:cNvPr id="4" name="テキスト ボックス 3"/>
          <p:cNvSpPr txBox="1"/>
          <p:nvPr/>
        </p:nvSpPr>
        <p:spPr>
          <a:xfrm>
            <a:off x="539552" y="1463327"/>
            <a:ext cx="7272808" cy="1464231"/>
          </a:xfrm>
          <a:prstGeom prst="roundRect">
            <a:avLst/>
          </a:prstGeom>
          <a:noFill/>
          <a:ln>
            <a:solidFill>
              <a:schemeClr val="tx1"/>
            </a:solidFill>
          </a:ln>
        </p:spPr>
        <p:txBody>
          <a:bodyPr wrap="square" rtlCol="0">
            <a:spAutoFit/>
          </a:bodyPr>
          <a:lstStyle/>
          <a:p>
            <a:pPr lvl="1"/>
            <a:r>
              <a:rPr lang="en-US" altLang="ja-JP" sz="2000" dirty="0"/>
              <a:t>&gt; </a:t>
            </a:r>
            <a:r>
              <a:rPr lang="en-US" altLang="ja-JP" sz="2000" dirty="0" err="1"/>
              <a:t>xy.svm</a:t>
            </a:r>
            <a:r>
              <a:rPr lang="en-US" altLang="ja-JP" sz="2000" dirty="0"/>
              <a:t>&lt;-</a:t>
            </a:r>
            <a:r>
              <a:rPr lang="en-US" altLang="ja-JP" sz="2000" dirty="0" err="1"/>
              <a:t>ksvm</a:t>
            </a:r>
            <a:r>
              <a:rPr lang="en-US" altLang="ja-JP" sz="2000" dirty="0"/>
              <a:t>(x1,y1,epsilon=0.01,kpar=list(sigma=16))</a:t>
            </a:r>
          </a:p>
          <a:p>
            <a:pPr lvl="1"/>
            <a:r>
              <a:rPr lang="en-US" altLang="ja-JP" sz="2000" dirty="0" smtClean="0"/>
              <a:t>&gt;</a:t>
            </a:r>
            <a:r>
              <a:rPr lang="ja-JP" altLang="en-US" sz="2000" dirty="0"/>
              <a:t> </a:t>
            </a:r>
            <a:r>
              <a:rPr lang="en-US" altLang="ja-JP" sz="2000" dirty="0" err="1" smtClean="0"/>
              <a:t>sy.pre</a:t>
            </a:r>
            <a:r>
              <a:rPr lang="en-US" altLang="ja-JP" sz="2000" dirty="0"/>
              <a:t>&lt;-predict(xy.svm,x1</a:t>
            </a:r>
            <a:r>
              <a:rPr lang="en-US" altLang="ja-JP" sz="2000" dirty="0" smtClean="0"/>
              <a:t>)</a:t>
            </a:r>
          </a:p>
          <a:p>
            <a:pPr lvl="1"/>
            <a:r>
              <a:rPr lang="en-US" altLang="ja-JP" sz="2000" dirty="0" smtClean="0"/>
              <a:t>&gt; </a:t>
            </a:r>
            <a:r>
              <a:rPr lang="en-US" altLang="ja-JP" sz="2000" dirty="0"/>
              <a:t>plot(x1,y1,type="</a:t>
            </a:r>
            <a:r>
              <a:rPr lang="en-US" altLang="ja-JP" sz="2000" dirty="0" smtClean="0"/>
              <a:t>l")</a:t>
            </a:r>
          </a:p>
          <a:p>
            <a:pPr lvl="1"/>
            <a:r>
              <a:rPr lang="en-US" altLang="ja-JP" sz="2000" dirty="0" smtClean="0"/>
              <a:t>&gt; lines(x1,sy.pre,col="red",</a:t>
            </a:r>
            <a:r>
              <a:rPr lang="en-US" altLang="ja-JP" sz="2000" dirty="0" err="1" smtClean="0"/>
              <a:t>lty</a:t>
            </a:r>
            <a:r>
              <a:rPr lang="en-US" altLang="ja-JP" sz="2000" dirty="0" smtClean="0"/>
              <a:t>=2</a:t>
            </a:r>
            <a:r>
              <a:rPr lang="en-US" altLang="ja-JP" sz="1600" dirty="0" smtClean="0"/>
              <a:t>)</a:t>
            </a:r>
          </a:p>
        </p:txBody>
      </p:sp>
    </p:spTree>
    <p:extLst>
      <p:ext uri="{BB962C8B-B14F-4D97-AF65-F5344CB8AC3E}">
        <p14:creationId xmlns:p14="http://schemas.microsoft.com/office/powerpoint/2010/main" val="39342748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normAutofit/>
          </a:bodyPr>
          <a:lstStyle/>
          <a:p>
            <a:endParaRPr lang="en-US" altLang="ja-JP" sz="2800" dirty="0" smtClean="0"/>
          </a:p>
          <a:p>
            <a:r>
              <a:rPr lang="ja-JP" altLang="en-US" sz="2800" dirty="0" smtClean="0"/>
              <a:t>いろいろな解析方法にカーネル法のアルゴリズムが適応されている</a:t>
            </a:r>
            <a:endParaRPr lang="en-US" altLang="ja-JP" sz="2800" dirty="0" smtClean="0"/>
          </a:p>
          <a:p>
            <a:endParaRPr lang="en-US" altLang="ja-JP" sz="2800" dirty="0"/>
          </a:p>
          <a:p>
            <a:r>
              <a:rPr lang="ja-JP" altLang="en-US" sz="2800" dirty="0" smtClean="0"/>
              <a:t>大規模なデータも２クラスに分類できる、サポートベクターマシンが存在する</a:t>
            </a:r>
            <a:endParaRPr lang="en-US" altLang="ja-JP" sz="2800" dirty="0" smtClean="0"/>
          </a:p>
          <a:p>
            <a:endParaRPr kumimoji="1" lang="en-US" altLang="ja-JP" sz="2800" dirty="0"/>
          </a:p>
          <a:p>
            <a:endParaRPr kumimoji="1" lang="en-US" altLang="ja-JP" sz="2800" dirty="0" smtClean="0"/>
          </a:p>
        </p:txBody>
      </p:sp>
    </p:spTree>
    <p:extLst>
      <p:ext uri="{BB962C8B-B14F-4D97-AF65-F5344CB8AC3E}">
        <p14:creationId xmlns:p14="http://schemas.microsoft.com/office/powerpoint/2010/main" val="35388814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第</a:t>
            </a:r>
            <a:r>
              <a:rPr lang="en-US" altLang="ja-JP" dirty="0"/>
              <a:t>Ⅱ</a:t>
            </a:r>
            <a:r>
              <a:rPr lang="ja-JP" altLang="en-US" dirty="0"/>
              <a:t>部　</a:t>
            </a:r>
            <a:r>
              <a:rPr lang="en-US" altLang="ja-JP" dirty="0"/>
              <a:t>R</a:t>
            </a:r>
            <a:r>
              <a:rPr lang="ja-JP" altLang="en-US" dirty="0"/>
              <a:t>によるデータ解析</a:t>
            </a:r>
            <a:endParaRPr kumimoji="1" lang="ja-JP" altLang="en-US" dirty="0"/>
          </a:p>
        </p:txBody>
      </p:sp>
      <p:sp>
        <p:nvSpPr>
          <p:cNvPr id="3" name="コンテンツ プレースホルダー 2"/>
          <p:cNvSpPr>
            <a:spLocks noGrp="1"/>
          </p:cNvSpPr>
          <p:nvPr>
            <p:ph idx="1"/>
          </p:nvPr>
        </p:nvSpPr>
        <p:spPr>
          <a:xfrm>
            <a:off x="457200" y="1600200"/>
            <a:ext cx="7620000" cy="4997152"/>
          </a:xfrm>
        </p:spPr>
        <p:txBody>
          <a:bodyPr>
            <a:normAutofit fontScale="85000" lnSpcReduction="20000"/>
          </a:bodyPr>
          <a:lstStyle/>
          <a:p>
            <a:r>
              <a:rPr kumimoji="1" lang="ja-JP" altLang="en-US" dirty="0" smtClean="0">
                <a:solidFill>
                  <a:schemeClr val="bg1">
                    <a:lumMod val="65000"/>
                  </a:schemeClr>
                </a:solidFill>
              </a:rPr>
              <a:t>第１章　主成分分析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第２章　因子分析</a:t>
            </a:r>
            <a:endParaRPr lang="en-US" altLang="ja-JP" dirty="0" smtClean="0">
              <a:solidFill>
                <a:schemeClr val="bg1">
                  <a:lumMod val="65000"/>
                </a:schemeClr>
              </a:solidFill>
            </a:endParaRPr>
          </a:p>
          <a:p>
            <a:r>
              <a:rPr kumimoji="1" lang="ja-JP" altLang="en-US" dirty="0" smtClean="0">
                <a:solidFill>
                  <a:schemeClr val="bg1">
                    <a:lumMod val="65000"/>
                  </a:schemeClr>
                </a:solidFill>
              </a:rPr>
              <a:t>第３章　対応分析</a:t>
            </a:r>
            <a:endParaRPr kumimoji="1" lang="en-US" altLang="ja-JP" dirty="0" smtClean="0">
              <a:solidFill>
                <a:schemeClr val="bg1">
                  <a:lumMod val="65000"/>
                </a:schemeClr>
              </a:solidFill>
            </a:endParaRPr>
          </a:p>
          <a:p>
            <a:r>
              <a:rPr kumimoji="1" lang="ja-JP" altLang="en-US" dirty="0" smtClean="0">
                <a:solidFill>
                  <a:schemeClr val="bg1">
                    <a:lumMod val="65000"/>
                  </a:schemeClr>
                </a:solidFill>
              </a:rPr>
              <a:t>第４章　多次元尺度法</a:t>
            </a:r>
            <a:endParaRPr kumimoji="1" lang="en-US" altLang="ja-JP" dirty="0" smtClean="0">
              <a:solidFill>
                <a:schemeClr val="bg1">
                  <a:lumMod val="65000"/>
                </a:schemeClr>
              </a:solidFill>
            </a:endParaRPr>
          </a:p>
          <a:p>
            <a:r>
              <a:rPr kumimoji="1" lang="ja-JP" altLang="en-US" dirty="0" smtClean="0">
                <a:solidFill>
                  <a:schemeClr val="bg1">
                    <a:lumMod val="65000"/>
                  </a:schemeClr>
                </a:solidFill>
              </a:rPr>
              <a:t>第５章　クラスター分析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第６章　自己組織化マップ</a:t>
            </a:r>
            <a:endParaRPr lang="en-US" altLang="ja-JP" dirty="0" smtClean="0">
              <a:solidFill>
                <a:schemeClr val="bg1">
                  <a:lumMod val="65000"/>
                </a:schemeClr>
              </a:solidFill>
            </a:endParaRPr>
          </a:p>
          <a:p>
            <a:r>
              <a:rPr kumimoji="1" lang="ja-JP" altLang="en-US" dirty="0" smtClean="0">
                <a:solidFill>
                  <a:schemeClr val="bg1">
                    <a:lumMod val="65000"/>
                  </a:schemeClr>
                </a:solidFill>
              </a:rPr>
              <a:t>第７章　線形回帰分析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第８章　非線形回帰分析</a:t>
            </a:r>
            <a:endParaRPr lang="en-US" altLang="ja-JP" dirty="0" smtClean="0">
              <a:solidFill>
                <a:schemeClr val="bg1">
                  <a:lumMod val="65000"/>
                </a:schemeClr>
              </a:solidFill>
            </a:endParaRPr>
          </a:p>
          <a:p>
            <a:r>
              <a:rPr kumimoji="1" lang="ja-JP" altLang="en-US" dirty="0" smtClean="0">
                <a:solidFill>
                  <a:schemeClr val="bg1">
                    <a:lumMod val="65000"/>
                  </a:schemeClr>
                </a:solidFill>
              </a:rPr>
              <a:t>第９章　線形判別分析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10</a:t>
            </a:r>
            <a:r>
              <a:rPr lang="ja-JP" altLang="en-US" dirty="0" smtClean="0">
                <a:solidFill>
                  <a:schemeClr val="bg1">
                    <a:lumMod val="65000"/>
                  </a:schemeClr>
                </a:solidFill>
              </a:rPr>
              <a:t>章　非線形判別分析</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11</a:t>
            </a:r>
            <a:r>
              <a:rPr kumimoji="1" lang="ja-JP" altLang="en-US" dirty="0" smtClean="0">
                <a:solidFill>
                  <a:schemeClr val="bg1">
                    <a:lumMod val="65000"/>
                  </a:schemeClr>
                </a:solidFill>
              </a:rPr>
              <a:t>章　生存分析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12</a:t>
            </a:r>
            <a:r>
              <a:rPr lang="ja-JP" altLang="en-US" dirty="0" smtClean="0">
                <a:solidFill>
                  <a:schemeClr val="bg1">
                    <a:lumMod val="65000"/>
                  </a:schemeClr>
                </a:solidFill>
              </a:rPr>
              <a:t>章　時系列</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13</a:t>
            </a:r>
            <a:r>
              <a:rPr kumimoji="1" lang="ja-JP" altLang="en-US" dirty="0" smtClean="0">
                <a:solidFill>
                  <a:schemeClr val="bg1">
                    <a:lumMod val="65000"/>
                  </a:schemeClr>
                </a:solidFill>
              </a:rPr>
              <a:t>章　樹木モデル</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14</a:t>
            </a:r>
            <a:r>
              <a:rPr kumimoji="1" lang="ja-JP" altLang="en-US" dirty="0" smtClean="0">
                <a:solidFill>
                  <a:schemeClr val="bg1">
                    <a:lumMod val="65000"/>
                  </a:schemeClr>
                </a:solidFill>
              </a:rPr>
              <a:t>章　ニューラルネットワーク</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15</a:t>
            </a:r>
            <a:r>
              <a:rPr lang="ja-JP" altLang="en-US" dirty="0" smtClean="0">
                <a:solidFill>
                  <a:schemeClr val="bg1">
                    <a:lumMod val="65000"/>
                  </a:schemeClr>
                </a:solidFill>
              </a:rPr>
              <a:t>章　カーネル法とサポートベクターマシーン</a:t>
            </a:r>
            <a:endParaRPr lang="en-US" altLang="ja-JP" dirty="0" smtClean="0">
              <a:solidFill>
                <a:schemeClr val="bg1">
                  <a:lumMod val="65000"/>
                </a:schemeClr>
              </a:solidFill>
            </a:endParaRPr>
          </a:p>
          <a:p>
            <a:r>
              <a:rPr kumimoji="1" lang="ja-JP" altLang="en-US" dirty="0" smtClean="0"/>
              <a:t>第</a:t>
            </a:r>
            <a:r>
              <a:rPr kumimoji="1" lang="en-US" altLang="ja-JP" dirty="0" smtClean="0"/>
              <a:t>16</a:t>
            </a:r>
            <a:r>
              <a:rPr kumimoji="1" lang="ja-JP" altLang="en-US" dirty="0" smtClean="0"/>
              <a:t>章　</a:t>
            </a:r>
            <a:r>
              <a:rPr kumimoji="1" lang="ja-JP" altLang="en-US" dirty="0" smtClean="0"/>
              <a:t>集団</a:t>
            </a:r>
            <a:r>
              <a:rPr kumimoji="1" lang="ja-JP" altLang="en-US" dirty="0" smtClean="0"/>
              <a:t>学習</a:t>
            </a:r>
            <a:endParaRPr kumimoji="1" lang="en-US" altLang="ja-JP" dirty="0" smtClean="0"/>
          </a:p>
          <a:p>
            <a:r>
              <a:rPr lang="ja-JP" altLang="en-US" dirty="0" smtClean="0">
                <a:solidFill>
                  <a:schemeClr val="bg1">
                    <a:lumMod val="65000"/>
                  </a:schemeClr>
                </a:solidFill>
              </a:rPr>
              <a:t>第</a:t>
            </a:r>
            <a:r>
              <a:rPr lang="en-US" altLang="ja-JP" dirty="0" smtClean="0">
                <a:solidFill>
                  <a:schemeClr val="bg1">
                    <a:lumMod val="65000"/>
                  </a:schemeClr>
                </a:solidFill>
              </a:rPr>
              <a:t>17</a:t>
            </a:r>
            <a:r>
              <a:rPr lang="ja-JP" altLang="en-US" dirty="0" smtClean="0">
                <a:solidFill>
                  <a:schemeClr val="bg1">
                    <a:lumMod val="65000"/>
                  </a:schemeClr>
                </a:solidFill>
              </a:rPr>
              <a:t>章　アソシエーション分析</a:t>
            </a:r>
            <a:endParaRPr kumimoji="1" lang="en-US" altLang="ja-JP" dirty="0" smtClean="0">
              <a:solidFill>
                <a:schemeClr val="bg1">
                  <a:lumMod val="65000"/>
                </a:schemeClr>
              </a:solidFill>
            </a:endParaRPr>
          </a:p>
        </p:txBody>
      </p:sp>
    </p:spTree>
    <p:extLst>
      <p:ext uri="{BB962C8B-B14F-4D97-AF65-F5344CB8AC3E}">
        <p14:creationId xmlns:p14="http://schemas.microsoft.com/office/powerpoint/2010/main" val="4144773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集団学習とは</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2800" dirty="0" smtClean="0"/>
              <a:t>決して精度が高くない複数の結果を統合・組み合わせることで精度を向上させる機械学習方法である</a:t>
            </a:r>
            <a:endParaRPr lang="en-US" altLang="ja-JP" sz="2800" dirty="0" smtClean="0"/>
          </a:p>
          <a:p>
            <a:endParaRPr lang="en-US" altLang="ja-JP" sz="2800" dirty="0"/>
          </a:p>
          <a:p>
            <a:r>
              <a:rPr lang="ja-JP" altLang="en-US" sz="2800" dirty="0" smtClean="0"/>
              <a:t>異なるサンプルから単純なモデルを複数作成し、何らかの方法で組み合わせることで精度と汎化力を両立するモデルを作成</a:t>
            </a:r>
            <a:endParaRPr lang="en-US" altLang="ja-JP" sz="2800" dirty="0" smtClean="0"/>
          </a:p>
          <a:p>
            <a:endParaRPr lang="en-US" altLang="ja-JP" sz="2800" dirty="0"/>
          </a:p>
          <a:p>
            <a:r>
              <a:rPr lang="ja-JP" altLang="en-US" sz="2800" dirty="0" smtClean="0"/>
              <a:t>分類問題では多数決、予測問題では平均がよく用いられる</a:t>
            </a:r>
            <a:endParaRPr lang="en-US" altLang="ja-JP" sz="2800" dirty="0"/>
          </a:p>
          <a:p>
            <a:pPr marL="114300" indent="0">
              <a:buNone/>
            </a:pPr>
            <a:endParaRPr kumimoji="1" lang="en-US" altLang="ja-JP" sz="2800" dirty="0" smtClean="0"/>
          </a:p>
        </p:txBody>
      </p:sp>
    </p:spTree>
    <p:extLst>
      <p:ext uri="{BB962C8B-B14F-4D97-AF65-F5344CB8AC3E}">
        <p14:creationId xmlns:p14="http://schemas.microsoft.com/office/powerpoint/2010/main" val="18411215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集団学習の方法</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2800" dirty="0" smtClean="0"/>
              <a:t>バギング</a:t>
            </a:r>
            <a:endParaRPr lang="en-US" altLang="ja-JP" sz="2800" dirty="0" smtClean="0"/>
          </a:p>
          <a:p>
            <a:endParaRPr lang="en-US" altLang="ja-JP" sz="2800" dirty="0"/>
          </a:p>
          <a:p>
            <a:r>
              <a:rPr lang="ja-JP" altLang="en-US" sz="2800" dirty="0" smtClean="0"/>
              <a:t>ブースティング</a:t>
            </a:r>
            <a:endParaRPr lang="en-US" altLang="ja-JP" sz="2800" dirty="0" smtClean="0"/>
          </a:p>
          <a:p>
            <a:endParaRPr lang="en-US" altLang="ja-JP" sz="2800" dirty="0"/>
          </a:p>
          <a:p>
            <a:r>
              <a:rPr lang="ja-JP" altLang="en-US" sz="2800" dirty="0" smtClean="0"/>
              <a:t>ランダムフォレスト</a:t>
            </a:r>
            <a:endParaRPr lang="en-US" altLang="ja-JP" sz="2800" dirty="0"/>
          </a:p>
          <a:p>
            <a:pPr marL="114300" indent="0">
              <a:buNone/>
            </a:pPr>
            <a:endParaRPr kumimoji="1" lang="en-US" altLang="ja-JP" sz="2800" dirty="0" smtClean="0"/>
          </a:p>
        </p:txBody>
      </p:sp>
    </p:spTree>
    <p:extLst>
      <p:ext uri="{BB962C8B-B14F-4D97-AF65-F5344CB8AC3E}">
        <p14:creationId xmlns:p14="http://schemas.microsoft.com/office/powerpoint/2010/main" val="33216580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集団学習の方法</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2800" dirty="0" smtClean="0"/>
              <a:t>バギング</a:t>
            </a:r>
            <a:endParaRPr lang="en-US" altLang="ja-JP" sz="2800" dirty="0" smtClean="0"/>
          </a:p>
          <a:p>
            <a:endParaRPr lang="en-US" altLang="ja-JP" sz="2800" dirty="0"/>
          </a:p>
          <a:p>
            <a:r>
              <a:rPr lang="ja-JP" altLang="en-US" sz="2800" dirty="0" smtClean="0">
                <a:solidFill>
                  <a:schemeClr val="bg1">
                    <a:lumMod val="65000"/>
                  </a:schemeClr>
                </a:solidFill>
              </a:rPr>
              <a:t>ブースティング</a:t>
            </a:r>
            <a:endParaRPr lang="en-US" altLang="ja-JP" sz="2800" dirty="0" smtClean="0">
              <a:solidFill>
                <a:schemeClr val="bg1">
                  <a:lumMod val="65000"/>
                </a:schemeClr>
              </a:solidFill>
            </a:endParaRPr>
          </a:p>
          <a:p>
            <a:endParaRPr lang="en-US" altLang="ja-JP" sz="2800" dirty="0">
              <a:solidFill>
                <a:schemeClr val="bg1">
                  <a:lumMod val="65000"/>
                </a:schemeClr>
              </a:solidFill>
            </a:endParaRPr>
          </a:p>
          <a:p>
            <a:r>
              <a:rPr lang="ja-JP" altLang="en-US" sz="2800" dirty="0" smtClean="0">
                <a:solidFill>
                  <a:schemeClr val="bg1">
                    <a:lumMod val="65000"/>
                  </a:schemeClr>
                </a:solidFill>
              </a:rPr>
              <a:t>ランダムフォレスト</a:t>
            </a:r>
            <a:endParaRPr lang="en-US" altLang="ja-JP" sz="2800" dirty="0">
              <a:solidFill>
                <a:schemeClr val="bg1">
                  <a:lumMod val="65000"/>
                </a:schemeClr>
              </a:solidFill>
            </a:endParaRPr>
          </a:p>
          <a:p>
            <a:pPr marL="114300" indent="0">
              <a:buNone/>
            </a:pPr>
            <a:endParaRPr kumimoji="1" lang="en-US" altLang="ja-JP" sz="2800" dirty="0" smtClean="0">
              <a:solidFill>
                <a:schemeClr val="bg1">
                  <a:lumMod val="65000"/>
                </a:schemeClr>
              </a:solidFill>
            </a:endParaRPr>
          </a:p>
        </p:txBody>
      </p:sp>
    </p:spTree>
    <p:extLst>
      <p:ext uri="{BB962C8B-B14F-4D97-AF65-F5344CB8AC3E}">
        <p14:creationId xmlns:p14="http://schemas.microsoft.com/office/powerpoint/2010/main" val="42497105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バギング</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sz="2800" dirty="0" smtClean="0"/>
              <a:t>1996</a:t>
            </a:r>
            <a:r>
              <a:rPr lang="ja-JP" altLang="en-US" sz="2800" dirty="0" smtClean="0"/>
              <a:t>年</a:t>
            </a:r>
            <a:r>
              <a:rPr lang="en-US" altLang="ja-JP" sz="2800" dirty="0" err="1" smtClean="0"/>
              <a:t>Breiman</a:t>
            </a:r>
            <a:r>
              <a:rPr lang="ja-JP" altLang="en-US" sz="2800" dirty="0" smtClean="0"/>
              <a:t>によって提案</a:t>
            </a:r>
            <a:endParaRPr lang="en-US" altLang="ja-JP" sz="2800" dirty="0" smtClean="0"/>
          </a:p>
          <a:p>
            <a:endParaRPr lang="en-US" altLang="ja-JP" sz="2800" dirty="0" smtClean="0"/>
          </a:p>
          <a:p>
            <a:r>
              <a:rPr lang="ja-JP" altLang="en-US" sz="2800" dirty="0" smtClean="0"/>
              <a:t>ブーストラップ法により弱学習器を構築し、それから最終的な学習器を構築する方法</a:t>
            </a:r>
            <a:endParaRPr lang="en-US" altLang="ja-JP" sz="2800" dirty="0" smtClean="0"/>
          </a:p>
        </p:txBody>
      </p:sp>
    </p:spTree>
    <p:extLst>
      <p:ext uri="{BB962C8B-B14F-4D97-AF65-F5344CB8AC3E}">
        <p14:creationId xmlns:p14="http://schemas.microsoft.com/office/powerpoint/2010/main" val="42497105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バギングのイメージ</a:t>
            </a:r>
            <a:endParaRPr kumimoji="1" lang="ja-JP" altLang="en-US" dirty="0"/>
          </a:p>
        </p:txBody>
      </p:sp>
      <p:sp>
        <p:nvSpPr>
          <p:cNvPr id="4" name="角丸四角形 3"/>
          <p:cNvSpPr/>
          <p:nvPr/>
        </p:nvSpPr>
        <p:spPr>
          <a:xfrm>
            <a:off x="3131840" y="1938536"/>
            <a:ext cx="2016224" cy="3383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000" dirty="0" smtClean="0"/>
              <a:t>学習サンプル</a:t>
            </a:r>
            <a:endParaRPr kumimoji="1" lang="ja-JP" altLang="en-US" sz="2000" dirty="0"/>
          </a:p>
        </p:txBody>
      </p:sp>
      <p:sp>
        <p:nvSpPr>
          <p:cNvPr id="8" name="角丸四角形 7"/>
          <p:cNvSpPr/>
          <p:nvPr/>
        </p:nvSpPr>
        <p:spPr>
          <a:xfrm>
            <a:off x="611560" y="3131435"/>
            <a:ext cx="2016224" cy="3383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000" dirty="0" smtClean="0"/>
              <a:t>抽出サンプル</a:t>
            </a:r>
            <a:endParaRPr kumimoji="1" lang="ja-JP" altLang="en-US" sz="2000" dirty="0"/>
          </a:p>
        </p:txBody>
      </p:sp>
      <p:sp>
        <p:nvSpPr>
          <p:cNvPr id="9" name="角丸四角形 8"/>
          <p:cNvSpPr/>
          <p:nvPr/>
        </p:nvSpPr>
        <p:spPr>
          <a:xfrm>
            <a:off x="3131840" y="3131435"/>
            <a:ext cx="2016224" cy="3383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000" dirty="0" smtClean="0"/>
              <a:t>抽出サンプル</a:t>
            </a:r>
            <a:endParaRPr kumimoji="1" lang="ja-JP" altLang="en-US" sz="2000" dirty="0"/>
          </a:p>
        </p:txBody>
      </p:sp>
      <p:sp>
        <p:nvSpPr>
          <p:cNvPr id="10" name="角丸四角形 9"/>
          <p:cNvSpPr/>
          <p:nvPr/>
        </p:nvSpPr>
        <p:spPr>
          <a:xfrm>
            <a:off x="5652120" y="3131435"/>
            <a:ext cx="2016224" cy="3383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000" dirty="0" smtClean="0"/>
              <a:t>抽出サンプル</a:t>
            </a:r>
            <a:endParaRPr kumimoji="1" lang="ja-JP" altLang="en-US" sz="2000" dirty="0"/>
          </a:p>
        </p:txBody>
      </p:sp>
      <p:sp>
        <p:nvSpPr>
          <p:cNvPr id="11" name="正方形/長方形 10"/>
          <p:cNvSpPr/>
          <p:nvPr/>
        </p:nvSpPr>
        <p:spPr>
          <a:xfrm>
            <a:off x="611560" y="4324334"/>
            <a:ext cx="2016224" cy="33833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000" dirty="0" smtClean="0"/>
              <a:t>弱学習器</a:t>
            </a:r>
            <a:endParaRPr kumimoji="1" lang="ja-JP" altLang="en-US" sz="2000" dirty="0"/>
          </a:p>
        </p:txBody>
      </p:sp>
      <p:sp>
        <p:nvSpPr>
          <p:cNvPr id="12" name="正方形/長方形 11"/>
          <p:cNvSpPr/>
          <p:nvPr/>
        </p:nvSpPr>
        <p:spPr>
          <a:xfrm>
            <a:off x="3131840" y="4324334"/>
            <a:ext cx="2016224" cy="33833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2000" dirty="0"/>
              <a:t>弱学習器</a:t>
            </a:r>
            <a:endParaRPr kumimoji="1" lang="ja-JP" altLang="en-US" sz="2000" dirty="0"/>
          </a:p>
        </p:txBody>
      </p:sp>
      <p:sp>
        <p:nvSpPr>
          <p:cNvPr id="13" name="正方形/長方形 12"/>
          <p:cNvSpPr/>
          <p:nvPr/>
        </p:nvSpPr>
        <p:spPr>
          <a:xfrm>
            <a:off x="5652120" y="4324334"/>
            <a:ext cx="2016224" cy="33833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2000" dirty="0"/>
              <a:t>弱学習器</a:t>
            </a:r>
            <a:endParaRPr kumimoji="1" lang="ja-JP" altLang="en-US" sz="2000" dirty="0"/>
          </a:p>
        </p:txBody>
      </p:sp>
      <p:sp>
        <p:nvSpPr>
          <p:cNvPr id="14" name="正方形/長方形 13"/>
          <p:cNvSpPr/>
          <p:nvPr/>
        </p:nvSpPr>
        <p:spPr>
          <a:xfrm>
            <a:off x="3131840" y="5517232"/>
            <a:ext cx="2016224" cy="33833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2400" dirty="0"/>
              <a:t>学習器</a:t>
            </a:r>
            <a:endParaRPr kumimoji="1" lang="ja-JP" altLang="en-US" sz="2400" dirty="0"/>
          </a:p>
        </p:txBody>
      </p:sp>
      <p:cxnSp>
        <p:nvCxnSpPr>
          <p:cNvPr id="16" name="直線矢印コネクタ 15"/>
          <p:cNvCxnSpPr>
            <a:stCxn id="4" idx="2"/>
            <a:endCxn id="9" idx="0"/>
          </p:cNvCxnSpPr>
          <p:nvPr/>
        </p:nvCxnSpPr>
        <p:spPr>
          <a:xfrm>
            <a:off x="4139952" y="2276872"/>
            <a:ext cx="0" cy="85456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2" name="直線矢印コネクタ 21"/>
          <p:cNvCxnSpPr>
            <a:stCxn id="4" idx="2"/>
            <a:endCxn id="8" idx="0"/>
          </p:cNvCxnSpPr>
          <p:nvPr/>
        </p:nvCxnSpPr>
        <p:spPr>
          <a:xfrm flipH="1">
            <a:off x="1619672" y="2276872"/>
            <a:ext cx="2520280" cy="85456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3" name="直線矢印コネクタ 22"/>
          <p:cNvCxnSpPr>
            <a:stCxn id="4" idx="2"/>
            <a:endCxn id="10" idx="0"/>
          </p:cNvCxnSpPr>
          <p:nvPr/>
        </p:nvCxnSpPr>
        <p:spPr>
          <a:xfrm>
            <a:off x="4139952" y="2276872"/>
            <a:ext cx="2520280" cy="85456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8" name="直線矢印コネクタ 27"/>
          <p:cNvCxnSpPr>
            <a:stCxn id="9" idx="2"/>
          </p:cNvCxnSpPr>
          <p:nvPr/>
        </p:nvCxnSpPr>
        <p:spPr>
          <a:xfrm>
            <a:off x="4139952" y="3469771"/>
            <a:ext cx="0" cy="85456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a:stCxn id="8" idx="2"/>
            <a:endCxn id="11" idx="0"/>
          </p:cNvCxnSpPr>
          <p:nvPr/>
        </p:nvCxnSpPr>
        <p:spPr>
          <a:xfrm>
            <a:off x="1619672" y="3469771"/>
            <a:ext cx="0" cy="85456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0" name="直線矢印コネクタ 29"/>
          <p:cNvCxnSpPr>
            <a:stCxn id="10" idx="2"/>
            <a:endCxn id="13" idx="0"/>
          </p:cNvCxnSpPr>
          <p:nvPr/>
        </p:nvCxnSpPr>
        <p:spPr>
          <a:xfrm>
            <a:off x="6660232" y="3469771"/>
            <a:ext cx="0" cy="85456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p:nvPr/>
        </p:nvCxnSpPr>
        <p:spPr>
          <a:xfrm>
            <a:off x="4139952" y="4653136"/>
            <a:ext cx="0" cy="854563"/>
          </a:xfrm>
          <a:prstGeom prst="straightConnector1">
            <a:avLst/>
          </a:prstGeom>
          <a:ln w="3810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0" name="直線矢印コネクタ 39"/>
          <p:cNvCxnSpPr>
            <a:stCxn id="11" idx="2"/>
            <a:endCxn id="14" idx="0"/>
          </p:cNvCxnSpPr>
          <p:nvPr/>
        </p:nvCxnSpPr>
        <p:spPr>
          <a:xfrm>
            <a:off x="1619672" y="4662670"/>
            <a:ext cx="2520280" cy="854562"/>
          </a:xfrm>
          <a:prstGeom prst="straightConnector1">
            <a:avLst/>
          </a:prstGeom>
          <a:ln w="3810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1" name="直線矢印コネクタ 40"/>
          <p:cNvCxnSpPr>
            <a:stCxn id="13" idx="2"/>
            <a:endCxn id="14" idx="0"/>
          </p:cNvCxnSpPr>
          <p:nvPr/>
        </p:nvCxnSpPr>
        <p:spPr>
          <a:xfrm flipH="1">
            <a:off x="4139952" y="4662670"/>
            <a:ext cx="2520280" cy="854562"/>
          </a:xfrm>
          <a:prstGeom prst="straightConnector1">
            <a:avLst/>
          </a:prstGeom>
          <a:ln w="38100">
            <a:prstDash val="sysDash"/>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61489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バギング</a:t>
            </a:r>
            <a:r>
              <a:rPr lang="ja-JP" altLang="en-US" dirty="0" smtClean="0"/>
              <a:t>関数</a:t>
            </a:r>
            <a:r>
              <a:rPr lang="en-US" altLang="ja-JP" dirty="0" smtClean="0"/>
              <a:t>bagging</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sz="2400" b="1" dirty="0" smtClean="0"/>
              <a:t>bagging</a:t>
            </a:r>
            <a:r>
              <a:rPr lang="en-US" altLang="ja-JP" sz="2400" b="1" dirty="0" smtClean="0"/>
              <a:t>(formula</a:t>
            </a:r>
            <a:r>
              <a:rPr lang="en-US" altLang="ja-JP" sz="2400" b="1" dirty="0" smtClean="0"/>
              <a:t>, data, </a:t>
            </a:r>
            <a:r>
              <a:rPr lang="en-US" altLang="ja-JP" sz="2400" b="1" dirty="0" err="1" smtClean="0"/>
              <a:t>nbagg</a:t>
            </a:r>
            <a:r>
              <a:rPr lang="en-US" altLang="ja-JP" sz="2400" b="1" dirty="0" smtClean="0"/>
              <a:t>=25, …)</a:t>
            </a:r>
          </a:p>
          <a:p>
            <a:pPr marL="114300" indent="0">
              <a:buNone/>
            </a:pPr>
            <a:r>
              <a:rPr lang="ja-JP" altLang="en-US" sz="2400" dirty="0" smtClean="0"/>
              <a:t>・</a:t>
            </a:r>
            <a:r>
              <a:rPr lang="en-US" altLang="ja-JP" sz="2400" dirty="0" smtClean="0"/>
              <a:t>formula</a:t>
            </a:r>
            <a:r>
              <a:rPr lang="ja-JP" altLang="en-US" sz="2400" dirty="0" smtClean="0"/>
              <a:t>：目的変数と説明変数の指定</a:t>
            </a:r>
            <a:endParaRPr lang="en-US" altLang="ja-JP" sz="2400" dirty="0" smtClean="0"/>
          </a:p>
          <a:p>
            <a:pPr marL="114300" indent="0">
              <a:buNone/>
            </a:pPr>
            <a:r>
              <a:rPr lang="ja-JP" altLang="en-US" sz="2400" dirty="0" smtClean="0"/>
              <a:t>・</a:t>
            </a:r>
            <a:r>
              <a:rPr lang="en-US" altLang="ja-JP" sz="2400" dirty="0" smtClean="0"/>
              <a:t>data</a:t>
            </a:r>
            <a:r>
              <a:rPr lang="ja-JP" altLang="en-US" sz="2400" dirty="0" smtClean="0"/>
              <a:t>：用いるデータの指定</a:t>
            </a:r>
            <a:endParaRPr lang="en-US" altLang="ja-JP" sz="2400" dirty="0" smtClean="0"/>
          </a:p>
          <a:p>
            <a:pPr marL="114300" indent="0">
              <a:buNone/>
            </a:pPr>
            <a:r>
              <a:rPr lang="ja-JP" altLang="en-US" sz="2400" dirty="0" smtClean="0"/>
              <a:t>・</a:t>
            </a:r>
            <a:r>
              <a:rPr lang="en-US" altLang="ja-JP" sz="2400" dirty="0" err="1" smtClean="0"/>
              <a:t>nbagg</a:t>
            </a:r>
            <a:r>
              <a:rPr lang="ja-JP" altLang="en-US" sz="2400" dirty="0" smtClean="0"/>
              <a:t>：繰り返しの回数を指定</a:t>
            </a:r>
            <a:endParaRPr lang="en-US" altLang="ja-JP" sz="2400" dirty="0" smtClean="0"/>
          </a:p>
        </p:txBody>
      </p:sp>
    </p:spTree>
    <p:extLst>
      <p:ext uri="{BB962C8B-B14F-4D97-AF65-F5344CB8AC3E}">
        <p14:creationId xmlns:p14="http://schemas.microsoft.com/office/powerpoint/2010/main" val="27958954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smtClean="0"/>
              <a:t>バギング関数による解析</a:t>
            </a:r>
            <a:endParaRPr kumimoji="1" lang="ja-JP" altLang="en-US" dirty="0"/>
          </a:p>
        </p:txBody>
      </p:sp>
      <p:sp>
        <p:nvSpPr>
          <p:cNvPr id="3" name="コンテンツ プレースホルダー 2"/>
          <p:cNvSpPr>
            <a:spLocks noGrp="1"/>
          </p:cNvSpPr>
          <p:nvPr>
            <p:ph idx="1"/>
          </p:nvPr>
        </p:nvSpPr>
        <p:spPr>
          <a:xfrm>
            <a:off x="457200" y="1436712"/>
            <a:ext cx="7620000" cy="4800600"/>
          </a:xfrm>
        </p:spPr>
        <p:txBody>
          <a:bodyPr/>
          <a:lstStyle/>
          <a:p>
            <a:r>
              <a:rPr lang="en-US" altLang="ja-JP" sz="2400" dirty="0" smtClean="0"/>
              <a:t>spam</a:t>
            </a:r>
            <a:r>
              <a:rPr lang="ja-JP" altLang="en-US" sz="2400" dirty="0" smtClean="0"/>
              <a:t>データを用いて学習を行い、そのデータに基づき予測・判別を行う</a:t>
            </a:r>
            <a:endParaRPr lang="en-US" altLang="ja-JP" sz="2400" dirty="0" smtClean="0"/>
          </a:p>
        </p:txBody>
      </p:sp>
      <p:sp>
        <p:nvSpPr>
          <p:cNvPr id="4" name="テキスト ボックス 3"/>
          <p:cNvSpPr txBox="1"/>
          <p:nvPr/>
        </p:nvSpPr>
        <p:spPr>
          <a:xfrm>
            <a:off x="251520" y="2708920"/>
            <a:ext cx="7920880" cy="3166824"/>
          </a:xfrm>
          <a:prstGeom prst="roundRect">
            <a:avLst/>
          </a:prstGeom>
          <a:noFill/>
          <a:ln>
            <a:solidFill>
              <a:schemeClr val="tx1"/>
            </a:solidFill>
          </a:ln>
        </p:spPr>
        <p:txBody>
          <a:bodyPr wrap="square" rtlCol="0">
            <a:spAutoFit/>
          </a:bodyPr>
          <a:lstStyle/>
          <a:p>
            <a:r>
              <a:rPr lang="en-US" altLang="ja-JP" sz="2000" dirty="0"/>
              <a:t> </a:t>
            </a:r>
            <a:r>
              <a:rPr lang="en-US" altLang="ja-JP" sz="2000" dirty="0" smtClean="0"/>
              <a:t>&gt; </a:t>
            </a:r>
            <a:r>
              <a:rPr lang="en-US" altLang="ja-JP" sz="2000" dirty="0" err="1" smtClean="0"/>
              <a:t>spam.bag</a:t>
            </a:r>
            <a:r>
              <a:rPr lang="en-US" altLang="ja-JP" sz="2000" dirty="0" smtClean="0"/>
              <a:t>&lt;-bagging(type=.,data=</a:t>
            </a:r>
            <a:r>
              <a:rPr lang="en-US" altLang="ja-JP" sz="2000" dirty="0" err="1" smtClean="0"/>
              <a:t>spam.trian</a:t>
            </a:r>
            <a:r>
              <a:rPr lang="en-US" altLang="ja-JP" sz="2000" dirty="0" smtClean="0"/>
              <a:t>)</a:t>
            </a:r>
          </a:p>
          <a:p>
            <a:r>
              <a:rPr lang="en-US" altLang="ja-JP" sz="2000" dirty="0"/>
              <a:t> </a:t>
            </a:r>
            <a:r>
              <a:rPr lang="en-US" altLang="ja-JP" sz="2000" dirty="0" smtClean="0"/>
              <a:t>&gt; </a:t>
            </a:r>
            <a:r>
              <a:rPr lang="en-US" altLang="ja-JP" sz="2000" dirty="0" err="1" smtClean="0"/>
              <a:t>spam.bagp</a:t>
            </a:r>
            <a:r>
              <a:rPr lang="en-US" altLang="ja-JP" sz="2000" dirty="0" smtClean="0"/>
              <a:t>&lt;-predict(</a:t>
            </a:r>
            <a:r>
              <a:rPr lang="en-US" altLang="ja-JP" sz="2000" dirty="0" err="1" smtClean="0"/>
              <a:t>spam.bag,spam.test</a:t>
            </a:r>
            <a:r>
              <a:rPr lang="en-US" altLang="ja-JP" sz="2000" dirty="0" smtClean="0"/>
              <a:t>[,-58],type=“class”)</a:t>
            </a:r>
          </a:p>
          <a:p>
            <a:r>
              <a:rPr lang="en-US" altLang="ja-JP" sz="2000" dirty="0"/>
              <a:t> </a:t>
            </a:r>
            <a:r>
              <a:rPr lang="en-US" altLang="ja-JP" sz="2000" dirty="0" smtClean="0"/>
              <a:t>&gt; (</a:t>
            </a:r>
            <a:r>
              <a:rPr lang="en-US" altLang="ja-JP" sz="2000" dirty="0" err="1" smtClean="0"/>
              <a:t>spam.bagt</a:t>
            </a:r>
            <a:r>
              <a:rPr lang="en-US" altLang="ja-JP" sz="2000" dirty="0" smtClean="0"/>
              <a:t>&lt;-table(</a:t>
            </a:r>
            <a:r>
              <a:rPr lang="en-US" altLang="ja-JP" sz="2000" dirty="0" err="1" smtClean="0"/>
              <a:t>spam.test</a:t>
            </a:r>
            <a:r>
              <a:rPr lang="en-US" altLang="ja-JP" sz="2000" dirty="0" smtClean="0"/>
              <a:t>[,58],</a:t>
            </a:r>
            <a:r>
              <a:rPr lang="en-US" altLang="ja-JP" sz="2000" dirty="0" err="1" smtClean="0"/>
              <a:t>spam.bagp</a:t>
            </a:r>
            <a:r>
              <a:rPr lang="en-US" altLang="ja-JP" sz="2000" dirty="0" smtClean="0"/>
              <a:t>))</a:t>
            </a:r>
          </a:p>
          <a:p>
            <a:r>
              <a:rPr lang="en-US" altLang="ja-JP" sz="2000" dirty="0"/>
              <a:t>	</a:t>
            </a:r>
            <a:r>
              <a:rPr lang="en-US" altLang="ja-JP" sz="2000" dirty="0" smtClean="0"/>
              <a:t>	  </a:t>
            </a:r>
            <a:r>
              <a:rPr lang="en-US" altLang="ja-JP" sz="2000" dirty="0" err="1" smtClean="0"/>
              <a:t>Spam.bagp</a:t>
            </a:r>
            <a:endParaRPr lang="en-US" altLang="ja-JP" sz="2000" dirty="0" smtClean="0"/>
          </a:p>
          <a:p>
            <a:r>
              <a:rPr lang="en-US" altLang="ja-JP" sz="2000" dirty="0"/>
              <a:t>	</a:t>
            </a:r>
            <a:r>
              <a:rPr lang="en-US" altLang="ja-JP" sz="2000" dirty="0"/>
              <a:t>	</a:t>
            </a:r>
            <a:r>
              <a:rPr lang="en-US" altLang="ja-JP" sz="2000" dirty="0" err="1" smtClean="0"/>
              <a:t>nonspam</a:t>
            </a:r>
            <a:r>
              <a:rPr lang="en-US" altLang="ja-JP" sz="2000" dirty="0" smtClean="0"/>
              <a:t>	spam</a:t>
            </a:r>
          </a:p>
          <a:p>
            <a:r>
              <a:rPr lang="en-US" altLang="ja-JP" sz="2000" dirty="0" err="1" smtClean="0"/>
              <a:t>nonspam</a:t>
            </a:r>
            <a:r>
              <a:rPr lang="en-US" altLang="ja-JP" sz="2000" dirty="0" smtClean="0"/>
              <a:t>	    1230		   52</a:t>
            </a:r>
          </a:p>
          <a:p>
            <a:r>
              <a:rPr lang="en-US" altLang="ja-JP" sz="2000" dirty="0"/>
              <a:t> </a:t>
            </a:r>
            <a:r>
              <a:rPr lang="en-US" altLang="ja-JP" sz="2000" dirty="0" smtClean="0"/>
              <a:t>   spam		       85		  734</a:t>
            </a:r>
          </a:p>
          <a:p>
            <a:r>
              <a:rPr lang="en-US" altLang="ja-JP" sz="2000" dirty="0"/>
              <a:t> </a:t>
            </a:r>
            <a:r>
              <a:rPr lang="en-US" altLang="ja-JP" sz="2000" dirty="0" smtClean="0"/>
              <a:t>&gt; 1-sum(</a:t>
            </a:r>
            <a:r>
              <a:rPr lang="en-US" altLang="ja-JP" sz="2000" dirty="0" err="1" smtClean="0"/>
              <a:t>diag</a:t>
            </a:r>
            <a:r>
              <a:rPr lang="en-US" altLang="ja-JP" sz="2000" dirty="0" smtClean="0"/>
              <a:t>(</a:t>
            </a:r>
            <a:r>
              <a:rPr lang="en-US" altLang="ja-JP" sz="2000" dirty="0" err="1" smtClean="0"/>
              <a:t>spam.bagt</a:t>
            </a:r>
            <a:r>
              <a:rPr lang="en-US" altLang="ja-JP" sz="2000" dirty="0" smtClean="0"/>
              <a:t>))/sum(</a:t>
            </a:r>
            <a:r>
              <a:rPr lang="en-US" altLang="ja-JP" sz="2000" dirty="0" err="1" smtClean="0"/>
              <a:t>spam.bagt</a:t>
            </a:r>
            <a:r>
              <a:rPr lang="en-US" altLang="ja-JP" sz="2000" dirty="0" smtClean="0"/>
              <a:t>)</a:t>
            </a:r>
          </a:p>
          <a:p>
            <a:r>
              <a:rPr lang="en-US" altLang="ja-JP" sz="2000" dirty="0" smtClean="0"/>
              <a:t>[1]  0.065207</a:t>
            </a:r>
            <a:endParaRPr lang="en-US" altLang="ja-JP" sz="2000" dirty="0"/>
          </a:p>
        </p:txBody>
      </p:sp>
    </p:spTree>
    <p:extLst>
      <p:ext uri="{BB962C8B-B14F-4D97-AF65-F5344CB8AC3E}">
        <p14:creationId xmlns:p14="http://schemas.microsoft.com/office/powerpoint/2010/main" val="37362517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smtClean="0"/>
              <a:t>バギング関数による解析</a:t>
            </a:r>
            <a:endParaRPr kumimoji="1" lang="ja-JP" altLang="en-US" dirty="0"/>
          </a:p>
        </p:txBody>
      </p:sp>
      <p:sp>
        <p:nvSpPr>
          <p:cNvPr id="3" name="コンテンツ プレースホルダー 2"/>
          <p:cNvSpPr>
            <a:spLocks noGrp="1"/>
          </p:cNvSpPr>
          <p:nvPr>
            <p:ph idx="1"/>
          </p:nvPr>
        </p:nvSpPr>
        <p:spPr>
          <a:xfrm>
            <a:off x="457200" y="1436712"/>
            <a:ext cx="7620000" cy="4800600"/>
          </a:xfrm>
        </p:spPr>
        <p:txBody>
          <a:bodyPr/>
          <a:lstStyle/>
          <a:p>
            <a:r>
              <a:rPr lang="en-US" altLang="ja-JP" sz="2400" dirty="0" smtClean="0"/>
              <a:t>spam</a:t>
            </a:r>
            <a:r>
              <a:rPr lang="ja-JP" altLang="en-US" sz="2400" dirty="0" smtClean="0"/>
              <a:t>データを用いて学習を行い、そのデータに基づき予測・判別を行う</a:t>
            </a:r>
            <a:endParaRPr lang="en-US" altLang="ja-JP" sz="2400" dirty="0" smtClean="0"/>
          </a:p>
        </p:txBody>
      </p:sp>
      <p:sp>
        <p:nvSpPr>
          <p:cNvPr id="4" name="テキスト ボックス 3"/>
          <p:cNvSpPr txBox="1"/>
          <p:nvPr/>
        </p:nvSpPr>
        <p:spPr>
          <a:xfrm>
            <a:off x="251520" y="2708920"/>
            <a:ext cx="7920880" cy="3166824"/>
          </a:xfrm>
          <a:prstGeom prst="roundRect">
            <a:avLst/>
          </a:prstGeom>
          <a:noFill/>
          <a:ln>
            <a:solidFill>
              <a:schemeClr val="tx1"/>
            </a:solidFill>
          </a:ln>
        </p:spPr>
        <p:txBody>
          <a:bodyPr wrap="square" rtlCol="0">
            <a:spAutoFit/>
          </a:bodyPr>
          <a:lstStyle/>
          <a:p>
            <a:r>
              <a:rPr lang="en-US" altLang="ja-JP" sz="2000" dirty="0"/>
              <a:t> </a:t>
            </a:r>
            <a:r>
              <a:rPr lang="en-US" altLang="ja-JP" sz="2000" dirty="0" smtClean="0"/>
              <a:t>&gt; </a:t>
            </a:r>
            <a:r>
              <a:rPr lang="en-US" altLang="ja-JP" sz="2000" dirty="0" err="1" smtClean="0"/>
              <a:t>spam.bag</a:t>
            </a:r>
            <a:r>
              <a:rPr lang="en-US" altLang="ja-JP" sz="2000" dirty="0" smtClean="0"/>
              <a:t>&lt;-bagging(type=.,data=</a:t>
            </a:r>
            <a:r>
              <a:rPr lang="en-US" altLang="ja-JP" sz="2000" dirty="0" err="1" smtClean="0"/>
              <a:t>spam.trian</a:t>
            </a:r>
            <a:r>
              <a:rPr lang="en-US" altLang="ja-JP" sz="2000" dirty="0" smtClean="0"/>
              <a:t>)</a:t>
            </a:r>
          </a:p>
          <a:p>
            <a:r>
              <a:rPr lang="en-US" altLang="ja-JP" sz="2000" dirty="0"/>
              <a:t> </a:t>
            </a:r>
            <a:r>
              <a:rPr lang="en-US" altLang="ja-JP" sz="2000" dirty="0" smtClean="0"/>
              <a:t>&gt; </a:t>
            </a:r>
            <a:r>
              <a:rPr lang="en-US" altLang="ja-JP" sz="2000" dirty="0" err="1" smtClean="0"/>
              <a:t>spam.bagp</a:t>
            </a:r>
            <a:r>
              <a:rPr lang="en-US" altLang="ja-JP" sz="2000" dirty="0" smtClean="0"/>
              <a:t>&lt;-predict(</a:t>
            </a:r>
            <a:r>
              <a:rPr lang="en-US" altLang="ja-JP" sz="2000" dirty="0" err="1" smtClean="0"/>
              <a:t>spam.bag,spam.test</a:t>
            </a:r>
            <a:r>
              <a:rPr lang="en-US" altLang="ja-JP" sz="2000" dirty="0" smtClean="0"/>
              <a:t>[,-58],type=“class”)</a:t>
            </a:r>
          </a:p>
          <a:p>
            <a:r>
              <a:rPr lang="en-US" altLang="ja-JP" sz="2000" dirty="0"/>
              <a:t> </a:t>
            </a:r>
            <a:r>
              <a:rPr lang="en-US" altLang="ja-JP" sz="2000" dirty="0" smtClean="0"/>
              <a:t>&gt; (</a:t>
            </a:r>
            <a:r>
              <a:rPr lang="en-US" altLang="ja-JP" sz="2000" dirty="0" err="1" smtClean="0"/>
              <a:t>spam.bagt</a:t>
            </a:r>
            <a:r>
              <a:rPr lang="en-US" altLang="ja-JP" sz="2000" dirty="0" smtClean="0"/>
              <a:t>&lt;-table(</a:t>
            </a:r>
            <a:r>
              <a:rPr lang="en-US" altLang="ja-JP" sz="2000" dirty="0" err="1" smtClean="0"/>
              <a:t>spam.test</a:t>
            </a:r>
            <a:r>
              <a:rPr lang="en-US" altLang="ja-JP" sz="2000" dirty="0" smtClean="0"/>
              <a:t>[,58],</a:t>
            </a:r>
            <a:r>
              <a:rPr lang="en-US" altLang="ja-JP" sz="2000" dirty="0" err="1" smtClean="0"/>
              <a:t>spam.bagp</a:t>
            </a:r>
            <a:r>
              <a:rPr lang="en-US" altLang="ja-JP" sz="2000" dirty="0" smtClean="0"/>
              <a:t>))</a:t>
            </a:r>
          </a:p>
          <a:p>
            <a:r>
              <a:rPr lang="en-US" altLang="ja-JP" sz="2000" dirty="0"/>
              <a:t>	</a:t>
            </a:r>
            <a:r>
              <a:rPr lang="en-US" altLang="ja-JP" sz="2000" dirty="0" smtClean="0"/>
              <a:t>	  </a:t>
            </a:r>
            <a:r>
              <a:rPr lang="en-US" altLang="ja-JP" sz="2000" dirty="0" err="1" smtClean="0"/>
              <a:t>Spam.bagp</a:t>
            </a:r>
            <a:endParaRPr lang="en-US" altLang="ja-JP" sz="2000" dirty="0" smtClean="0"/>
          </a:p>
          <a:p>
            <a:r>
              <a:rPr lang="en-US" altLang="ja-JP" sz="2000" dirty="0"/>
              <a:t>	</a:t>
            </a:r>
            <a:r>
              <a:rPr lang="en-US" altLang="ja-JP" sz="2000" dirty="0"/>
              <a:t>	</a:t>
            </a:r>
            <a:r>
              <a:rPr lang="en-US" altLang="ja-JP" sz="2000" dirty="0" err="1" smtClean="0"/>
              <a:t>nonspam</a:t>
            </a:r>
            <a:r>
              <a:rPr lang="en-US" altLang="ja-JP" sz="2000" dirty="0" smtClean="0"/>
              <a:t>	spam</a:t>
            </a:r>
          </a:p>
          <a:p>
            <a:r>
              <a:rPr lang="en-US" altLang="ja-JP" sz="2000" dirty="0" err="1" smtClean="0"/>
              <a:t>nonspam</a:t>
            </a:r>
            <a:r>
              <a:rPr lang="en-US" altLang="ja-JP" sz="2000" dirty="0" smtClean="0"/>
              <a:t>	    1230		   52</a:t>
            </a:r>
          </a:p>
          <a:p>
            <a:r>
              <a:rPr lang="en-US" altLang="ja-JP" sz="2000" dirty="0"/>
              <a:t> </a:t>
            </a:r>
            <a:r>
              <a:rPr lang="en-US" altLang="ja-JP" sz="2000" dirty="0" smtClean="0"/>
              <a:t>   spam		       85		  734</a:t>
            </a:r>
          </a:p>
          <a:p>
            <a:r>
              <a:rPr lang="en-US" altLang="ja-JP" sz="2000" dirty="0"/>
              <a:t> </a:t>
            </a:r>
            <a:r>
              <a:rPr lang="en-US" altLang="ja-JP" sz="2000" dirty="0" smtClean="0"/>
              <a:t>&gt; 1-sum(</a:t>
            </a:r>
            <a:r>
              <a:rPr lang="en-US" altLang="ja-JP" sz="2000" dirty="0" err="1" smtClean="0"/>
              <a:t>diag</a:t>
            </a:r>
            <a:r>
              <a:rPr lang="en-US" altLang="ja-JP" sz="2000" dirty="0" smtClean="0"/>
              <a:t>(</a:t>
            </a:r>
            <a:r>
              <a:rPr lang="en-US" altLang="ja-JP" sz="2000" dirty="0" err="1" smtClean="0"/>
              <a:t>spam.bagt</a:t>
            </a:r>
            <a:r>
              <a:rPr lang="en-US" altLang="ja-JP" sz="2000" dirty="0" smtClean="0"/>
              <a:t>))/sum(</a:t>
            </a:r>
            <a:r>
              <a:rPr lang="en-US" altLang="ja-JP" sz="2000" dirty="0" err="1" smtClean="0"/>
              <a:t>spam.bagt</a:t>
            </a:r>
            <a:r>
              <a:rPr lang="en-US" altLang="ja-JP" sz="2000" dirty="0" smtClean="0"/>
              <a:t>)</a:t>
            </a:r>
          </a:p>
          <a:p>
            <a:r>
              <a:rPr lang="en-US" altLang="ja-JP" sz="2000" dirty="0" smtClean="0"/>
              <a:t>[1]  0.065207</a:t>
            </a:r>
            <a:endParaRPr lang="en-US" altLang="ja-JP" sz="2000" dirty="0"/>
          </a:p>
        </p:txBody>
      </p:sp>
      <p:sp>
        <p:nvSpPr>
          <p:cNvPr id="5" name="四角形吹き出し 4"/>
          <p:cNvSpPr/>
          <p:nvPr/>
        </p:nvSpPr>
        <p:spPr>
          <a:xfrm>
            <a:off x="2213484" y="4292332"/>
            <a:ext cx="3996952" cy="1008112"/>
          </a:xfrm>
          <a:prstGeom prst="wedgeRectCallout">
            <a:avLst>
              <a:gd name="adj1" fmla="val -51599"/>
              <a:gd name="adj2" fmla="val 6467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smtClean="0"/>
              <a:t>誤判</a:t>
            </a:r>
            <a:r>
              <a:rPr lang="ja-JP" altLang="en-US" sz="2000" b="1" dirty="0" smtClean="0"/>
              <a:t>別率は</a:t>
            </a:r>
            <a:endParaRPr lang="en-US" altLang="ja-JP" sz="2000" b="1" dirty="0" smtClean="0"/>
          </a:p>
          <a:p>
            <a:pPr algn="ctr"/>
            <a:r>
              <a:rPr lang="ja-JP" altLang="en-US" sz="2000" b="1" dirty="0" smtClean="0"/>
              <a:t>約</a:t>
            </a:r>
            <a:r>
              <a:rPr lang="en-US" altLang="ja-JP" sz="2000" b="1" dirty="0" smtClean="0"/>
              <a:t>6.52</a:t>
            </a:r>
            <a:r>
              <a:rPr lang="ja-JP" altLang="en-US" sz="2000" b="1" dirty="0" smtClean="0"/>
              <a:t>％</a:t>
            </a:r>
            <a:endParaRPr lang="en-US" altLang="ja-JP" sz="2000" b="1" dirty="0" smtClean="0"/>
          </a:p>
        </p:txBody>
      </p:sp>
    </p:spTree>
    <p:extLst>
      <p:ext uri="{BB962C8B-B14F-4D97-AF65-F5344CB8AC3E}">
        <p14:creationId xmlns:p14="http://schemas.microsoft.com/office/powerpoint/2010/main" val="2505049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集団学習の方法</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2800" dirty="0" smtClean="0">
                <a:solidFill>
                  <a:schemeClr val="bg1">
                    <a:lumMod val="65000"/>
                  </a:schemeClr>
                </a:solidFill>
              </a:rPr>
              <a:t>バギング</a:t>
            </a:r>
            <a:endParaRPr lang="en-US" altLang="ja-JP" sz="2800" dirty="0" smtClean="0">
              <a:solidFill>
                <a:schemeClr val="bg1">
                  <a:lumMod val="65000"/>
                </a:schemeClr>
              </a:solidFill>
            </a:endParaRPr>
          </a:p>
          <a:p>
            <a:endParaRPr lang="en-US" altLang="ja-JP" sz="2800" dirty="0">
              <a:solidFill>
                <a:schemeClr val="bg1">
                  <a:lumMod val="65000"/>
                </a:schemeClr>
              </a:solidFill>
            </a:endParaRPr>
          </a:p>
          <a:p>
            <a:r>
              <a:rPr lang="ja-JP" altLang="en-US" sz="2800" dirty="0" smtClean="0"/>
              <a:t>ブースティング</a:t>
            </a:r>
            <a:endParaRPr lang="en-US" altLang="ja-JP" sz="2800" dirty="0" smtClean="0"/>
          </a:p>
          <a:p>
            <a:endParaRPr lang="en-US" altLang="ja-JP" sz="2800" dirty="0">
              <a:solidFill>
                <a:schemeClr val="bg1">
                  <a:lumMod val="65000"/>
                </a:schemeClr>
              </a:solidFill>
            </a:endParaRPr>
          </a:p>
          <a:p>
            <a:r>
              <a:rPr lang="ja-JP" altLang="en-US" sz="2800" dirty="0" smtClean="0">
                <a:solidFill>
                  <a:schemeClr val="bg1">
                    <a:lumMod val="65000"/>
                  </a:schemeClr>
                </a:solidFill>
              </a:rPr>
              <a:t>ランダムフォレスト</a:t>
            </a:r>
            <a:endParaRPr lang="en-US" altLang="ja-JP" sz="2800" dirty="0">
              <a:solidFill>
                <a:schemeClr val="bg1">
                  <a:lumMod val="65000"/>
                </a:schemeClr>
              </a:solidFill>
            </a:endParaRPr>
          </a:p>
          <a:p>
            <a:pPr marL="114300" indent="0">
              <a:buNone/>
            </a:pPr>
            <a:endParaRPr kumimoji="1" lang="en-US" altLang="ja-JP" sz="2800" dirty="0" smtClean="0">
              <a:solidFill>
                <a:schemeClr val="bg1">
                  <a:lumMod val="65000"/>
                </a:schemeClr>
              </a:solidFill>
            </a:endParaRPr>
          </a:p>
        </p:txBody>
      </p:sp>
    </p:spTree>
    <p:extLst>
      <p:ext uri="{BB962C8B-B14F-4D97-AF65-F5344CB8AC3E}">
        <p14:creationId xmlns:p14="http://schemas.microsoft.com/office/powerpoint/2010/main" val="187576588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ブースティング</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2800" dirty="0" smtClean="0"/>
              <a:t>逐次に重みの調整を繰り返すことで複数の学習結果を求め、その結果を統合・組み合わせ、精度を向上させる</a:t>
            </a:r>
            <a:endParaRPr lang="en-US" altLang="ja-JP" sz="2800" dirty="0" smtClean="0"/>
          </a:p>
          <a:p>
            <a:endParaRPr lang="en-US" altLang="ja-JP" sz="2800" dirty="0"/>
          </a:p>
          <a:p>
            <a:r>
              <a:rPr lang="ja-JP" altLang="en-US" sz="2800" dirty="0" smtClean="0"/>
              <a:t>逐次的に弱学習器を構築する</a:t>
            </a:r>
            <a:endParaRPr lang="en-US" altLang="ja-JP" sz="2800" dirty="0" smtClean="0"/>
          </a:p>
        </p:txBody>
      </p:sp>
    </p:spTree>
    <p:extLst>
      <p:ext uri="{BB962C8B-B14F-4D97-AF65-F5344CB8AC3E}">
        <p14:creationId xmlns:p14="http://schemas.microsoft.com/office/powerpoint/2010/main" val="5598760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ブースティング</a:t>
            </a:r>
            <a:r>
              <a:rPr kumimoji="1" lang="ja-JP" altLang="en-US" dirty="0" smtClean="0"/>
              <a:t>のイメージ</a:t>
            </a:r>
            <a:endParaRPr kumimoji="1" lang="ja-JP" altLang="en-US" dirty="0"/>
          </a:p>
        </p:txBody>
      </p:sp>
      <p:sp>
        <p:nvSpPr>
          <p:cNvPr id="4" name="角丸四角形 3"/>
          <p:cNvSpPr/>
          <p:nvPr/>
        </p:nvSpPr>
        <p:spPr>
          <a:xfrm>
            <a:off x="3131840" y="1938536"/>
            <a:ext cx="2016224" cy="3383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000" dirty="0" smtClean="0"/>
              <a:t>学習サンプル</a:t>
            </a:r>
            <a:endParaRPr kumimoji="1" lang="ja-JP" altLang="en-US" sz="2000" dirty="0"/>
          </a:p>
        </p:txBody>
      </p:sp>
      <p:sp>
        <p:nvSpPr>
          <p:cNvPr id="8" name="角丸四角形 7"/>
          <p:cNvSpPr/>
          <p:nvPr/>
        </p:nvSpPr>
        <p:spPr>
          <a:xfrm>
            <a:off x="611560" y="3131435"/>
            <a:ext cx="2016224" cy="3383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000" dirty="0" smtClean="0"/>
              <a:t>抽出サンプル</a:t>
            </a:r>
            <a:endParaRPr kumimoji="1" lang="ja-JP" altLang="en-US" sz="2000" dirty="0"/>
          </a:p>
        </p:txBody>
      </p:sp>
      <p:sp>
        <p:nvSpPr>
          <p:cNvPr id="9" name="角丸四角形 8"/>
          <p:cNvSpPr/>
          <p:nvPr/>
        </p:nvSpPr>
        <p:spPr>
          <a:xfrm>
            <a:off x="3131840" y="3131435"/>
            <a:ext cx="2016224" cy="3383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000" dirty="0" smtClean="0"/>
              <a:t>抽出サンプル</a:t>
            </a:r>
            <a:endParaRPr kumimoji="1" lang="ja-JP" altLang="en-US" sz="2000" dirty="0"/>
          </a:p>
        </p:txBody>
      </p:sp>
      <p:sp>
        <p:nvSpPr>
          <p:cNvPr id="10" name="角丸四角形 9"/>
          <p:cNvSpPr/>
          <p:nvPr/>
        </p:nvSpPr>
        <p:spPr>
          <a:xfrm>
            <a:off x="5652120" y="3131435"/>
            <a:ext cx="2016224" cy="3383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000" dirty="0" smtClean="0"/>
              <a:t>抽出サンプル</a:t>
            </a:r>
            <a:endParaRPr kumimoji="1" lang="ja-JP" altLang="en-US" sz="2000" dirty="0"/>
          </a:p>
        </p:txBody>
      </p:sp>
      <p:sp>
        <p:nvSpPr>
          <p:cNvPr id="11" name="正方形/長方形 10"/>
          <p:cNvSpPr/>
          <p:nvPr/>
        </p:nvSpPr>
        <p:spPr>
          <a:xfrm>
            <a:off x="611560" y="4324334"/>
            <a:ext cx="2016224" cy="33833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2000" dirty="0"/>
              <a:t>重みの計算</a:t>
            </a:r>
            <a:endParaRPr kumimoji="1" lang="ja-JP" altLang="en-US" sz="2000" dirty="0"/>
          </a:p>
        </p:txBody>
      </p:sp>
      <p:sp>
        <p:nvSpPr>
          <p:cNvPr id="12" name="正方形/長方形 11"/>
          <p:cNvSpPr/>
          <p:nvPr/>
        </p:nvSpPr>
        <p:spPr>
          <a:xfrm>
            <a:off x="3131840" y="4324334"/>
            <a:ext cx="2016224" cy="33833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2000" dirty="0"/>
              <a:t>重みの計算</a:t>
            </a:r>
            <a:endParaRPr kumimoji="1" lang="ja-JP" altLang="en-US" sz="2000" dirty="0"/>
          </a:p>
        </p:txBody>
      </p:sp>
      <p:sp>
        <p:nvSpPr>
          <p:cNvPr id="13" name="正方形/長方形 12"/>
          <p:cNvSpPr/>
          <p:nvPr/>
        </p:nvSpPr>
        <p:spPr>
          <a:xfrm>
            <a:off x="5652120" y="4324334"/>
            <a:ext cx="2016224" cy="33833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2000" dirty="0"/>
              <a:t>重みの計算</a:t>
            </a:r>
            <a:endParaRPr kumimoji="1" lang="ja-JP" altLang="en-US" sz="2000" dirty="0"/>
          </a:p>
        </p:txBody>
      </p:sp>
      <p:sp>
        <p:nvSpPr>
          <p:cNvPr id="14" name="正方形/長方形 13"/>
          <p:cNvSpPr/>
          <p:nvPr/>
        </p:nvSpPr>
        <p:spPr>
          <a:xfrm>
            <a:off x="3131840" y="5517232"/>
            <a:ext cx="2016224" cy="33833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2400" dirty="0" smtClean="0"/>
              <a:t>弱学習器</a:t>
            </a:r>
            <a:endParaRPr kumimoji="1" lang="ja-JP" altLang="en-US" sz="2400" dirty="0"/>
          </a:p>
        </p:txBody>
      </p:sp>
      <p:cxnSp>
        <p:nvCxnSpPr>
          <p:cNvPr id="28" name="直線矢印コネクタ 27"/>
          <p:cNvCxnSpPr>
            <a:stCxn id="9" idx="2"/>
          </p:cNvCxnSpPr>
          <p:nvPr/>
        </p:nvCxnSpPr>
        <p:spPr>
          <a:xfrm>
            <a:off x="4139952" y="3469771"/>
            <a:ext cx="0" cy="85456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a:stCxn id="8" idx="2"/>
            <a:endCxn id="11" idx="0"/>
          </p:cNvCxnSpPr>
          <p:nvPr/>
        </p:nvCxnSpPr>
        <p:spPr>
          <a:xfrm>
            <a:off x="1619672" y="3469771"/>
            <a:ext cx="0" cy="85456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0" name="直線矢印コネクタ 29"/>
          <p:cNvCxnSpPr>
            <a:stCxn id="10" idx="2"/>
            <a:endCxn id="13" idx="0"/>
          </p:cNvCxnSpPr>
          <p:nvPr/>
        </p:nvCxnSpPr>
        <p:spPr>
          <a:xfrm>
            <a:off x="6660232" y="3469771"/>
            <a:ext cx="0" cy="85456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41" name="直線矢印コネクタ 40"/>
          <p:cNvCxnSpPr>
            <a:stCxn id="13" idx="2"/>
            <a:endCxn id="14" idx="0"/>
          </p:cNvCxnSpPr>
          <p:nvPr/>
        </p:nvCxnSpPr>
        <p:spPr>
          <a:xfrm flipH="1">
            <a:off x="4139952" y="4662670"/>
            <a:ext cx="2520280" cy="854562"/>
          </a:xfrm>
          <a:prstGeom prst="straightConnector1">
            <a:avLst/>
          </a:prstGeom>
          <a:ln w="38100">
            <a:prstDash val="sysDash"/>
            <a:tailEnd type="arrow"/>
          </a:ln>
        </p:spPr>
        <p:style>
          <a:lnRef idx="1">
            <a:schemeClr val="accent1"/>
          </a:lnRef>
          <a:fillRef idx="0">
            <a:schemeClr val="accent1"/>
          </a:fillRef>
          <a:effectRef idx="0">
            <a:schemeClr val="accent1"/>
          </a:effectRef>
          <a:fontRef idx="minor">
            <a:schemeClr val="tx1"/>
          </a:fontRef>
        </p:style>
      </p:cxnSp>
      <p:sp>
        <p:nvSpPr>
          <p:cNvPr id="20" name="正方形/長方形 19"/>
          <p:cNvSpPr/>
          <p:nvPr/>
        </p:nvSpPr>
        <p:spPr>
          <a:xfrm>
            <a:off x="3131840" y="6259016"/>
            <a:ext cx="2016224" cy="33833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2400" dirty="0" smtClean="0"/>
              <a:t>学習器</a:t>
            </a:r>
            <a:endParaRPr kumimoji="1" lang="ja-JP" altLang="en-US" sz="2400" dirty="0"/>
          </a:p>
        </p:txBody>
      </p:sp>
      <p:cxnSp>
        <p:nvCxnSpPr>
          <p:cNvPr id="24" name="直線矢印コネクタ 23"/>
          <p:cNvCxnSpPr>
            <a:stCxn id="14" idx="2"/>
            <a:endCxn id="20" idx="0"/>
          </p:cNvCxnSpPr>
          <p:nvPr/>
        </p:nvCxnSpPr>
        <p:spPr>
          <a:xfrm>
            <a:off x="4139952" y="5855568"/>
            <a:ext cx="0" cy="40344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8" name="カギ線コネクタ 17"/>
          <p:cNvCxnSpPr>
            <a:stCxn id="4" idx="1"/>
            <a:endCxn id="8" idx="0"/>
          </p:cNvCxnSpPr>
          <p:nvPr/>
        </p:nvCxnSpPr>
        <p:spPr>
          <a:xfrm rot="10800000" flipV="1">
            <a:off x="1619672" y="2107703"/>
            <a:ext cx="1512168" cy="1023731"/>
          </a:xfrm>
          <a:prstGeom prst="bentConnector2">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4" name="カギ線コネクタ 33"/>
          <p:cNvCxnSpPr>
            <a:stCxn id="11" idx="3"/>
            <a:endCxn id="9" idx="0"/>
          </p:cNvCxnSpPr>
          <p:nvPr/>
        </p:nvCxnSpPr>
        <p:spPr>
          <a:xfrm flipV="1">
            <a:off x="2627784" y="3131435"/>
            <a:ext cx="1512168" cy="1362067"/>
          </a:xfrm>
          <a:prstGeom prst="bentConnector4">
            <a:avLst>
              <a:gd name="adj1" fmla="val 16667"/>
              <a:gd name="adj2" fmla="val 137844"/>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9" name="カギ線コネクタ 38"/>
          <p:cNvCxnSpPr/>
          <p:nvPr/>
        </p:nvCxnSpPr>
        <p:spPr>
          <a:xfrm flipV="1">
            <a:off x="5148064" y="3140968"/>
            <a:ext cx="1512168" cy="1362067"/>
          </a:xfrm>
          <a:prstGeom prst="bentConnector4">
            <a:avLst>
              <a:gd name="adj1" fmla="val 16667"/>
              <a:gd name="adj2" fmla="val 137844"/>
            </a:avLst>
          </a:prstGeom>
          <a:ln w="28575">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812188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ブースティング</a:t>
            </a:r>
            <a:r>
              <a:rPr lang="ja-JP" altLang="en-US" dirty="0" smtClean="0"/>
              <a:t>関数</a:t>
            </a:r>
            <a:r>
              <a:rPr lang="en-US" altLang="ja-JP" dirty="0" err="1" smtClean="0"/>
              <a:t>ada</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sz="2400" b="1" dirty="0" err="1" smtClean="0"/>
              <a:t>ada</a:t>
            </a:r>
            <a:r>
              <a:rPr lang="en-US" altLang="ja-JP" sz="2400" b="1" dirty="0" smtClean="0"/>
              <a:t>(formula, </a:t>
            </a:r>
            <a:r>
              <a:rPr lang="en-US" altLang="ja-JP" sz="2400" b="1" dirty="0" err="1" smtClean="0"/>
              <a:t>iter</a:t>
            </a:r>
            <a:r>
              <a:rPr lang="en-US" altLang="ja-JP" sz="2400" b="1" dirty="0" smtClean="0"/>
              <a:t>=50, type,</a:t>
            </a:r>
            <a:r>
              <a:rPr lang="ja-JP" altLang="en-US" sz="2400" b="1" dirty="0"/>
              <a:t> </a:t>
            </a:r>
            <a:r>
              <a:rPr lang="en-US" altLang="ja-JP" sz="2400" b="1" dirty="0" smtClean="0"/>
              <a:t>…)</a:t>
            </a:r>
            <a:endParaRPr lang="en-US" altLang="ja-JP" sz="2400" b="1" dirty="0" smtClean="0"/>
          </a:p>
          <a:p>
            <a:pPr marL="114300" indent="0">
              <a:buNone/>
            </a:pPr>
            <a:r>
              <a:rPr lang="ja-JP" altLang="en-US" sz="2400" dirty="0" smtClean="0"/>
              <a:t>・</a:t>
            </a:r>
            <a:r>
              <a:rPr lang="en-US" altLang="ja-JP" sz="2400" dirty="0" smtClean="0"/>
              <a:t>formula</a:t>
            </a:r>
            <a:r>
              <a:rPr lang="ja-JP" altLang="en-US" sz="2400" dirty="0" smtClean="0"/>
              <a:t>：目的変数と説明変数の指定</a:t>
            </a:r>
            <a:endParaRPr lang="en-US" altLang="ja-JP" sz="2400" dirty="0" smtClean="0"/>
          </a:p>
          <a:p>
            <a:pPr marL="114300" indent="0">
              <a:buNone/>
            </a:pPr>
            <a:r>
              <a:rPr lang="ja-JP" altLang="en-US" sz="2400" dirty="0" smtClean="0"/>
              <a:t>・</a:t>
            </a:r>
            <a:r>
              <a:rPr lang="en-US" altLang="ja-JP" sz="2400" dirty="0" err="1" smtClean="0"/>
              <a:t>iter</a:t>
            </a:r>
            <a:r>
              <a:rPr lang="ja-JP" altLang="en-US" sz="2400" dirty="0" smtClean="0"/>
              <a:t>：繰り返しの数を指定</a:t>
            </a:r>
            <a:endParaRPr lang="en-US" altLang="ja-JP" sz="2400" dirty="0" smtClean="0"/>
          </a:p>
          <a:p>
            <a:pPr marL="114300" indent="0">
              <a:buNone/>
            </a:pPr>
            <a:r>
              <a:rPr lang="ja-JP" altLang="en-US" sz="2400" dirty="0" smtClean="0"/>
              <a:t>・</a:t>
            </a:r>
            <a:r>
              <a:rPr lang="en-US" altLang="ja-JP" sz="2400" dirty="0" smtClean="0"/>
              <a:t>type</a:t>
            </a:r>
            <a:r>
              <a:rPr lang="ja-JP" altLang="en-US" sz="2400" dirty="0" smtClean="0"/>
              <a:t>：ブースティングの方法を指定</a:t>
            </a:r>
            <a:endParaRPr lang="en-US" altLang="ja-JP" sz="2400" dirty="0" smtClean="0"/>
          </a:p>
        </p:txBody>
      </p:sp>
    </p:spTree>
    <p:extLst>
      <p:ext uri="{BB962C8B-B14F-4D97-AF65-F5344CB8AC3E}">
        <p14:creationId xmlns:p14="http://schemas.microsoft.com/office/powerpoint/2010/main" val="42868288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7504" y="274638"/>
            <a:ext cx="8208912" cy="1143000"/>
          </a:xfrm>
        </p:spPr>
        <p:txBody>
          <a:bodyPr/>
          <a:lstStyle/>
          <a:p>
            <a:pPr algn="ctr"/>
            <a:r>
              <a:rPr lang="ja-JP" altLang="en-US" dirty="0"/>
              <a:t>ブースティング</a:t>
            </a:r>
            <a:r>
              <a:rPr lang="ja-JP" altLang="en-US" dirty="0" smtClean="0"/>
              <a:t>関数による解析</a:t>
            </a:r>
            <a:endParaRPr kumimoji="1" lang="ja-JP" altLang="en-US" dirty="0"/>
          </a:p>
        </p:txBody>
      </p:sp>
      <p:sp>
        <p:nvSpPr>
          <p:cNvPr id="3" name="コンテンツ プレースホルダー 2"/>
          <p:cNvSpPr>
            <a:spLocks noGrp="1"/>
          </p:cNvSpPr>
          <p:nvPr>
            <p:ph idx="1"/>
          </p:nvPr>
        </p:nvSpPr>
        <p:spPr>
          <a:xfrm>
            <a:off x="457200" y="1436712"/>
            <a:ext cx="7620000" cy="4800600"/>
          </a:xfrm>
        </p:spPr>
        <p:txBody>
          <a:bodyPr/>
          <a:lstStyle/>
          <a:p>
            <a:r>
              <a:rPr lang="en-US" altLang="ja-JP" sz="2400" dirty="0" smtClean="0"/>
              <a:t>spam</a:t>
            </a:r>
            <a:r>
              <a:rPr lang="ja-JP" altLang="en-US" sz="2400" dirty="0" smtClean="0"/>
              <a:t>データを用いて学習を行い、そのデータに基づき予測・判別を行う</a:t>
            </a:r>
            <a:endParaRPr lang="en-US" altLang="ja-JP" sz="2400" dirty="0" smtClean="0"/>
          </a:p>
        </p:txBody>
      </p:sp>
      <p:sp>
        <p:nvSpPr>
          <p:cNvPr id="4" name="テキスト ボックス 3"/>
          <p:cNvSpPr txBox="1"/>
          <p:nvPr/>
        </p:nvSpPr>
        <p:spPr>
          <a:xfrm>
            <a:off x="251520" y="2708920"/>
            <a:ext cx="7920880" cy="3507343"/>
          </a:xfrm>
          <a:prstGeom prst="roundRect">
            <a:avLst/>
          </a:prstGeom>
          <a:noFill/>
          <a:ln>
            <a:solidFill>
              <a:schemeClr val="tx1"/>
            </a:solidFill>
          </a:ln>
        </p:spPr>
        <p:txBody>
          <a:bodyPr wrap="square" rtlCol="0">
            <a:spAutoFit/>
          </a:bodyPr>
          <a:lstStyle/>
          <a:p>
            <a:r>
              <a:rPr lang="en-US" altLang="ja-JP" sz="2000" dirty="0" smtClean="0"/>
              <a:t>&gt; </a:t>
            </a:r>
            <a:r>
              <a:rPr lang="en-US" altLang="ja-JP" sz="2000" dirty="0"/>
              <a:t>library(</a:t>
            </a:r>
            <a:r>
              <a:rPr lang="en-US" altLang="ja-JP" sz="2000" dirty="0" err="1"/>
              <a:t>ada</a:t>
            </a:r>
            <a:r>
              <a:rPr lang="en-US" altLang="ja-JP" sz="2000" dirty="0"/>
              <a:t>)</a:t>
            </a:r>
          </a:p>
          <a:p>
            <a:r>
              <a:rPr lang="en-US" altLang="ja-JP" sz="2000" dirty="0"/>
              <a:t>&gt; </a:t>
            </a:r>
            <a:r>
              <a:rPr lang="en-US" altLang="ja-JP" sz="2000" dirty="0" err="1"/>
              <a:t>spam.ada</a:t>
            </a:r>
            <a:r>
              <a:rPr lang="en-US" altLang="ja-JP" sz="2000" dirty="0"/>
              <a:t>&lt;-</a:t>
            </a:r>
            <a:r>
              <a:rPr lang="en-US" altLang="ja-JP" sz="2000" dirty="0" err="1"/>
              <a:t>ada</a:t>
            </a:r>
            <a:r>
              <a:rPr lang="en-US" altLang="ja-JP" sz="2000" dirty="0"/>
              <a:t>(</a:t>
            </a:r>
            <a:r>
              <a:rPr lang="en-US" altLang="ja-JP" sz="2000" dirty="0" err="1"/>
              <a:t>type~.,data</a:t>
            </a:r>
            <a:r>
              <a:rPr lang="en-US" altLang="ja-JP" sz="2000" dirty="0"/>
              <a:t>=</a:t>
            </a:r>
            <a:r>
              <a:rPr lang="en-US" altLang="ja-JP" sz="2000" dirty="0" err="1"/>
              <a:t>spam.train</a:t>
            </a:r>
            <a:r>
              <a:rPr lang="en-US" altLang="ja-JP" sz="2000" dirty="0"/>
              <a:t>)</a:t>
            </a:r>
          </a:p>
          <a:p>
            <a:r>
              <a:rPr lang="en-US" altLang="ja-JP" sz="2000" dirty="0" smtClean="0"/>
              <a:t>&gt; </a:t>
            </a:r>
            <a:r>
              <a:rPr lang="en-US" altLang="ja-JP" sz="2000" dirty="0" err="1"/>
              <a:t>spam.adap</a:t>
            </a:r>
            <a:r>
              <a:rPr lang="en-US" altLang="ja-JP" sz="2000" dirty="0"/>
              <a:t>&lt;-predict(</a:t>
            </a:r>
            <a:r>
              <a:rPr lang="en-US" altLang="ja-JP" sz="2000" dirty="0" err="1"/>
              <a:t>spam.ada,spam.test</a:t>
            </a:r>
            <a:r>
              <a:rPr lang="en-US" altLang="ja-JP" sz="2000" dirty="0"/>
              <a:t>[,-58],type="vector")</a:t>
            </a:r>
          </a:p>
          <a:p>
            <a:r>
              <a:rPr lang="en-US" altLang="ja-JP" sz="2000" dirty="0" smtClean="0"/>
              <a:t>&gt; </a:t>
            </a:r>
            <a:r>
              <a:rPr lang="en-US" altLang="ja-JP" sz="2000" dirty="0"/>
              <a:t>(</a:t>
            </a:r>
            <a:r>
              <a:rPr lang="en-US" altLang="ja-JP" sz="2000" dirty="0" err="1"/>
              <a:t>spam.adat</a:t>
            </a:r>
            <a:r>
              <a:rPr lang="en-US" altLang="ja-JP" sz="2000" dirty="0"/>
              <a:t>&lt;-table(</a:t>
            </a:r>
            <a:r>
              <a:rPr lang="en-US" altLang="ja-JP" sz="2000" dirty="0" err="1"/>
              <a:t>spam.test</a:t>
            </a:r>
            <a:r>
              <a:rPr lang="en-US" altLang="ja-JP" sz="2000" dirty="0"/>
              <a:t>[,58],</a:t>
            </a:r>
            <a:r>
              <a:rPr lang="en-US" altLang="ja-JP" sz="2000" dirty="0" err="1"/>
              <a:t>spam.adap</a:t>
            </a:r>
            <a:r>
              <a:rPr lang="en-US" altLang="ja-JP" sz="2000" dirty="0"/>
              <a:t>))</a:t>
            </a:r>
          </a:p>
          <a:p>
            <a:r>
              <a:rPr lang="en-US" altLang="ja-JP" sz="2000" dirty="0"/>
              <a:t>         </a:t>
            </a:r>
            <a:r>
              <a:rPr lang="en-US" altLang="ja-JP" sz="2000" dirty="0" err="1"/>
              <a:t>spam.adap</a:t>
            </a:r>
            <a:endParaRPr lang="en-US" altLang="ja-JP" sz="2000" dirty="0"/>
          </a:p>
          <a:p>
            <a:r>
              <a:rPr lang="en-US" altLang="ja-JP" sz="2000" dirty="0"/>
              <a:t>          </a:t>
            </a:r>
            <a:r>
              <a:rPr lang="en-US" altLang="ja-JP" sz="2000" dirty="0" smtClean="0"/>
              <a:t>  	    </a:t>
            </a:r>
            <a:r>
              <a:rPr lang="en-US" altLang="ja-JP" sz="2000" dirty="0" err="1" smtClean="0"/>
              <a:t>nonspam</a:t>
            </a:r>
            <a:r>
              <a:rPr lang="en-US" altLang="ja-JP" sz="2000" dirty="0" smtClean="0"/>
              <a:t>    </a:t>
            </a:r>
            <a:r>
              <a:rPr lang="en-US" altLang="ja-JP" sz="2000" dirty="0"/>
              <a:t>spam</a:t>
            </a:r>
          </a:p>
          <a:p>
            <a:r>
              <a:rPr lang="en-US" altLang="ja-JP" sz="2000" dirty="0"/>
              <a:t>  </a:t>
            </a:r>
            <a:r>
              <a:rPr lang="en-US" altLang="ja-JP" sz="2000" dirty="0" err="1"/>
              <a:t>nonspam</a:t>
            </a:r>
            <a:r>
              <a:rPr lang="en-US" altLang="ja-JP" sz="2000" dirty="0"/>
              <a:t>     1219 </a:t>
            </a:r>
            <a:r>
              <a:rPr lang="en-US" altLang="ja-JP" sz="2000" dirty="0" smtClean="0"/>
              <a:t>         </a:t>
            </a:r>
            <a:r>
              <a:rPr lang="en-US" altLang="ja-JP" sz="2000" dirty="0"/>
              <a:t>50</a:t>
            </a:r>
          </a:p>
          <a:p>
            <a:r>
              <a:rPr lang="en-US" altLang="ja-JP" sz="2000" dirty="0"/>
              <a:t>  </a:t>
            </a:r>
            <a:r>
              <a:rPr lang="en-US" altLang="ja-JP" sz="2000" dirty="0" smtClean="0"/>
              <a:t>    spam          </a:t>
            </a:r>
            <a:r>
              <a:rPr lang="en-US" altLang="ja-JP" sz="2000" dirty="0"/>
              <a:t>81 </a:t>
            </a:r>
            <a:r>
              <a:rPr lang="en-US" altLang="ja-JP" sz="2000" dirty="0" smtClean="0"/>
              <a:t>           </a:t>
            </a:r>
            <a:r>
              <a:rPr lang="en-US" altLang="ja-JP" sz="2000" dirty="0"/>
              <a:t>751</a:t>
            </a:r>
          </a:p>
          <a:p>
            <a:r>
              <a:rPr lang="en-US" altLang="ja-JP" sz="2000" dirty="0"/>
              <a:t>&gt; 1-sum(</a:t>
            </a:r>
            <a:r>
              <a:rPr lang="en-US" altLang="ja-JP" sz="2000" dirty="0" err="1"/>
              <a:t>diag</a:t>
            </a:r>
            <a:r>
              <a:rPr lang="en-US" altLang="ja-JP" sz="2000" dirty="0"/>
              <a:t>(</a:t>
            </a:r>
            <a:r>
              <a:rPr lang="en-US" altLang="ja-JP" sz="2000" dirty="0" err="1"/>
              <a:t>spam.adat</a:t>
            </a:r>
            <a:r>
              <a:rPr lang="en-US" altLang="ja-JP" sz="2000" dirty="0"/>
              <a:t>))/sum(</a:t>
            </a:r>
            <a:r>
              <a:rPr lang="en-US" altLang="ja-JP" sz="2000" dirty="0" err="1"/>
              <a:t>spam.adat</a:t>
            </a:r>
            <a:r>
              <a:rPr lang="en-US" altLang="ja-JP" sz="2000" dirty="0"/>
              <a:t>)</a:t>
            </a:r>
          </a:p>
          <a:p>
            <a:r>
              <a:rPr lang="en-US" altLang="ja-JP" sz="2000" dirty="0"/>
              <a:t>[1] </a:t>
            </a:r>
            <a:r>
              <a:rPr lang="en-US" altLang="ja-JP" sz="2000" dirty="0" smtClean="0"/>
              <a:t>0.06235126</a:t>
            </a:r>
            <a:endParaRPr lang="en-US" altLang="ja-JP" sz="2000" dirty="0"/>
          </a:p>
        </p:txBody>
      </p:sp>
    </p:spTree>
    <p:extLst>
      <p:ext uri="{BB962C8B-B14F-4D97-AF65-F5344CB8AC3E}">
        <p14:creationId xmlns:p14="http://schemas.microsoft.com/office/powerpoint/2010/main" val="18690568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7504" y="274638"/>
            <a:ext cx="8208912" cy="1143000"/>
          </a:xfrm>
        </p:spPr>
        <p:txBody>
          <a:bodyPr/>
          <a:lstStyle/>
          <a:p>
            <a:pPr algn="ctr"/>
            <a:r>
              <a:rPr lang="ja-JP" altLang="en-US" dirty="0"/>
              <a:t>ブースティング</a:t>
            </a:r>
            <a:r>
              <a:rPr lang="ja-JP" altLang="en-US" dirty="0" smtClean="0"/>
              <a:t>関数による解析</a:t>
            </a:r>
            <a:endParaRPr kumimoji="1" lang="ja-JP" altLang="en-US" dirty="0"/>
          </a:p>
        </p:txBody>
      </p:sp>
      <p:sp>
        <p:nvSpPr>
          <p:cNvPr id="3" name="コンテンツ プレースホルダー 2"/>
          <p:cNvSpPr>
            <a:spLocks noGrp="1"/>
          </p:cNvSpPr>
          <p:nvPr>
            <p:ph idx="1"/>
          </p:nvPr>
        </p:nvSpPr>
        <p:spPr>
          <a:xfrm>
            <a:off x="457200" y="1436712"/>
            <a:ext cx="7620000" cy="4800600"/>
          </a:xfrm>
        </p:spPr>
        <p:txBody>
          <a:bodyPr/>
          <a:lstStyle/>
          <a:p>
            <a:r>
              <a:rPr lang="en-US" altLang="ja-JP" sz="2400" dirty="0" smtClean="0"/>
              <a:t>spam</a:t>
            </a:r>
            <a:r>
              <a:rPr lang="ja-JP" altLang="en-US" sz="2400" dirty="0" smtClean="0"/>
              <a:t>データを用いて学習を行い、そのデータに基づき予測・判別を行う</a:t>
            </a:r>
            <a:endParaRPr lang="en-US" altLang="ja-JP" sz="2400" dirty="0" smtClean="0"/>
          </a:p>
        </p:txBody>
      </p:sp>
      <p:sp>
        <p:nvSpPr>
          <p:cNvPr id="4" name="テキスト ボックス 3"/>
          <p:cNvSpPr txBox="1"/>
          <p:nvPr/>
        </p:nvSpPr>
        <p:spPr>
          <a:xfrm>
            <a:off x="251520" y="2708920"/>
            <a:ext cx="7920880" cy="3507343"/>
          </a:xfrm>
          <a:prstGeom prst="roundRect">
            <a:avLst/>
          </a:prstGeom>
          <a:noFill/>
          <a:ln>
            <a:solidFill>
              <a:schemeClr val="tx1"/>
            </a:solidFill>
          </a:ln>
        </p:spPr>
        <p:txBody>
          <a:bodyPr wrap="square" rtlCol="0">
            <a:spAutoFit/>
          </a:bodyPr>
          <a:lstStyle/>
          <a:p>
            <a:r>
              <a:rPr lang="en-US" altLang="ja-JP" sz="2000" dirty="0" smtClean="0"/>
              <a:t>&gt; </a:t>
            </a:r>
            <a:r>
              <a:rPr lang="en-US" altLang="ja-JP" sz="2000" dirty="0"/>
              <a:t>library(</a:t>
            </a:r>
            <a:r>
              <a:rPr lang="en-US" altLang="ja-JP" sz="2000" dirty="0" err="1"/>
              <a:t>ada</a:t>
            </a:r>
            <a:r>
              <a:rPr lang="en-US" altLang="ja-JP" sz="2000" dirty="0"/>
              <a:t>)</a:t>
            </a:r>
          </a:p>
          <a:p>
            <a:r>
              <a:rPr lang="en-US" altLang="ja-JP" sz="2000" dirty="0"/>
              <a:t>&gt; </a:t>
            </a:r>
            <a:r>
              <a:rPr lang="en-US" altLang="ja-JP" sz="2000" dirty="0" err="1"/>
              <a:t>spam.ada</a:t>
            </a:r>
            <a:r>
              <a:rPr lang="en-US" altLang="ja-JP" sz="2000" dirty="0"/>
              <a:t>&lt;-</a:t>
            </a:r>
            <a:r>
              <a:rPr lang="en-US" altLang="ja-JP" sz="2000" dirty="0" err="1"/>
              <a:t>ada</a:t>
            </a:r>
            <a:r>
              <a:rPr lang="en-US" altLang="ja-JP" sz="2000" dirty="0"/>
              <a:t>(</a:t>
            </a:r>
            <a:r>
              <a:rPr lang="en-US" altLang="ja-JP" sz="2000" dirty="0" err="1"/>
              <a:t>type~.,data</a:t>
            </a:r>
            <a:r>
              <a:rPr lang="en-US" altLang="ja-JP" sz="2000" dirty="0"/>
              <a:t>=</a:t>
            </a:r>
            <a:r>
              <a:rPr lang="en-US" altLang="ja-JP" sz="2000" dirty="0" err="1"/>
              <a:t>spam.train</a:t>
            </a:r>
            <a:r>
              <a:rPr lang="en-US" altLang="ja-JP" sz="2000" dirty="0"/>
              <a:t>)</a:t>
            </a:r>
          </a:p>
          <a:p>
            <a:r>
              <a:rPr lang="en-US" altLang="ja-JP" sz="2000" dirty="0" smtClean="0"/>
              <a:t>&gt; </a:t>
            </a:r>
            <a:r>
              <a:rPr lang="en-US" altLang="ja-JP" sz="2000" dirty="0" err="1"/>
              <a:t>spam.adap</a:t>
            </a:r>
            <a:r>
              <a:rPr lang="en-US" altLang="ja-JP" sz="2000" dirty="0"/>
              <a:t>&lt;-predict(</a:t>
            </a:r>
            <a:r>
              <a:rPr lang="en-US" altLang="ja-JP" sz="2000" dirty="0" err="1"/>
              <a:t>spam.ada,spam.test</a:t>
            </a:r>
            <a:r>
              <a:rPr lang="en-US" altLang="ja-JP" sz="2000" dirty="0"/>
              <a:t>[,-58],type="vector")</a:t>
            </a:r>
          </a:p>
          <a:p>
            <a:r>
              <a:rPr lang="en-US" altLang="ja-JP" sz="2000" dirty="0" smtClean="0"/>
              <a:t>&gt; </a:t>
            </a:r>
            <a:r>
              <a:rPr lang="en-US" altLang="ja-JP" sz="2000" dirty="0"/>
              <a:t>(</a:t>
            </a:r>
            <a:r>
              <a:rPr lang="en-US" altLang="ja-JP" sz="2000" dirty="0" err="1"/>
              <a:t>spam.adat</a:t>
            </a:r>
            <a:r>
              <a:rPr lang="en-US" altLang="ja-JP" sz="2000" dirty="0"/>
              <a:t>&lt;-table(</a:t>
            </a:r>
            <a:r>
              <a:rPr lang="en-US" altLang="ja-JP" sz="2000" dirty="0" err="1"/>
              <a:t>spam.test</a:t>
            </a:r>
            <a:r>
              <a:rPr lang="en-US" altLang="ja-JP" sz="2000" dirty="0"/>
              <a:t>[,58],</a:t>
            </a:r>
            <a:r>
              <a:rPr lang="en-US" altLang="ja-JP" sz="2000" dirty="0" err="1"/>
              <a:t>spam.adap</a:t>
            </a:r>
            <a:r>
              <a:rPr lang="en-US" altLang="ja-JP" sz="2000" dirty="0"/>
              <a:t>))</a:t>
            </a:r>
          </a:p>
          <a:p>
            <a:r>
              <a:rPr lang="en-US" altLang="ja-JP" sz="2000" dirty="0"/>
              <a:t>         </a:t>
            </a:r>
            <a:r>
              <a:rPr lang="en-US" altLang="ja-JP" sz="2000" dirty="0" err="1"/>
              <a:t>spam.adap</a:t>
            </a:r>
            <a:endParaRPr lang="en-US" altLang="ja-JP" sz="2000" dirty="0"/>
          </a:p>
          <a:p>
            <a:r>
              <a:rPr lang="en-US" altLang="ja-JP" sz="2000" dirty="0"/>
              <a:t>          </a:t>
            </a:r>
            <a:r>
              <a:rPr lang="en-US" altLang="ja-JP" sz="2000" dirty="0" smtClean="0"/>
              <a:t>  	    </a:t>
            </a:r>
            <a:r>
              <a:rPr lang="en-US" altLang="ja-JP" sz="2000" dirty="0" err="1" smtClean="0"/>
              <a:t>nonspam</a:t>
            </a:r>
            <a:r>
              <a:rPr lang="en-US" altLang="ja-JP" sz="2000" dirty="0" smtClean="0"/>
              <a:t>    </a:t>
            </a:r>
            <a:r>
              <a:rPr lang="en-US" altLang="ja-JP" sz="2000" dirty="0"/>
              <a:t>spam</a:t>
            </a:r>
          </a:p>
          <a:p>
            <a:r>
              <a:rPr lang="en-US" altLang="ja-JP" sz="2000" dirty="0"/>
              <a:t>  </a:t>
            </a:r>
            <a:r>
              <a:rPr lang="en-US" altLang="ja-JP" sz="2000" dirty="0" err="1"/>
              <a:t>nonspam</a:t>
            </a:r>
            <a:r>
              <a:rPr lang="en-US" altLang="ja-JP" sz="2000" dirty="0"/>
              <a:t>     1219 </a:t>
            </a:r>
            <a:r>
              <a:rPr lang="en-US" altLang="ja-JP" sz="2000" dirty="0" smtClean="0"/>
              <a:t>         </a:t>
            </a:r>
            <a:r>
              <a:rPr lang="en-US" altLang="ja-JP" sz="2000" dirty="0"/>
              <a:t>50</a:t>
            </a:r>
          </a:p>
          <a:p>
            <a:r>
              <a:rPr lang="en-US" altLang="ja-JP" sz="2000" dirty="0"/>
              <a:t>  </a:t>
            </a:r>
            <a:r>
              <a:rPr lang="en-US" altLang="ja-JP" sz="2000" dirty="0" smtClean="0"/>
              <a:t>    spam          </a:t>
            </a:r>
            <a:r>
              <a:rPr lang="en-US" altLang="ja-JP" sz="2000" dirty="0"/>
              <a:t>81 </a:t>
            </a:r>
            <a:r>
              <a:rPr lang="en-US" altLang="ja-JP" sz="2000" dirty="0" smtClean="0"/>
              <a:t>           </a:t>
            </a:r>
            <a:r>
              <a:rPr lang="en-US" altLang="ja-JP" sz="2000" dirty="0"/>
              <a:t>751</a:t>
            </a:r>
          </a:p>
          <a:p>
            <a:r>
              <a:rPr lang="en-US" altLang="ja-JP" sz="2000" dirty="0"/>
              <a:t>&gt; 1-sum(</a:t>
            </a:r>
            <a:r>
              <a:rPr lang="en-US" altLang="ja-JP" sz="2000" dirty="0" err="1"/>
              <a:t>diag</a:t>
            </a:r>
            <a:r>
              <a:rPr lang="en-US" altLang="ja-JP" sz="2000" dirty="0"/>
              <a:t>(</a:t>
            </a:r>
            <a:r>
              <a:rPr lang="en-US" altLang="ja-JP" sz="2000" dirty="0" err="1"/>
              <a:t>spam.adat</a:t>
            </a:r>
            <a:r>
              <a:rPr lang="en-US" altLang="ja-JP" sz="2000" dirty="0"/>
              <a:t>))/sum(</a:t>
            </a:r>
            <a:r>
              <a:rPr lang="en-US" altLang="ja-JP" sz="2000" dirty="0" err="1"/>
              <a:t>spam.adat</a:t>
            </a:r>
            <a:r>
              <a:rPr lang="en-US" altLang="ja-JP" sz="2000" dirty="0"/>
              <a:t>)</a:t>
            </a:r>
          </a:p>
          <a:p>
            <a:r>
              <a:rPr lang="en-US" altLang="ja-JP" sz="2000" dirty="0"/>
              <a:t>[1] </a:t>
            </a:r>
            <a:r>
              <a:rPr lang="en-US" altLang="ja-JP" sz="2000" dirty="0" smtClean="0"/>
              <a:t>0.06235126</a:t>
            </a:r>
            <a:endParaRPr lang="en-US" altLang="ja-JP" sz="2000" dirty="0"/>
          </a:p>
        </p:txBody>
      </p:sp>
      <p:sp>
        <p:nvSpPr>
          <p:cNvPr id="5" name="四角形吹き出し 4"/>
          <p:cNvSpPr/>
          <p:nvPr/>
        </p:nvSpPr>
        <p:spPr>
          <a:xfrm>
            <a:off x="2411760" y="4653136"/>
            <a:ext cx="3996952" cy="1008112"/>
          </a:xfrm>
          <a:prstGeom prst="wedgeRectCallout">
            <a:avLst>
              <a:gd name="adj1" fmla="val -51599"/>
              <a:gd name="adj2" fmla="val 6467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smtClean="0"/>
              <a:t>誤判</a:t>
            </a:r>
            <a:r>
              <a:rPr lang="ja-JP" altLang="en-US" sz="2000" b="1" dirty="0" smtClean="0"/>
              <a:t>別率は</a:t>
            </a:r>
            <a:endParaRPr lang="en-US" altLang="ja-JP" sz="2000" b="1" dirty="0" smtClean="0"/>
          </a:p>
          <a:p>
            <a:pPr algn="ctr"/>
            <a:r>
              <a:rPr lang="ja-JP" altLang="en-US" sz="2000" b="1" dirty="0" smtClean="0"/>
              <a:t>約</a:t>
            </a:r>
            <a:r>
              <a:rPr lang="en-US" altLang="ja-JP" sz="2000" b="1" dirty="0" smtClean="0"/>
              <a:t>6.235</a:t>
            </a:r>
            <a:r>
              <a:rPr lang="ja-JP" altLang="en-US" sz="2000" b="1" dirty="0" smtClean="0"/>
              <a:t>％</a:t>
            </a:r>
            <a:endParaRPr lang="en-US" altLang="ja-JP" sz="2000" b="1" dirty="0" smtClean="0"/>
          </a:p>
        </p:txBody>
      </p:sp>
    </p:spTree>
    <p:extLst>
      <p:ext uri="{BB962C8B-B14F-4D97-AF65-F5344CB8AC3E}">
        <p14:creationId xmlns:p14="http://schemas.microsoft.com/office/powerpoint/2010/main" val="156375631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集団学習の方法</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2800" dirty="0" smtClean="0">
                <a:solidFill>
                  <a:schemeClr val="bg1">
                    <a:lumMod val="65000"/>
                  </a:schemeClr>
                </a:solidFill>
              </a:rPr>
              <a:t>バギング</a:t>
            </a:r>
            <a:endParaRPr lang="en-US" altLang="ja-JP" sz="2800" dirty="0" smtClean="0">
              <a:solidFill>
                <a:schemeClr val="bg1">
                  <a:lumMod val="65000"/>
                </a:schemeClr>
              </a:solidFill>
            </a:endParaRPr>
          </a:p>
          <a:p>
            <a:endParaRPr lang="en-US" altLang="ja-JP" sz="2800" dirty="0">
              <a:solidFill>
                <a:schemeClr val="bg1">
                  <a:lumMod val="65000"/>
                </a:schemeClr>
              </a:solidFill>
            </a:endParaRPr>
          </a:p>
          <a:p>
            <a:r>
              <a:rPr lang="ja-JP" altLang="en-US" sz="2800" dirty="0" smtClean="0">
                <a:solidFill>
                  <a:schemeClr val="bg1">
                    <a:lumMod val="65000"/>
                  </a:schemeClr>
                </a:solidFill>
              </a:rPr>
              <a:t>ブースティング</a:t>
            </a:r>
            <a:endParaRPr lang="en-US" altLang="ja-JP" sz="2800" dirty="0" smtClean="0">
              <a:solidFill>
                <a:schemeClr val="bg1">
                  <a:lumMod val="65000"/>
                </a:schemeClr>
              </a:solidFill>
            </a:endParaRPr>
          </a:p>
          <a:p>
            <a:endParaRPr lang="en-US" altLang="ja-JP" sz="2800" dirty="0">
              <a:solidFill>
                <a:schemeClr val="bg1">
                  <a:lumMod val="65000"/>
                </a:schemeClr>
              </a:solidFill>
            </a:endParaRPr>
          </a:p>
          <a:p>
            <a:r>
              <a:rPr lang="ja-JP" altLang="en-US" sz="2800" dirty="0" smtClean="0"/>
              <a:t>ランダムフォレスト</a:t>
            </a:r>
            <a:endParaRPr lang="en-US" altLang="ja-JP" sz="2800" dirty="0"/>
          </a:p>
          <a:p>
            <a:pPr marL="114300" indent="0">
              <a:buNone/>
            </a:pPr>
            <a:endParaRPr kumimoji="1" lang="en-US" altLang="ja-JP" sz="2800" dirty="0" smtClean="0">
              <a:solidFill>
                <a:schemeClr val="bg1">
                  <a:lumMod val="65000"/>
                </a:schemeClr>
              </a:solidFill>
            </a:endParaRPr>
          </a:p>
        </p:txBody>
      </p:sp>
    </p:spTree>
    <p:extLst>
      <p:ext uri="{BB962C8B-B14F-4D97-AF65-F5344CB8AC3E}">
        <p14:creationId xmlns:p14="http://schemas.microsoft.com/office/powerpoint/2010/main" val="82994064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ランダムフォレスト</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2800" dirty="0" smtClean="0"/>
              <a:t>バギングの提案者によって提案された新しいデータ解析の手法</a:t>
            </a:r>
            <a:endParaRPr lang="en-US" altLang="ja-JP" sz="2800" dirty="0" smtClean="0"/>
          </a:p>
          <a:p>
            <a:endParaRPr lang="en-US" altLang="ja-JP" sz="2800" dirty="0"/>
          </a:p>
          <a:p>
            <a:r>
              <a:rPr lang="ja-JP" altLang="en-US" sz="2800" dirty="0" smtClean="0"/>
              <a:t>決定木を弱学習器とするアルゴリズム</a:t>
            </a:r>
            <a:endParaRPr lang="en-US" altLang="ja-JP" sz="2800" dirty="0" smtClean="0"/>
          </a:p>
          <a:p>
            <a:endParaRPr lang="en-US" altLang="ja-JP" sz="2800" dirty="0"/>
          </a:p>
          <a:p>
            <a:r>
              <a:rPr lang="ja-JP" altLang="en-US" sz="2800" dirty="0" smtClean="0"/>
              <a:t>長所</a:t>
            </a:r>
            <a:endParaRPr lang="en-US" altLang="ja-JP" sz="2800" dirty="0" smtClean="0"/>
          </a:p>
          <a:p>
            <a:pPr marL="114300" indent="0">
              <a:buNone/>
            </a:pPr>
            <a:r>
              <a:rPr lang="ja-JP" altLang="en-US" sz="2800" dirty="0" smtClean="0"/>
              <a:t>・精度が高い</a:t>
            </a:r>
            <a:endParaRPr lang="en-US" altLang="ja-JP" sz="2800" dirty="0" smtClean="0"/>
          </a:p>
          <a:p>
            <a:pPr marL="114300" indent="0">
              <a:buNone/>
            </a:pPr>
            <a:r>
              <a:rPr lang="ja-JP" altLang="en-US" sz="2800" dirty="0" smtClean="0"/>
              <a:t>・大きいデータに効率的に作動する</a:t>
            </a:r>
            <a:endParaRPr lang="en-US" altLang="ja-JP" sz="2800" dirty="0" smtClean="0"/>
          </a:p>
          <a:p>
            <a:pPr marL="114300" indent="0">
              <a:buNone/>
            </a:pPr>
            <a:r>
              <a:rPr lang="ja-JP" altLang="en-US" sz="2800" dirty="0" smtClean="0"/>
              <a:t>・分類に用いる変数の重要度を推定する</a:t>
            </a:r>
            <a:endParaRPr lang="en-US" altLang="ja-JP" sz="2800" dirty="0" smtClean="0"/>
          </a:p>
        </p:txBody>
      </p:sp>
    </p:spTree>
    <p:extLst>
      <p:ext uri="{BB962C8B-B14F-4D97-AF65-F5344CB8AC3E}">
        <p14:creationId xmlns:p14="http://schemas.microsoft.com/office/powerpoint/2010/main" val="291330968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9512" y="274638"/>
            <a:ext cx="8208912" cy="1143000"/>
          </a:xfrm>
        </p:spPr>
        <p:txBody>
          <a:bodyPr/>
          <a:lstStyle/>
          <a:p>
            <a:pPr algn="ctr"/>
            <a:r>
              <a:rPr lang="ja-JP" altLang="en-US" dirty="0"/>
              <a:t>ランダムフォレスト</a:t>
            </a:r>
            <a:r>
              <a:rPr kumimoji="1" lang="ja-JP" altLang="en-US" dirty="0" smtClean="0"/>
              <a:t>のイメージ</a:t>
            </a:r>
            <a:endParaRPr kumimoji="1" lang="ja-JP" altLang="en-US" dirty="0"/>
          </a:p>
        </p:txBody>
      </p:sp>
      <p:sp>
        <p:nvSpPr>
          <p:cNvPr id="4" name="角丸四角形 3"/>
          <p:cNvSpPr/>
          <p:nvPr/>
        </p:nvSpPr>
        <p:spPr>
          <a:xfrm>
            <a:off x="3131840" y="1938536"/>
            <a:ext cx="2016224" cy="3383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000" dirty="0" smtClean="0"/>
              <a:t>学習サンプル</a:t>
            </a:r>
            <a:endParaRPr kumimoji="1" lang="ja-JP" altLang="en-US" sz="2000" dirty="0"/>
          </a:p>
        </p:txBody>
      </p:sp>
      <p:sp>
        <p:nvSpPr>
          <p:cNvPr id="8" name="角丸四角形 7"/>
          <p:cNvSpPr/>
          <p:nvPr/>
        </p:nvSpPr>
        <p:spPr>
          <a:xfrm>
            <a:off x="611560" y="3131435"/>
            <a:ext cx="2016224" cy="3383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000" dirty="0" smtClean="0"/>
              <a:t>抽出サンプル</a:t>
            </a:r>
            <a:endParaRPr kumimoji="1" lang="ja-JP" altLang="en-US" sz="2000" dirty="0"/>
          </a:p>
        </p:txBody>
      </p:sp>
      <p:sp>
        <p:nvSpPr>
          <p:cNvPr id="9" name="角丸四角形 8"/>
          <p:cNvSpPr/>
          <p:nvPr/>
        </p:nvSpPr>
        <p:spPr>
          <a:xfrm>
            <a:off x="3131840" y="3131435"/>
            <a:ext cx="2016224" cy="3383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000" dirty="0" smtClean="0"/>
              <a:t>抽出サンプル</a:t>
            </a:r>
            <a:endParaRPr kumimoji="1" lang="ja-JP" altLang="en-US" sz="2000" dirty="0"/>
          </a:p>
        </p:txBody>
      </p:sp>
      <p:sp>
        <p:nvSpPr>
          <p:cNvPr id="10" name="角丸四角形 9"/>
          <p:cNvSpPr/>
          <p:nvPr/>
        </p:nvSpPr>
        <p:spPr>
          <a:xfrm>
            <a:off x="5652120" y="3131435"/>
            <a:ext cx="2016224" cy="3383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000" dirty="0" smtClean="0"/>
              <a:t>抽出サンプル</a:t>
            </a:r>
            <a:endParaRPr kumimoji="1" lang="ja-JP" altLang="en-US" sz="2000" dirty="0"/>
          </a:p>
        </p:txBody>
      </p:sp>
      <p:sp>
        <p:nvSpPr>
          <p:cNvPr id="11" name="正方形/長方形 10"/>
          <p:cNvSpPr/>
          <p:nvPr/>
        </p:nvSpPr>
        <p:spPr>
          <a:xfrm>
            <a:off x="611560" y="4324334"/>
            <a:ext cx="2016224" cy="33833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2000" dirty="0"/>
              <a:t>決定木</a:t>
            </a:r>
            <a:endParaRPr kumimoji="1" lang="ja-JP" altLang="en-US" sz="2000" dirty="0"/>
          </a:p>
        </p:txBody>
      </p:sp>
      <p:sp>
        <p:nvSpPr>
          <p:cNvPr id="12" name="正方形/長方形 11"/>
          <p:cNvSpPr/>
          <p:nvPr/>
        </p:nvSpPr>
        <p:spPr>
          <a:xfrm>
            <a:off x="3131840" y="4324334"/>
            <a:ext cx="2016224" cy="33833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2000" dirty="0"/>
              <a:t>決定木</a:t>
            </a:r>
            <a:endParaRPr kumimoji="1" lang="ja-JP" altLang="en-US" sz="2000" dirty="0"/>
          </a:p>
        </p:txBody>
      </p:sp>
      <p:sp>
        <p:nvSpPr>
          <p:cNvPr id="13" name="正方形/長方形 12"/>
          <p:cNvSpPr/>
          <p:nvPr/>
        </p:nvSpPr>
        <p:spPr>
          <a:xfrm>
            <a:off x="5652120" y="4324334"/>
            <a:ext cx="2016224" cy="33833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2000" dirty="0"/>
              <a:t>決定木</a:t>
            </a:r>
            <a:endParaRPr kumimoji="1" lang="ja-JP" altLang="en-US" sz="2000" dirty="0"/>
          </a:p>
        </p:txBody>
      </p:sp>
      <p:sp>
        <p:nvSpPr>
          <p:cNvPr id="14" name="正方形/長方形 13"/>
          <p:cNvSpPr/>
          <p:nvPr/>
        </p:nvSpPr>
        <p:spPr>
          <a:xfrm>
            <a:off x="3131840" y="5517232"/>
            <a:ext cx="2016224" cy="33833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2400" dirty="0"/>
              <a:t>学習器</a:t>
            </a:r>
            <a:endParaRPr kumimoji="1" lang="ja-JP" altLang="en-US" sz="2400" dirty="0"/>
          </a:p>
        </p:txBody>
      </p:sp>
      <p:cxnSp>
        <p:nvCxnSpPr>
          <p:cNvPr id="16" name="直線矢印コネクタ 15"/>
          <p:cNvCxnSpPr>
            <a:stCxn id="4" idx="2"/>
            <a:endCxn id="9" idx="0"/>
          </p:cNvCxnSpPr>
          <p:nvPr/>
        </p:nvCxnSpPr>
        <p:spPr>
          <a:xfrm>
            <a:off x="4139952" y="2276872"/>
            <a:ext cx="0" cy="85456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2" name="直線矢印コネクタ 21"/>
          <p:cNvCxnSpPr>
            <a:stCxn id="4" idx="2"/>
            <a:endCxn id="8" idx="0"/>
          </p:cNvCxnSpPr>
          <p:nvPr/>
        </p:nvCxnSpPr>
        <p:spPr>
          <a:xfrm flipH="1">
            <a:off x="1619672" y="2276872"/>
            <a:ext cx="2520280" cy="85456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3" name="直線矢印コネクタ 22"/>
          <p:cNvCxnSpPr>
            <a:stCxn id="4" idx="2"/>
            <a:endCxn id="10" idx="0"/>
          </p:cNvCxnSpPr>
          <p:nvPr/>
        </p:nvCxnSpPr>
        <p:spPr>
          <a:xfrm>
            <a:off x="4139952" y="2276872"/>
            <a:ext cx="2520280" cy="85456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8" name="直線矢印コネクタ 27"/>
          <p:cNvCxnSpPr>
            <a:stCxn id="9" idx="2"/>
          </p:cNvCxnSpPr>
          <p:nvPr/>
        </p:nvCxnSpPr>
        <p:spPr>
          <a:xfrm>
            <a:off x="4139952" y="3469771"/>
            <a:ext cx="0" cy="85456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a:stCxn id="8" idx="2"/>
            <a:endCxn id="11" idx="0"/>
          </p:cNvCxnSpPr>
          <p:nvPr/>
        </p:nvCxnSpPr>
        <p:spPr>
          <a:xfrm>
            <a:off x="1619672" y="3469771"/>
            <a:ext cx="0" cy="85456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0" name="直線矢印コネクタ 29"/>
          <p:cNvCxnSpPr>
            <a:stCxn id="10" idx="2"/>
            <a:endCxn id="13" idx="0"/>
          </p:cNvCxnSpPr>
          <p:nvPr/>
        </p:nvCxnSpPr>
        <p:spPr>
          <a:xfrm>
            <a:off x="6660232" y="3469771"/>
            <a:ext cx="0" cy="85456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p:nvPr/>
        </p:nvCxnSpPr>
        <p:spPr>
          <a:xfrm>
            <a:off x="4139952" y="4653136"/>
            <a:ext cx="0" cy="854563"/>
          </a:xfrm>
          <a:prstGeom prst="straightConnector1">
            <a:avLst/>
          </a:prstGeom>
          <a:ln w="3810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0" name="直線矢印コネクタ 39"/>
          <p:cNvCxnSpPr>
            <a:stCxn id="11" idx="2"/>
            <a:endCxn id="14" idx="0"/>
          </p:cNvCxnSpPr>
          <p:nvPr/>
        </p:nvCxnSpPr>
        <p:spPr>
          <a:xfrm>
            <a:off x="1619672" y="4662670"/>
            <a:ext cx="2520280" cy="854562"/>
          </a:xfrm>
          <a:prstGeom prst="straightConnector1">
            <a:avLst/>
          </a:prstGeom>
          <a:ln w="3810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1" name="直線矢印コネクタ 40"/>
          <p:cNvCxnSpPr>
            <a:stCxn id="13" idx="2"/>
            <a:endCxn id="14" idx="0"/>
          </p:cNvCxnSpPr>
          <p:nvPr/>
        </p:nvCxnSpPr>
        <p:spPr>
          <a:xfrm flipH="1">
            <a:off x="4139952" y="4662670"/>
            <a:ext cx="2520280" cy="854562"/>
          </a:xfrm>
          <a:prstGeom prst="straightConnector1">
            <a:avLst/>
          </a:prstGeom>
          <a:ln w="38100">
            <a:prstDash val="sysDash"/>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76487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en-US" altLang="ja-JP" dirty="0" smtClean="0"/>
              <a:t>RF</a:t>
            </a:r>
            <a:r>
              <a:rPr lang="ja-JP" altLang="en-US" dirty="0" smtClean="0"/>
              <a:t>関数</a:t>
            </a:r>
            <a:r>
              <a:rPr lang="en-US" altLang="ja-JP" dirty="0" err="1" smtClean="0"/>
              <a:t>randomForest</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sz="2400" b="1" dirty="0" err="1" smtClean="0"/>
              <a:t>randomForest</a:t>
            </a:r>
            <a:r>
              <a:rPr lang="en-US" altLang="ja-JP" sz="2400" b="1" dirty="0" smtClean="0"/>
              <a:t>(formula, data, </a:t>
            </a:r>
            <a:r>
              <a:rPr lang="en-US" altLang="ja-JP" sz="2400" b="1" dirty="0" err="1" smtClean="0"/>
              <a:t>na.action</a:t>
            </a:r>
            <a:r>
              <a:rPr lang="en-US" altLang="ja-JP" sz="2400" b="1" dirty="0" smtClean="0"/>
              <a:t>,</a:t>
            </a:r>
            <a:r>
              <a:rPr lang="ja-JP" altLang="en-US" sz="2400" b="1" dirty="0" smtClean="0"/>
              <a:t> </a:t>
            </a:r>
            <a:r>
              <a:rPr lang="en-US" altLang="ja-JP" sz="2400" b="1" dirty="0" smtClean="0"/>
              <a:t>…)</a:t>
            </a:r>
            <a:endParaRPr lang="en-US" altLang="ja-JP" sz="2400" b="1" dirty="0" smtClean="0"/>
          </a:p>
          <a:p>
            <a:pPr marL="114300" indent="0">
              <a:buNone/>
            </a:pPr>
            <a:r>
              <a:rPr lang="ja-JP" altLang="en-US" sz="2400" dirty="0" smtClean="0"/>
              <a:t>・</a:t>
            </a:r>
            <a:r>
              <a:rPr lang="en-US" altLang="ja-JP" sz="2400" dirty="0" smtClean="0"/>
              <a:t>formula</a:t>
            </a:r>
            <a:r>
              <a:rPr lang="ja-JP" altLang="en-US" sz="2400" dirty="0" smtClean="0"/>
              <a:t>：目的変数と説明変数の指定</a:t>
            </a:r>
            <a:endParaRPr lang="en-US" altLang="ja-JP" sz="2400" dirty="0" smtClean="0"/>
          </a:p>
          <a:p>
            <a:pPr marL="114300" indent="0">
              <a:buNone/>
            </a:pPr>
            <a:r>
              <a:rPr lang="ja-JP" altLang="en-US" sz="2400" dirty="0" smtClean="0"/>
              <a:t>・</a:t>
            </a:r>
            <a:r>
              <a:rPr lang="en-US" altLang="ja-JP" sz="2400" dirty="0" smtClean="0"/>
              <a:t>data</a:t>
            </a:r>
            <a:r>
              <a:rPr lang="ja-JP" altLang="en-US" sz="2400" dirty="0" smtClean="0"/>
              <a:t>：用いるデータ</a:t>
            </a:r>
            <a:endParaRPr lang="en-US" altLang="ja-JP" sz="2400" dirty="0" smtClean="0"/>
          </a:p>
          <a:p>
            <a:pPr marL="114300" indent="0">
              <a:buNone/>
            </a:pPr>
            <a:r>
              <a:rPr lang="ja-JP" altLang="en-US" sz="2400" dirty="0" smtClean="0"/>
              <a:t>・</a:t>
            </a:r>
            <a:r>
              <a:rPr lang="en-US" altLang="ja-JP" sz="2400" dirty="0" err="1" smtClean="0"/>
              <a:t>na.action</a:t>
            </a:r>
            <a:r>
              <a:rPr lang="ja-JP" altLang="en-US" sz="2400" dirty="0" smtClean="0"/>
              <a:t>：欠損値の表記型の指定</a:t>
            </a:r>
            <a:endParaRPr lang="en-US" altLang="ja-JP" sz="2400" dirty="0" smtClean="0"/>
          </a:p>
        </p:txBody>
      </p:sp>
    </p:spTree>
    <p:extLst>
      <p:ext uri="{BB962C8B-B14F-4D97-AF65-F5344CB8AC3E}">
        <p14:creationId xmlns:p14="http://schemas.microsoft.com/office/powerpoint/2010/main" val="197444856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en-US" altLang="ja-JP" dirty="0"/>
              <a:t>RF</a:t>
            </a:r>
            <a:r>
              <a:rPr lang="ja-JP" altLang="en-US" dirty="0" smtClean="0"/>
              <a:t>関数による解析</a:t>
            </a:r>
            <a:endParaRPr kumimoji="1" lang="ja-JP" altLang="en-US" dirty="0"/>
          </a:p>
        </p:txBody>
      </p:sp>
      <p:sp>
        <p:nvSpPr>
          <p:cNvPr id="3" name="コンテンツ プレースホルダー 2"/>
          <p:cNvSpPr>
            <a:spLocks noGrp="1"/>
          </p:cNvSpPr>
          <p:nvPr>
            <p:ph idx="1"/>
          </p:nvPr>
        </p:nvSpPr>
        <p:spPr>
          <a:xfrm>
            <a:off x="457200" y="1436712"/>
            <a:ext cx="7620000" cy="4800600"/>
          </a:xfrm>
        </p:spPr>
        <p:txBody>
          <a:bodyPr/>
          <a:lstStyle/>
          <a:p>
            <a:r>
              <a:rPr lang="en-US" altLang="ja-JP" sz="2400" dirty="0" smtClean="0"/>
              <a:t>spam</a:t>
            </a:r>
            <a:r>
              <a:rPr lang="ja-JP" altLang="en-US" sz="2400" dirty="0" smtClean="0"/>
              <a:t>データを用いて学習を行い、そのデータに基づき予測・判別を行う</a:t>
            </a:r>
            <a:endParaRPr lang="en-US" altLang="ja-JP" sz="2400" dirty="0" smtClean="0"/>
          </a:p>
        </p:txBody>
      </p:sp>
      <p:sp>
        <p:nvSpPr>
          <p:cNvPr id="4" name="テキスト ボックス 3"/>
          <p:cNvSpPr txBox="1"/>
          <p:nvPr/>
        </p:nvSpPr>
        <p:spPr>
          <a:xfrm>
            <a:off x="251520" y="2369929"/>
            <a:ext cx="7920880" cy="3507343"/>
          </a:xfrm>
          <a:prstGeom prst="roundRect">
            <a:avLst/>
          </a:prstGeom>
          <a:noFill/>
          <a:ln>
            <a:solidFill>
              <a:schemeClr val="tx1"/>
            </a:solidFill>
          </a:ln>
        </p:spPr>
        <p:txBody>
          <a:bodyPr wrap="square" rtlCol="0">
            <a:spAutoFit/>
          </a:bodyPr>
          <a:lstStyle/>
          <a:p>
            <a:r>
              <a:rPr lang="en-US" altLang="ja-JP" sz="2000" dirty="0" smtClean="0"/>
              <a:t>&gt; </a:t>
            </a:r>
            <a:r>
              <a:rPr lang="en-US" altLang="ja-JP" sz="2000" dirty="0"/>
              <a:t>library(</a:t>
            </a:r>
            <a:r>
              <a:rPr lang="en-US" altLang="ja-JP" sz="2000" dirty="0" err="1"/>
              <a:t>ada</a:t>
            </a:r>
            <a:r>
              <a:rPr lang="en-US" altLang="ja-JP" sz="2000" dirty="0"/>
              <a:t>)</a:t>
            </a:r>
          </a:p>
          <a:p>
            <a:r>
              <a:rPr lang="en-US" altLang="ja-JP" sz="2000" dirty="0"/>
              <a:t>&gt; </a:t>
            </a:r>
            <a:r>
              <a:rPr lang="en-US" altLang="ja-JP" sz="2000" dirty="0" err="1"/>
              <a:t>spam.ada</a:t>
            </a:r>
            <a:r>
              <a:rPr lang="en-US" altLang="ja-JP" sz="2000" dirty="0"/>
              <a:t>&lt;-</a:t>
            </a:r>
            <a:r>
              <a:rPr lang="en-US" altLang="ja-JP" sz="2000" dirty="0" err="1"/>
              <a:t>ada</a:t>
            </a:r>
            <a:r>
              <a:rPr lang="en-US" altLang="ja-JP" sz="2000" dirty="0"/>
              <a:t>(</a:t>
            </a:r>
            <a:r>
              <a:rPr lang="en-US" altLang="ja-JP" sz="2000" dirty="0" err="1"/>
              <a:t>type~.,data</a:t>
            </a:r>
            <a:r>
              <a:rPr lang="en-US" altLang="ja-JP" sz="2000" dirty="0"/>
              <a:t>=</a:t>
            </a:r>
            <a:r>
              <a:rPr lang="en-US" altLang="ja-JP" sz="2000" dirty="0" err="1"/>
              <a:t>spam.train</a:t>
            </a:r>
            <a:r>
              <a:rPr lang="en-US" altLang="ja-JP" sz="2000" dirty="0"/>
              <a:t>)</a:t>
            </a:r>
          </a:p>
          <a:p>
            <a:r>
              <a:rPr lang="en-US" altLang="ja-JP" sz="2000" dirty="0" smtClean="0"/>
              <a:t>&gt; </a:t>
            </a:r>
            <a:r>
              <a:rPr lang="en-US" altLang="ja-JP" sz="2000" dirty="0" err="1"/>
              <a:t>spam.adap</a:t>
            </a:r>
            <a:r>
              <a:rPr lang="en-US" altLang="ja-JP" sz="2000" dirty="0"/>
              <a:t>&lt;-predict(</a:t>
            </a:r>
            <a:r>
              <a:rPr lang="en-US" altLang="ja-JP" sz="2000" dirty="0" err="1"/>
              <a:t>spam.ada,spam.test</a:t>
            </a:r>
            <a:r>
              <a:rPr lang="en-US" altLang="ja-JP" sz="2000" dirty="0"/>
              <a:t>[,-58],type="vector")</a:t>
            </a:r>
          </a:p>
          <a:p>
            <a:r>
              <a:rPr lang="en-US" altLang="ja-JP" sz="2000" dirty="0" smtClean="0"/>
              <a:t>&gt; </a:t>
            </a:r>
            <a:r>
              <a:rPr lang="en-US" altLang="ja-JP" sz="2000" dirty="0"/>
              <a:t>(</a:t>
            </a:r>
            <a:r>
              <a:rPr lang="en-US" altLang="ja-JP" sz="2000" dirty="0" err="1"/>
              <a:t>spam.adat</a:t>
            </a:r>
            <a:r>
              <a:rPr lang="en-US" altLang="ja-JP" sz="2000" dirty="0"/>
              <a:t>&lt;-table(</a:t>
            </a:r>
            <a:r>
              <a:rPr lang="en-US" altLang="ja-JP" sz="2000" dirty="0" err="1"/>
              <a:t>spam.test</a:t>
            </a:r>
            <a:r>
              <a:rPr lang="en-US" altLang="ja-JP" sz="2000" dirty="0"/>
              <a:t>[,58],</a:t>
            </a:r>
            <a:r>
              <a:rPr lang="en-US" altLang="ja-JP" sz="2000" dirty="0" err="1"/>
              <a:t>spam.adap</a:t>
            </a:r>
            <a:r>
              <a:rPr lang="en-US" altLang="ja-JP" sz="2000" dirty="0"/>
              <a:t>))</a:t>
            </a:r>
          </a:p>
          <a:p>
            <a:r>
              <a:rPr lang="en-US" altLang="ja-JP" sz="2000" dirty="0"/>
              <a:t>         </a:t>
            </a:r>
            <a:r>
              <a:rPr lang="en-US" altLang="ja-JP" sz="2000" dirty="0" err="1"/>
              <a:t>spam.adap</a:t>
            </a:r>
            <a:endParaRPr lang="en-US" altLang="ja-JP" sz="2000" dirty="0"/>
          </a:p>
          <a:p>
            <a:r>
              <a:rPr lang="en-US" altLang="ja-JP" sz="2000" dirty="0"/>
              <a:t>          </a:t>
            </a:r>
            <a:r>
              <a:rPr lang="en-US" altLang="ja-JP" sz="2000" dirty="0" smtClean="0"/>
              <a:t>  	    </a:t>
            </a:r>
            <a:r>
              <a:rPr lang="en-US" altLang="ja-JP" sz="2000" dirty="0" err="1" smtClean="0"/>
              <a:t>nonspam</a:t>
            </a:r>
            <a:r>
              <a:rPr lang="en-US" altLang="ja-JP" sz="2000" dirty="0" smtClean="0"/>
              <a:t>    </a:t>
            </a:r>
            <a:r>
              <a:rPr lang="en-US" altLang="ja-JP" sz="2000" dirty="0"/>
              <a:t>spam</a:t>
            </a:r>
          </a:p>
          <a:p>
            <a:r>
              <a:rPr lang="en-US" altLang="ja-JP" sz="2000" dirty="0"/>
              <a:t>  </a:t>
            </a:r>
            <a:r>
              <a:rPr lang="en-US" altLang="ja-JP" sz="2000" dirty="0" err="1"/>
              <a:t>nonspam</a:t>
            </a:r>
            <a:r>
              <a:rPr lang="en-US" altLang="ja-JP" sz="2000" dirty="0"/>
              <a:t>   </a:t>
            </a:r>
            <a:r>
              <a:rPr lang="en-US" altLang="ja-JP" sz="2000" dirty="0" smtClean="0"/>
              <a:t>  1211          </a:t>
            </a:r>
            <a:r>
              <a:rPr lang="en-US" altLang="ja-JP" sz="2000" dirty="0"/>
              <a:t>46</a:t>
            </a:r>
          </a:p>
          <a:p>
            <a:r>
              <a:rPr lang="en-US" altLang="ja-JP" sz="2000" dirty="0"/>
              <a:t>  </a:t>
            </a:r>
            <a:r>
              <a:rPr lang="en-US" altLang="ja-JP" sz="2000" dirty="0" smtClean="0"/>
              <a:t>   spam           </a:t>
            </a:r>
            <a:r>
              <a:rPr lang="en-US" altLang="ja-JP" sz="2000" dirty="0"/>
              <a:t>53 </a:t>
            </a:r>
            <a:r>
              <a:rPr lang="en-US" altLang="ja-JP" sz="2000" dirty="0" smtClean="0"/>
              <a:t>           </a:t>
            </a:r>
            <a:r>
              <a:rPr lang="en-US" altLang="ja-JP" sz="2000" dirty="0"/>
              <a:t>791</a:t>
            </a:r>
          </a:p>
          <a:p>
            <a:r>
              <a:rPr lang="en-US" altLang="ja-JP" sz="2000" dirty="0"/>
              <a:t>&gt; 1-sum(</a:t>
            </a:r>
            <a:r>
              <a:rPr lang="en-US" altLang="ja-JP" sz="2000" dirty="0" err="1"/>
              <a:t>diag</a:t>
            </a:r>
            <a:r>
              <a:rPr lang="en-US" altLang="ja-JP" sz="2000" dirty="0"/>
              <a:t>(</a:t>
            </a:r>
            <a:r>
              <a:rPr lang="en-US" altLang="ja-JP" sz="2000" dirty="0" err="1"/>
              <a:t>spam.adat</a:t>
            </a:r>
            <a:r>
              <a:rPr lang="en-US" altLang="ja-JP" sz="2000" dirty="0"/>
              <a:t>))/sum(</a:t>
            </a:r>
            <a:r>
              <a:rPr lang="en-US" altLang="ja-JP" sz="2000" dirty="0" err="1"/>
              <a:t>spam.adat</a:t>
            </a:r>
            <a:r>
              <a:rPr lang="en-US" altLang="ja-JP" sz="2000" dirty="0"/>
              <a:t>)</a:t>
            </a:r>
          </a:p>
          <a:p>
            <a:r>
              <a:rPr lang="en-US" altLang="ja-JP" sz="2000" dirty="0"/>
              <a:t>[1] 0.04712042</a:t>
            </a:r>
            <a:endParaRPr lang="en-US" altLang="ja-JP" sz="2000" dirty="0"/>
          </a:p>
        </p:txBody>
      </p:sp>
    </p:spTree>
    <p:extLst>
      <p:ext uri="{BB962C8B-B14F-4D97-AF65-F5344CB8AC3E}">
        <p14:creationId xmlns:p14="http://schemas.microsoft.com/office/powerpoint/2010/main" val="242463500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en-US" altLang="ja-JP" dirty="0"/>
              <a:t>RF</a:t>
            </a:r>
            <a:r>
              <a:rPr lang="ja-JP" altLang="en-US" dirty="0" smtClean="0"/>
              <a:t>関数による解析</a:t>
            </a:r>
            <a:endParaRPr kumimoji="1" lang="ja-JP" altLang="en-US" dirty="0"/>
          </a:p>
        </p:txBody>
      </p:sp>
      <p:sp>
        <p:nvSpPr>
          <p:cNvPr id="3" name="コンテンツ プレースホルダー 2"/>
          <p:cNvSpPr>
            <a:spLocks noGrp="1"/>
          </p:cNvSpPr>
          <p:nvPr>
            <p:ph idx="1"/>
          </p:nvPr>
        </p:nvSpPr>
        <p:spPr>
          <a:xfrm>
            <a:off x="457200" y="1436712"/>
            <a:ext cx="7620000" cy="4800600"/>
          </a:xfrm>
        </p:spPr>
        <p:txBody>
          <a:bodyPr/>
          <a:lstStyle/>
          <a:p>
            <a:r>
              <a:rPr lang="en-US" altLang="ja-JP" sz="2400" dirty="0" smtClean="0"/>
              <a:t>spam</a:t>
            </a:r>
            <a:r>
              <a:rPr lang="ja-JP" altLang="en-US" sz="2400" dirty="0" smtClean="0"/>
              <a:t>データを用いて学習を行い、そのデータに基づき予測・判別を行う</a:t>
            </a:r>
            <a:endParaRPr lang="en-US" altLang="ja-JP" sz="2400" dirty="0" smtClean="0"/>
          </a:p>
        </p:txBody>
      </p:sp>
      <p:sp>
        <p:nvSpPr>
          <p:cNvPr id="4" name="テキスト ボックス 3"/>
          <p:cNvSpPr txBox="1"/>
          <p:nvPr/>
        </p:nvSpPr>
        <p:spPr>
          <a:xfrm>
            <a:off x="251520" y="2369929"/>
            <a:ext cx="7920880" cy="3507343"/>
          </a:xfrm>
          <a:prstGeom prst="roundRect">
            <a:avLst/>
          </a:prstGeom>
          <a:noFill/>
          <a:ln>
            <a:solidFill>
              <a:schemeClr val="tx1"/>
            </a:solidFill>
          </a:ln>
        </p:spPr>
        <p:txBody>
          <a:bodyPr wrap="square" rtlCol="0">
            <a:spAutoFit/>
          </a:bodyPr>
          <a:lstStyle/>
          <a:p>
            <a:r>
              <a:rPr lang="en-US" altLang="ja-JP" sz="2000" dirty="0" smtClean="0"/>
              <a:t>&gt; </a:t>
            </a:r>
            <a:r>
              <a:rPr lang="en-US" altLang="ja-JP" sz="2000" dirty="0"/>
              <a:t>library(</a:t>
            </a:r>
            <a:r>
              <a:rPr lang="en-US" altLang="ja-JP" sz="2000" dirty="0" err="1"/>
              <a:t>ada</a:t>
            </a:r>
            <a:r>
              <a:rPr lang="en-US" altLang="ja-JP" sz="2000" dirty="0"/>
              <a:t>)</a:t>
            </a:r>
          </a:p>
          <a:p>
            <a:r>
              <a:rPr lang="en-US" altLang="ja-JP" sz="2000" dirty="0"/>
              <a:t>&gt; </a:t>
            </a:r>
            <a:r>
              <a:rPr lang="en-US" altLang="ja-JP" sz="2000" dirty="0" err="1"/>
              <a:t>spam.ada</a:t>
            </a:r>
            <a:r>
              <a:rPr lang="en-US" altLang="ja-JP" sz="2000" dirty="0"/>
              <a:t>&lt;-</a:t>
            </a:r>
            <a:r>
              <a:rPr lang="en-US" altLang="ja-JP" sz="2000" dirty="0" err="1"/>
              <a:t>ada</a:t>
            </a:r>
            <a:r>
              <a:rPr lang="en-US" altLang="ja-JP" sz="2000" dirty="0"/>
              <a:t>(</a:t>
            </a:r>
            <a:r>
              <a:rPr lang="en-US" altLang="ja-JP" sz="2000" dirty="0" err="1"/>
              <a:t>type~.,data</a:t>
            </a:r>
            <a:r>
              <a:rPr lang="en-US" altLang="ja-JP" sz="2000" dirty="0"/>
              <a:t>=</a:t>
            </a:r>
            <a:r>
              <a:rPr lang="en-US" altLang="ja-JP" sz="2000" dirty="0" err="1"/>
              <a:t>spam.train</a:t>
            </a:r>
            <a:r>
              <a:rPr lang="en-US" altLang="ja-JP" sz="2000" dirty="0"/>
              <a:t>)</a:t>
            </a:r>
          </a:p>
          <a:p>
            <a:r>
              <a:rPr lang="en-US" altLang="ja-JP" sz="2000" dirty="0" smtClean="0"/>
              <a:t>&gt; </a:t>
            </a:r>
            <a:r>
              <a:rPr lang="en-US" altLang="ja-JP" sz="2000" dirty="0" err="1"/>
              <a:t>spam.adap</a:t>
            </a:r>
            <a:r>
              <a:rPr lang="en-US" altLang="ja-JP" sz="2000" dirty="0"/>
              <a:t>&lt;-predict(</a:t>
            </a:r>
            <a:r>
              <a:rPr lang="en-US" altLang="ja-JP" sz="2000" dirty="0" err="1"/>
              <a:t>spam.ada,spam.test</a:t>
            </a:r>
            <a:r>
              <a:rPr lang="en-US" altLang="ja-JP" sz="2000" dirty="0"/>
              <a:t>[,-58],type="vector")</a:t>
            </a:r>
          </a:p>
          <a:p>
            <a:r>
              <a:rPr lang="en-US" altLang="ja-JP" sz="2000" dirty="0" smtClean="0"/>
              <a:t>&gt; </a:t>
            </a:r>
            <a:r>
              <a:rPr lang="en-US" altLang="ja-JP" sz="2000" dirty="0"/>
              <a:t>(</a:t>
            </a:r>
            <a:r>
              <a:rPr lang="en-US" altLang="ja-JP" sz="2000" dirty="0" err="1"/>
              <a:t>spam.adat</a:t>
            </a:r>
            <a:r>
              <a:rPr lang="en-US" altLang="ja-JP" sz="2000" dirty="0"/>
              <a:t>&lt;-table(</a:t>
            </a:r>
            <a:r>
              <a:rPr lang="en-US" altLang="ja-JP" sz="2000" dirty="0" err="1"/>
              <a:t>spam.test</a:t>
            </a:r>
            <a:r>
              <a:rPr lang="en-US" altLang="ja-JP" sz="2000" dirty="0"/>
              <a:t>[,58],</a:t>
            </a:r>
            <a:r>
              <a:rPr lang="en-US" altLang="ja-JP" sz="2000" dirty="0" err="1"/>
              <a:t>spam.adap</a:t>
            </a:r>
            <a:r>
              <a:rPr lang="en-US" altLang="ja-JP" sz="2000" dirty="0"/>
              <a:t>))</a:t>
            </a:r>
          </a:p>
          <a:p>
            <a:r>
              <a:rPr lang="en-US" altLang="ja-JP" sz="2000" dirty="0"/>
              <a:t>         </a:t>
            </a:r>
            <a:r>
              <a:rPr lang="en-US" altLang="ja-JP" sz="2000" dirty="0" err="1"/>
              <a:t>spam.adap</a:t>
            </a:r>
            <a:endParaRPr lang="en-US" altLang="ja-JP" sz="2000" dirty="0"/>
          </a:p>
          <a:p>
            <a:r>
              <a:rPr lang="en-US" altLang="ja-JP" sz="2000" dirty="0"/>
              <a:t>          </a:t>
            </a:r>
            <a:r>
              <a:rPr lang="en-US" altLang="ja-JP" sz="2000" dirty="0" smtClean="0"/>
              <a:t>  	    </a:t>
            </a:r>
            <a:r>
              <a:rPr lang="en-US" altLang="ja-JP" sz="2000" dirty="0" err="1" smtClean="0"/>
              <a:t>nonspam</a:t>
            </a:r>
            <a:r>
              <a:rPr lang="en-US" altLang="ja-JP" sz="2000" dirty="0" smtClean="0"/>
              <a:t>    </a:t>
            </a:r>
            <a:r>
              <a:rPr lang="en-US" altLang="ja-JP" sz="2000" dirty="0"/>
              <a:t>spam</a:t>
            </a:r>
          </a:p>
          <a:p>
            <a:r>
              <a:rPr lang="en-US" altLang="ja-JP" sz="2000" dirty="0"/>
              <a:t>  </a:t>
            </a:r>
            <a:r>
              <a:rPr lang="en-US" altLang="ja-JP" sz="2000" dirty="0" err="1"/>
              <a:t>nonspam</a:t>
            </a:r>
            <a:r>
              <a:rPr lang="en-US" altLang="ja-JP" sz="2000" dirty="0"/>
              <a:t>   </a:t>
            </a:r>
            <a:r>
              <a:rPr lang="en-US" altLang="ja-JP" sz="2000" dirty="0" smtClean="0"/>
              <a:t>  1211          </a:t>
            </a:r>
            <a:r>
              <a:rPr lang="en-US" altLang="ja-JP" sz="2000" dirty="0"/>
              <a:t>46</a:t>
            </a:r>
          </a:p>
          <a:p>
            <a:r>
              <a:rPr lang="en-US" altLang="ja-JP" sz="2000" dirty="0"/>
              <a:t>  </a:t>
            </a:r>
            <a:r>
              <a:rPr lang="en-US" altLang="ja-JP" sz="2000" dirty="0" smtClean="0"/>
              <a:t>   spam           </a:t>
            </a:r>
            <a:r>
              <a:rPr lang="en-US" altLang="ja-JP" sz="2000" dirty="0"/>
              <a:t>53 </a:t>
            </a:r>
            <a:r>
              <a:rPr lang="en-US" altLang="ja-JP" sz="2000" dirty="0" smtClean="0"/>
              <a:t>           </a:t>
            </a:r>
            <a:r>
              <a:rPr lang="en-US" altLang="ja-JP" sz="2000" dirty="0"/>
              <a:t>791</a:t>
            </a:r>
          </a:p>
          <a:p>
            <a:r>
              <a:rPr lang="en-US" altLang="ja-JP" sz="2000" dirty="0"/>
              <a:t>&gt; 1-sum(</a:t>
            </a:r>
            <a:r>
              <a:rPr lang="en-US" altLang="ja-JP" sz="2000" dirty="0" err="1"/>
              <a:t>diag</a:t>
            </a:r>
            <a:r>
              <a:rPr lang="en-US" altLang="ja-JP" sz="2000" dirty="0"/>
              <a:t>(</a:t>
            </a:r>
            <a:r>
              <a:rPr lang="en-US" altLang="ja-JP" sz="2000" dirty="0" err="1"/>
              <a:t>spam.adat</a:t>
            </a:r>
            <a:r>
              <a:rPr lang="en-US" altLang="ja-JP" sz="2000" dirty="0"/>
              <a:t>))/sum(</a:t>
            </a:r>
            <a:r>
              <a:rPr lang="en-US" altLang="ja-JP" sz="2000" dirty="0" err="1"/>
              <a:t>spam.adat</a:t>
            </a:r>
            <a:r>
              <a:rPr lang="en-US" altLang="ja-JP" sz="2000" dirty="0"/>
              <a:t>)</a:t>
            </a:r>
          </a:p>
          <a:p>
            <a:r>
              <a:rPr lang="en-US" altLang="ja-JP" sz="2000" dirty="0"/>
              <a:t>[1] 0.04712042</a:t>
            </a:r>
            <a:endParaRPr lang="en-US" altLang="ja-JP" sz="2000" dirty="0"/>
          </a:p>
        </p:txBody>
      </p:sp>
      <p:sp>
        <p:nvSpPr>
          <p:cNvPr id="5" name="四角形吹き出し 4"/>
          <p:cNvSpPr/>
          <p:nvPr/>
        </p:nvSpPr>
        <p:spPr>
          <a:xfrm>
            <a:off x="2519264" y="4293096"/>
            <a:ext cx="3996952" cy="1008112"/>
          </a:xfrm>
          <a:prstGeom prst="wedgeRectCallout">
            <a:avLst>
              <a:gd name="adj1" fmla="val -51599"/>
              <a:gd name="adj2" fmla="val 6467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smtClean="0"/>
              <a:t>誤判</a:t>
            </a:r>
            <a:r>
              <a:rPr lang="ja-JP" altLang="en-US" sz="2000" b="1" dirty="0" smtClean="0"/>
              <a:t>別率は</a:t>
            </a:r>
            <a:endParaRPr lang="en-US" altLang="ja-JP" sz="2000" b="1" dirty="0" smtClean="0"/>
          </a:p>
          <a:p>
            <a:pPr algn="ctr"/>
            <a:r>
              <a:rPr lang="ja-JP" altLang="en-US" sz="2000" b="1" dirty="0" smtClean="0"/>
              <a:t>約</a:t>
            </a:r>
            <a:r>
              <a:rPr lang="en-US" altLang="ja-JP" sz="2000" b="1" dirty="0" smtClean="0"/>
              <a:t>4.712</a:t>
            </a:r>
            <a:r>
              <a:rPr lang="ja-JP" altLang="en-US" sz="2000" b="1" dirty="0" smtClean="0"/>
              <a:t>％</a:t>
            </a:r>
            <a:endParaRPr lang="en-US" altLang="ja-JP" sz="2000" b="1" dirty="0" smtClean="0"/>
          </a:p>
        </p:txBody>
      </p:sp>
    </p:spTree>
    <p:extLst>
      <p:ext uri="{BB962C8B-B14F-4D97-AF65-F5344CB8AC3E}">
        <p14:creationId xmlns:p14="http://schemas.microsoft.com/office/powerpoint/2010/main" val="139419659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normAutofit/>
          </a:bodyPr>
          <a:lstStyle/>
          <a:p>
            <a:endParaRPr lang="en-US" altLang="ja-JP" sz="2800" dirty="0" smtClean="0"/>
          </a:p>
          <a:p>
            <a:r>
              <a:rPr kumimoji="1" lang="ja-JP" altLang="en-US" sz="2800" dirty="0" smtClean="0"/>
              <a:t>精度が高いランダムフォレストという集団学習方法が存在する</a:t>
            </a:r>
            <a:endParaRPr kumimoji="1" lang="en-US" altLang="ja-JP" sz="2800" dirty="0" smtClean="0"/>
          </a:p>
        </p:txBody>
      </p:sp>
    </p:spTree>
    <p:extLst>
      <p:ext uri="{BB962C8B-B14F-4D97-AF65-F5344CB8AC3E}">
        <p14:creationId xmlns:p14="http://schemas.microsoft.com/office/powerpoint/2010/main" val="93451914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ナチュラル">
  <a:themeElements>
    <a:clrScheme name="ナチュラル">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ナチュラル">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14235</TotalTime>
  <Words>1391</Words>
  <Application>Microsoft Office PowerPoint</Application>
  <PresentationFormat>画面に合わせる (4:3)</PresentationFormat>
  <Paragraphs>338</Paragraphs>
  <Slides>38</Slides>
  <Notes>1</Notes>
  <HiddenSlides>0</HiddenSlides>
  <MMClips>0</MMClips>
  <ScaleCrop>false</ScaleCrop>
  <HeadingPairs>
    <vt:vector size="4" baseType="variant">
      <vt:variant>
        <vt:lpstr>テーマ</vt:lpstr>
      </vt:variant>
      <vt:variant>
        <vt:i4>1</vt:i4>
      </vt:variant>
      <vt:variant>
        <vt:lpstr>スライド タイトル</vt:lpstr>
      </vt:variant>
      <vt:variant>
        <vt:i4>38</vt:i4>
      </vt:variant>
    </vt:vector>
  </HeadingPairs>
  <TitlesOfParts>
    <vt:vector size="39" baseType="lpstr">
      <vt:lpstr>ナチュラル</vt:lpstr>
      <vt:lpstr>Rによる データサイエンス11</vt:lpstr>
      <vt:lpstr>第Ⅱ部　Rによるデータ解析</vt:lpstr>
      <vt:lpstr>カーネル法とは</vt:lpstr>
      <vt:lpstr>カーネル法とは</vt:lpstr>
      <vt:lpstr>カーネル法の背景</vt:lpstr>
      <vt:lpstr>カーネル法のイメージ</vt:lpstr>
      <vt:lpstr>カーネル法の特長</vt:lpstr>
      <vt:lpstr>カーネル法とアルゴリズム</vt:lpstr>
      <vt:lpstr>サポートベクターマシンとは</vt:lpstr>
      <vt:lpstr>SVM関数ksvm</vt:lpstr>
      <vt:lpstr>SVMの判別分析</vt:lpstr>
      <vt:lpstr>ケーススタディ</vt:lpstr>
      <vt:lpstr>ケーススタディ</vt:lpstr>
      <vt:lpstr>SVMの回帰分析</vt:lpstr>
      <vt:lpstr>ケーススタディ</vt:lpstr>
      <vt:lpstr>まとめ</vt:lpstr>
      <vt:lpstr>第Ⅱ部　Rによるデータ解析</vt:lpstr>
      <vt:lpstr>集団学習とは</vt:lpstr>
      <vt:lpstr>集団学習の方法</vt:lpstr>
      <vt:lpstr>集団学習の方法</vt:lpstr>
      <vt:lpstr>バギング</vt:lpstr>
      <vt:lpstr>バギングのイメージ</vt:lpstr>
      <vt:lpstr>バギング関数bagging</vt:lpstr>
      <vt:lpstr>バギング関数による解析</vt:lpstr>
      <vt:lpstr>バギング関数による解析</vt:lpstr>
      <vt:lpstr>集団学習の方法</vt:lpstr>
      <vt:lpstr>ブースティング</vt:lpstr>
      <vt:lpstr>ブースティングのイメージ</vt:lpstr>
      <vt:lpstr>ブースティング関数ada</vt:lpstr>
      <vt:lpstr>ブースティング関数による解析</vt:lpstr>
      <vt:lpstr>ブースティング関数による解析</vt:lpstr>
      <vt:lpstr>集団学習の方法</vt:lpstr>
      <vt:lpstr>ランダムフォレスト</vt:lpstr>
      <vt:lpstr>ランダムフォレストのイメージ</vt:lpstr>
      <vt:lpstr>RF関数randomForest</vt:lpstr>
      <vt:lpstr>RF関数による解析</vt:lpstr>
      <vt:lpstr>RF関数による解析</vt:lpstr>
      <vt:lpstr>まとめ</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Rによる データサイエンス</dc:title>
  <dc:creator>YY</dc:creator>
  <cp:lastModifiedBy>Yosuke Yamatani</cp:lastModifiedBy>
  <cp:revision>446</cp:revision>
  <dcterms:created xsi:type="dcterms:W3CDTF">2012-10-24T08:21:58Z</dcterms:created>
  <dcterms:modified xsi:type="dcterms:W3CDTF">2013-01-25T04:18:10Z</dcterms:modified>
</cp:coreProperties>
</file>