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6FD118-0FBC-44A6-B067-187956FACA3F}" type="datetimeFigureOut">
              <a:rPr kumimoji="1" lang="ja-JP" altLang="en-US" smtClean="0"/>
              <a:t>2012/10/31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b="1" dirty="0" smtClean="0"/>
              <a:t>R</a:t>
            </a:r>
            <a:r>
              <a:rPr kumimoji="1" lang="ja-JP" altLang="en-US" b="1" dirty="0" smtClean="0"/>
              <a:t>による</a:t>
            </a:r>
            <a:r>
              <a:rPr kumimoji="1" lang="en-US" altLang="ja-JP" b="1" dirty="0" smtClean="0"/>
              <a:t/>
            </a:r>
            <a:br>
              <a:rPr kumimoji="1" lang="en-US" altLang="ja-JP" b="1" dirty="0" smtClean="0"/>
            </a:br>
            <a:r>
              <a:rPr lang="ja-JP" altLang="en-US" b="1" dirty="0" smtClean="0"/>
              <a:t>データサイエンス</a:t>
            </a:r>
            <a:endParaRPr kumimoji="1" lang="ja-JP" altLang="en-US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3200" dirty="0" smtClean="0"/>
              <a:t>大平研</a:t>
            </a:r>
            <a:endParaRPr kumimoji="1" lang="en-US" altLang="ja-JP" sz="3200" dirty="0" smtClean="0"/>
          </a:p>
          <a:p>
            <a:r>
              <a:rPr kumimoji="1" lang="en-US" altLang="ja-JP" sz="3200" dirty="0" smtClean="0"/>
              <a:t>60151049</a:t>
            </a:r>
            <a:r>
              <a:rPr kumimoji="1" lang="ja-JP" altLang="en-US" sz="3200" dirty="0" smtClean="0"/>
              <a:t>　山谷 陽亮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766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第三章　データの基本統計量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kumimoji="1" lang="en-US" altLang="ja-JP" sz="3200" dirty="0" smtClean="0"/>
              <a:t>3.1</a:t>
            </a:r>
            <a:r>
              <a:rPr kumimoji="1" lang="ja-JP" altLang="en-US" sz="3200" dirty="0" smtClean="0"/>
              <a:t>　データの演算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kumimoji="1" lang="en-US" altLang="ja-JP" sz="3200" dirty="0" smtClean="0"/>
              <a:t>3.2</a:t>
            </a:r>
            <a:r>
              <a:rPr kumimoji="1" lang="ja-JP" altLang="en-US" sz="3200" dirty="0" smtClean="0"/>
              <a:t>　固有値と特異値の分解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kumimoji="1" lang="en-US" altLang="ja-JP" sz="3200" dirty="0" smtClean="0"/>
              <a:t>3.3</a:t>
            </a:r>
            <a:r>
              <a:rPr kumimoji="1" lang="ja-JP" altLang="en-US" sz="3200" dirty="0" smtClean="0"/>
              <a:t>　基本統計量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607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算術</a:t>
            </a:r>
            <a:r>
              <a:rPr lang="ja-JP" altLang="en-US" dirty="0" smtClean="0"/>
              <a:t>演算の表記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015723"/>
              </p:ext>
            </p:extLst>
          </p:nvPr>
        </p:nvGraphicFramePr>
        <p:xfrm>
          <a:off x="457200" y="1600200"/>
          <a:ext cx="7620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記号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結果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加算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３＋２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減算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３－２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乗算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３＊２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６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除算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３／２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１．５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err="1" smtClean="0"/>
                        <a:t>べき算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２＾３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８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除算の商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％／％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５％／％２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除算の余り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％％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５％％２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17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算術演算における優先順位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AutoNum type="arabicPeriod"/>
            </a:pPr>
            <a:r>
              <a:rPr kumimoji="1" lang="ja-JP" altLang="en-US" sz="3200" dirty="0" smtClean="0"/>
              <a:t>かっこ</a:t>
            </a:r>
            <a:endParaRPr kumimoji="1" lang="en-US" altLang="ja-JP" sz="3200" dirty="0" smtClean="0"/>
          </a:p>
          <a:p>
            <a:pPr marL="628650" indent="-514350">
              <a:buAutoNum type="arabicPeriod"/>
            </a:pPr>
            <a:r>
              <a:rPr lang="ja-JP" altLang="en-US" sz="3200" dirty="0" smtClean="0"/>
              <a:t>べき乗</a:t>
            </a:r>
            <a:r>
              <a:rPr lang="en-US" altLang="ja-JP" sz="3200" dirty="0" smtClean="0"/>
              <a:t>(^)</a:t>
            </a:r>
          </a:p>
          <a:p>
            <a:pPr marL="628650" indent="-514350">
              <a:buAutoNum type="arabicPeriod"/>
            </a:pPr>
            <a:r>
              <a:rPr kumimoji="1" lang="ja-JP" altLang="en-US" sz="3200" dirty="0" smtClean="0"/>
              <a:t>除算の商と余り</a:t>
            </a:r>
            <a:r>
              <a:rPr kumimoji="1" lang="en-US" altLang="ja-JP" sz="3200" dirty="0" smtClean="0"/>
              <a:t>(%/%, %%)</a:t>
            </a:r>
          </a:p>
          <a:p>
            <a:pPr marL="628650" indent="-514350">
              <a:buAutoNum type="arabicPeriod"/>
            </a:pPr>
            <a:r>
              <a:rPr lang="ja-JP" altLang="en-US" sz="3200" dirty="0"/>
              <a:t>乗算と</a:t>
            </a:r>
            <a:r>
              <a:rPr lang="ja-JP" altLang="en-US" sz="3200" dirty="0" smtClean="0"/>
              <a:t>除算</a:t>
            </a:r>
            <a:r>
              <a:rPr lang="en-US" altLang="ja-JP" sz="3200" dirty="0" smtClean="0"/>
              <a:t>(*, /)</a:t>
            </a:r>
          </a:p>
          <a:p>
            <a:pPr marL="628650" indent="-514350">
              <a:buAutoNum type="arabicPeriod"/>
            </a:pPr>
            <a:r>
              <a:rPr kumimoji="1" lang="ja-JP" altLang="en-US" sz="3200" dirty="0"/>
              <a:t>加算と</a:t>
            </a:r>
            <a:r>
              <a:rPr kumimoji="1" lang="ja-JP" altLang="en-US" sz="3200" dirty="0" smtClean="0"/>
              <a:t>減算</a:t>
            </a:r>
            <a:r>
              <a:rPr kumimoji="1" lang="en-US" altLang="ja-JP" sz="3200" dirty="0" smtClean="0"/>
              <a:t>(+, -)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5540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主</a:t>
            </a:r>
            <a:r>
              <a:rPr lang="ja-JP" altLang="en-US" dirty="0" smtClean="0"/>
              <a:t>な初等関数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86278314"/>
                  </p:ext>
                </p:extLst>
              </p:nvPr>
            </p:nvGraphicFramePr>
            <p:xfrm>
              <a:off x="457200" y="1600200"/>
              <a:ext cx="7620000" cy="33587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4560"/>
                    <a:gridCol w="566544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関数名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説明と例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abs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絶対値             </a:t>
                          </a:r>
                          <a:r>
                            <a:rPr kumimoji="1" lang="en-US" altLang="ja-JP" dirty="0" smtClean="0"/>
                            <a:t>abs(-2)=|-2|=2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exp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自然指数　    </a:t>
                          </a:r>
                          <a:r>
                            <a:rPr kumimoji="1" lang="en-US" altLang="ja-JP" dirty="0" err="1" smtClean="0"/>
                            <a:t>exp</a:t>
                          </a:r>
                          <a:r>
                            <a:rPr kumimoji="1" lang="en-US" altLang="ja-JP" dirty="0" smtClean="0"/>
                            <a:t>(1)</a:t>
                          </a:r>
                          <a:r>
                            <a:rPr kumimoji="1" lang="ja-JP" altLang="en-US" dirty="0" smtClean="0"/>
                            <a:t>≒</a:t>
                          </a:r>
                          <a:r>
                            <a:rPr kumimoji="1" lang="en-US" altLang="ja-JP" dirty="0" smtClean="0"/>
                            <a:t>2.718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sqrt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平方根　　　</a:t>
                          </a:r>
                          <a:r>
                            <a:rPr kumimoji="1" lang="en-US" altLang="ja-JP" dirty="0" err="1" smtClean="0"/>
                            <a:t>sqrt</a:t>
                          </a:r>
                          <a:r>
                            <a:rPr kumimoji="1" lang="en-US" altLang="ja-JP" dirty="0" smtClean="0"/>
                            <a:t>(4)=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</m:rad>
                            </m:oMath>
                          </a14:m>
                          <a:r>
                            <a:rPr kumimoji="1" lang="en-US" altLang="ja-JP" dirty="0" smtClean="0"/>
                            <a:t>=2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log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自然対数　　</a:t>
                          </a:r>
                          <a:r>
                            <a:rPr kumimoji="1" lang="en-US" altLang="ja-JP" dirty="0" smtClean="0"/>
                            <a:t>log(</a:t>
                          </a:r>
                          <a:r>
                            <a:rPr kumimoji="1" lang="en-US" altLang="ja-JP" dirty="0" err="1" smtClean="0"/>
                            <a:t>exp</a:t>
                          </a:r>
                          <a:r>
                            <a:rPr kumimoji="1" lang="en-US" altLang="ja-JP" dirty="0" smtClean="0"/>
                            <a:t>(1))=1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log10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常用対数　　</a:t>
                          </a:r>
                          <a:r>
                            <a:rPr kumimoji="1" lang="en-US" altLang="ja-JP" dirty="0" smtClean="0"/>
                            <a:t>log10(10)=1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round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四捨五入　　</a:t>
                          </a:r>
                          <a:r>
                            <a:rPr kumimoji="1" lang="en-US" altLang="ja-JP" dirty="0" smtClean="0"/>
                            <a:t>round(3.1415,3)</a:t>
                          </a:r>
                          <a:r>
                            <a:rPr kumimoji="1" lang="ja-JP" altLang="en-US" dirty="0" smtClean="0"/>
                            <a:t>≒</a:t>
                          </a:r>
                          <a:r>
                            <a:rPr kumimoji="1" lang="en-US" altLang="ja-JP" dirty="0" smtClean="0"/>
                            <a:t>3.142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cos</a:t>
                          </a:r>
                          <a:r>
                            <a:rPr kumimoji="1" lang="en-US" altLang="ja-JP" dirty="0" smtClean="0"/>
                            <a:t> , sin , tan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三角関数　　</a:t>
                          </a:r>
                          <a:r>
                            <a:rPr kumimoji="1" lang="en-US" altLang="ja-JP" dirty="0" err="1" smtClean="0"/>
                            <a:t>cos</a:t>
                          </a:r>
                          <a:r>
                            <a:rPr kumimoji="1" lang="en-US" altLang="ja-JP" dirty="0" smtClean="0"/>
                            <a:t>(pi)=-1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acos</a:t>
                          </a:r>
                          <a:r>
                            <a:rPr kumimoji="1" lang="en-US" altLang="ja-JP" baseline="0" dirty="0" smtClean="0"/>
                            <a:t>, </a:t>
                          </a:r>
                          <a:r>
                            <a:rPr kumimoji="1" lang="en-US" altLang="ja-JP" baseline="0" dirty="0" err="1" smtClean="0"/>
                            <a:t>asin</a:t>
                          </a:r>
                          <a:r>
                            <a:rPr kumimoji="1" lang="en-US" altLang="ja-JP" baseline="0" dirty="0" smtClean="0"/>
                            <a:t>, </a:t>
                          </a:r>
                          <a:r>
                            <a:rPr kumimoji="1" lang="en-US" altLang="ja-JP" baseline="0" dirty="0" err="1" smtClean="0"/>
                            <a:t>atan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逆三角関数　</a:t>
                          </a:r>
                          <a:r>
                            <a:rPr kumimoji="1" lang="en-US" altLang="ja-JP" dirty="0" err="1" smtClean="0"/>
                            <a:t>acos</a:t>
                          </a:r>
                          <a:r>
                            <a:rPr kumimoji="1" lang="en-US" altLang="ja-JP" dirty="0" smtClean="0"/>
                            <a:t>(1)=0</a:t>
                          </a: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86278314"/>
                  </p:ext>
                </p:extLst>
              </p:nvPr>
            </p:nvGraphicFramePr>
            <p:xfrm>
              <a:off x="457200" y="1600200"/>
              <a:ext cx="7620000" cy="33587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4560"/>
                    <a:gridCol w="566544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関数名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説明と例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abs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絶対値             </a:t>
                          </a:r>
                          <a:r>
                            <a:rPr kumimoji="1" lang="en-US" altLang="ja-JP" dirty="0" smtClean="0"/>
                            <a:t>abs(-2)=|-2|=2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exp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自然指数　    </a:t>
                          </a:r>
                          <a:r>
                            <a:rPr kumimoji="1" lang="en-US" altLang="ja-JP" dirty="0" err="1" smtClean="0"/>
                            <a:t>exp</a:t>
                          </a:r>
                          <a:r>
                            <a:rPr kumimoji="1" lang="en-US" altLang="ja-JP" dirty="0" smtClean="0"/>
                            <a:t>(1)</a:t>
                          </a:r>
                          <a:r>
                            <a:rPr kumimoji="1" lang="ja-JP" altLang="en-US" dirty="0" smtClean="0"/>
                            <a:t>≒</a:t>
                          </a:r>
                          <a:r>
                            <a:rPr kumimoji="1" lang="en-US" altLang="ja-JP" dirty="0" smtClean="0"/>
                            <a:t>2.718</a:t>
                          </a:r>
                        </a:p>
                      </a:txBody>
                      <a:tcPr/>
                    </a:tc>
                  </a:tr>
                  <a:tr h="391986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sqrt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4553" t="-296875" b="-501563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log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自然対数　　</a:t>
                          </a:r>
                          <a:r>
                            <a:rPr kumimoji="1" lang="en-US" altLang="ja-JP" dirty="0" smtClean="0"/>
                            <a:t>log(</a:t>
                          </a:r>
                          <a:r>
                            <a:rPr kumimoji="1" lang="en-US" altLang="ja-JP" dirty="0" err="1" smtClean="0"/>
                            <a:t>exp</a:t>
                          </a:r>
                          <a:r>
                            <a:rPr kumimoji="1" lang="en-US" altLang="ja-JP" dirty="0" smtClean="0"/>
                            <a:t>(1))=1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log10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常用対数　　</a:t>
                          </a:r>
                          <a:r>
                            <a:rPr kumimoji="1" lang="en-US" altLang="ja-JP" dirty="0" smtClean="0"/>
                            <a:t>log10(10)=1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round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四捨五入　　</a:t>
                          </a:r>
                          <a:r>
                            <a:rPr kumimoji="1" lang="en-US" altLang="ja-JP" dirty="0" smtClean="0"/>
                            <a:t>round(3.1415,3)</a:t>
                          </a:r>
                          <a:r>
                            <a:rPr kumimoji="1" lang="ja-JP" altLang="en-US" dirty="0" smtClean="0"/>
                            <a:t>≒</a:t>
                          </a:r>
                          <a:r>
                            <a:rPr kumimoji="1" lang="en-US" altLang="ja-JP" dirty="0" smtClean="0"/>
                            <a:t>3.142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cos</a:t>
                          </a:r>
                          <a:r>
                            <a:rPr kumimoji="1" lang="en-US" altLang="ja-JP" dirty="0" smtClean="0"/>
                            <a:t> , sin , tan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三角関数　　</a:t>
                          </a:r>
                          <a:r>
                            <a:rPr kumimoji="1" lang="en-US" altLang="ja-JP" dirty="0" err="1" smtClean="0"/>
                            <a:t>cos</a:t>
                          </a:r>
                          <a:r>
                            <a:rPr kumimoji="1" lang="en-US" altLang="ja-JP" dirty="0" smtClean="0"/>
                            <a:t>(pi)=-1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acos</a:t>
                          </a:r>
                          <a:r>
                            <a:rPr kumimoji="1" lang="en-US" altLang="ja-JP" baseline="0" dirty="0" smtClean="0"/>
                            <a:t>, </a:t>
                          </a:r>
                          <a:r>
                            <a:rPr kumimoji="1" lang="en-US" altLang="ja-JP" baseline="0" dirty="0" err="1" smtClean="0"/>
                            <a:t>asin</a:t>
                          </a:r>
                          <a:r>
                            <a:rPr kumimoji="1" lang="en-US" altLang="ja-JP" baseline="0" dirty="0" smtClean="0"/>
                            <a:t>, </a:t>
                          </a:r>
                          <a:r>
                            <a:rPr kumimoji="1" lang="en-US" altLang="ja-JP" baseline="0" dirty="0" err="1" smtClean="0"/>
                            <a:t>atan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逆三角関数　</a:t>
                          </a:r>
                          <a:r>
                            <a:rPr kumimoji="1" lang="en-US" altLang="ja-JP" dirty="0" err="1" smtClean="0"/>
                            <a:t>acos</a:t>
                          </a:r>
                          <a:r>
                            <a:rPr kumimoji="1" lang="en-US" altLang="ja-JP" dirty="0" smtClean="0"/>
                            <a:t>(1)=0</a:t>
                          </a: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71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比較演算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596438"/>
              </p:ext>
            </p:extLst>
          </p:nvPr>
        </p:nvGraphicFramePr>
        <p:xfrm>
          <a:off x="457200" y="1600200"/>
          <a:ext cx="5915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201688"/>
                <a:gridCol w="1584176"/>
                <a:gridCol w="12241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記号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結果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より大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&gt;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3&gt;2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より大か等しい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&gt;=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3&gt;=4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より小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&lt;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3&lt;2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より小か等しい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&lt;=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3&lt;=4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等しい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==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3==4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等しくない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!=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3!=4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23528" y="4581128"/>
            <a:ext cx="7632848" cy="12258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x&lt;-c(1,2,3,4); y&lt;-c(4,3,2,1)           #</a:t>
            </a:r>
            <a:r>
              <a:rPr lang="ja-JP" altLang="en-US" sz="2200" dirty="0" smtClean="0"/>
              <a:t>「</a:t>
            </a:r>
            <a:r>
              <a:rPr lang="en-US" altLang="ja-JP" sz="2200" dirty="0" smtClean="0"/>
              <a:t>;</a:t>
            </a:r>
            <a:r>
              <a:rPr lang="ja-JP" altLang="en-US" sz="2200" dirty="0" smtClean="0"/>
              <a:t>」は区切り文字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x&gt;y</a:t>
            </a:r>
          </a:p>
          <a:p>
            <a:r>
              <a:rPr lang="en-US" altLang="ja-JP" sz="2200" dirty="0" smtClean="0"/>
              <a:t>[1] FALSE </a:t>
            </a:r>
            <a:r>
              <a:rPr lang="en-US" altLang="ja-JP" sz="2200" dirty="0" err="1" smtClean="0"/>
              <a:t>FALSE</a:t>
            </a:r>
            <a:r>
              <a:rPr lang="en-US" altLang="ja-JP" sz="2200" dirty="0" smtClean="0"/>
              <a:t> TRUE </a:t>
            </a:r>
            <a:r>
              <a:rPr lang="en-US" altLang="ja-JP" sz="2200" dirty="0" err="1" smtClean="0"/>
              <a:t>TRUE</a:t>
            </a:r>
            <a:endParaRPr lang="en-US" altLang="ja-JP" sz="2200" dirty="0" smtClean="0"/>
          </a:p>
        </p:txBody>
      </p:sp>
    </p:spTree>
    <p:extLst>
      <p:ext uri="{BB962C8B-B14F-4D97-AF65-F5344CB8AC3E}">
        <p14:creationId xmlns:p14="http://schemas.microsoft.com/office/powerpoint/2010/main" val="3547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論理演算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032074"/>
              </p:ext>
            </p:extLst>
          </p:nvPr>
        </p:nvGraphicFramePr>
        <p:xfrm>
          <a:off x="457200" y="1600200"/>
          <a:ext cx="577098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129680"/>
                <a:gridCol w="1368152"/>
                <a:gridCol w="13681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記号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結果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否定</a:t>
                      </a:r>
                      <a:r>
                        <a:rPr kumimoji="1" lang="en-US" altLang="ja-JP" dirty="0" smtClean="0"/>
                        <a:t>(NOT)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!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!(F)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積</a:t>
                      </a:r>
                      <a:r>
                        <a:rPr kumimoji="1" lang="en-US" altLang="ja-JP" dirty="0" smtClean="0"/>
                        <a:t>(AND)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&amp;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 &amp; 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積</a:t>
                      </a:r>
                      <a:r>
                        <a:rPr kumimoji="1" lang="en-US" altLang="ja-JP" dirty="0" smtClean="0"/>
                        <a:t>(AND)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&amp;&amp;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 &amp;&amp; 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和</a:t>
                      </a:r>
                      <a:r>
                        <a:rPr kumimoji="1" lang="en-US" altLang="ja-JP" dirty="0" smtClean="0"/>
                        <a:t>(OR)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|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 | F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和</a:t>
                      </a:r>
                      <a:r>
                        <a:rPr kumimoji="1" lang="en-US" altLang="ja-JP" dirty="0" smtClean="0"/>
                        <a:t>(OR)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||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 || F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TRUE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排他的論理和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xor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xor</a:t>
                      </a:r>
                      <a:r>
                        <a:rPr kumimoji="1" lang="en-US" altLang="ja-JP" dirty="0" smtClean="0"/>
                        <a:t>(T,T)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FALSE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23528" y="4392434"/>
            <a:ext cx="7632848" cy="19750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Lx&lt;-c(T,T,F,F); Ly&lt;-c(T,F,F,T)</a:t>
            </a:r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Lx &amp; Ly			#</a:t>
            </a:r>
            <a:r>
              <a:rPr lang="ja-JP" altLang="en-US" sz="2200" dirty="0" smtClean="0"/>
              <a:t>すべての要素に演算</a:t>
            </a:r>
            <a:endParaRPr lang="en-US" altLang="ja-JP" sz="2200" dirty="0" smtClean="0"/>
          </a:p>
          <a:p>
            <a:r>
              <a:rPr lang="en-US" altLang="ja-JP" sz="2200" dirty="0" smtClean="0"/>
              <a:t>[1] TRUE FALSE </a:t>
            </a:r>
            <a:r>
              <a:rPr lang="en-US" altLang="ja-JP" sz="2200" dirty="0" err="1" smtClean="0"/>
              <a:t>FALSE</a:t>
            </a:r>
            <a:r>
              <a:rPr lang="en-US" altLang="ja-JP" sz="2200" dirty="0"/>
              <a:t> </a:t>
            </a:r>
            <a:r>
              <a:rPr lang="en-US" altLang="ja-JP" sz="2200" dirty="0" err="1" smtClean="0"/>
              <a:t>FALSE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Lx &amp;&amp; Ly			#</a:t>
            </a:r>
            <a:r>
              <a:rPr lang="ja-JP" altLang="en-US" sz="2200" dirty="0" smtClean="0"/>
              <a:t>最初の要素のみ演算</a:t>
            </a:r>
            <a:endParaRPr lang="en-US" altLang="ja-JP" sz="2200" dirty="0" smtClean="0"/>
          </a:p>
          <a:p>
            <a:r>
              <a:rPr lang="en-US" altLang="ja-JP" sz="2200" dirty="0" smtClean="0"/>
              <a:t>[1] TRUE</a:t>
            </a:r>
          </a:p>
        </p:txBody>
      </p:sp>
    </p:spTree>
    <p:extLst>
      <p:ext uri="{BB962C8B-B14F-4D97-AF65-F5344CB8AC3E}">
        <p14:creationId xmlns:p14="http://schemas.microsoft.com/office/powerpoint/2010/main" val="126180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行列の演算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620000" cy="2188840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kumimoji="1" lang="en-US" altLang="ja-JP" dirty="0" smtClean="0"/>
                  <a:t>A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,  D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1"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kumimoji="1" lang="en-US" altLang="ja-JP" dirty="0" smtClean="0"/>
              </a:p>
              <a:p>
                <a:pPr marL="114300" indent="0">
                  <a:buNone/>
                </a:pPr>
                <a:r>
                  <a:rPr lang="en-US" altLang="ja-JP" dirty="0" smtClean="0"/>
                  <a:t>AD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ja-JP" altLang="en-US" dirty="0" smtClean="0"/>
                  <a:t>  </a:t>
                </a:r>
                <a:r>
                  <a:rPr kumimoji="1" lang="en-US" altLang="ja-JP" dirty="0" smtClean="0"/>
                  <a:t>×</a:t>
                </a:r>
                <a:r>
                  <a:rPr lang="en-US" altLang="ja-JP" dirty="0" smtClean="0"/>
                  <a:t>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kumimoji="1" lang="en-US" altLang="ja-JP" dirty="0" smtClean="0"/>
              </a:p>
              <a:p>
                <a:pPr marL="11430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  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16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22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620000" cy="218884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/>
          <p:cNvSpPr txBox="1"/>
          <p:nvPr/>
        </p:nvSpPr>
        <p:spPr>
          <a:xfrm>
            <a:off x="323528" y="3861048"/>
            <a:ext cx="7632848" cy="23495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A&lt;-matrix(c(1,2,1,4),2,2)</a:t>
            </a:r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D&lt;-matrix(c(4,2,3,4,2,1),2,3)</a:t>
            </a:r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A %*%D			#</a:t>
            </a:r>
            <a:r>
              <a:rPr lang="ja-JP" altLang="en-US" sz="2200" dirty="0" smtClean="0"/>
              <a:t>行列の積演算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[,2]	[,3]</a:t>
            </a:r>
          </a:p>
          <a:p>
            <a:r>
              <a:rPr lang="en-US" altLang="ja-JP" sz="2200" dirty="0" smtClean="0"/>
              <a:t>[1,]	 6	 7 	 3</a:t>
            </a:r>
          </a:p>
          <a:p>
            <a:r>
              <a:rPr lang="en-US" altLang="ja-JP" sz="2200" dirty="0" smtClean="0"/>
              <a:t>[2,]	 16	 22	 8</a:t>
            </a:r>
          </a:p>
        </p:txBody>
      </p:sp>
    </p:spTree>
    <p:extLst>
      <p:ext uri="{BB962C8B-B14F-4D97-AF65-F5344CB8AC3E}">
        <p14:creationId xmlns:p14="http://schemas.microsoft.com/office/powerpoint/2010/main" val="120538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対角行列と逆行列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7009" y="1381983"/>
            <a:ext cx="7632848" cy="19750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diag</a:t>
            </a:r>
            <a:r>
              <a:rPr lang="en-US" altLang="ja-JP" sz="2200" dirty="0" smtClean="0"/>
              <a:t>(c(6,7,3))			#</a:t>
            </a:r>
            <a:r>
              <a:rPr lang="ja-JP" altLang="en-US" sz="2200" dirty="0" smtClean="0"/>
              <a:t>対角行列を生成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[,2]	[,3]</a:t>
            </a:r>
          </a:p>
          <a:p>
            <a:r>
              <a:rPr lang="en-US" altLang="ja-JP" sz="2200" dirty="0" smtClean="0"/>
              <a:t>[1,]	  6	  0	  0</a:t>
            </a:r>
          </a:p>
          <a:p>
            <a:r>
              <a:rPr lang="en-US" altLang="ja-JP" sz="2200" dirty="0" smtClean="0"/>
              <a:t>[2,]	  0	  7	  0</a:t>
            </a:r>
          </a:p>
          <a:p>
            <a:r>
              <a:rPr lang="en-US" altLang="ja-JP" sz="2200" dirty="0" smtClean="0"/>
              <a:t>[3,]	  0	  0	  3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3570639"/>
            <a:ext cx="7632848" cy="30987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solve(A)			#A</a:t>
            </a:r>
            <a:r>
              <a:rPr lang="ja-JP" altLang="en-US" sz="2200" dirty="0" smtClean="0"/>
              <a:t>の逆行列を生成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[,2]</a:t>
            </a:r>
          </a:p>
          <a:p>
            <a:r>
              <a:rPr lang="en-US" altLang="ja-JP" sz="2200" dirty="0" smtClean="0"/>
              <a:t>[1,]	  2	-0.5</a:t>
            </a:r>
          </a:p>
          <a:p>
            <a:r>
              <a:rPr lang="en-US" altLang="ja-JP" sz="2200" dirty="0" smtClean="0"/>
              <a:t>[2,]	 -1	 0.5</a:t>
            </a:r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A%*%solve(A)</a:t>
            </a:r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[,2]</a:t>
            </a:r>
          </a:p>
          <a:p>
            <a:r>
              <a:rPr lang="en-US" altLang="ja-JP" sz="2200" dirty="0" smtClean="0"/>
              <a:t>[1,]	  1	  0</a:t>
            </a:r>
          </a:p>
          <a:p>
            <a:r>
              <a:rPr lang="en-US" altLang="ja-JP" sz="2200" dirty="0" smtClean="0"/>
              <a:t>[2,]	  0	  1</a:t>
            </a:r>
          </a:p>
        </p:txBody>
      </p:sp>
    </p:spTree>
    <p:extLst>
      <p:ext uri="{BB962C8B-B14F-4D97-AF65-F5344CB8AC3E}">
        <p14:creationId xmlns:p14="http://schemas.microsoft.com/office/powerpoint/2010/main" val="6662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固有値・固有ベクトル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620000" cy="604664"/>
              </a:xfrm>
            </p:spPr>
            <p:txBody>
              <a:bodyPr>
                <a:normAutofit fontScale="92500"/>
              </a:bodyPr>
              <a:lstStyle/>
              <a:p>
                <a:pPr marL="11430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i="1" smtClean="0">
                        <a:latin typeface="Cambria Math"/>
                      </a:rPr>
                      <m:t>AX</m:t>
                    </m:r>
                    <m:r>
                      <a:rPr lang="en-US" altLang="ja-JP" sz="240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ja-JP" sz="2400" b="0" i="1" smtClean="0">
                        <a:latin typeface="Cambria Math"/>
                        <a:ea typeface="Cambria Math"/>
                      </a:rPr>
                      <m:t>𝜆</m:t>
                    </m:r>
                    <m:r>
                      <a:rPr lang="en-US" altLang="ja-JP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kumimoji="1" lang="ja-JP" altLang="en-US" sz="2400" dirty="0" smtClean="0"/>
                  <a:t>が成り立つとき</a:t>
                </a:r>
                <a:r>
                  <a:rPr kumimoji="1" lang="en-US" altLang="ja-JP" sz="2400" dirty="0" smtClean="0"/>
                  <a:t>(A</a:t>
                </a:r>
                <a:r>
                  <a:rPr kumimoji="1" lang="ja-JP" altLang="en-US" sz="2400" dirty="0" smtClean="0"/>
                  <a:t>は０ベクトルではない正方行列</a:t>
                </a:r>
                <a:r>
                  <a:rPr kumimoji="1" lang="en-US" altLang="ja-JP" sz="2400" dirty="0" smtClean="0"/>
                  <a:t>)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620000" cy="604664"/>
              </a:xfrm>
              <a:blipFill rotWithShape="1">
                <a:blip r:embed="rId2"/>
                <a:stretch>
                  <a:fillRect t="-10101" r="-8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右矢印 3"/>
          <p:cNvSpPr/>
          <p:nvPr/>
        </p:nvSpPr>
        <p:spPr>
          <a:xfrm rot="5400000">
            <a:off x="3518883" y="2303875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51720" y="2924944"/>
            <a:ext cx="5616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λ‥</a:t>
            </a:r>
            <a:r>
              <a:rPr lang="ja-JP" altLang="en-US" sz="2800" dirty="0" smtClean="0"/>
              <a:t>固有値</a:t>
            </a:r>
            <a:endParaRPr lang="en-US" altLang="ja-JP" sz="2800" dirty="0" smtClean="0"/>
          </a:p>
          <a:p>
            <a:r>
              <a:rPr kumimoji="1" lang="ja-JP" altLang="en-US" sz="2800" dirty="0" smtClean="0"/>
              <a:t>・</a:t>
            </a:r>
            <a:r>
              <a:rPr kumimoji="1" lang="en-US" altLang="ja-JP" sz="2800" dirty="0" smtClean="0"/>
              <a:t>X‥</a:t>
            </a:r>
            <a:r>
              <a:rPr kumimoji="1" lang="ja-JP" altLang="en-US" sz="2800" dirty="0" smtClean="0"/>
              <a:t>固有ベクトル</a:t>
            </a:r>
            <a:endParaRPr kumimoji="1" lang="en-US" altLang="ja-JP" sz="2800" dirty="0" smtClean="0"/>
          </a:p>
        </p:txBody>
      </p:sp>
      <p:sp>
        <p:nvSpPr>
          <p:cNvPr id="6" name="右矢印 5"/>
          <p:cNvSpPr/>
          <p:nvPr/>
        </p:nvSpPr>
        <p:spPr>
          <a:xfrm rot="5400000">
            <a:off x="3518883" y="4104075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619672" y="4725144"/>
            <a:ext cx="4824536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データ解析にしばしば利用される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182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固有値・固有ベクトル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3754760" cy="748680"/>
              </a:xfrm>
            </p:spPr>
            <p:txBody>
              <a:bodyPr/>
              <a:lstStyle/>
              <a:p>
                <a:pPr marL="11430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i="1" smtClean="0">
                        <a:latin typeface="Cambria Math"/>
                      </a:rPr>
                      <m:t>A</m:t>
                    </m:r>
                    <m:r>
                      <a:rPr lang="en-US" altLang="ja-JP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 smtClean="0">
                                <a:latin typeface="Cambria Math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 smtClean="0"/>
                  <a:t> </a:t>
                </a:r>
                <a:r>
                  <a:rPr kumimoji="1" lang="ja-JP" altLang="en-US" dirty="0" smtClean="0"/>
                  <a:t>を考える</a:t>
                </a:r>
                <a:endParaRPr kumimoji="1" lang="en-US" altLang="ja-JP" dirty="0" smtClean="0"/>
              </a:p>
              <a:p>
                <a:pPr marL="11430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3754760" cy="74868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297009" y="2390095"/>
            <a:ext cx="7632848" cy="27241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eigen</a:t>
            </a:r>
            <a:r>
              <a:rPr lang="en-US" altLang="ja-JP" sz="2200" dirty="0" smtClean="0"/>
              <a:t>(A)		#</a:t>
            </a:r>
            <a:r>
              <a:rPr lang="ja-JP" altLang="en-US" sz="2200" dirty="0" smtClean="0"/>
              <a:t>固有値・固有ベクトルの算出</a:t>
            </a:r>
            <a:endParaRPr lang="en-US" altLang="ja-JP" sz="2200" dirty="0" smtClean="0"/>
          </a:p>
          <a:p>
            <a:r>
              <a:rPr lang="en-US" altLang="ja-JP" sz="2200" dirty="0" smtClean="0"/>
              <a:t>$values</a:t>
            </a:r>
          </a:p>
          <a:p>
            <a:r>
              <a:rPr lang="en-US" altLang="ja-JP" sz="2200" dirty="0" smtClean="0"/>
              <a:t>[1]	4.5615528	0.4384472</a:t>
            </a:r>
          </a:p>
          <a:p>
            <a:r>
              <a:rPr lang="en-US" altLang="ja-JP" sz="2200" dirty="0" smtClean="0"/>
              <a:t>$vectors</a:t>
            </a:r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	[,2]</a:t>
            </a:r>
          </a:p>
          <a:p>
            <a:r>
              <a:rPr lang="en-US" altLang="ja-JP" sz="2200" dirty="0" smtClean="0"/>
              <a:t>[1,]   -0.2703230</a:t>
            </a:r>
            <a:r>
              <a:rPr lang="en-US" altLang="ja-JP" sz="2200" dirty="0"/>
              <a:t> </a:t>
            </a:r>
            <a:r>
              <a:rPr lang="en-US" altLang="ja-JP" sz="2200" dirty="0" smtClean="0"/>
              <a:t>     -0.8719282</a:t>
            </a:r>
          </a:p>
          <a:p>
            <a:r>
              <a:rPr lang="en-US" altLang="ja-JP" sz="2200" dirty="0" smtClean="0"/>
              <a:t>[2,]   -0.9627697       0.4896337</a:t>
            </a:r>
          </a:p>
        </p:txBody>
      </p:sp>
    </p:spTree>
    <p:extLst>
      <p:ext uri="{BB962C8B-B14F-4D97-AF65-F5344CB8AC3E}">
        <p14:creationId xmlns:p14="http://schemas.microsoft.com/office/powerpoint/2010/main" val="205514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特異値分解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71600" y="1728090"/>
            <a:ext cx="6840760" cy="9194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dirty="0" smtClean="0"/>
          </a:p>
          <a:p>
            <a:r>
              <a:rPr kumimoji="1" lang="en-US" altLang="ja-JP" sz="2400" dirty="0" smtClean="0"/>
              <a:t>n</a:t>
            </a:r>
            <a:r>
              <a:rPr kumimoji="1" lang="ja-JP" altLang="en-US" sz="2400" dirty="0" smtClean="0"/>
              <a:t>行</a:t>
            </a:r>
            <a:r>
              <a:rPr kumimoji="1" lang="en-US" altLang="ja-JP" sz="2400" dirty="0" smtClean="0"/>
              <a:t>p</a:t>
            </a:r>
            <a:r>
              <a:rPr kumimoji="1" lang="ja-JP" altLang="en-US" sz="2400" dirty="0" smtClean="0"/>
              <a:t>列の行列を３つの行列の積に分解すること</a:t>
            </a:r>
            <a:endParaRPr kumimoji="1"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1497258"/>
            <a:ext cx="2376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dirty="0"/>
              <a:t>特異値分解とは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2483768" y="2971800"/>
                <a:ext cx="22957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800" i="1" smtClean="0">
                          <a:latin typeface="Cambria Math"/>
                        </a:rPr>
                        <m:t>B</m:t>
                      </m:r>
                      <m:r>
                        <a:rPr lang="en-US" altLang="ja-JP" sz="280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𝑈</m:t>
                      </m:r>
                      <m:sSub>
                        <m:sSubPr>
                          <m:ctrlP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sub>
                      </m:sSub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971800"/>
                <a:ext cx="2295757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3491880" y="3645024"/>
                <a:ext cx="46085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000" dirty="0" smtClean="0"/>
                  <a:t>・</a:t>
                </a:r>
                <a:r>
                  <a:rPr lang="en-US" altLang="ja-JP" sz="2000" dirty="0" smtClean="0"/>
                  <a:t>B‥</a:t>
                </a:r>
                <a:r>
                  <a:rPr lang="ja-JP" altLang="en-US" sz="2000" dirty="0" smtClean="0"/>
                  <a:t>任意の</a:t>
                </a:r>
                <a:r>
                  <a:rPr lang="en-US" altLang="ja-JP" sz="2000" dirty="0" smtClean="0"/>
                  <a:t>n</a:t>
                </a:r>
                <a:r>
                  <a:rPr lang="ja-JP" altLang="en-US" sz="2000" dirty="0" smtClean="0"/>
                  <a:t>行</a:t>
                </a:r>
                <a:r>
                  <a:rPr lang="en-US" altLang="ja-JP" sz="2000" dirty="0" smtClean="0"/>
                  <a:t>p</a:t>
                </a:r>
                <a:r>
                  <a:rPr lang="ja-JP" altLang="en-US" sz="2000" dirty="0" smtClean="0"/>
                  <a:t>列の行列</a:t>
                </a:r>
                <a:endParaRPr kumimoji="1" lang="en-US" altLang="ja-JP" sz="2000" dirty="0" smtClean="0"/>
              </a:p>
              <a:p>
                <a:r>
                  <a:rPr lang="ja-JP" altLang="en-US" sz="2000" dirty="0" smtClean="0"/>
                  <a:t>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𝜆</m:t>
                        </m:r>
                      </m:sub>
                    </m:sSub>
                  </m:oMath>
                </a14:m>
                <a:r>
                  <a:rPr kumimoji="1" lang="en-US" altLang="ja-JP" sz="2000" dirty="0" smtClean="0"/>
                  <a:t>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000" b="0" i="1" dirty="0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kumimoji="1" lang="en-US" altLang="ja-JP" sz="20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kumimoji="1" lang="en-US" altLang="ja-JP" sz="2000" i="1" dirty="0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altLang="ja-JP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 dirty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altLang="ja-JP" sz="20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altLang="ja-JP" sz="2000" b="0" i="1" dirty="0" smtClean="0">
                        <a:latin typeface="Cambria Math"/>
                        <a:ea typeface="Cambria Math"/>
                      </a:rPr>
                      <m:t>‥</m:t>
                    </m:r>
                    <m:r>
                      <a:rPr lang="ja-JP" altLang="en-US" sz="2000" b="0" i="1" dirty="0" smtClean="0">
                        <a:latin typeface="Cambria Math"/>
                        <a:ea typeface="Cambria Math"/>
                      </a:rPr>
                      <m:t>が</m:t>
                    </m:r>
                    <m:r>
                      <a:rPr lang="ja-JP" altLang="en-US" sz="2000" i="1" dirty="0">
                        <a:latin typeface="Cambria Math"/>
                        <a:ea typeface="Cambria Math"/>
                      </a:rPr>
                      <m:t>要素の</m:t>
                    </m:r>
                  </m:oMath>
                </a14:m>
                <a:r>
                  <a:rPr lang="ja-JP" altLang="en-US" sz="2000" dirty="0" smtClean="0">
                    <a:ea typeface="Cambria Math"/>
                  </a:rPr>
                  <a:t>対角行列</a:t>
                </a:r>
                <a:endParaRPr lang="en-US" altLang="ja-JP" sz="200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645024"/>
                <a:ext cx="4608512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1455" t="-6897" b="-120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右矢印 8"/>
          <p:cNvSpPr/>
          <p:nvPr/>
        </p:nvSpPr>
        <p:spPr>
          <a:xfrm rot="5400000">
            <a:off x="3518883" y="4680139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5389919"/>
            <a:ext cx="7272808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正方行列ではない行列の分解が可能に！！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7432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特異値分解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7009" y="2132856"/>
            <a:ext cx="7632848" cy="45970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(D.s&lt;-</a:t>
            </a:r>
            <a:r>
              <a:rPr lang="en-US" altLang="ja-JP" sz="2200" dirty="0" err="1" smtClean="0"/>
              <a:t>svd</a:t>
            </a:r>
            <a:r>
              <a:rPr lang="en-US" altLang="ja-JP" sz="2200" dirty="0" smtClean="0"/>
              <a:t>(D))		#D</a:t>
            </a:r>
            <a:r>
              <a:rPr lang="ja-JP" altLang="en-US" sz="2200" dirty="0" smtClean="0"/>
              <a:t>の特異値分解を行う</a:t>
            </a:r>
            <a:endParaRPr lang="en-US" altLang="ja-JP" sz="2200" dirty="0" smtClean="0"/>
          </a:p>
          <a:p>
            <a:r>
              <a:rPr lang="en-US" altLang="ja-JP" sz="2200" dirty="0" smtClean="0"/>
              <a:t>$d</a:t>
            </a:r>
          </a:p>
          <a:p>
            <a:r>
              <a:rPr lang="en-US" altLang="ja-JP" sz="2200" dirty="0" smtClean="0"/>
              <a:t>[1]	6.881910	1.624598</a:t>
            </a:r>
          </a:p>
          <a:p>
            <a:r>
              <a:rPr lang="en-US" altLang="ja-JP" sz="2200" dirty="0" smtClean="0"/>
              <a:t>$u</a:t>
            </a:r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	[,1]		[,2]</a:t>
            </a:r>
          </a:p>
          <a:p>
            <a:r>
              <a:rPr lang="en-US" altLang="ja-JP" sz="2200" dirty="0" smtClean="0"/>
              <a:t>[1,]	-0.7677517	-0.6407474</a:t>
            </a:r>
          </a:p>
          <a:p>
            <a:r>
              <a:rPr lang="en-US" altLang="ja-JP" sz="2200" dirty="0" smtClean="0"/>
              <a:t>[2,]	-0.6407474	 0.7677517</a:t>
            </a:r>
          </a:p>
          <a:p>
            <a:r>
              <a:rPr lang="en-US" altLang="ja-JP" sz="2200" dirty="0" smtClean="0"/>
              <a:t>$v</a:t>
            </a:r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	[,1]		[,2]</a:t>
            </a:r>
          </a:p>
          <a:p>
            <a:r>
              <a:rPr lang="en-US" altLang="ja-JP" sz="2200" dirty="0" smtClean="0"/>
              <a:t>[1,]	-0.6324555	-0.6324555</a:t>
            </a:r>
          </a:p>
          <a:p>
            <a:r>
              <a:rPr lang="en-US" altLang="ja-JP" sz="2200" dirty="0" smtClean="0"/>
              <a:t>[2,]	-0.7071068	 0.7071068</a:t>
            </a:r>
          </a:p>
          <a:p>
            <a:r>
              <a:rPr lang="en-US" altLang="ja-JP" sz="2200" dirty="0" smtClean="0"/>
              <a:t>[3,]	-0.3162278	-0.3162278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12168"/>
                <a:ext cx="3754760" cy="748680"/>
              </a:xfrm>
            </p:spPr>
            <p:txBody>
              <a:bodyPr/>
              <a:lstStyle/>
              <a:p>
                <a:pPr marL="11430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i="1" smtClean="0">
                        <a:latin typeface="Cambria Math"/>
                      </a:rPr>
                      <m:t>D</m:t>
                    </m:r>
                    <m:r>
                      <a:rPr lang="en-US" altLang="ja-JP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 smtClean="0"/>
                  <a:t> </a:t>
                </a:r>
                <a:r>
                  <a:rPr kumimoji="1" lang="ja-JP" altLang="en-US" dirty="0" smtClean="0"/>
                  <a:t>を考える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7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12168"/>
                <a:ext cx="3754760" cy="74868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7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基本統計量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58018182"/>
                  </p:ext>
                </p:extLst>
              </p:nvPr>
            </p:nvGraphicFramePr>
            <p:xfrm>
              <a:off x="467544" y="1268760"/>
              <a:ext cx="7620000" cy="54105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0000"/>
                    <a:gridCol w="3810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関数名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説明と例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sum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合計               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kumimoji="1" lang="ja-JP" altLang="en-US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kumimoji="1" lang="en-US" altLang="ja-JP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mean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算術平均　　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ja-JP" alt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kumimoji="1" lang="en-US" altLang="ja-JP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max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最大値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min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最小値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range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範囲</a:t>
                          </a:r>
                          <a:r>
                            <a:rPr kumimoji="1" lang="en-US" altLang="ja-JP" dirty="0" smtClean="0"/>
                            <a:t>(max-min)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median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中央値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var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分散              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−1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kumimoji="1" lang="en-US" altLang="ja-JP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1" lang="en-US" altLang="ja-JP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kumimoji="1" lang="en-US" altLang="ja-JP" b="0" i="1" smtClean="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oMath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sd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標準偏差  </a:t>
                          </a:r>
                          <a:r>
                            <a:rPr kumimoji="1" lang="en-US" altLang="ja-JP" dirty="0" err="1" smtClean="0"/>
                            <a:t>var</a:t>
                          </a:r>
                          <a:r>
                            <a:rPr kumimoji="1" lang="ja-JP" altLang="en-US" dirty="0" smtClean="0"/>
                            <a:t>の正の平方根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quantile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分位数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summary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四分位数、平均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apply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行・列別の基本統計量を返す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cov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共分散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cor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相関係数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58018182"/>
                  </p:ext>
                </p:extLst>
              </p:nvPr>
            </p:nvGraphicFramePr>
            <p:xfrm>
              <a:off x="467544" y="1268760"/>
              <a:ext cx="7620000" cy="541058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0000"/>
                    <a:gridCol w="3810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関数名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説明と例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sum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0" t="-118033" b="-1280328"/>
                          </a:stretch>
                        </a:blipFill>
                      </a:tcPr>
                    </a:tc>
                  </a:tr>
                  <a:tr h="480251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mean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0" t="-168354" b="-888608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max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最大値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min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最小値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range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範囲</a:t>
                          </a:r>
                          <a:r>
                            <a:rPr kumimoji="1" lang="en-US" altLang="ja-JP" dirty="0" smtClean="0"/>
                            <a:t>(max-min)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median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中央値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480251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var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0" t="-575949" b="-481013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sd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標準偏差  </a:t>
                          </a:r>
                          <a:r>
                            <a:rPr kumimoji="1" lang="en-US" altLang="ja-JP" dirty="0" err="1" smtClean="0"/>
                            <a:t>var</a:t>
                          </a:r>
                          <a:r>
                            <a:rPr kumimoji="1" lang="ja-JP" altLang="en-US" dirty="0" smtClean="0"/>
                            <a:t>の正の平方根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quantile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分位数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summary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四分位数、平均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apply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行・列別の基本統計量を返す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cov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共分散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err="1" smtClean="0"/>
                            <a:t>cor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mtClean="0"/>
                            <a:t>相関係数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0531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第４章</a:t>
            </a:r>
            <a:r>
              <a:rPr lang="ja-JP" altLang="en-US" dirty="0"/>
              <a:t>　</a:t>
            </a:r>
            <a:r>
              <a:rPr kumimoji="1" lang="ja-JP" altLang="en-US" dirty="0" smtClean="0"/>
              <a:t>データの視覚化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47664" y="1772816"/>
            <a:ext cx="5184576" cy="200906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/>
              <a:t>R</a:t>
            </a:r>
            <a:r>
              <a:rPr lang="ja-JP" altLang="en-US" sz="2800" dirty="0" smtClean="0"/>
              <a:t>は</a:t>
            </a:r>
            <a:r>
              <a:rPr lang="en-US" altLang="ja-JP" sz="2800" dirty="0" err="1" smtClean="0"/>
              <a:t>Excel,SAS,SPSS</a:t>
            </a:r>
            <a:r>
              <a:rPr lang="ja-JP" altLang="en-US" sz="2800" dirty="0" err="1" smtClean="0"/>
              <a:t>のような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ソフトでは作成できない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繊細なグラフを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作成することができる</a:t>
            </a:r>
            <a:endParaRPr lang="en-US" altLang="ja-JP" sz="2800" dirty="0" smtClean="0"/>
          </a:p>
        </p:txBody>
      </p:sp>
      <p:sp>
        <p:nvSpPr>
          <p:cNvPr id="5" name="右矢印 4"/>
          <p:cNvSpPr/>
          <p:nvPr/>
        </p:nvSpPr>
        <p:spPr>
          <a:xfrm rot="5400000">
            <a:off x="3554886" y="4356103"/>
            <a:ext cx="88209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47664" y="5157192"/>
            <a:ext cx="5184576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800" dirty="0" smtClean="0"/>
              <a:t>この章では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その作成の仕方を学ぶ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38564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620000" cy="1143000"/>
          </a:xfrm>
        </p:spPr>
        <p:txBody>
          <a:bodyPr/>
          <a:lstStyle/>
          <a:p>
            <a:r>
              <a:rPr lang="ja-JP" altLang="en-US" dirty="0" smtClean="0"/>
              <a:t>関数</a:t>
            </a:r>
            <a:r>
              <a:rPr lang="en-US" altLang="ja-JP" dirty="0" smtClean="0"/>
              <a:t>plot</a:t>
            </a:r>
            <a:r>
              <a:rPr lang="ja-JP" altLang="en-US" dirty="0" smtClean="0"/>
              <a:t>の書式と主な引数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3057754"/>
              </p:ext>
            </p:extLst>
          </p:nvPr>
        </p:nvGraphicFramePr>
        <p:xfrm>
          <a:off x="457200" y="1106760"/>
          <a:ext cx="762000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/>
                <a:gridCol w="660154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plot(</a:t>
                      </a:r>
                      <a:r>
                        <a:rPr kumimoji="1" lang="en-US" altLang="ja-JP" dirty="0" err="1" smtClean="0"/>
                        <a:t>x,y,xlim</a:t>
                      </a:r>
                      <a:r>
                        <a:rPr kumimoji="1" lang="en-US" altLang="ja-JP" dirty="0" smtClean="0"/>
                        <a:t>=range(x),</a:t>
                      </a:r>
                      <a:r>
                        <a:rPr kumimoji="1" lang="en-US" altLang="ja-JP" dirty="0" err="1" smtClean="0"/>
                        <a:t>ylim</a:t>
                      </a:r>
                      <a:r>
                        <a:rPr kumimoji="1" lang="en-US" altLang="ja-JP" dirty="0" smtClean="0"/>
                        <a:t>=range(y),type=“p”,</a:t>
                      </a:r>
                      <a:r>
                        <a:rPr kumimoji="1" lang="en-US" altLang="ja-JP" dirty="0" err="1" smtClean="0"/>
                        <a:t>main,xlab,ylab</a:t>
                      </a:r>
                      <a:r>
                        <a:rPr kumimoji="1" lang="en-US" altLang="ja-JP" dirty="0" smtClean="0"/>
                        <a:t>….)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横軸のデータ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縦軸のデータ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xlim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横軸の範囲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ylim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縦軸の範囲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type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“p”</a:t>
                      </a:r>
                      <a:r>
                        <a:rPr kumimoji="1" lang="ja-JP" altLang="en-US" dirty="0" smtClean="0"/>
                        <a:t>は点を描く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 l ”</a:t>
                      </a:r>
                      <a:r>
                        <a:rPr kumimoji="1" lang="ja-JP" altLang="en-US" dirty="0" smtClean="0"/>
                        <a:t>は点を通過する線のみを描く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“b”</a:t>
                      </a:r>
                      <a:r>
                        <a:rPr kumimoji="1" lang="ja-JP" altLang="en-US" dirty="0" smtClean="0"/>
                        <a:t>は点を描き、線で点を連結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“c” </a:t>
                      </a:r>
                      <a:r>
                        <a:rPr kumimoji="1" lang="ja-JP" altLang="en-US" dirty="0" smtClean="0"/>
                        <a:t>は点を飛ばして線を描く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“h”</a:t>
                      </a:r>
                      <a:r>
                        <a:rPr kumimoji="1" lang="ja-JP" altLang="en-US" dirty="0" smtClean="0"/>
                        <a:t>は各点から横軸までの垂直線を描く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“n”</a:t>
                      </a:r>
                      <a:r>
                        <a:rPr kumimoji="1" lang="ja-JP" altLang="en-US" dirty="0" smtClean="0"/>
                        <a:t>は枠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軸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ja-JP" altLang="en-US" dirty="0" smtClean="0"/>
                        <a:t>のみを描く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散布図の上部にタイトルをつける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xlab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軸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横軸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ja-JP" altLang="en-US" dirty="0" smtClean="0"/>
                        <a:t>の名前を付ける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ylab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y</a:t>
                      </a:r>
                      <a:r>
                        <a:rPr kumimoji="1" lang="ja-JP" altLang="en-US" dirty="0" smtClean="0"/>
                        <a:t>軸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縦軸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ja-JP" altLang="en-US" dirty="0" smtClean="0"/>
                        <a:t>の名前を付ける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cex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用いた点、マークなどの倍率、指定しない場合は１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421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棒グラフ</a:t>
            </a:r>
            <a:r>
              <a:rPr lang="en-US" altLang="ja-JP" dirty="0" smtClean="0"/>
              <a:t>	-</a:t>
            </a:r>
            <a:r>
              <a:rPr lang="en-US" altLang="ja-JP" dirty="0" err="1" smtClean="0"/>
              <a:t>barplot</a:t>
            </a:r>
            <a:r>
              <a:rPr lang="en-US" altLang="ja-JP" dirty="0" smtClean="0"/>
              <a:t>-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850959"/>
              </p:ext>
            </p:extLst>
          </p:nvPr>
        </p:nvGraphicFramePr>
        <p:xfrm>
          <a:off x="457200" y="1600200"/>
          <a:ext cx="7620000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573744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barplot</a:t>
                      </a:r>
                      <a:r>
                        <a:rPr kumimoji="1" lang="en-US" altLang="ja-JP" dirty="0" smtClean="0"/>
                        <a:t>(x,</a:t>
                      </a:r>
                      <a:r>
                        <a:rPr kumimoji="1" lang="en-US" altLang="ja-JP" baseline="0" dirty="0" smtClean="0"/>
                        <a:t> beside= , </a:t>
                      </a:r>
                      <a:r>
                        <a:rPr kumimoji="1" lang="en-US" altLang="ja-JP" baseline="0" dirty="0" err="1" smtClean="0"/>
                        <a:t>horiz</a:t>
                      </a:r>
                      <a:r>
                        <a:rPr kumimoji="1" lang="en-US" altLang="ja-JP" baseline="0" dirty="0" smtClean="0"/>
                        <a:t>= , col= , legend= 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用いるデータ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beside=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TRUE</a:t>
                      </a:r>
                      <a:r>
                        <a:rPr kumimoji="1" lang="ja-JP" altLang="en-US" dirty="0" smtClean="0"/>
                        <a:t>の場合、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列を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組とし各データを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err="1" smtClean="0"/>
                        <a:t>つの</a:t>
                      </a:r>
                      <a:r>
                        <a:rPr kumimoji="1" lang="ja-JP" altLang="en-US" dirty="0" smtClean="0"/>
                        <a:t>棒に描く</a:t>
                      </a:r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FALSE</a:t>
                      </a:r>
                      <a:r>
                        <a:rPr kumimoji="1" lang="ja-JP" altLang="en-US" dirty="0" smtClean="0"/>
                        <a:t>の場合、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列のデータを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err="1" smtClean="0"/>
                        <a:t>つの</a:t>
                      </a:r>
                      <a:r>
                        <a:rPr kumimoji="1" lang="ja-JP" altLang="en-US" dirty="0" smtClean="0"/>
                        <a:t>棒に描く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horiz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TRUE</a:t>
                      </a:r>
                      <a:r>
                        <a:rPr kumimoji="1" lang="ja-JP" altLang="en-US" dirty="0" smtClean="0"/>
                        <a:t>の場合には横棒、</a:t>
                      </a:r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FALSE</a:t>
                      </a:r>
                      <a:r>
                        <a:rPr kumimoji="1" lang="ja-JP" altLang="en-US" dirty="0" smtClean="0"/>
                        <a:t>の場合には、縦棒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col=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棒の色：</a:t>
                      </a:r>
                      <a:r>
                        <a:rPr kumimoji="1" lang="en-US" altLang="ja-JP" dirty="0" smtClean="0"/>
                        <a:t>red/</a:t>
                      </a:r>
                      <a:r>
                        <a:rPr kumimoji="1" lang="ja-JP" altLang="en-US" dirty="0" smtClean="0"/>
                        <a:t>赤</a:t>
                      </a:r>
                      <a:r>
                        <a:rPr kumimoji="1" lang="en-US" altLang="ja-JP" dirty="0" smtClean="0"/>
                        <a:t>, blue/</a:t>
                      </a:r>
                      <a:r>
                        <a:rPr kumimoji="1" lang="ja-JP" altLang="en-US" dirty="0" smtClean="0"/>
                        <a:t>青</a:t>
                      </a:r>
                      <a:r>
                        <a:rPr kumimoji="1" lang="en-US" altLang="ja-JP" dirty="0" smtClean="0"/>
                        <a:t>, yellow/</a:t>
                      </a:r>
                      <a:r>
                        <a:rPr kumimoji="1" lang="ja-JP" altLang="en-US" dirty="0" smtClean="0"/>
                        <a:t>黄</a:t>
                      </a:r>
                      <a:r>
                        <a:rPr kumimoji="1" lang="en-US" altLang="ja-JP" dirty="0" smtClean="0"/>
                        <a:t>, green/</a:t>
                      </a:r>
                      <a:r>
                        <a:rPr kumimoji="1" lang="ja-JP" altLang="en-US" dirty="0" smtClean="0"/>
                        <a:t>緑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en-US" altLang="ja-JP" baseline="0" dirty="0" smtClean="0"/>
                        <a:t> purple/</a:t>
                      </a:r>
                      <a:r>
                        <a:rPr kumimoji="1" lang="ja-JP" altLang="en-US" baseline="0" dirty="0" smtClean="0"/>
                        <a:t>紫</a:t>
                      </a:r>
                      <a:r>
                        <a:rPr kumimoji="1" lang="en-US" altLang="ja-JP" baseline="0" dirty="0" smtClean="0"/>
                        <a:t>,</a:t>
                      </a:r>
                    </a:p>
                    <a:p>
                      <a:r>
                        <a:rPr kumimoji="1" lang="en-US" altLang="ja-JP" baseline="0" dirty="0" smtClean="0"/>
                        <a:t>cyan/</a:t>
                      </a:r>
                      <a:r>
                        <a:rPr kumimoji="1" lang="ja-JP" altLang="en-US" baseline="0" dirty="0" smtClean="0"/>
                        <a:t>青緑</a:t>
                      </a:r>
                      <a:r>
                        <a:rPr kumimoji="1" lang="en-US" altLang="ja-JP" baseline="0" dirty="0" smtClean="0"/>
                        <a:t>, pink/</a:t>
                      </a:r>
                      <a:r>
                        <a:rPr kumimoji="1" lang="ja-JP" altLang="en-US" baseline="0" dirty="0" smtClean="0"/>
                        <a:t>ピンク</a:t>
                      </a:r>
                      <a:r>
                        <a:rPr kumimoji="1" lang="en-US" altLang="ja-JP" baseline="0" dirty="0" smtClean="0"/>
                        <a:t>, </a:t>
                      </a:r>
                      <a:r>
                        <a:rPr kumimoji="1" lang="en-US" altLang="ja-JP" baseline="0" dirty="0" err="1" smtClean="0"/>
                        <a:t>lightblue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薄青</a:t>
                      </a:r>
                      <a:r>
                        <a:rPr kumimoji="1" lang="en-US" altLang="ja-JP" baseline="0" dirty="0" smtClean="0"/>
                        <a:t>, </a:t>
                      </a:r>
                      <a:r>
                        <a:rPr kumimoji="1" lang="en-US" altLang="ja-JP" baseline="0" dirty="0" err="1" smtClean="0"/>
                        <a:t>lightcyan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薄青緑 </a:t>
                      </a:r>
                      <a:r>
                        <a:rPr kumimoji="1" lang="en-US" altLang="ja-JP" baseline="0" dirty="0" err="1" smtClean="0"/>
                        <a:t>lightgreen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薄緑</a:t>
                      </a:r>
                      <a:r>
                        <a:rPr kumimoji="1" lang="en-US" altLang="ja-JP" baseline="0" dirty="0" smtClean="0"/>
                        <a:t>, </a:t>
                      </a:r>
                      <a:r>
                        <a:rPr kumimoji="1" lang="en-US" altLang="ja-JP" baseline="0" dirty="0" err="1" smtClean="0"/>
                        <a:t>mistyrose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薄ピンク</a:t>
                      </a:r>
                      <a:r>
                        <a:rPr kumimoji="1" lang="en-US" altLang="ja-JP" baseline="0" dirty="0" smtClean="0"/>
                        <a:t>, </a:t>
                      </a:r>
                      <a:r>
                        <a:rPr kumimoji="1" lang="en-US" altLang="ja-JP" baseline="0" dirty="0" err="1" smtClean="0"/>
                        <a:t>lavendr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ラベンダー</a:t>
                      </a:r>
                      <a:r>
                        <a:rPr kumimoji="1" lang="en-US" altLang="ja-JP" baseline="0" dirty="0" smtClean="0"/>
                        <a:t>,</a:t>
                      </a:r>
                    </a:p>
                    <a:p>
                      <a:r>
                        <a:rPr kumimoji="1" lang="en-US" altLang="ja-JP" baseline="0" dirty="0" err="1" smtClean="0"/>
                        <a:t>cornsik</a:t>
                      </a:r>
                      <a:r>
                        <a:rPr kumimoji="1" lang="en-US" altLang="ja-JP" baseline="0" dirty="0" smtClean="0"/>
                        <a:t>/</a:t>
                      </a:r>
                      <a:r>
                        <a:rPr kumimoji="1" lang="ja-JP" altLang="en-US" baseline="0" dirty="0" smtClean="0"/>
                        <a:t>トウモロコシ毛の色</a:t>
                      </a:r>
                      <a:r>
                        <a:rPr kumimoji="1" lang="en-US" altLang="ja-JP" baseline="0" dirty="0" smtClean="0"/>
                        <a:t>, </a:t>
                      </a:r>
                    </a:p>
                    <a:p>
                      <a:r>
                        <a:rPr kumimoji="1" lang="ja-JP" altLang="en-US" baseline="0" dirty="0" smtClean="0"/>
                        <a:t>色の一部は文字列ではなく数値で指定することもできる。</a:t>
                      </a:r>
                      <a:r>
                        <a:rPr kumimoji="1" lang="en-US" altLang="ja-JP" baseline="0" dirty="0" smtClean="0"/>
                        <a:t>0</a:t>
                      </a:r>
                      <a:r>
                        <a:rPr kumimoji="1" lang="ja-JP" altLang="en-US" baseline="0" dirty="0" smtClean="0"/>
                        <a:t>は白</a:t>
                      </a:r>
                      <a:r>
                        <a:rPr kumimoji="1" lang="en-US" altLang="ja-JP" baseline="0" dirty="0" smtClean="0"/>
                        <a:t>, 1</a:t>
                      </a:r>
                      <a:r>
                        <a:rPr kumimoji="1" lang="ja-JP" altLang="en-US" baseline="0" dirty="0" smtClean="0"/>
                        <a:t>は黒</a:t>
                      </a:r>
                      <a:r>
                        <a:rPr kumimoji="1" lang="en-US" altLang="ja-JP" baseline="0" dirty="0" smtClean="0"/>
                        <a:t>, 2</a:t>
                      </a:r>
                      <a:r>
                        <a:rPr kumimoji="1" lang="ja-JP" altLang="en-US" baseline="0" dirty="0" smtClean="0"/>
                        <a:t>は赤</a:t>
                      </a:r>
                      <a:r>
                        <a:rPr kumimoji="1" lang="en-US" altLang="ja-JP" baseline="0" dirty="0" smtClean="0"/>
                        <a:t>, 3</a:t>
                      </a:r>
                      <a:r>
                        <a:rPr kumimoji="1" lang="ja-JP" altLang="en-US" baseline="0" dirty="0" smtClean="0"/>
                        <a:t>は緑</a:t>
                      </a:r>
                      <a:r>
                        <a:rPr kumimoji="1" lang="en-US" altLang="ja-JP" baseline="0" dirty="0" smtClean="0"/>
                        <a:t>, 4</a:t>
                      </a:r>
                      <a:r>
                        <a:rPr kumimoji="1" lang="ja-JP" altLang="en-US" baseline="0" dirty="0" smtClean="0"/>
                        <a:t>は青</a:t>
                      </a:r>
                      <a:r>
                        <a:rPr kumimoji="1" lang="en-US" altLang="ja-JP" baseline="0" dirty="0" smtClean="0"/>
                        <a:t>, 5</a:t>
                      </a:r>
                      <a:r>
                        <a:rPr kumimoji="1" lang="ja-JP" altLang="en-US" baseline="0" dirty="0" smtClean="0"/>
                        <a:t>は青緑</a:t>
                      </a:r>
                      <a:r>
                        <a:rPr kumimoji="1" lang="en-US" altLang="ja-JP" baseline="0" dirty="0" smtClean="0"/>
                        <a:t>, </a:t>
                      </a:r>
                    </a:p>
                    <a:p>
                      <a:r>
                        <a:rPr kumimoji="1" lang="en-US" altLang="ja-JP" baseline="0" dirty="0" smtClean="0"/>
                        <a:t>6</a:t>
                      </a:r>
                      <a:r>
                        <a:rPr kumimoji="1" lang="ja-JP" altLang="en-US" baseline="0" dirty="0" smtClean="0"/>
                        <a:t>はピンク</a:t>
                      </a:r>
                      <a:r>
                        <a:rPr kumimoji="1" lang="en-US" altLang="ja-JP" baseline="0" dirty="0" smtClean="0"/>
                        <a:t>, 7</a:t>
                      </a:r>
                      <a:r>
                        <a:rPr kumimoji="1" lang="ja-JP" altLang="en-US" baseline="0" dirty="0" smtClean="0"/>
                        <a:t>は黄</a:t>
                      </a:r>
                      <a:r>
                        <a:rPr kumimoji="1" lang="en-US" altLang="ja-JP" baseline="0" dirty="0" smtClean="0"/>
                        <a:t>, 8</a:t>
                      </a:r>
                      <a:r>
                        <a:rPr kumimoji="1" lang="ja-JP" altLang="en-US" baseline="0" dirty="0" smtClean="0"/>
                        <a:t>は灰</a:t>
                      </a:r>
                      <a:endParaRPr kumimoji="1" lang="en-US" altLang="ja-JP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legend=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凡例の作成。引数</a:t>
                      </a:r>
                      <a:r>
                        <a:rPr kumimoji="1" lang="en-US" altLang="ja-JP" dirty="0" smtClean="0"/>
                        <a:t>locator(1)</a:t>
                      </a:r>
                      <a:r>
                        <a:rPr kumimoji="1" lang="ja-JP" altLang="en-US" dirty="0" smtClean="0"/>
                        <a:t>を用いるとマウスで凡例の配置場所を指定する。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41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棒グラフ  </a:t>
            </a:r>
            <a:r>
              <a:rPr kumimoji="1" lang="en-US" altLang="ja-JP" dirty="0" smtClean="0"/>
              <a:t>-</a:t>
            </a:r>
            <a:r>
              <a:rPr kumimoji="1" lang="en-US" altLang="ja-JP" dirty="0" err="1" smtClean="0"/>
              <a:t>barplot</a:t>
            </a:r>
            <a:r>
              <a:rPr kumimoji="1" lang="en-US" altLang="ja-JP" dirty="0" smtClean="0"/>
              <a:t>-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02920"/>
            <a:ext cx="3888432" cy="405045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395536" y="1340768"/>
            <a:ext cx="7776864" cy="12258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</a:t>
            </a:r>
            <a:r>
              <a:rPr lang="en-US" altLang="ja-JP" sz="2200" dirty="0" err="1" smtClean="0"/>
              <a:t>barplot</a:t>
            </a:r>
            <a:r>
              <a:rPr lang="en-US" altLang="ja-JP" sz="2200" dirty="0" smtClean="0"/>
              <a:t>(</a:t>
            </a:r>
            <a:r>
              <a:rPr lang="en-US" altLang="ja-JP" sz="2200" dirty="0" err="1" smtClean="0"/>
              <a:t>VADeaths</a:t>
            </a:r>
            <a:r>
              <a:rPr lang="en-US" altLang="ja-JP" sz="2200" dirty="0" smtClean="0"/>
              <a:t>, beside=TRUE, col=c(“</a:t>
            </a:r>
            <a:r>
              <a:rPr lang="en-US" altLang="ja-JP" sz="2200" dirty="0" err="1" smtClean="0"/>
              <a:t>lightblue</a:t>
            </a:r>
            <a:r>
              <a:rPr lang="en-US" altLang="ja-JP" sz="2200" dirty="0" smtClean="0"/>
              <a:t>”,”</a:t>
            </a:r>
            <a:r>
              <a:rPr lang="en-US" altLang="ja-JP" sz="2200" dirty="0" err="1" smtClean="0"/>
              <a:t>mistyrose</a:t>
            </a:r>
            <a:r>
              <a:rPr lang="en-US" altLang="ja-JP" sz="2200" dirty="0" smtClean="0"/>
              <a:t>”,”</a:t>
            </a:r>
            <a:r>
              <a:rPr lang="en-US" altLang="ja-JP" sz="2200" dirty="0" err="1" smtClean="0"/>
              <a:t>lightcyan</a:t>
            </a:r>
            <a:r>
              <a:rPr lang="en-US" altLang="ja-JP" sz="2200" dirty="0" smtClean="0"/>
              <a:t>”,”lavender”,”</a:t>
            </a:r>
            <a:r>
              <a:rPr lang="en-US" altLang="ja-JP" sz="2200" dirty="0" err="1" smtClean="0"/>
              <a:t>cornsilk</a:t>
            </a:r>
            <a:r>
              <a:rPr lang="en-US" altLang="ja-JP" sz="2200" dirty="0" smtClean="0"/>
              <a:t>”))</a:t>
            </a:r>
          </a:p>
          <a:p>
            <a:r>
              <a:rPr lang="en-US" altLang="ja-JP" sz="2200" dirty="0" smtClean="0"/>
              <a:t> &gt; legend(locator(1), </a:t>
            </a:r>
            <a:r>
              <a:rPr lang="en-US" altLang="ja-JP" sz="2200" dirty="0" err="1" smtClean="0"/>
              <a:t>rownames</a:t>
            </a:r>
            <a:r>
              <a:rPr lang="en-US" altLang="ja-JP" sz="2200" dirty="0" smtClean="0"/>
              <a:t>(</a:t>
            </a:r>
            <a:r>
              <a:rPr lang="en-US" altLang="ja-JP" sz="2200" dirty="0" err="1" smtClean="0"/>
              <a:t>VADeaths</a:t>
            </a:r>
            <a:r>
              <a:rPr lang="en-US" altLang="ja-JP" sz="2200" dirty="0" smtClean="0"/>
              <a:t>))</a:t>
            </a:r>
            <a:endParaRPr lang="en-US" altLang="ja-JP" sz="2200" dirty="0"/>
          </a:p>
        </p:txBody>
      </p:sp>
      <p:sp>
        <p:nvSpPr>
          <p:cNvPr id="6" name="右矢印 5"/>
          <p:cNvSpPr/>
          <p:nvPr/>
        </p:nvSpPr>
        <p:spPr>
          <a:xfrm rot="5400000">
            <a:off x="1826695" y="3203975"/>
            <a:ext cx="88209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7504" y="4005064"/>
            <a:ext cx="4248472" cy="1464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コマンド入力後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マウスポインターをグラフ面の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適当な場所でクリックすると</a:t>
            </a:r>
            <a:endParaRPr lang="en-US" altLang="ja-JP" sz="2000" dirty="0" smtClean="0"/>
          </a:p>
          <a:p>
            <a:pPr algn="ctr"/>
            <a:r>
              <a:rPr lang="ja-JP" altLang="en-US" sz="2000" dirty="0"/>
              <a:t>指定</a:t>
            </a:r>
            <a:r>
              <a:rPr lang="ja-JP" altLang="en-US" sz="2000" dirty="0" smtClean="0"/>
              <a:t>した位置に凡例が表示される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14851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円グラフ　</a:t>
            </a:r>
            <a:r>
              <a:rPr kumimoji="1" lang="en-US" altLang="ja-JP" dirty="0" smtClean="0"/>
              <a:t>-pie-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74289"/>
            <a:ext cx="4131151" cy="409507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07504" y="1540530"/>
            <a:ext cx="5040560" cy="16004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sales</a:t>
            </a:r>
          </a:p>
          <a:p>
            <a:r>
              <a:rPr lang="ja-JP" altLang="en-US" sz="2200" dirty="0" smtClean="0"/>
              <a:t>梨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林檎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葡萄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桃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その他</a:t>
            </a:r>
            <a:endParaRPr lang="en-US" altLang="ja-JP" sz="2200" dirty="0" smtClean="0"/>
          </a:p>
          <a:p>
            <a:r>
              <a:rPr lang="en-US" altLang="ja-JP" sz="2200" dirty="0" smtClean="0"/>
              <a:t>15	20	25	10	 30</a:t>
            </a:r>
          </a:p>
          <a:p>
            <a:r>
              <a:rPr lang="en-US" altLang="ja-JP" sz="2200" dirty="0" smtClean="0"/>
              <a:t> &gt; pie(sales)</a:t>
            </a:r>
            <a:r>
              <a:rPr lang="en-US" altLang="ja-JP" sz="2200" dirty="0"/>
              <a:t>	</a:t>
            </a:r>
            <a:r>
              <a:rPr lang="en-US" altLang="ja-JP" sz="2200" dirty="0" smtClean="0"/>
              <a:t>#</a:t>
            </a:r>
            <a:r>
              <a:rPr lang="ja-JP" altLang="en-US" sz="2200" dirty="0" smtClean="0"/>
              <a:t>円グラフの表示</a:t>
            </a:r>
            <a:endParaRPr lang="en-US" altLang="ja-JP" sz="2200" dirty="0"/>
          </a:p>
        </p:txBody>
      </p:sp>
    </p:spTree>
    <p:extLst>
      <p:ext uri="{BB962C8B-B14F-4D97-AF65-F5344CB8AC3E}">
        <p14:creationId xmlns:p14="http://schemas.microsoft.com/office/powerpoint/2010/main" val="169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ヒストグラム　</a:t>
            </a:r>
            <a:r>
              <a:rPr lang="en-US" altLang="ja-JP" dirty="0" smtClean="0"/>
              <a:t>-</a:t>
            </a:r>
            <a:r>
              <a:rPr lang="en-US" altLang="ja-JP" dirty="0" err="1" smtClean="0"/>
              <a:t>hist</a:t>
            </a:r>
            <a:r>
              <a:rPr lang="en-US" altLang="ja-JP" dirty="0" smtClean="0"/>
              <a:t>-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036712"/>
          </a:xfrm>
        </p:spPr>
        <p:txBody>
          <a:bodyPr/>
          <a:lstStyle/>
          <a:p>
            <a:r>
              <a:rPr lang="ja-JP" altLang="en-US" dirty="0" smtClean="0"/>
              <a:t>ヒストグラムとは</a:t>
            </a:r>
            <a:r>
              <a:rPr lang="en-US" altLang="ja-JP" dirty="0" smtClean="0"/>
              <a:t>‥</a:t>
            </a:r>
            <a:r>
              <a:rPr lang="ja-JP" altLang="en-US" dirty="0" smtClean="0"/>
              <a:t>データを階級ごとにまとめ、</a:t>
            </a:r>
            <a:endParaRPr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　　　　　　　　　    棒グラフで表現</a:t>
            </a:r>
            <a:r>
              <a:rPr lang="ja-JP" altLang="en-US" dirty="0"/>
              <a:t>したもの</a:t>
            </a:r>
            <a:endParaRPr kumimoji="1" lang="ja-JP" altLang="en-US" dirty="0"/>
          </a:p>
        </p:txBody>
      </p:sp>
      <p:sp>
        <p:nvSpPr>
          <p:cNvPr id="4" name="右矢印 3"/>
          <p:cNvSpPr/>
          <p:nvPr/>
        </p:nvSpPr>
        <p:spPr>
          <a:xfrm rot="5400000">
            <a:off x="3158843" y="2807931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1" y="3365887"/>
            <a:ext cx="6192687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データ全体の状況をつかむのに有効！！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長さ、重さ、速度などの量的データに適している</a:t>
            </a:r>
            <a:endParaRPr lang="en-US" altLang="ja-JP" sz="2000" dirty="0" smtClean="0"/>
          </a:p>
        </p:txBody>
      </p:sp>
      <p:sp>
        <p:nvSpPr>
          <p:cNvPr id="6" name="角丸四角形 5"/>
          <p:cNvSpPr/>
          <p:nvPr/>
        </p:nvSpPr>
        <p:spPr>
          <a:xfrm>
            <a:off x="734278" y="5085184"/>
            <a:ext cx="6358002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</a:rPr>
              <a:t>・</a:t>
            </a:r>
            <a:r>
              <a:rPr kumimoji="1" lang="en-US" altLang="ja-JP" dirty="0" smtClean="0">
                <a:solidFill>
                  <a:schemeClr val="tx1"/>
                </a:solidFill>
              </a:rPr>
              <a:t>col</a:t>
            </a:r>
            <a:r>
              <a:rPr lang="ja-JP" altLang="en-US" dirty="0" smtClean="0">
                <a:solidFill>
                  <a:schemeClr val="tx1"/>
                </a:solidFill>
              </a:rPr>
              <a:t>：ヒストグラムの色を指定する引数</a:t>
            </a:r>
            <a:endParaRPr lang="en-US" altLang="ja-JP" dirty="0" smtClean="0">
              <a:solidFill>
                <a:schemeClr val="tx1"/>
              </a:solidFill>
            </a:endParaRPr>
          </a:p>
          <a:p>
            <a:r>
              <a:rPr kumimoji="1" lang="ja-JP" altLang="en-US" dirty="0" smtClean="0">
                <a:solidFill>
                  <a:schemeClr val="tx1"/>
                </a:solidFill>
              </a:rPr>
              <a:t>・</a:t>
            </a:r>
            <a:r>
              <a:rPr kumimoji="1" lang="en-US" altLang="ja-JP" dirty="0" smtClean="0">
                <a:solidFill>
                  <a:schemeClr val="tx1"/>
                </a:solidFill>
              </a:rPr>
              <a:t>labels</a:t>
            </a:r>
            <a:r>
              <a:rPr kumimoji="1" lang="ja-JP" altLang="en-US" dirty="0" smtClean="0">
                <a:solidFill>
                  <a:schemeClr val="tx1"/>
                </a:solidFill>
              </a:rPr>
              <a:t>：度数を指定する引数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ja-JP" altLang="en-US" dirty="0" smtClean="0">
                <a:solidFill>
                  <a:schemeClr val="tx1"/>
                </a:solidFill>
              </a:rPr>
              <a:t>・</a:t>
            </a:r>
            <a:r>
              <a:rPr lang="en-US" altLang="ja-JP" dirty="0" smtClean="0">
                <a:solidFill>
                  <a:schemeClr val="tx1"/>
                </a:solidFill>
              </a:rPr>
              <a:t>breaks</a:t>
            </a:r>
            <a:r>
              <a:rPr lang="ja-JP" altLang="en-US" dirty="0" smtClean="0">
                <a:solidFill>
                  <a:schemeClr val="tx1"/>
                </a:solidFill>
              </a:rPr>
              <a:t>：階級を設定する引数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11560" y="4797152"/>
            <a:ext cx="2160240" cy="369332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err="1" smtClean="0"/>
              <a:t>hist</a:t>
            </a:r>
            <a:r>
              <a:rPr lang="ja-JP" altLang="en-US" dirty="0" err="1" smtClean="0"/>
              <a:t>の引</a:t>
            </a:r>
            <a:r>
              <a:rPr lang="ja-JP" altLang="en-US" dirty="0" smtClean="0"/>
              <a:t>数例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163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ヒストグラム　</a:t>
            </a:r>
            <a:r>
              <a:rPr kumimoji="1" lang="en-US" altLang="ja-JP" dirty="0" smtClean="0"/>
              <a:t>-</a:t>
            </a:r>
            <a:r>
              <a:rPr kumimoji="1" lang="en-US" altLang="ja-JP" dirty="0" err="1" smtClean="0"/>
              <a:t>hist</a:t>
            </a:r>
            <a:r>
              <a:rPr kumimoji="1" lang="en-US" altLang="ja-JP" dirty="0" smtClean="0"/>
              <a:t>-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204864"/>
            <a:ext cx="4374274" cy="4510971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467544" y="1540530"/>
            <a:ext cx="5616624" cy="47672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hist</a:t>
            </a:r>
            <a:r>
              <a:rPr lang="en-US" altLang="ja-JP" sz="2200" dirty="0" smtClean="0"/>
              <a:t>(iris[1:50,2],col=“</a:t>
            </a:r>
            <a:r>
              <a:rPr lang="en-US" altLang="ja-JP" sz="2200" dirty="0" err="1" smtClean="0"/>
              <a:t>lightblue</a:t>
            </a:r>
            <a:r>
              <a:rPr lang="en-US" altLang="ja-JP" sz="2200" dirty="0" smtClean="0"/>
              <a:t>”) </a:t>
            </a:r>
            <a:endParaRPr lang="en-US" altLang="ja-JP" sz="2200" dirty="0"/>
          </a:p>
        </p:txBody>
      </p:sp>
      <p:sp>
        <p:nvSpPr>
          <p:cNvPr id="6" name="右矢印 5"/>
          <p:cNvSpPr/>
          <p:nvPr/>
        </p:nvSpPr>
        <p:spPr>
          <a:xfrm rot="5400000">
            <a:off x="1439652" y="2672916"/>
            <a:ext cx="108012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7504" y="3501008"/>
            <a:ext cx="3744416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000" dirty="0" smtClean="0"/>
              <a:t>iris</a:t>
            </a:r>
            <a:r>
              <a:rPr lang="ja-JP" altLang="en-US" sz="2000" dirty="0" smtClean="0"/>
              <a:t>データの</a:t>
            </a:r>
            <a:r>
              <a:rPr lang="en-US" altLang="ja-JP" sz="2000" dirty="0" smtClean="0"/>
              <a:t>1</a:t>
            </a:r>
            <a:r>
              <a:rPr lang="ja-JP" altLang="en-US" sz="2000" dirty="0" smtClean="0"/>
              <a:t>～</a:t>
            </a:r>
            <a:r>
              <a:rPr lang="en-US" altLang="ja-JP" sz="2000" dirty="0" smtClean="0"/>
              <a:t>50</a:t>
            </a:r>
            <a:r>
              <a:rPr lang="ja-JP" altLang="en-US" sz="2000" dirty="0" smtClean="0"/>
              <a:t>行の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第２変数に関する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ヒストグラムを作成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97356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620000" cy="1143000"/>
          </a:xfrm>
        </p:spPr>
        <p:txBody>
          <a:bodyPr/>
          <a:lstStyle/>
          <a:p>
            <a:r>
              <a:rPr lang="ja-JP" altLang="en-US" dirty="0"/>
              <a:t>折れ線</a:t>
            </a:r>
            <a:r>
              <a:rPr lang="ja-JP" altLang="en-US" dirty="0" smtClean="0"/>
              <a:t>グラフ　</a:t>
            </a:r>
            <a:r>
              <a:rPr lang="en-US" altLang="ja-JP" dirty="0" smtClean="0"/>
              <a:t>-</a:t>
            </a:r>
            <a:r>
              <a:rPr lang="en-US" altLang="ja-JP" dirty="0" err="1" smtClean="0"/>
              <a:t>matplot</a:t>
            </a:r>
            <a:r>
              <a:rPr lang="en-US" altLang="ja-JP" dirty="0" smtClean="0"/>
              <a:t>-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504" y="1196752"/>
            <a:ext cx="8064896" cy="14642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 </a:t>
            </a:r>
            <a:r>
              <a:rPr lang="en-US" altLang="ja-JP" sz="1600" dirty="0" smtClean="0"/>
              <a:t>&gt; RL&lt;-</a:t>
            </a:r>
            <a:r>
              <a:rPr lang="en-US" altLang="ja-JP" sz="1600" dirty="0" err="1" smtClean="0"/>
              <a:t>nrow</a:t>
            </a:r>
            <a:r>
              <a:rPr lang="en-US" altLang="ja-JP" sz="1600" dirty="0" smtClean="0"/>
              <a:t>(</a:t>
            </a:r>
            <a:r>
              <a:rPr lang="en-US" altLang="ja-JP" sz="1600" dirty="0" err="1" smtClean="0"/>
              <a:t>VADeaths</a:t>
            </a:r>
            <a:r>
              <a:rPr lang="en-US" altLang="ja-JP" sz="1600" dirty="0" smtClean="0"/>
              <a:t>)</a:t>
            </a:r>
          </a:p>
          <a:p>
            <a:r>
              <a:rPr lang="en-US" altLang="ja-JP" sz="1600" dirty="0" smtClean="0"/>
              <a:t> &gt; </a:t>
            </a:r>
            <a:r>
              <a:rPr lang="en-US" altLang="ja-JP" sz="1600" dirty="0" err="1" smtClean="0"/>
              <a:t>matplot</a:t>
            </a:r>
            <a:r>
              <a:rPr lang="en-US" altLang="ja-JP" sz="1600" dirty="0" smtClean="0"/>
              <a:t>(</a:t>
            </a:r>
            <a:r>
              <a:rPr lang="en-US" altLang="ja-JP" sz="1600" dirty="0" err="1" smtClean="0"/>
              <a:t>VADeaths,type</a:t>
            </a:r>
            <a:r>
              <a:rPr lang="en-US" altLang="ja-JP" sz="1600" dirty="0" smtClean="0"/>
              <a:t>=“b”,</a:t>
            </a:r>
            <a:r>
              <a:rPr lang="en-US" altLang="ja-JP" sz="1600" dirty="0" err="1" smtClean="0"/>
              <a:t>pch</a:t>
            </a:r>
            <a:r>
              <a:rPr lang="en-US" altLang="ja-JP" sz="1600" dirty="0" smtClean="0"/>
              <a:t>=1:RL,xlab=“”,axes=FALSE)</a:t>
            </a:r>
          </a:p>
          <a:p>
            <a:r>
              <a:rPr lang="en-US" altLang="ja-JP" sz="1600" dirty="0" smtClean="0"/>
              <a:t> &gt; axis(1,1:RL,rownames(</a:t>
            </a:r>
            <a:r>
              <a:rPr lang="en-US" altLang="ja-JP" sz="1600" dirty="0" err="1" smtClean="0"/>
              <a:t>VADeaths</a:t>
            </a:r>
            <a:r>
              <a:rPr lang="en-US" altLang="ja-JP" sz="1600" dirty="0" smtClean="0"/>
              <a:t>))			#</a:t>
            </a:r>
            <a:r>
              <a:rPr lang="ja-JP" altLang="en-US" sz="1600" dirty="0" smtClean="0"/>
              <a:t>横軸の作成</a:t>
            </a:r>
            <a:endParaRPr lang="en-US" altLang="ja-JP" sz="1600" dirty="0" smtClean="0"/>
          </a:p>
          <a:p>
            <a:r>
              <a:rPr lang="en-US" altLang="ja-JP" sz="1600" dirty="0" smtClean="0"/>
              <a:t> &gt; axis(2); CL&lt;-</a:t>
            </a:r>
            <a:r>
              <a:rPr lang="en-US" altLang="ja-JP" sz="1600" dirty="0" err="1" smtClean="0"/>
              <a:t>ncol</a:t>
            </a:r>
            <a:r>
              <a:rPr lang="en-US" altLang="ja-JP" sz="1600" dirty="0" smtClean="0"/>
              <a:t>(</a:t>
            </a:r>
            <a:r>
              <a:rPr lang="en-US" altLang="ja-JP" sz="1600" dirty="0" err="1" smtClean="0"/>
              <a:t>VADeaths</a:t>
            </a:r>
            <a:r>
              <a:rPr lang="en-US" altLang="ja-JP" sz="1600" dirty="0" smtClean="0"/>
              <a:t>)				#</a:t>
            </a:r>
            <a:r>
              <a:rPr lang="ja-JP" altLang="en-US" sz="1600" dirty="0" smtClean="0"/>
              <a:t>縦軸の作成</a:t>
            </a:r>
            <a:endParaRPr lang="en-US" altLang="ja-JP" sz="1600" dirty="0" smtClean="0"/>
          </a:p>
          <a:p>
            <a:r>
              <a:rPr lang="en-US" altLang="ja-JP" sz="1600" dirty="0" smtClean="0"/>
              <a:t> &gt; legend(1,max(</a:t>
            </a:r>
            <a:r>
              <a:rPr lang="en-US" altLang="ja-JP" sz="1600" dirty="0" err="1" smtClean="0"/>
              <a:t>VADeaths</a:t>
            </a:r>
            <a:r>
              <a:rPr lang="en-US" altLang="ja-JP" sz="1600" dirty="0" smtClean="0"/>
              <a:t>),</a:t>
            </a:r>
            <a:r>
              <a:rPr lang="en-US" altLang="ja-JP" sz="1600" dirty="0" err="1" smtClean="0"/>
              <a:t>colnames</a:t>
            </a:r>
            <a:r>
              <a:rPr lang="en-US" altLang="ja-JP" sz="1600" dirty="0" smtClean="0"/>
              <a:t>(</a:t>
            </a:r>
            <a:r>
              <a:rPr lang="en-US" altLang="ja-JP" sz="1600" dirty="0" err="1" smtClean="0"/>
              <a:t>VADeaths</a:t>
            </a:r>
            <a:r>
              <a:rPr lang="en-US" altLang="ja-JP" sz="1600" dirty="0" smtClean="0"/>
              <a:t>),col=1:CL,lty=1:CL)</a:t>
            </a:r>
            <a:endParaRPr lang="en-US" altLang="ja-JP" sz="16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82441"/>
            <a:ext cx="3924025" cy="4006578"/>
          </a:xfrm>
          <a:prstGeom prst="rect">
            <a:avLst/>
          </a:prstGeom>
        </p:spPr>
      </p:pic>
      <p:sp>
        <p:nvSpPr>
          <p:cNvPr id="6" name="右矢印 5"/>
          <p:cNvSpPr/>
          <p:nvPr/>
        </p:nvSpPr>
        <p:spPr>
          <a:xfrm rot="5400000">
            <a:off x="1925706" y="2978950"/>
            <a:ext cx="5400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7504" y="3501008"/>
            <a:ext cx="4176464" cy="180474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・</a:t>
            </a:r>
            <a:r>
              <a:rPr lang="en-US" altLang="ja-JP" sz="2000" dirty="0" err="1" smtClean="0"/>
              <a:t>pch</a:t>
            </a:r>
            <a:r>
              <a:rPr lang="en-US" altLang="ja-JP" sz="2000" dirty="0" smtClean="0"/>
              <a:t>=n‥</a:t>
            </a:r>
            <a:r>
              <a:rPr lang="ja-JP" altLang="en-US" sz="2000" dirty="0" smtClean="0"/>
              <a:t>マークの種類を指定</a:t>
            </a:r>
            <a:endParaRPr lang="en-US" altLang="ja-JP" sz="2000" dirty="0" smtClean="0"/>
          </a:p>
          <a:p>
            <a:r>
              <a:rPr lang="ja-JP" altLang="en-US" sz="2000" dirty="0" smtClean="0"/>
              <a:t>・</a:t>
            </a:r>
            <a:r>
              <a:rPr lang="en-US" altLang="ja-JP" sz="2000" dirty="0" smtClean="0"/>
              <a:t>axes=FALSE‥</a:t>
            </a:r>
            <a:r>
              <a:rPr lang="ja-JP" altLang="en-US" sz="2000" dirty="0" smtClean="0"/>
              <a:t>軸の枠を描かない</a:t>
            </a:r>
            <a:endParaRPr lang="en-US" altLang="ja-JP" sz="2000" dirty="0" smtClean="0"/>
          </a:p>
          <a:p>
            <a:r>
              <a:rPr lang="ja-JP" altLang="en-US" sz="2000" dirty="0" smtClean="0"/>
              <a:t>・</a:t>
            </a:r>
            <a:r>
              <a:rPr lang="en-US" altLang="ja-JP" sz="2000" dirty="0" smtClean="0"/>
              <a:t>axis(n)‥</a:t>
            </a:r>
            <a:r>
              <a:rPr lang="ja-JP" altLang="en-US" sz="2000" dirty="0" smtClean="0"/>
              <a:t>軸を描く</a:t>
            </a:r>
            <a:endParaRPr lang="en-US" altLang="ja-JP" sz="2000" dirty="0" smtClean="0"/>
          </a:p>
          <a:p>
            <a:r>
              <a:rPr lang="ja-JP" altLang="en-US" sz="2000" dirty="0" smtClean="0"/>
              <a:t>・</a:t>
            </a:r>
            <a:r>
              <a:rPr lang="en-US" altLang="ja-JP" sz="2000" dirty="0" smtClean="0"/>
              <a:t>col=1:CL‥</a:t>
            </a:r>
            <a:r>
              <a:rPr lang="ja-JP" altLang="en-US" sz="2000" dirty="0" smtClean="0"/>
              <a:t>４種類の色</a:t>
            </a:r>
            <a:endParaRPr lang="en-US" altLang="ja-JP" sz="2000" dirty="0" smtClean="0"/>
          </a:p>
          <a:p>
            <a:r>
              <a:rPr lang="ja-JP" altLang="en-US" sz="2000" dirty="0" smtClean="0"/>
              <a:t>・</a:t>
            </a:r>
            <a:r>
              <a:rPr lang="en-US" altLang="ja-JP" sz="2000" dirty="0" err="1" smtClean="0"/>
              <a:t>lty</a:t>
            </a:r>
            <a:r>
              <a:rPr lang="en-US" altLang="ja-JP" sz="2000" dirty="0" smtClean="0"/>
              <a:t>=1:CL‥</a:t>
            </a:r>
            <a:r>
              <a:rPr lang="ja-JP" altLang="en-US" sz="2000" dirty="0" smtClean="0"/>
              <a:t>線を行</a:t>
            </a:r>
            <a:r>
              <a:rPr lang="ja-JP" altLang="en-US" sz="2000" dirty="0"/>
              <a:t>ごと</a:t>
            </a:r>
            <a:r>
              <a:rPr lang="ja-JP" altLang="en-US" sz="2000" dirty="0" smtClean="0"/>
              <a:t>にかえる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335370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3959776" cy="361497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箱</a:t>
            </a:r>
            <a:r>
              <a:rPr kumimoji="1" lang="ja-JP" altLang="en-US" dirty="0" err="1" smtClean="0"/>
              <a:t>ひげ</a:t>
            </a:r>
            <a:r>
              <a:rPr kumimoji="1" lang="ja-JP" altLang="en-US" dirty="0" smtClean="0"/>
              <a:t>図　</a:t>
            </a:r>
            <a:r>
              <a:rPr kumimoji="1" lang="en-US" altLang="ja-JP" dirty="0" smtClean="0"/>
              <a:t>-boxplot-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箱</a:t>
            </a:r>
            <a:r>
              <a:rPr kumimoji="1" lang="ja-JP" altLang="en-US" dirty="0" err="1" smtClean="0"/>
              <a:t>ひげ</a:t>
            </a:r>
            <a:r>
              <a:rPr kumimoji="1" lang="ja-JP" altLang="en-US" dirty="0" smtClean="0"/>
              <a:t>図とは</a:t>
            </a:r>
            <a:r>
              <a:rPr kumimoji="1" lang="en-US" altLang="ja-JP" dirty="0" smtClean="0"/>
              <a:t>‥</a:t>
            </a:r>
            <a:r>
              <a:rPr kumimoji="1" lang="ja-JP" altLang="en-US" dirty="0" smtClean="0"/>
              <a:t>長方形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箱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に直線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ひげ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をつなげた図</a:t>
            </a:r>
            <a:endParaRPr kumimoji="1" lang="ja-JP" altLang="en-US" dirty="0"/>
          </a:p>
        </p:txBody>
      </p:sp>
      <p:sp>
        <p:nvSpPr>
          <p:cNvPr id="4" name="右矢印 3"/>
          <p:cNvSpPr/>
          <p:nvPr/>
        </p:nvSpPr>
        <p:spPr>
          <a:xfrm rot="5400000">
            <a:off x="3797914" y="2197234"/>
            <a:ext cx="5400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9512" y="2683717"/>
            <a:ext cx="777686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データの中心、散らばりの具合、異常値を考察するために利用</a:t>
            </a:r>
            <a:endParaRPr lang="en-US" altLang="ja-JP" sz="2000" dirty="0" smtClean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2699792" y="3429000"/>
            <a:ext cx="151216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207058" y="32443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ひげの端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>
            <a:stCxn id="13" idx="1"/>
          </p:cNvCxnSpPr>
          <p:nvPr/>
        </p:nvCxnSpPr>
        <p:spPr>
          <a:xfrm flipH="1">
            <a:off x="2915816" y="4621778"/>
            <a:ext cx="136815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4283968" y="44371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75%</a:t>
            </a:r>
            <a:r>
              <a:rPr lang="ja-JP" altLang="en-US" dirty="0" smtClean="0"/>
              <a:t>点</a:t>
            </a:r>
            <a:endParaRPr kumimoji="1" lang="ja-JP" altLang="en-US" dirty="0"/>
          </a:p>
        </p:txBody>
      </p:sp>
      <p:cxnSp>
        <p:nvCxnSpPr>
          <p:cNvPr id="15" name="直線矢印コネクタ 14"/>
          <p:cNvCxnSpPr>
            <a:stCxn id="16" idx="1"/>
          </p:cNvCxnSpPr>
          <p:nvPr/>
        </p:nvCxnSpPr>
        <p:spPr>
          <a:xfrm flipH="1">
            <a:off x="2915816" y="5125834"/>
            <a:ext cx="13632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4279066" y="49411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中央値</a:t>
            </a:r>
            <a:endParaRPr kumimoji="1" lang="ja-JP" altLang="en-US" dirty="0"/>
          </a:p>
        </p:txBody>
      </p:sp>
      <p:cxnSp>
        <p:nvCxnSpPr>
          <p:cNvPr id="18" name="直線矢印コネクタ 17"/>
          <p:cNvCxnSpPr>
            <a:stCxn id="19" idx="1"/>
          </p:cNvCxnSpPr>
          <p:nvPr/>
        </p:nvCxnSpPr>
        <p:spPr>
          <a:xfrm flipH="1">
            <a:off x="2915816" y="5701898"/>
            <a:ext cx="144016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4355976" y="55172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25%</a:t>
            </a:r>
            <a:r>
              <a:rPr kumimoji="1" lang="ja-JP" altLang="en-US" dirty="0" smtClean="0"/>
              <a:t>点</a:t>
            </a:r>
            <a:endParaRPr kumimoji="1" lang="ja-JP" altLang="en-US" dirty="0"/>
          </a:p>
        </p:txBody>
      </p:sp>
      <p:cxnSp>
        <p:nvCxnSpPr>
          <p:cNvPr id="24" name="直線矢印コネクタ 23"/>
          <p:cNvCxnSpPr/>
          <p:nvPr/>
        </p:nvCxnSpPr>
        <p:spPr>
          <a:xfrm flipH="1">
            <a:off x="2699792" y="6412686"/>
            <a:ext cx="151216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207058" y="622802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ひげの端</a:t>
            </a:r>
            <a:endParaRPr kumimoji="1" lang="ja-JP" altLang="en-US" dirty="0"/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1403648" y="4621778"/>
            <a:ext cx="0" cy="118348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1403648" y="3429000"/>
            <a:ext cx="0" cy="119277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1403648" y="5805264"/>
            <a:ext cx="0" cy="591743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931530" y="3573016"/>
            <a:ext cx="400110" cy="1008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 smtClean="0"/>
              <a:t>ひげの長さ</a:t>
            </a:r>
            <a:endParaRPr kumimoji="1" lang="ja-JP" altLang="en-US" sz="1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71600" y="5805264"/>
            <a:ext cx="307777" cy="1008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800" dirty="0" smtClean="0"/>
              <a:t>ひげの長さ</a:t>
            </a:r>
            <a:endParaRPr kumimoji="1" lang="ja-JP" altLang="en-US" sz="8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931530" y="4725144"/>
            <a:ext cx="400110" cy="1008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1400" dirty="0"/>
              <a:t> </a:t>
            </a:r>
            <a:r>
              <a:rPr lang="ja-JP" altLang="en-US" sz="1400" dirty="0" smtClean="0"/>
              <a:t>  箱</a:t>
            </a:r>
            <a:r>
              <a:rPr lang="ja-JP" altLang="en-US" sz="1400" dirty="0"/>
              <a:t>の長さ</a:t>
            </a:r>
            <a:endParaRPr kumimoji="1" lang="ja-JP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96487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箱</a:t>
            </a:r>
            <a:r>
              <a:rPr kumimoji="1" lang="ja-JP" altLang="en-US" dirty="0" err="1" smtClean="0"/>
              <a:t>ひげ</a:t>
            </a:r>
            <a:r>
              <a:rPr kumimoji="1" lang="ja-JP" altLang="en-US" dirty="0" smtClean="0"/>
              <a:t>図　</a:t>
            </a:r>
            <a:r>
              <a:rPr kumimoji="1" lang="en-US" altLang="ja-JP" dirty="0" smtClean="0"/>
              <a:t>-boxplot-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916832"/>
            <a:ext cx="4674443" cy="48006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323528" y="1340768"/>
            <a:ext cx="6120680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boxplot(</a:t>
            </a:r>
            <a:r>
              <a:rPr lang="en-US" altLang="ja-JP" sz="2000" u="wavyHeavy" dirty="0" smtClean="0">
                <a:uFill>
                  <a:solidFill>
                    <a:srgbClr val="FF0000"/>
                  </a:solidFill>
                </a:uFill>
              </a:rPr>
              <a:t>iris[,1]~iris[,5],</a:t>
            </a:r>
            <a:r>
              <a:rPr lang="en-US" altLang="ja-JP" sz="2000" dirty="0" smtClean="0"/>
              <a:t>col=“</a:t>
            </a:r>
            <a:r>
              <a:rPr lang="en-US" altLang="ja-JP" sz="2000" dirty="0" err="1" smtClean="0"/>
              <a:t>lightblue</a:t>
            </a:r>
            <a:r>
              <a:rPr lang="en-US" altLang="ja-JP" sz="2000" dirty="0" smtClean="0"/>
              <a:t>”)</a:t>
            </a:r>
            <a:endParaRPr lang="en-US" altLang="ja-JP" sz="2000" dirty="0"/>
          </a:p>
        </p:txBody>
      </p:sp>
      <p:cxnSp>
        <p:nvCxnSpPr>
          <p:cNvPr id="6" name="直線矢印コネクタ 5"/>
          <p:cNvCxnSpPr/>
          <p:nvPr/>
        </p:nvCxnSpPr>
        <p:spPr>
          <a:xfrm flipV="1">
            <a:off x="7200524" y="5395422"/>
            <a:ext cx="0" cy="26582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6624576" y="5597189"/>
            <a:ext cx="1151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はずれ</a:t>
            </a:r>
            <a:r>
              <a:rPr lang="ja-JP" altLang="en-US" dirty="0"/>
              <a:t>値</a:t>
            </a:r>
            <a:endParaRPr kumimoji="1" lang="ja-JP" altLang="en-US" dirty="0"/>
          </a:p>
        </p:txBody>
      </p:sp>
      <p:sp>
        <p:nvSpPr>
          <p:cNvPr id="10" name="右矢印 9"/>
          <p:cNvSpPr/>
          <p:nvPr/>
        </p:nvSpPr>
        <p:spPr>
          <a:xfrm rot="5400000">
            <a:off x="1331640" y="2456892"/>
            <a:ext cx="151216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7504" y="3491065"/>
            <a:ext cx="3456384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000" dirty="0" smtClean="0"/>
              <a:t>iris</a:t>
            </a:r>
            <a:r>
              <a:rPr lang="ja-JP" altLang="en-US" sz="2000" dirty="0"/>
              <a:t>の</a:t>
            </a:r>
            <a:r>
              <a:rPr lang="ja-JP" altLang="en-US" sz="2000" dirty="0" smtClean="0"/>
              <a:t>一列目のデータに対し</a:t>
            </a:r>
            <a:endParaRPr lang="en-US" altLang="ja-JP" sz="2000" dirty="0" smtClean="0"/>
          </a:p>
          <a:p>
            <a:pPr algn="ctr"/>
            <a:r>
              <a:rPr lang="ja-JP" altLang="en-US" sz="2000" dirty="0"/>
              <a:t>それぞれ</a:t>
            </a:r>
            <a:r>
              <a:rPr lang="ja-JP" altLang="en-US" sz="2000" dirty="0" smtClean="0"/>
              <a:t>の品種ごとに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箱</a:t>
            </a:r>
            <a:r>
              <a:rPr lang="ja-JP" altLang="en-US" sz="2000" dirty="0" err="1" smtClean="0"/>
              <a:t>ひげ</a:t>
            </a:r>
            <a:r>
              <a:rPr lang="ja-JP" altLang="en-US" sz="2000" dirty="0" smtClean="0"/>
              <a:t>図を作成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3802624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散布図</a:t>
            </a:r>
            <a:r>
              <a:rPr lang="ja-JP" altLang="en-US" dirty="0"/>
              <a:t>　</a:t>
            </a:r>
            <a:r>
              <a:rPr lang="en-US" altLang="ja-JP" dirty="0" smtClean="0"/>
              <a:t>-plot-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504" y="1340768"/>
            <a:ext cx="8208912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</a:t>
            </a:r>
            <a:r>
              <a:rPr lang="en-US" altLang="ja-JP" sz="2000" dirty="0" smtClean="0"/>
              <a:t>plot(iris[,1],iris[,3])	#</a:t>
            </a:r>
            <a:r>
              <a:rPr lang="ja-JP" altLang="en-US" sz="2000" dirty="0"/>
              <a:t>第一列</a:t>
            </a:r>
            <a:r>
              <a:rPr lang="ja-JP" altLang="en-US" sz="2000" dirty="0" smtClean="0"/>
              <a:t>を横軸、第三列を縦軸とした散布図</a:t>
            </a:r>
            <a:endParaRPr lang="en-US" altLang="ja-JP" sz="2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56992"/>
            <a:ext cx="2996998" cy="306896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07504" y="2060848"/>
            <a:ext cx="8208912" cy="1123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&gt; </a:t>
            </a:r>
            <a:r>
              <a:rPr lang="en-US" altLang="ja-JP" sz="2000" dirty="0" err="1"/>
              <a:t>iris.label</a:t>
            </a:r>
            <a:r>
              <a:rPr lang="en-US" altLang="ja-JP" sz="2000" dirty="0"/>
              <a:t>=rep(c</a:t>
            </a:r>
            <a:r>
              <a:rPr lang="en-US" altLang="ja-JP" sz="2000" dirty="0" smtClean="0"/>
              <a:t>(“S”,“C”,“V”),</a:t>
            </a:r>
            <a:r>
              <a:rPr lang="en-US" altLang="ja-JP" sz="2000" dirty="0"/>
              <a:t>rep(50,3</a:t>
            </a:r>
            <a:r>
              <a:rPr lang="en-US" altLang="ja-JP" sz="2000" dirty="0" smtClean="0"/>
              <a:t>))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#0~50</a:t>
            </a:r>
            <a:r>
              <a:rPr lang="ja-JP" altLang="en-US" sz="2000" dirty="0" smtClean="0"/>
              <a:t>を</a:t>
            </a:r>
            <a:r>
              <a:rPr lang="en-US" altLang="ja-JP" sz="2000" dirty="0" smtClean="0"/>
              <a:t>S,51~100</a:t>
            </a:r>
            <a:r>
              <a:rPr lang="ja-JP" altLang="en-US" sz="2000" dirty="0" smtClean="0"/>
              <a:t>を</a:t>
            </a:r>
            <a:r>
              <a:rPr lang="en-US" altLang="ja-JP" sz="2000" dirty="0" smtClean="0"/>
              <a:t>C,101~150</a:t>
            </a:r>
            <a:r>
              <a:rPr lang="ja-JP" altLang="en-US" sz="2000" dirty="0" smtClean="0"/>
              <a:t>を</a:t>
            </a:r>
            <a:r>
              <a:rPr lang="en-US" altLang="ja-JP" sz="2000" dirty="0" smtClean="0"/>
              <a:t>V</a:t>
            </a:r>
            <a:endParaRPr lang="en-US" altLang="ja-JP" sz="2000" dirty="0"/>
          </a:p>
          <a:p>
            <a:r>
              <a:rPr lang="en-US" altLang="ja-JP" sz="2000" dirty="0"/>
              <a:t>&gt; plot(iris[,1],iris[,3],type</a:t>
            </a:r>
            <a:r>
              <a:rPr lang="en-US" altLang="ja-JP" sz="2000" dirty="0" smtClean="0"/>
              <a:t>=“n”)	        #</a:t>
            </a:r>
            <a:r>
              <a:rPr lang="ja-JP" altLang="en-US" sz="2000" dirty="0" smtClean="0"/>
              <a:t>枠のみ描く</a:t>
            </a:r>
            <a:endParaRPr lang="en-US" altLang="ja-JP" sz="2000" dirty="0"/>
          </a:p>
          <a:p>
            <a:r>
              <a:rPr lang="en-US" altLang="ja-JP" sz="2000" dirty="0"/>
              <a:t>&gt; text(iris[,1],iris[,3],</a:t>
            </a:r>
            <a:r>
              <a:rPr lang="en-US" altLang="ja-JP" sz="2000" dirty="0" err="1"/>
              <a:t>iris.label</a:t>
            </a:r>
            <a:r>
              <a:rPr lang="en-US" altLang="ja-JP" sz="2000" dirty="0" smtClean="0"/>
              <a:t>)	        #</a:t>
            </a:r>
            <a:r>
              <a:rPr lang="ja-JP" altLang="en-US" sz="2000" dirty="0" smtClean="0"/>
              <a:t>データの番号をラベル付け</a:t>
            </a:r>
            <a:endParaRPr lang="en-US" altLang="ja-JP" sz="20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56992"/>
            <a:ext cx="3017740" cy="306896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287133" y="260648"/>
            <a:ext cx="1731490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rep</a:t>
            </a:r>
            <a:r>
              <a:rPr lang="en-US" altLang="ja-JP" sz="2000" dirty="0" smtClean="0"/>
              <a:t>(3,5)</a:t>
            </a:r>
          </a:p>
          <a:p>
            <a:r>
              <a:rPr lang="en-US" altLang="ja-JP" sz="2000" dirty="0" smtClean="0"/>
              <a:t>[1] 3 3 3 3 3 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511711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散布図　</a:t>
            </a:r>
            <a:r>
              <a:rPr lang="en-US" altLang="ja-JP" dirty="0"/>
              <a:t>-plot-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1340768"/>
            <a:ext cx="8208912" cy="1123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plot(iris</a:t>
            </a:r>
            <a:r>
              <a:rPr lang="en-US" altLang="ja-JP" sz="2000" dirty="0"/>
              <a:t>[,1],iris[,3],type="p</a:t>
            </a:r>
            <a:r>
              <a:rPr lang="en-US" altLang="ja-JP" sz="2000" dirty="0" smtClean="0"/>
              <a:t>",</a:t>
            </a:r>
            <a:r>
              <a:rPr lang="en-US" altLang="ja-JP" sz="2000" dirty="0" err="1" smtClean="0"/>
              <a:t>xlab</a:t>
            </a:r>
            <a:r>
              <a:rPr lang="en-US" altLang="ja-JP" sz="2000" dirty="0"/>
              <a:t>="Length </a:t>
            </a:r>
            <a:r>
              <a:rPr lang="en-US" altLang="ja-JP" sz="2000" dirty="0" smtClean="0"/>
              <a:t>of  Sepal",</a:t>
            </a:r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         </a:t>
            </a:r>
            <a:r>
              <a:rPr lang="en-US" altLang="ja-JP" sz="2000" dirty="0" err="1" smtClean="0"/>
              <a:t>ylab</a:t>
            </a:r>
            <a:r>
              <a:rPr lang="en-US" altLang="ja-JP" sz="2000" dirty="0"/>
              <a:t>="Length of Petal",</a:t>
            </a:r>
            <a:r>
              <a:rPr lang="en-US" altLang="ja-JP" sz="2000" dirty="0" err="1"/>
              <a:t>cex</a:t>
            </a:r>
            <a:r>
              <a:rPr lang="en-US" altLang="ja-JP" sz="2000" dirty="0"/>
              <a:t>=2,col="red</a:t>
            </a:r>
            <a:r>
              <a:rPr lang="en-US" altLang="ja-JP" sz="2000" dirty="0" smtClean="0"/>
              <a:t>")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identify(iris[,1],iris[,3</a:t>
            </a:r>
            <a:r>
              <a:rPr lang="en-US" altLang="ja-JP" sz="2000" dirty="0" smtClean="0"/>
              <a:t>])		#</a:t>
            </a:r>
            <a:r>
              <a:rPr lang="ja-JP" altLang="en-US" sz="2000" dirty="0" smtClean="0"/>
              <a:t>クリックすると個体番号が表示</a:t>
            </a:r>
            <a:endParaRPr lang="en-US" altLang="ja-JP" sz="20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1098"/>
            <a:ext cx="3024336" cy="3097368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07504" y="2564904"/>
            <a:ext cx="8208912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 </a:t>
            </a:r>
            <a:r>
              <a:rPr lang="en-US" altLang="ja-JP" sz="2000" dirty="0" smtClean="0"/>
              <a:t>&gt; </a:t>
            </a:r>
            <a:r>
              <a:rPr lang="en-US" altLang="ja-JP" sz="2000" dirty="0"/>
              <a:t>plot(iris[,1],iris[,3],</a:t>
            </a:r>
            <a:r>
              <a:rPr lang="en-US" altLang="ja-JP" sz="2000" dirty="0" err="1"/>
              <a:t>pch</a:t>
            </a:r>
            <a:r>
              <a:rPr lang="en-US" altLang="ja-JP" sz="2000" dirty="0"/>
              <a:t>=21</a:t>
            </a:r>
            <a:r>
              <a:rPr lang="en-US" altLang="ja-JP" sz="2000" dirty="0" smtClean="0"/>
              <a:t>,</a:t>
            </a:r>
          </a:p>
          <a:p>
            <a:r>
              <a:rPr lang="en-US" altLang="ja-JP" sz="2000" dirty="0" smtClean="0"/>
              <a:t>            </a:t>
            </a:r>
            <a:r>
              <a:rPr lang="en-US" altLang="ja-JP" sz="2000" dirty="0" err="1" smtClean="0"/>
              <a:t>cex</a:t>
            </a:r>
            <a:r>
              <a:rPr lang="en-US" altLang="ja-JP" sz="2000" dirty="0" smtClean="0"/>
              <a:t>=2,bg=c(2,3,4</a:t>
            </a:r>
            <a:r>
              <a:rPr lang="en-US" altLang="ja-JP" sz="2000" dirty="0"/>
              <a:t>)[</a:t>
            </a:r>
            <a:r>
              <a:rPr lang="en-US" altLang="ja-JP" sz="2000" dirty="0" err="1"/>
              <a:t>unclass</a:t>
            </a:r>
            <a:r>
              <a:rPr lang="en-US" altLang="ja-JP" sz="2000" dirty="0"/>
              <a:t>(</a:t>
            </a:r>
            <a:r>
              <a:rPr lang="en-US" altLang="ja-JP" sz="2000" dirty="0" err="1"/>
              <a:t>iris$Species</a:t>
            </a:r>
            <a:r>
              <a:rPr lang="en-US" altLang="ja-JP" sz="2000" dirty="0" smtClean="0"/>
              <a:t>)]) </a:t>
            </a:r>
            <a:endParaRPr lang="en-US" altLang="ja-JP" sz="2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20" y="3571098"/>
            <a:ext cx="3033107" cy="3097368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427984" y="260648"/>
            <a:ext cx="3888432" cy="8172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400" dirty="0" err="1" smtClean="0"/>
              <a:t>pch</a:t>
            </a:r>
            <a:r>
              <a:rPr lang="en-US" altLang="ja-JP" sz="1400" dirty="0" smtClean="0"/>
              <a:t>=21‥</a:t>
            </a:r>
            <a:r>
              <a:rPr lang="ja-JP" altLang="en-US" sz="1400" dirty="0" smtClean="0"/>
              <a:t>円形マーク</a:t>
            </a:r>
            <a:endParaRPr lang="en-US" altLang="ja-JP" sz="1400" dirty="0" smtClean="0"/>
          </a:p>
          <a:p>
            <a:r>
              <a:rPr lang="en-US" altLang="ja-JP" sz="1400" dirty="0" err="1" smtClean="0"/>
              <a:t>bg</a:t>
            </a:r>
            <a:r>
              <a:rPr lang="en-US" altLang="ja-JP" sz="1400" dirty="0" smtClean="0"/>
              <a:t>=c(2,3,4)‥</a:t>
            </a:r>
            <a:r>
              <a:rPr lang="ja-JP" altLang="en-US" sz="1400" dirty="0" smtClean="0"/>
              <a:t>赤</a:t>
            </a:r>
            <a:r>
              <a:rPr lang="en-US" altLang="ja-JP" sz="1400" dirty="0" smtClean="0"/>
              <a:t>,</a:t>
            </a:r>
            <a:r>
              <a:rPr lang="ja-JP" altLang="en-US" sz="1400" dirty="0" smtClean="0"/>
              <a:t>緑</a:t>
            </a:r>
            <a:r>
              <a:rPr lang="en-US" altLang="ja-JP" sz="1400" dirty="0" smtClean="0"/>
              <a:t>,</a:t>
            </a:r>
            <a:r>
              <a:rPr lang="ja-JP" altLang="en-US" sz="1400" dirty="0" smtClean="0"/>
              <a:t>青でぬる</a:t>
            </a:r>
            <a:endParaRPr lang="en-US" altLang="ja-JP" sz="1400" dirty="0" smtClean="0"/>
          </a:p>
          <a:p>
            <a:r>
              <a:rPr lang="en-US" altLang="ja-JP" sz="1400" dirty="0" err="1" smtClean="0"/>
              <a:t>unclass</a:t>
            </a:r>
            <a:r>
              <a:rPr lang="en-US" altLang="ja-JP" sz="1400" dirty="0" smtClean="0"/>
              <a:t>(</a:t>
            </a:r>
            <a:r>
              <a:rPr lang="en-US" altLang="ja-JP" sz="1400" dirty="0" err="1" smtClean="0"/>
              <a:t>iris$Species</a:t>
            </a:r>
            <a:r>
              <a:rPr lang="en-US" altLang="ja-JP" sz="1400" dirty="0" smtClean="0"/>
              <a:t>)‥iris</a:t>
            </a:r>
            <a:r>
              <a:rPr lang="ja-JP" altLang="en-US" sz="1400" dirty="0" smtClean="0"/>
              <a:t>の</a:t>
            </a:r>
            <a:r>
              <a:rPr lang="en-US" altLang="ja-JP" sz="1400" dirty="0" smtClean="0"/>
              <a:t>Species</a:t>
            </a:r>
            <a:r>
              <a:rPr lang="ja-JP" altLang="en-US" sz="1400" dirty="0" smtClean="0"/>
              <a:t>ごとにぬる</a:t>
            </a:r>
            <a:endParaRPr lang="en-US" altLang="ja-JP" sz="1400" dirty="0" smtClean="0"/>
          </a:p>
        </p:txBody>
      </p:sp>
    </p:spTree>
    <p:extLst>
      <p:ext uri="{BB962C8B-B14F-4D97-AF65-F5344CB8AC3E}">
        <p14:creationId xmlns:p14="http://schemas.microsoft.com/office/powerpoint/2010/main" val="349625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par</a:t>
            </a:r>
            <a:r>
              <a:rPr lang="ja-JP" altLang="en-US" dirty="0" smtClean="0"/>
              <a:t>の書式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156277"/>
              </p:ext>
            </p:extLst>
          </p:nvPr>
        </p:nvGraphicFramePr>
        <p:xfrm>
          <a:off x="457200" y="1600200"/>
          <a:ext cx="7620000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/>
                <a:gridCol w="609748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書式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par(</a:t>
                      </a:r>
                      <a:r>
                        <a:rPr kumimoji="1" lang="en-US" altLang="ja-JP" dirty="0" err="1" smtClean="0"/>
                        <a:t>cex</a:t>
                      </a:r>
                      <a:r>
                        <a:rPr kumimoji="1" lang="en-US" altLang="ja-JP" dirty="0" smtClean="0"/>
                        <a:t>= ,</a:t>
                      </a:r>
                      <a:r>
                        <a:rPr kumimoji="1" lang="en-US" altLang="ja-JP" dirty="0" err="1" smtClean="0"/>
                        <a:t>pch</a:t>
                      </a:r>
                      <a:r>
                        <a:rPr kumimoji="1" lang="en-US" altLang="ja-JP" dirty="0" smtClean="0"/>
                        <a:t>= ,</a:t>
                      </a:r>
                      <a:r>
                        <a:rPr kumimoji="1" lang="en-US" altLang="ja-JP" dirty="0" err="1" smtClean="0"/>
                        <a:t>mfrow</a:t>
                      </a:r>
                      <a:r>
                        <a:rPr kumimoji="1" lang="en-US" altLang="ja-JP" dirty="0" smtClean="0"/>
                        <a:t>= ,col= ,</a:t>
                      </a:r>
                      <a:r>
                        <a:rPr kumimoji="1" lang="en-US" altLang="ja-JP" dirty="0" err="1" smtClean="0"/>
                        <a:t>mfrow</a:t>
                      </a:r>
                      <a:r>
                        <a:rPr kumimoji="1" lang="en-US" altLang="ja-JP" dirty="0" smtClean="0"/>
                        <a:t>= ,</a:t>
                      </a:r>
                      <a:r>
                        <a:rPr kumimoji="1" lang="en-US" altLang="ja-JP" dirty="0" err="1" smtClean="0"/>
                        <a:t>bg</a:t>
                      </a:r>
                      <a:r>
                        <a:rPr kumimoji="1" lang="en-US" altLang="ja-JP" dirty="0" smtClean="0"/>
                        <a:t>= ,col=...)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cex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文字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あるいはマークのサイズを指定する。初期値は１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pch</a:t>
                      </a:r>
                      <a:r>
                        <a:rPr kumimoji="1" lang="en-US" altLang="ja-JP" dirty="0" smtClean="0"/>
                        <a:t>=n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数値でマーク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絵文字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ja-JP" altLang="en-US" dirty="0" smtClean="0"/>
                        <a:t>を指定。</a:t>
                      </a:r>
                      <a:r>
                        <a:rPr kumimoji="1" lang="en-US" altLang="ja-JP" dirty="0" smtClean="0"/>
                        <a:t>0</a:t>
                      </a:r>
                      <a:r>
                        <a:rPr kumimoji="1" lang="ja-JP" altLang="en-US" dirty="0" smtClean="0"/>
                        <a:t>は□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baseline="0" dirty="0" smtClean="0"/>
                        <a:t> 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は○など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pch</a:t>
                      </a:r>
                      <a:r>
                        <a:rPr kumimoji="1" lang="en-US" altLang="ja-JP" dirty="0" smtClean="0"/>
                        <a:t>=“</a:t>
                      </a:r>
                      <a:r>
                        <a:rPr kumimoji="1" lang="ja-JP" altLang="en-US" dirty="0" smtClean="0"/>
                        <a:t>文字</a:t>
                      </a:r>
                      <a:r>
                        <a:rPr kumimoji="1" lang="en-US" altLang="ja-JP" dirty="0" smtClean="0"/>
                        <a:t>”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“ “</a:t>
                      </a:r>
                      <a:r>
                        <a:rPr kumimoji="1" lang="ja-JP" altLang="en-US" dirty="0" smtClean="0"/>
                        <a:t>で囲まれた文字を点の代わりにプロットする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mfrow</a:t>
                      </a:r>
                      <a:r>
                        <a:rPr kumimoji="1" lang="en-US" altLang="ja-JP" dirty="0" smtClean="0"/>
                        <a:t>=c(</a:t>
                      </a:r>
                      <a:r>
                        <a:rPr kumimoji="1" lang="en-US" altLang="ja-JP" dirty="0" err="1" smtClean="0"/>
                        <a:t>m,n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err="1" smtClean="0"/>
                        <a:t>つの</a:t>
                      </a:r>
                      <a:r>
                        <a:rPr kumimoji="1" lang="ja-JP" altLang="en-US" dirty="0" smtClean="0"/>
                        <a:t>画面に</a:t>
                      </a:r>
                      <a:r>
                        <a:rPr kumimoji="1" lang="en-US" altLang="ja-JP" dirty="0" smtClean="0"/>
                        <a:t>m</a:t>
                      </a:r>
                      <a:r>
                        <a:rPr kumimoji="1" lang="ja-JP" altLang="en-US" dirty="0" smtClean="0"/>
                        <a:t>行</a:t>
                      </a:r>
                      <a:r>
                        <a:rPr kumimoji="1" lang="en-US" altLang="ja-JP" dirty="0" smtClean="0"/>
                        <a:t>n</a:t>
                      </a:r>
                      <a:r>
                        <a:rPr kumimoji="1" lang="ja-JP" altLang="en-US" dirty="0" smtClean="0"/>
                        <a:t>列の図を行順に描く。初期値は</a:t>
                      </a:r>
                      <a:r>
                        <a:rPr kumimoji="1" lang="en-US" altLang="ja-JP" dirty="0" smtClean="0"/>
                        <a:t>c(1,1)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mfcol</a:t>
                      </a:r>
                      <a:r>
                        <a:rPr kumimoji="1" lang="en-US" altLang="ja-JP" dirty="0" smtClean="0"/>
                        <a:t>=c(</a:t>
                      </a:r>
                      <a:r>
                        <a:rPr kumimoji="1" lang="en-US" altLang="ja-JP" dirty="0" err="1" smtClean="0"/>
                        <a:t>m,n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err="1" smtClean="0"/>
                        <a:t>つの</a:t>
                      </a:r>
                      <a:r>
                        <a:rPr kumimoji="1" lang="ja-JP" altLang="en-US" dirty="0" smtClean="0"/>
                        <a:t>画面に</a:t>
                      </a:r>
                      <a:r>
                        <a:rPr kumimoji="1" lang="en-US" altLang="ja-JP" dirty="0" smtClean="0"/>
                        <a:t>m</a:t>
                      </a:r>
                      <a:r>
                        <a:rPr kumimoji="1" lang="ja-JP" altLang="en-US" dirty="0" smtClean="0"/>
                        <a:t>行</a:t>
                      </a:r>
                      <a:r>
                        <a:rPr kumimoji="1" lang="en-US" altLang="ja-JP" dirty="0" smtClean="0"/>
                        <a:t>n</a:t>
                      </a:r>
                      <a:r>
                        <a:rPr kumimoji="1" lang="ja-JP" altLang="en-US" dirty="0" smtClean="0"/>
                        <a:t>列の図を列順に描く。初期値は</a:t>
                      </a:r>
                      <a:r>
                        <a:rPr kumimoji="1" lang="en-US" altLang="ja-JP" dirty="0" smtClean="0"/>
                        <a:t>c(1,1)</a:t>
                      </a:r>
                      <a:endParaRPr kumimoji="1" lang="ja-JP" alt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bg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マークなどを塗りつぶすのに使用する色を指定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col=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線やマークを指定する。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lty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線のタイプを指定する。</a:t>
                      </a: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は実線</a:t>
                      </a:r>
                      <a:r>
                        <a:rPr kumimoji="1" lang="en-US" altLang="ja-JP" dirty="0" smtClean="0"/>
                        <a:t>,2</a:t>
                      </a:r>
                      <a:r>
                        <a:rPr kumimoji="1" lang="ja-JP" altLang="en-US" dirty="0" smtClean="0"/>
                        <a:t>は点線など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lwd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線の太さを指定する。数値が大きくなると太くなる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omi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図の余白を指定する。</a:t>
                      </a:r>
                      <a:r>
                        <a:rPr kumimoji="1" lang="en-US" altLang="ja-JP" dirty="0" smtClean="0"/>
                        <a:t>c(</a:t>
                      </a:r>
                      <a:r>
                        <a:rPr kumimoji="1" lang="ja-JP" altLang="en-US" dirty="0" smtClean="0"/>
                        <a:t>下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左縦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上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ja-JP" altLang="en-US" dirty="0" smtClean="0"/>
                        <a:t>右縦</a:t>
                      </a:r>
                      <a:r>
                        <a:rPr kumimoji="1" lang="en-US" altLang="ja-JP" dirty="0" smtClean="0"/>
                        <a:t>) </a:t>
                      </a:r>
                      <a:r>
                        <a:rPr kumimoji="1" lang="ja-JP" altLang="en-US" dirty="0" smtClean="0"/>
                        <a:t>単位はインチ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mai</a:t>
                      </a:r>
                      <a:r>
                        <a:rPr kumimoji="1" lang="en-US" altLang="ja-JP" dirty="0" smtClean="0"/>
                        <a:t>=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err="1" smtClean="0"/>
                        <a:t>つの</a:t>
                      </a:r>
                      <a:r>
                        <a:rPr kumimoji="1" lang="ja-JP" altLang="en-US" dirty="0" smtClean="0"/>
                        <a:t>画面に複数の図を作成するとき</a:t>
                      </a:r>
                      <a:endParaRPr kumimoji="1" lang="en-US" altLang="ja-JP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サブ画面の余白を指定。　用い方は</a:t>
                      </a:r>
                      <a:r>
                        <a:rPr kumimoji="1" lang="en-US" altLang="ja-JP" dirty="0" err="1" smtClean="0"/>
                        <a:t>omi</a:t>
                      </a:r>
                      <a:r>
                        <a:rPr kumimoji="1" lang="ja-JP" altLang="en-US" dirty="0" smtClean="0"/>
                        <a:t>と同じである。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716016" y="548680"/>
            <a:ext cx="2734655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000" dirty="0" smtClean="0"/>
              <a:t>plot</a:t>
            </a:r>
            <a:r>
              <a:rPr lang="ja-JP" altLang="en-US" sz="2000" dirty="0" smtClean="0"/>
              <a:t>を実行する前に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関数</a:t>
            </a:r>
            <a:r>
              <a:rPr lang="en-US" altLang="ja-JP" sz="2000" dirty="0" smtClean="0"/>
              <a:t>par</a:t>
            </a:r>
            <a:r>
              <a:rPr lang="ja-JP" altLang="en-US" sz="2000" dirty="0" smtClean="0"/>
              <a:t>を実行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3274633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対散布図</a:t>
            </a:r>
            <a:r>
              <a:rPr lang="en-US" altLang="ja-JP" dirty="0" smtClean="0"/>
              <a:t>(</a:t>
            </a:r>
            <a:r>
              <a:rPr lang="ja-JP" altLang="en-US" dirty="0" smtClean="0"/>
              <a:t>散布図行列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832" y="1412776"/>
            <a:ext cx="8208912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pairs(iris[1:4],</a:t>
            </a:r>
            <a:r>
              <a:rPr lang="en-US" altLang="ja-JP" sz="2000" dirty="0" err="1"/>
              <a:t>pch</a:t>
            </a:r>
            <a:r>
              <a:rPr lang="en-US" altLang="ja-JP" sz="2000" dirty="0"/>
              <a:t>=21,bg=c("red","green3","blue")[</a:t>
            </a:r>
            <a:r>
              <a:rPr lang="en-US" altLang="ja-JP" sz="2000" dirty="0" err="1"/>
              <a:t>unclass</a:t>
            </a:r>
            <a:r>
              <a:rPr lang="en-US" altLang="ja-JP" sz="2000" dirty="0"/>
              <a:t>(</a:t>
            </a:r>
            <a:r>
              <a:rPr lang="en-US" altLang="ja-JP" sz="2000" dirty="0" err="1"/>
              <a:t>iris$Species</a:t>
            </a:r>
            <a:r>
              <a:rPr lang="en-US" altLang="ja-JP" sz="2000" dirty="0"/>
              <a:t>)])</a:t>
            </a:r>
            <a:endParaRPr lang="en-US" altLang="ja-JP" sz="2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019068"/>
            <a:ext cx="4592352" cy="4716293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395536" y="3060506"/>
            <a:ext cx="3168352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ja-JP" sz="2400" dirty="0" smtClean="0"/>
          </a:p>
          <a:p>
            <a:pPr algn="ctr"/>
            <a:r>
              <a:rPr lang="en-US" altLang="ja-JP" sz="2400" dirty="0" smtClean="0"/>
              <a:t>1</a:t>
            </a:r>
            <a:r>
              <a:rPr lang="ja-JP" altLang="en-US" sz="2400" dirty="0" err="1"/>
              <a:t>つの</a:t>
            </a:r>
            <a:r>
              <a:rPr lang="ja-JP" altLang="en-US" sz="2400" dirty="0"/>
              <a:t>画面</a:t>
            </a:r>
            <a:r>
              <a:rPr lang="ja-JP" altLang="en-US" sz="2400" dirty="0" smtClean="0"/>
              <a:t>に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任意</a:t>
            </a:r>
            <a:r>
              <a:rPr lang="ja-JP" altLang="en-US" sz="2400" dirty="0"/>
              <a:t>の</a:t>
            </a:r>
            <a:r>
              <a:rPr lang="en-US" altLang="ja-JP" sz="2400" dirty="0"/>
              <a:t>2</a:t>
            </a:r>
            <a:r>
              <a:rPr lang="ja-JP" altLang="en-US" sz="2400" dirty="0"/>
              <a:t>変数</a:t>
            </a:r>
            <a:r>
              <a:rPr lang="ja-JP" altLang="en-US" sz="2400" dirty="0" smtClean="0"/>
              <a:t>の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散布図</a:t>
            </a:r>
            <a:r>
              <a:rPr lang="ja-JP" altLang="en-US" sz="2400" dirty="0"/>
              <a:t>を並べたもの</a:t>
            </a:r>
            <a:endParaRPr lang="en-US" altLang="ja-JP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5576" y="2996952"/>
            <a:ext cx="2376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対散布図とは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66593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３次元グラフ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3060506"/>
            <a:ext cx="3168352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ja-JP" sz="2400" dirty="0" smtClean="0"/>
          </a:p>
          <a:p>
            <a:pPr algn="ctr"/>
            <a:r>
              <a:rPr lang="ja-JP" altLang="en-US" sz="2400" dirty="0" smtClean="0"/>
              <a:t>３次元空間に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データを配置した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散布図のこと</a:t>
            </a:r>
            <a:endParaRPr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3568" y="2996951"/>
            <a:ext cx="25922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3</a:t>
            </a:r>
            <a:r>
              <a:rPr lang="ja-JP" altLang="en-US" sz="2400" dirty="0" smtClean="0"/>
              <a:t>次元グラフとは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6832" y="1196752"/>
            <a:ext cx="8208912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</a:t>
            </a:r>
            <a:r>
              <a:rPr lang="en-US" altLang="ja-JP" sz="2000" dirty="0" err="1"/>
              <a:t>install.packages</a:t>
            </a:r>
            <a:r>
              <a:rPr lang="en-US" altLang="ja-JP" sz="2000" dirty="0"/>
              <a:t>("scatterplot3d"); library(scatterplot3d)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scatterplot3d(iris[,2:4],</a:t>
            </a:r>
            <a:r>
              <a:rPr lang="en-US" altLang="ja-JP" sz="2000" dirty="0" err="1"/>
              <a:t>pch</a:t>
            </a:r>
            <a:r>
              <a:rPr lang="en-US" altLang="ja-JP" sz="2000" dirty="0"/>
              <a:t>=c(1:3)[</a:t>
            </a:r>
            <a:r>
              <a:rPr lang="en-US" altLang="ja-JP" sz="2000" dirty="0" err="1"/>
              <a:t>unclass</a:t>
            </a:r>
            <a:r>
              <a:rPr lang="en-US" altLang="ja-JP" sz="2000" dirty="0"/>
              <a:t>(iris[,5])],color=</a:t>
            </a:r>
            <a:r>
              <a:rPr lang="en-US" altLang="ja-JP" sz="2000" dirty="0" err="1"/>
              <a:t>unclass</a:t>
            </a:r>
            <a:r>
              <a:rPr lang="en-US" altLang="ja-JP" sz="2000" dirty="0"/>
              <a:t>(iris[,5]))</a:t>
            </a:r>
            <a:endParaRPr lang="en-US" altLang="ja-JP" sz="2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055186"/>
            <a:ext cx="4565832" cy="47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80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その他のグラフ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" y="2348880"/>
            <a:ext cx="4194983" cy="4314329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007" y="1484784"/>
            <a:ext cx="458260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31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ナチュラル">
  <a:themeElements>
    <a:clrScheme name="ナチュラル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ナチュラル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871</TotalTime>
  <Words>1750</Words>
  <Application>Microsoft Office PowerPoint</Application>
  <PresentationFormat>画面に合わせる (4:3)</PresentationFormat>
  <Paragraphs>388</Paragraphs>
  <Slides>30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1" baseType="lpstr">
      <vt:lpstr>ナチュラル</vt:lpstr>
      <vt:lpstr>Rによる データサイエンス</vt:lpstr>
      <vt:lpstr>第三章　データの基本統計量</vt:lpstr>
      <vt:lpstr>算術演算の表記</vt:lpstr>
      <vt:lpstr>算術演算における優先順位</vt:lpstr>
      <vt:lpstr>主な初等関数</vt:lpstr>
      <vt:lpstr>比較演算</vt:lpstr>
      <vt:lpstr>論理演算</vt:lpstr>
      <vt:lpstr>行列の演算</vt:lpstr>
      <vt:lpstr>対角行列と逆行列</vt:lpstr>
      <vt:lpstr>固有値・固有ベクトル </vt:lpstr>
      <vt:lpstr>固有値・固有ベクトル</vt:lpstr>
      <vt:lpstr>特異値分解</vt:lpstr>
      <vt:lpstr>特異値分解</vt:lpstr>
      <vt:lpstr>基本統計量</vt:lpstr>
      <vt:lpstr>第４章　データの視覚化</vt:lpstr>
      <vt:lpstr>関数plotの書式と主な引数</vt:lpstr>
      <vt:lpstr>棒グラフ -barplot-</vt:lpstr>
      <vt:lpstr>棒グラフ  -barplot-</vt:lpstr>
      <vt:lpstr>円グラフ　-pie-</vt:lpstr>
      <vt:lpstr>ヒストグラム　-hist-</vt:lpstr>
      <vt:lpstr>ヒストグラム　-hist-</vt:lpstr>
      <vt:lpstr>折れ線グラフ　-matplot-</vt:lpstr>
      <vt:lpstr>箱ひげ図　-boxplot-</vt:lpstr>
      <vt:lpstr>箱ひげ図　-boxplot-</vt:lpstr>
      <vt:lpstr>散布図　-plot-</vt:lpstr>
      <vt:lpstr>散布図　-plot-</vt:lpstr>
      <vt:lpstr>parの書式</vt:lpstr>
      <vt:lpstr>対散布図(散布図行列)</vt:lpstr>
      <vt:lpstr>３次元グラフ</vt:lpstr>
      <vt:lpstr>その他のグラフ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Rによる データサイエンス</dc:title>
  <dc:creator>YY</dc:creator>
  <cp:lastModifiedBy>YY</cp:lastModifiedBy>
  <cp:revision>50</cp:revision>
  <dcterms:created xsi:type="dcterms:W3CDTF">2012-10-24T08:21:58Z</dcterms:created>
  <dcterms:modified xsi:type="dcterms:W3CDTF">2012-10-31T08:08:55Z</dcterms:modified>
</cp:coreProperties>
</file>